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sldIdLst>
    <p:sldId id="31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11" r:id="rId29"/>
    <p:sldId id="284" r:id="rId30"/>
    <p:sldId id="285" r:id="rId31"/>
  </p:sldIdLst>
  <p:sldSz cx="12192000" cy="6858000"/>
  <p:notesSz cx="6858000" cy="9144000"/>
  <p:embeddedFontLst>
    <p:embeddedFont>
      <p:font typeface="Berlin Sans FB" panose="020E0602020502020306" pitchFamily="34" charset="0"/>
      <p:regular r:id="rId32"/>
      <p:bold r:id="rId33"/>
    </p:embeddedFont>
    <p:embeddedFont>
      <p:font typeface="Berlin Sans FB Demi" panose="020E0802020502020306" pitchFamily="34" charset="0"/>
      <p:bold r:id="rId34"/>
    </p:embeddedFont>
    <p:embeddedFont>
      <p:font typeface="Brush Hours" panose="020B0604020202020204" charset="0"/>
      <p:regular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Schoolbell" panose="020B0604020202020204" charset="0"/>
      <p:regular r:id="rId4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2021C588-CC3E-4589-B151-CEDEC39F25B3}">
          <p14:sldIdLst>
            <p14:sldId id="310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311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1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B8360-65BF-4C0F-B472-DA00658D9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D3E0EE-3095-4B84-9D00-3CF24E360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86EEE-E9AE-4E32-B05E-A67A02DC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5292B4-0C09-404E-AB2E-8ABF560A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AB5190-B533-4DE6-9951-28759909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C0B1-5BD3-495F-93B9-B4D2C6A70CD1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2391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DB4A1-5F82-4801-9E34-4EFBE463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18B48C-9AA6-4327-88F7-BC8F13B07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58582-8FCA-477C-99E7-81CEDC85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7C7C97-B202-4DED-A1BE-6A6E9A96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1B40B-0336-4F48-9D7D-9023C0B8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C0B1-5BD3-495F-93B9-B4D2C6A70C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094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F31799-BEAE-481C-945B-20D6CD53B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D68D65-9E38-4550-BC7C-5538FC434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3D8B98-CFD1-47E1-B0CC-BE46DCBB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E78486-952B-4C25-9F51-01C498E5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67DD0-B710-474A-A30B-216B8244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C0B1-5BD3-495F-93B9-B4D2C6A70C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90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70B9-E8B6-4702-9255-B7FE5512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06D226-CA2B-4AC1-AED2-5389A8DD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DA804-3D2D-4BAE-A89E-80F697FB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05E288-AF23-4492-A02E-5CB289FB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C617E-9A4E-45BC-91ED-A83B0568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110A-FC2A-47F3-8806-6506F3FDD2AC}" type="slidenum">
              <a:rPr lang="es-PE" smtClean="0"/>
              <a:t>‹#›</a:t>
            </a:fld>
            <a:endParaRPr lang="es-PE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43D8EF-B9B9-42FB-98A8-1EF4395EA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4"/>
            <a:ext cx="1035170" cy="10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93C74-EF26-49C0-8A39-886D6874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3E4FB-EB50-415E-94C6-DB4216421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F6C42-398F-44D0-AE47-729B89FF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376D8D-BD01-4BFF-B71D-AAF50867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5AF047-3005-4C2A-A175-A596A281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C0B1-5BD3-495F-93B9-B4D2C6A70C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088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3DE41-F650-4F4C-80CE-3D86B623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3832FE-331B-483A-B9B6-D37240BF5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DA6457-C57D-4BA8-B2BA-81C87BD70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02422-7373-46D9-9039-07E49E68F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C80223-47AF-42CE-9D6E-B09ACEEBC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700B49-0F6E-4868-AAD4-EF68B920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C0B1-5BD3-495F-93B9-B4D2C6A70C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44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3615B-C6AB-4DA0-8AAF-B48EF38D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22E6EC-A61E-4F8F-9BA8-4D63CA721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B60D3A-98B8-40BF-A966-1D4CB7D3C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9D324C-E712-4262-88BB-81BB7293E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9E4326-5A45-4AEC-A189-BD0BC73AD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C1CDE0-EF22-4E2F-A0B9-31236CA5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732516-65F7-42A4-811F-F7F216F6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AB7097-9449-4919-80FF-1AC8937B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C0B1-5BD3-495F-93B9-B4D2C6A70C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57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6A761-92B2-44CA-9831-74AC5F5D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8119B0-EF3C-4A7C-B056-E142F28D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B0D25D-B451-443C-BC68-3F369287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712CAE-2A80-4AE1-8E41-1A460315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C0B1-5BD3-495F-93B9-B4D2C6A70C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164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FF809B-95E1-44C3-A524-B6A28FC3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90AE9-1BE8-4BF6-9275-912F240E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5DF00B-ED40-4E0F-88A0-8C4BE37D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C0B1-5BD3-495F-93B9-B4D2C6A70C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757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C75C4-3261-4DB4-8A24-7CFD8CC3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A843FA-85E8-472F-A4A2-52FDE029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59B7C1-A731-4246-B639-51C036FFA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FFAF80-F10A-4FFC-9FEF-5BCF6677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84BF4-9EA5-4254-A111-11C2B120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2D2A20-5A12-460F-9E3A-3C3475DC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C0B1-5BD3-495F-93B9-B4D2C6A70C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940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1425D-0273-4BA9-813E-18595C59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226F04-80C9-462F-ACD8-60B5147AB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9EF053-B08C-4F14-A689-CA1E79BF6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086679-8C9B-4928-8CDE-FAEA2D77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DAED76-17C5-4713-B9FA-574BD357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BCB1D4-6574-48D3-B521-8C920C87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C0B1-5BD3-495F-93B9-B4D2C6A70C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186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E5844D-260E-4BBD-A92B-2A6D061B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4E59B-C7A2-48FB-BDE6-CEB56C25D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199EBF-C20A-4EAD-A32D-42E3FB97C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8274D-5CD2-4D2A-A525-C19F7A3D8377}" type="datetimeFigureOut">
              <a:rPr lang="es-PE" smtClean="0"/>
              <a:t>18/02/2024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4A5B6-47FE-405A-AC13-D5BD79209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C65C1E-C000-48E9-9988-C739C578A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C0B1-5BD3-495F-93B9-B4D2C6A70CD1}" type="slidenum">
              <a:rPr lang="es-PE" smtClean="0"/>
              <a:t>‹#›</a:t>
            </a:fld>
            <a:endParaRPr lang="es-PE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7B4D46-4B8F-4CBB-AF75-2A00262A79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4"/>
            <a:ext cx="1035170" cy="10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4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cpeace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fpJ1SY4uJU?feature=oembed" TargetMode="Externa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DD2C1-7269-47B4-8169-0177E1B2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46" y="16164"/>
            <a:ext cx="7774709" cy="6876842"/>
          </a:xfrm>
          <a:prstGeom prst="rect">
            <a:avLst/>
          </a:prstGeom>
        </p:spPr>
      </p:pic>
      <p:pic>
        <p:nvPicPr>
          <p:cNvPr id="4" name="Picture 3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828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2286001"/>
            <a:ext cx="3505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 of Jesus and Mary</a:t>
            </a:r>
          </a:p>
          <a:p>
            <a:pPr algn="l"/>
            <a:endParaRPr lang="es-PE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s-PE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PE" sz="2400" b="1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The</a:t>
            </a:r>
            <a:r>
              <a:rPr lang="es-PE" sz="2400" b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s-PE" sz="2400" b="1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Transfiguration</a:t>
            </a:r>
            <a:endParaRPr lang="es-PE" sz="2400" b="1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b="1" dirty="0"/>
              <a:t>Cycle B - Mark 1, 40-45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E1FEC-6934-54B3-37F6-8C49945F0538}"/>
              </a:ext>
            </a:extLst>
          </p:cNvPr>
          <p:cNvSpPr txBox="1"/>
          <p:nvPr/>
        </p:nvSpPr>
        <p:spPr>
          <a:xfrm>
            <a:off x="5074920" y="3758865"/>
            <a:ext cx="2267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www.fcpeace.org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3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C4D4D-1AFB-414E-B29E-F1D84E34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What does it mean “He was transfigured</a:t>
            </a:r>
            <a:r>
              <a:rPr lang="es-PE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59225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63AA21-1DC3-42EF-BB85-29453B457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0" y="681037"/>
            <a:ext cx="10845800" cy="859518"/>
          </a:xfrm>
        </p:spPr>
        <p:txBody>
          <a:bodyPr/>
          <a:lstStyle/>
          <a:p>
            <a:pPr marL="0" indent="0" algn="ctr">
              <a:buNone/>
            </a:pPr>
            <a:r>
              <a:rPr lang="es-PE" sz="4400" dirty="0" err="1">
                <a:latin typeface="Schoolbell" panose="02000000000000000000" pitchFamily="2" charset="0"/>
                <a:ea typeface="Schoolbell" panose="02000000000000000000" pitchFamily="2" charset="0"/>
              </a:rPr>
              <a:t>His</a:t>
            </a:r>
            <a:r>
              <a:rPr lang="es-PE" sz="4400" dirty="0">
                <a:latin typeface="Schoolbell" panose="02000000000000000000" pitchFamily="2" charset="0"/>
                <a:ea typeface="Schoolbell" panose="02000000000000000000" pitchFamily="2" charset="0"/>
              </a:rPr>
              <a:t> </a:t>
            </a:r>
            <a:r>
              <a:rPr lang="es-PE" sz="4400" dirty="0" err="1">
                <a:latin typeface="Schoolbell" panose="02000000000000000000" pitchFamily="2" charset="0"/>
                <a:ea typeface="Schoolbell" panose="02000000000000000000" pitchFamily="2" charset="0"/>
              </a:rPr>
              <a:t>appearance</a:t>
            </a:r>
            <a:r>
              <a:rPr lang="es-PE" sz="4400" dirty="0">
                <a:latin typeface="Schoolbell" panose="02000000000000000000" pitchFamily="2" charset="0"/>
                <a:ea typeface="Schoolbell" panose="02000000000000000000" pitchFamily="2" charset="0"/>
              </a:rPr>
              <a:t> </a:t>
            </a:r>
            <a:r>
              <a:rPr lang="es-PE" sz="4400" dirty="0" err="1">
                <a:latin typeface="Schoolbell" panose="02000000000000000000" pitchFamily="2" charset="0"/>
                <a:ea typeface="Schoolbell" panose="02000000000000000000" pitchFamily="2" charset="0"/>
              </a:rPr>
              <a:t>changed</a:t>
            </a:r>
            <a:r>
              <a:rPr lang="es-PE" sz="4400" dirty="0">
                <a:latin typeface="Schoolbell" panose="02000000000000000000" pitchFamily="2" charset="0"/>
                <a:ea typeface="Schoolbell" panose="02000000000000000000" pitchFamily="2" charset="0"/>
              </a:rPr>
              <a:t>.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8A9965FD-7F24-4330-B8A0-4D68E9935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22" y="1540555"/>
            <a:ext cx="3636555" cy="474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1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F37A6-817E-460A-B35E-395C8151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PE" sz="66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How</a:t>
            </a:r>
            <a:r>
              <a:rPr lang="es-PE" sz="66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</a:t>
            </a:r>
            <a:r>
              <a:rPr lang="es-PE" sz="66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did</a:t>
            </a:r>
            <a:r>
              <a:rPr lang="es-PE" sz="66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He look?</a:t>
            </a:r>
          </a:p>
        </p:txBody>
      </p:sp>
    </p:spTree>
    <p:extLst>
      <p:ext uri="{BB962C8B-B14F-4D97-AF65-F5344CB8AC3E}">
        <p14:creationId xmlns:p14="http://schemas.microsoft.com/office/powerpoint/2010/main" val="129174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4D2DC0-C29B-45B1-88F4-868672BFC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8779" y="2177274"/>
            <a:ext cx="4171711" cy="25034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dirty="0">
                <a:latin typeface="Schoolbell" panose="02000000000000000000" pitchFamily="2" charset="0"/>
                <a:ea typeface="Schoolbell" panose="02000000000000000000" pitchFamily="2" charset="0"/>
              </a:rPr>
              <a:t>His clothes became a dazzling white, never seen on earth.</a:t>
            </a:r>
            <a:endParaRPr lang="es-PE" sz="4400" dirty="0"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581BB48-7ED4-42AD-9A84-4AC49B4BE6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/>
          <a:stretch/>
        </p:blipFill>
        <p:spPr>
          <a:xfrm>
            <a:off x="5569857" y="1074663"/>
            <a:ext cx="5856510" cy="492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863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BA464DA-C5F8-4F1C-B042-3A5239EC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5704"/>
            <a:ext cx="10515600" cy="3140766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Jesus is Divine and human. </a:t>
            </a:r>
            <a:br>
              <a:rPr lang="es-E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</a:br>
            <a:br>
              <a:rPr lang="es-E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</a:br>
            <a:r>
              <a:rPr lang="en-U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Here Jesus reveals His divinity </a:t>
            </a:r>
            <a:br>
              <a:rPr lang="en-U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</a:br>
            <a:r>
              <a:rPr lang="en-U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as God’s Son.</a:t>
            </a:r>
            <a:r>
              <a:rPr lang="es-E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. </a:t>
            </a:r>
            <a:endParaRPr lang="es-PE" sz="4800" b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choolbell" panose="02000000000000000000" pitchFamily="2" charset="0"/>
              <a:ea typeface="Schoolbell" panose="02000000000000000000" pitchFamily="2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4F787-003A-487B-8947-7025CF1D943A}"/>
              </a:ext>
            </a:extLst>
          </p:cNvPr>
          <p:cNvSpPr txBox="1"/>
          <p:nvPr/>
        </p:nvSpPr>
        <p:spPr>
          <a:xfrm>
            <a:off x="702365" y="5035826"/>
            <a:ext cx="1090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</a:rPr>
              <a:t>Who appeared speaking with Jesus</a:t>
            </a:r>
            <a:r>
              <a:rPr lang="es-E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</a:rPr>
              <a:t>?</a:t>
            </a:r>
            <a:endParaRPr lang="en-US" sz="4800" b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C40A8-497E-4488-9CE5-D0617E470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886" y="1383333"/>
            <a:ext cx="5831114" cy="2899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Schoolbell" panose="02000000000000000000" pitchFamily="2" charset="0"/>
                <a:ea typeface="Schoolbell" panose="02000000000000000000" pitchFamily="2" charset="0"/>
              </a:rPr>
              <a:t>Elijah and Moses, </a:t>
            </a:r>
          </a:p>
          <a:p>
            <a:pPr marL="0" indent="0" algn="ctr">
              <a:buNone/>
            </a:pPr>
            <a:r>
              <a:rPr lang="en-US" sz="3600" dirty="0">
                <a:latin typeface="Schoolbell" panose="02000000000000000000" pitchFamily="2" charset="0"/>
                <a:ea typeface="Schoolbell" panose="02000000000000000000" pitchFamily="2" charset="0"/>
              </a:rPr>
              <a:t>people from the Old Testament who represented the prophets and </a:t>
            </a:r>
          </a:p>
          <a:p>
            <a:pPr marL="0" indent="0" algn="ctr">
              <a:buNone/>
            </a:pPr>
            <a:r>
              <a:rPr lang="en-US" sz="3600" dirty="0">
                <a:latin typeface="Schoolbell" panose="02000000000000000000" pitchFamily="2" charset="0"/>
                <a:ea typeface="Schoolbell" panose="02000000000000000000" pitchFamily="2" charset="0"/>
              </a:rPr>
              <a:t>the Law of God.</a:t>
            </a:r>
          </a:p>
          <a:p>
            <a:pPr marL="0" indent="0" algn="ctr">
              <a:buNone/>
            </a:pPr>
            <a:endParaRPr lang="es-ES" sz="4400" dirty="0"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18E3CF8-3131-47B1-B9E2-F23BC89853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1" t="2002" r="7913" b="24226"/>
          <a:stretch/>
        </p:blipFill>
        <p:spPr>
          <a:xfrm>
            <a:off x="6096000" y="770320"/>
            <a:ext cx="5831114" cy="531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80DBBA-FD8B-4703-A078-D625243206D6}"/>
              </a:ext>
            </a:extLst>
          </p:cNvPr>
          <p:cNvSpPr txBox="1"/>
          <p:nvPr/>
        </p:nvSpPr>
        <p:spPr>
          <a:xfrm>
            <a:off x="437243" y="4652877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Jesus reveals that He is the long-awaited Messiah.</a:t>
            </a:r>
            <a:endParaRPr lang="es-PE" sz="3600" dirty="0">
              <a:solidFill>
                <a:srgbClr val="FF0000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00AA3-9E43-4F81-B7D5-760C72F9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9" y="2339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What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</a:t>
            </a:r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does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Peter </a:t>
            </a:r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say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302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34C6B4-D75F-478C-A968-981124B63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94" y="2092283"/>
            <a:ext cx="5181600" cy="341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Schoolbell" panose="02000000000000000000" pitchFamily="2" charset="0"/>
                <a:ea typeface="Schoolbell" panose="02000000000000000000" pitchFamily="2" charset="0"/>
              </a:rPr>
              <a:t>“Rabbi, it is good that we are here!  </a:t>
            </a:r>
          </a:p>
          <a:p>
            <a:pPr marL="0" indent="0" algn="ctr">
              <a:buNone/>
            </a:pPr>
            <a:endParaRPr lang="en-US" sz="2000" dirty="0"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Schoolbell" panose="02000000000000000000" pitchFamily="2" charset="0"/>
                <a:ea typeface="Schoolbell" panose="02000000000000000000" pitchFamily="2" charset="0"/>
              </a:rPr>
              <a:t>Let us make three tents: one for you, one for Moses, and one for Elijah.”</a:t>
            </a:r>
            <a:endParaRPr lang="es-PE" sz="3600" dirty="0"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0E49302C-3E23-4626-AAE3-305311B2F6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t="11592"/>
          <a:stretch/>
        </p:blipFill>
        <p:spPr>
          <a:xfrm>
            <a:off x="6172199" y="593558"/>
            <a:ext cx="5642573" cy="558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265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E0673-8D43-4B95-BC57-4ACD899FDF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Why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</a:t>
            </a:r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does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he </a:t>
            </a:r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say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</a:t>
            </a:r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this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236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B7360-CEDF-4811-8070-07D842050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547" y="2236477"/>
            <a:ext cx="5181600" cy="26738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dirty="0">
                <a:latin typeface="Schoolbell" panose="02000000000000000000" pitchFamily="2" charset="0"/>
                <a:ea typeface="Schoolbell" panose="02000000000000000000" pitchFamily="2" charset="0"/>
              </a:rPr>
              <a:t>He feels so happy with this experience of Heaven that he doesn’t want it to end</a:t>
            </a:r>
            <a:r>
              <a:rPr lang="es-ES" sz="4400" dirty="0">
                <a:latin typeface="Schoolbell" panose="02000000000000000000" pitchFamily="2" charset="0"/>
                <a:ea typeface="Schoolbell" panose="02000000000000000000" pitchFamily="2" charset="0"/>
              </a:rPr>
              <a:t>.</a:t>
            </a:r>
            <a:endParaRPr lang="es-PE" sz="4400" dirty="0"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endParaRPr lang="es-PE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C409E31-53FB-4CB6-8110-74815C469F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74" y="433137"/>
            <a:ext cx="6249900" cy="599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17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73995-4820-47CC-B009-A65098D0B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5467700"/>
            <a:ext cx="10406743" cy="1080058"/>
          </a:xfrm>
        </p:spPr>
        <p:txBody>
          <a:bodyPr>
            <a:noAutofit/>
          </a:bodyPr>
          <a:lstStyle/>
          <a:p>
            <a:r>
              <a:rPr lang="es-PE" sz="8800" dirty="0" err="1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Hours" panose="02000500000000000000" pitchFamily="2" charset="0"/>
              </a:rPr>
              <a:t>The</a:t>
            </a:r>
            <a:r>
              <a:rPr lang="es-PE" sz="88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Hours" panose="02000500000000000000" pitchFamily="2" charset="0"/>
              </a:rPr>
              <a:t> </a:t>
            </a:r>
            <a:r>
              <a:rPr lang="es-PE" sz="8800" dirty="0" err="1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Hours" panose="02000500000000000000" pitchFamily="2" charset="0"/>
              </a:rPr>
              <a:t>Transfiguration</a:t>
            </a:r>
            <a:endParaRPr lang="es-PE" sz="88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ush Hours" panose="02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D3C93F-5E3B-47E1-A6ED-E21589E11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8"/>
          <a:stretch/>
        </p:blipFill>
        <p:spPr>
          <a:xfrm>
            <a:off x="3700181" y="622012"/>
            <a:ext cx="4791637" cy="4271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102BD-8359-4F86-AE1E-BE38EA2A1180}"/>
              </a:ext>
            </a:extLst>
          </p:cNvPr>
          <p:cNvSpPr txBox="1"/>
          <p:nvPr/>
        </p:nvSpPr>
        <p:spPr>
          <a:xfrm>
            <a:off x="267063" y="334191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choolbell" panose="020B0604020202020204" charset="0"/>
                <a:ea typeface="Schoolbell" panose="020B0604020202020204" charset="0"/>
              </a:rPr>
              <a:t>Mark 9:2-10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674C4001-D426-474E-9587-96A310B6651A}"/>
              </a:ext>
            </a:extLst>
          </p:cNvPr>
          <p:cNvSpPr/>
          <p:nvPr/>
        </p:nvSpPr>
        <p:spPr>
          <a:xfrm rot="21123528">
            <a:off x="3458381" y="776240"/>
            <a:ext cx="4955203" cy="2418657"/>
          </a:xfrm>
          <a:prstGeom prst="blockArc">
            <a:avLst>
              <a:gd name="adj1" fmla="val 11083739"/>
              <a:gd name="adj2" fmla="val 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This is my beloved son, listen to Him.</a:t>
            </a:r>
          </a:p>
        </p:txBody>
      </p:sp>
    </p:spTree>
    <p:extLst>
      <p:ext uri="{BB962C8B-B14F-4D97-AF65-F5344CB8AC3E}">
        <p14:creationId xmlns:p14="http://schemas.microsoft.com/office/powerpoint/2010/main" val="2740986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263CC-2F38-4A9C-883B-ED2C6207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6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Why</a:t>
            </a:r>
            <a:r>
              <a:rPr lang="es-ES" sz="66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</a:t>
            </a:r>
            <a:r>
              <a:rPr lang="es-ES" sz="66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does</a:t>
            </a:r>
            <a:r>
              <a:rPr lang="es-ES" sz="66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a </a:t>
            </a:r>
            <a:r>
              <a:rPr lang="es-ES" sz="66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cloud</a:t>
            </a:r>
            <a:r>
              <a:rPr lang="es-ES" sz="66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</a:t>
            </a:r>
            <a:r>
              <a:rPr lang="es-ES" sz="66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cover</a:t>
            </a:r>
            <a:r>
              <a:rPr lang="es-ES" sz="66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</a:t>
            </a:r>
            <a:r>
              <a:rPr lang="es-ES" sz="66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them</a:t>
            </a:r>
            <a:r>
              <a:rPr lang="es-ES" sz="66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?</a:t>
            </a:r>
            <a:endParaRPr lang="es-PE" sz="6600" b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choolbell" panose="02000000000000000000" pitchFamily="2" charset="0"/>
              <a:ea typeface="Schoolbell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503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4D741A-4E1C-4BD0-A640-B829BB5E0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864" y="2530264"/>
            <a:ext cx="4488542" cy="258671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Schoolbell" panose="02000000000000000000" pitchFamily="2" charset="0"/>
                <a:ea typeface="Schoolbell" panose="02000000000000000000" pitchFamily="2" charset="0"/>
              </a:rPr>
              <a:t>In the Old Testament, God revealed Himself in a cloud</a:t>
            </a:r>
            <a:r>
              <a:rPr lang="es-ES" sz="4400" dirty="0">
                <a:latin typeface="Schoolbell" panose="02000000000000000000" pitchFamily="2" charset="0"/>
                <a:ea typeface="Schoolbell" panose="02000000000000000000" pitchFamily="2" charset="0"/>
              </a:rPr>
              <a:t>.</a:t>
            </a:r>
            <a:endParaRPr lang="es-PE" sz="4400" dirty="0"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65CA520-98EE-4FE5-8F36-D0D49200B4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1" y="1768325"/>
            <a:ext cx="5852886" cy="411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03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A804D-007F-4D05-B9A0-4FBD8339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What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</a:t>
            </a:r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does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</a:t>
            </a:r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God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 </a:t>
            </a:r>
            <a:r>
              <a:rPr lang="es-PE" sz="8000" b="1" dirty="0" err="1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say</a:t>
            </a:r>
            <a:r>
              <a:rPr lang="es-PE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1995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FA40EF-DC1B-4080-8FA1-49323E6B6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725" y="2819816"/>
            <a:ext cx="4427621" cy="2602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Schoolbell" panose="02000000000000000000" pitchFamily="2" charset="0"/>
                <a:ea typeface="Schoolbell" panose="02000000000000000000" pitchFamily="2" charset="0"/>
              </a:rPr>
              <a:t>“This is my beloved Son. </a:t>
            </a:r>
          </a:p>
          <a:p>
            <a:pPr marL="0" indent="0" algn="ctr">
              <a:buNone/>
            </a:pPr>
            <a:endParaRPr lang="en-US" sz="2000" dirty="0"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Schoolbell" panose="02000000000000000000" pitchFamily="2" charset="0"/>
                <a:ea typeface="Schoolbell" panose="02000000000000000000" pitchFamily="2" charset="0"/>
              </a:rPr>
              <a:t>Listen to him</a:t>
            </a:r>
            <a:r>
              <a:rPr lang="es-ES" sz="4400" dirty="0">
                <a:latin typeface="Schoolbell" panose="02000000000000000000" pitchFamily="2" charset="0"/>
                <a:ea typeface="Schoolbell" panose="02000000000000000000" pitchFamily="2" charset="0"/>
              </a:rPr>
              <a:t>.”</a:t>
            </a:r>
            <a:endParaRPr lang="es-PE" sz="4400" dirty="0"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1B201CE-1879-4ACF-97F3-C47D79EDB0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11" y="480833"/>
            <a:ext cx="6715642" cy="589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7012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1B65F-8DE0-46FE-B054-0E0708CD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972"/>
            <a:ext cx="10515600" cy="3434055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Jesus asked them to keep this quiet until when? </a:t>
            </a:r>
            <a:endParaRPr lang="es-PE" sz="8000" b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choolbell" panose="02000000000000000000" pitchFamily="2" charset="0"/>
              <a:ea typeface="Schoolbell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24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D45B0-8D27-471C-82FB-09D5AD33C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547" y="2870653"/>
            <a:ext cx="5811253" cy="158905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Schoolbell" panose="02000000000000000000" pitchFamily="2" charset="0"/>
                <a:ea typeface="Schoolbell" panose="02000000000000000000" pitchFamily="2" charset="0"/>
              </a:rPr>
              <a:t>Until the Son of Man had risen from the dead.</a:t>
            </a:r>
            <a:endParaRPr lang="es-PE" sz="4400" dirty="0"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0D344DD-FD75-44E1-9610-8E8658FA8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358296"/>
            <a:ext cx="5678905" cy="614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743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BDF63F-7033-4C86-BBE3-C9011E0A6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43" y="1134155"/>
            <a:ext cx="8853714" cy="458968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7030A0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The experience of the Transfiguration gives us the promise of a world way past our own imagination and dreams.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4000" dirty="0">
              <a:solidFill>
                <a:srgbClr val="7030A0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7030A0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Jesus invites His Friends to know Him well and to know that He is the Son of God. He promises His friends eternal life</a:t>
            </a:r>
            <a:r>
              <a:rPr lang="es-ES" sz="4000" dirty="0">
                <a:solidFill>
                  <a:srgbClr val="7030A0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. </a:t>
            </a:r>
            <a:endParaRPr lang="es-PE" sz="4000" dirty="0">
              <a:solidFill>
                <a:srgbClr val="7030A0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47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C04E0-2616-4858-A755-9AFA490F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509"/>
            <a:ext cx="10515600" cy="2770981"/>
          </a:xfrm>
        </p:spPr>
        <p:txBody>
          <a:bodyPr>
            <a:normAutofit/>
          </a:bodyPr>
          <a:lstStyle/>
          <a:p>
            <a:pPr algn="ctr"/>
            <a:r>
              <a:rPr lang="es-PE" sz="13800" dirty="0" err="1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Hours" panose="02000500000000000000" pitchFamily="2" charset="0"/>
              </a:rPr>
              <a:t>Activities</a:t>
            </a:r>
            <a:endParaRPr lang="es-PE" sz="138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ush Hour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85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64D798-D6CB-4DD4-9B35-354546B74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6" y="0"/>
            <a:ext cx="933650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03FA7-E008-40F9-AE69-2BE18DBBC0E8}"/>
              </a:ext>
            </a:extLst>
          </p:cNvPr>
          <p:cNvSpPr txBox="1"/>
          <p:nvPr/>
        </p:nvSpPr>
        <p:spPr>
          <a:xfrm>
            <a:off x="3770142" y="22367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4FFC4-3F86-466D-A33A-8EFFDD15158B}"/>
              </a:ext>
            </a:extLst>
          </p:cNvPr>
          <p:cNvSpPr txBox="1"/>
          <p:nvPr/>
        </p:nvSpPr>
        <p:spPr>
          <a:xfrm>
            <a:off x="4079631" y="22367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01822-077B-4D11-938B-9326D42DD0E5}"/>
              </a:ext>
            </a:extLst>
          </p:cNvPr>
          <p:cNvSpPr txBox="1"/>
          <p:nvPr/>
        </p:nvSpPr>
        <p:spPr>
          <a:xfrm>
            <a:off x="4488765" y="22367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8E0D7-48DC-4EAC-A498-0195C9C900B3}"/>
              </a:ext>
            </a:extLst>
          </p:cNvPr>
          <p:cNvSpPr txBox="1"/>
          <p:nvPr/>
        </p:nvSpPr>
        <p:spPr>
          <a:xfrm>
            <a:off x="4754881" y="22367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4EE07-07C7-405B-8DC6-478C6FB45A70}"/>
              </a:ext>
            </a:extLst>
          </p:cNvPr>
          <p:cNvSpPr txBox="1"/>
          <p:nvPr/>
        </p:nvSpPr>
        <p:spPr>
          <a:xfrm>
            <a:off x="5216770" y="22367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773BF9-B1E6-44DD-BAD8-CA83E96F3E44}"/>
              </a:ext>
            </a:extLst>
          </p:cNvPr>
          <p:cNvSpPr txBox="1"/>
          <p:nvPr/>
        </p:nvSpPr>
        <p:spPr>
          <a:xfrm>
            <a:off x="5526260" y="22367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7242F-C483-4B5B-A6DA-ACCF9ED85BCA}"/>
              </a:ext>
            </a:extLst>
          </p:cNvPr>
          <p:cNvSpPr txBox="1"/>
          <p:nvPr/>
        </p:nvSpPr>
        <p:spPr>
          <a:xfrm>
            <a:off x="7648137" y="2606095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08BE7F-39C1-48D3-924B-5889A8178462}"/>
              </a:ext>
            </a:extLst>
          </p:cNvPr>
          <p:cNvSpPr txBox="1"/>
          <p:nvPr/>
        </p:nvSpPr>
        <p:spPr>
          <a:xfrm>
            <a:off x="7997486" y="2606095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17B51A-6C06-4291-821A-A782449CF08D}"/>
              </a:ext>
            </a:extLst>
          </p:cNvPr>
          <p:cNvSpPr txBox="1"/>
          <p:nvPr/>
        </p:nvSpPr>
        <p:spPr>
          <a:xfrm>
            <a:off x="8346835" y="2606095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B7BA3-7C69-421C-8736-0381BCA273D9}"/>
              </a:ext>
            </a:extLst>
          </p:cNvPr>
          <p:cNvSpPr txBox="1"/>
          <p:nvPr/>
        </p:nvSpPr>
        <p:spPr>
          <a:xfrm>
            <a:off x="3767799" y="3093161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C7AB6-9FF8-4D52-AAC1-20CCB1B44038}"/>
              </a:ext>
            </a:extLst>
          </p:cNvPr>
          <p:cNvSpPr txBox="1"/>
          <p:nvPr/>
        </p:nvSpPr>
        <p:spPr>
          <a:xfrm>
            <a:off x="4113629" y="3093161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E37FF7-9021-4217-AC80-C6E32E22D004}"/>
              </a:ext>
            </a:extLst>
          </p:cNvPr>
          <p:cNvSpPr txBox="1"/>
          <p:nvPr/>
        </p:nvSpPr>
        <p:spPr>
          <a:xfrm>
            <a:off x="4462543" y="3093161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7B06BE-6426-476D-9A16-C133C7E14A40}"/>
              </a:ext>
            </a:extLst>
          </p:cNvPr>
          <p:cNvSpPr txBox="1"/>
          <p:nvPr/>
        </p:nvSpPr>
        <p:spPr>
          <a:xfrm>
            <a:off x="4817319" y="3093161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98A78C-5D8E-4D0E-82C1-8B007E422674}"/>
              </a:ext>
            </a:extLst>
          </p:cNvPr>
          <p:cNvSpPr txBox="1"/>
          <p:nvPr/>
        </p:nvSpPr>
        <p:spPr>
          <a:xfrm>
            <a:off x="5220288" y="3112587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22BA0-F428-45FE-B079-53376E937EEA}"/>
              </a:ext>
            </a:extLst>
          </p:cNvPr>
          <p:cNvSpPr txBox="1"/>
          <p:nvPr/>
        </p:nvSpPr>
        <p:spPr>
          <a:xfrm>
            <a:off x="5905014" y="3130282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75E4BE-FEFD-401B-A9CA-92B647B5FA7E}"/>
              </a:ext>
            </a:extLst>
          </p:cNvPr>
          <p:cNvSpPr txBox="1"/>
          <p:nvPr/>
        </p:nvSpPr>
        <p:spPr>
          <a:xfrm>
            <a:off x="6237794" y="315305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B941C-4227-4806-9BB4-928C21D05F0B}"/>
              </a:ext>
            </a:extLst>
          </p:cNvPr>
          <p:cNvSpPr txBox="1"/>
          <p:nvPr/>
        </p:nvSpPr>
        <p:spPr>
          <a:xfrm>
            <a:off x="6577761" y="315305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3F23-C9B9-4E1B-B66B-19D9A15C5A32}"/>
              </a:ext>
            </a:extLst>
          </p:cNvPr>
          <p:cNvSpPr txBox="1"/>
          <p:nvPr/>
        </p:nvSpPr>
        <p:spPr>
          <a:xfrm>
            <a:off x="6998094" y="3126655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91DAA5-CB3A-4E52-AC3B-EB71F7245904}"/>
              </a:ext>
            </a:extLst>
          </p:cNvPr>
          <p:cNvSpPr txBox="1"/>
          <p:nvPr/>
        </p:nvSpPr>
        <p:spPr>
          <a:xfrm>
            <a:off x="7308169" y="315305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3C2264-2D8D-4436-B8AB-FDFE4C47EB4E}"/>
              </a:ext>
            </a:extLst>
          </p:cNvPr>
          <p:cNvSpPr txBox="1"/>
          <p:nvPr/>
        </p:nvSpPr>
        <p:spPr>
          <a:xfrm>
            <a:off x="7648136" y="3126655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204D4B-4271-4285-9ABF-AD4AC395EFC2}"/>
              </a:ext>
            </a:extLst>
          </p:cNvPr>
          <p:cNvSpPr txBox="1"/>
          <p:nvPr/>
        </p:nvSpPr>
        <p:spPr>
          <a:xfrm>
            <a:off x="5507386" y="3100140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D7E6DC-CE45-43F1-8873-AD5241967BC2}"/>
              </a:ext>
            </a:extLst>
          </p:cNvPr>
          <p:cNvSpPr txBox="1"/>
          <p:nvPr/>
        </p:nvSpPr>
        <p:spPr>
          <a:xfrm>
            <a:off x="5216769" y="136093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87AF34-A268-4174-B2B1-107A1913506C}"/>
              </a:ext>
            </a:extLst>
          </p:cNvPr>
          <p:cNvSpPr txBox="1"/>
          <p:nvPr/>
        </p:nvSpPr>
        <p:spPr>
          <a:xfrm>
            <a:off x="5214425" y="1676542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B2B1D8-2FBC-4D21-A9CE-0D0C261AA4E7}"/>
              </a:ext>
            </a:extLst>
          </p:cNvPr>
          <p:cNvSpPr txBox="1"/>
          <p:nvPr/>
        </p:nvSpPr>
        <p:spPr>
          <a:xfrm>
            <a:off x="5214425" y="195348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FC501-CD4B-429A-AC98-C95578E9F4EC}"/>
              </a:ext>
            </a:extLst>
          </p:cNvPr>
          <p:cNvSpPr txBox="1"/>
          <p:nvPr/>
        </p:nvSpPr>
        <p:spPr>
          <a:xfrm>
            <a:off x="5214425" y="2532562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A5C007-6950-4FAC-B495-83BCF2E624AF}"/>
              </a:ext>
            </a:extLst>
          </p:cNvPr>
          <p:cNvSpPr txBox="1"/>
          <p:nvPr/>
        </p:nvSpPr>
        <p:spPr>
          <a:xfrm>
            <a:off x="4465627" y="195348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29741F-420F-44FD-9F02-5DD4D359ADFA}"/>
              </a:ext>
            </a:extLst>
          </p:cNvPr>
          <p:cNvSpPr txBox="1"/>
          <p:nvPr/>
        </p:nvSpPr>
        <p:spPr>
          <a:xfrm>
            <a:off x="4495802" y="2520040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2AD8CF-72A6-4A32-9826-2E5BCF8229D6}"/>
              </a:ext>
            </a:extLst>
          </p:cNvPr>
          <p:cNvSpPr txBox="1"/>
          <p:nvPr/>
        </p:nvSpPr>
        <p:spPr>
          <a:xfrm>
            <a:off x="4468405" y="2820785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C8C386-47C1-49DC-A61D-FF509623344C}"/>
              </a:ext>
            </a:extLst>
          </p:cNvPr>
          <p:cNvSpPr txBox="1"/>
          <p:nvPr/>
        </p:nvSpPr>
        <p:spPr>
          <a:xfrm>
            <a:off x="4493920" y="3429000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31EF38-74F4-4A2F-9392-9F9ADF852829}"/>
              </a:ext>
            </a:extLst>
          </p:cNvPr>
          <p:cNvSpPr txBox="1"/>
          <p:nvPr/>
        </p:nvSpPr>
        <p:spPr>
          <a:xfrm>
            <a:off x="4493920" y="374668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3C6FAF-38EE-40E1-9AA2-CB67D511DDCC}"/>
              </a:ext>
            </a:extLst>
          </p:cNvPr>
          <p:cNvSpPr txBox="1"/>
          <p:nvPr/>
        </p:nvSpPr>
        <p:spPr>
          <a:xfrm>
            <a:off x="5875609" y="2532562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3D83B4-57C9-419F-9FBF-E079F25DA754}"/>
              </a:ext>
            </a:extLst>
          </p:cNvPr>
          <p:cNvSpPr txBox="1"/>
          <p:nvPr/>
        </p:nvSpPr>
        <p:spPr>
          <a:xfrm>
            <a:off x="5903525" y="2794628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15D908-C3D0-44E5-AEE1-E32CC20BA314}"/>
              </a:ext>
            </a:extLst>
          </p:cNvPr>
          <p:cNvSpPr txBox="1"/>
          <p:nvPr/>
        </p:nvSpPr>
        <p:spPr>
          <a:xfrm>
            <a:off x="7662666" y="2820785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FE2DF7-63B8-4D62-9842-4C9B85651231}"/>
              </a:ext>
            </a:extLst>
          </p:cNvPr>
          <p:cNvSpPr txBox="1"/>
          <p:nvPr/>
        </p:nvSpPr>
        <p:spPr>
          <a:xfrm>
            <a:off x="6593000" y="3429000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E64EF4-0FD8-4A73-AC39-4A33995613F0}"/>
              </a:ext>
            </a:extLst>
          </p:cNvPr>
          <p:cNvSpPr txBox="1"/>
          <p:nvPr/>
        </p:nvSpPr>
        <p:spPr>
          <a:xfrm>
            <a:off x="6608239" y="3704941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191153-1030-42C4-8A15-BFF90CF47918}"/>
              </a:ext>
            </a:extLst>
          </p:cNvPr>
          <p:cNvSpPr txBox="1"/>
          <p:nvPr/>
        </p:nvSpPr>
        <p:spPr>
          <a:xfrm>
            <a:off x="6593000" y="399178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212A87-AB17-47CB-BCAD-6DFE7A95C916}"/>
              </a:ext>
            </a:extLst>
          </p:cNvPr>
          <p:cNvSpPr txBox="1"/>
          <p:nvPr/>
        </p:nvSpPr>
        <p:spPr>
          <a:xfrm>
            <a:off x="6608239" y="4349782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654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322FD-2EB4-4828-997F-519DAA9C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s-MX" sz="8800" dirty="0" err="1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Hours" panose="02000500000000000000" pitchFamily="2" charset="0"/>
              </a:rPr>
              <a:t>Prayer</a:t>
            </a:r>
            <a:endParaRPr lang="es-PE" sz="88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ush Hours" panose="020005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E369CB-81B6-41A5-B5FD-3C25B44884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Schoolbell" panose="02000000000000000000" pitchFamily="2" charset="0"/>
                <a:ea typeface="Schoolbell" panose="02000000000000000000" pitchFamily="2" charset="0"/>
              </a:rPr>
              <a:t>Jesus,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Schoolbell" panose="02000000000000000000" pitchFamily="2" charset="0"/>
                <a:ea typeface="Schoolbell" panose="02000000000000000000" pitchFamily="2" charset="0"/>
              </a:rPr>
              <a:t>I want to listen to you; I know you are always with me no matter what. Help me to keep my eyes on eternal life and to always trust you. I pray for the souls in Purgatory, especially those who have no one to pray for them. Amen.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9C6809D-5AE8-43C6-B018-3D1C9C0842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16" y="1343817"/>
            <a:ext cx="5318970" cy="526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42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37C6A4-7C37-4AC6-A7B0-EFC08B80A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7726" y="845561"/>
            <a:ext cx="3004274" cy="444489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sz="3200" b="1" dirty="0"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6700" dirty="0">
                <a:latin typeface="Schoolbell" panose="02000000000000000000" pitchFamily="2" charset="0"/>
                <a:ea typeface="Schoolbell" panose="02000000000000000000" pitchFamily="2" charset="0"/>
              </a:rPr>
              <a:t>And he was transfigured before them, and his clothes became dazzling white, such as no fuller on earth could bleach them. </a:t>
            </a:r>
            <a:endParaRPr lang="en-US" sz="2400" dirty="0"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  <p:pic>
        <p:nvPicPr>
          <p:cNvPr id="20" name="Marcador de contenido 19">
            <a:extLst>
              <a:ext uri="{FF2B5EF4-FFF2-40B4-BE49-F238E27FC236}">
                <a16:creationId xmlns:a16="http://schemas.microsoft.com/office/drawing/2014/main" id="{6E1358CE-6AEE-4C1E-9C11-C41CBB79F5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4" b="33365"/>
          <a:stretch/>
        </p:blipFill>
        <p:spPr>
          <a:xfrm>
            <a:off x="3096986" y="278600"/>
            <a:ext cx="5829300" cy="4603643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894D9A-9CD9-4748-AA19-3F875540F13C}"/>
              </a:ext>
            </a:extLst>
          </p:cNvPr>
          <p:cNvSpPr txBox="1"/>
          <p:nvPr/>
        </p:nvSpPr>
        <p:spPr>
          <a:xfrm>
            <a:off x="2171700" y="5463021"/>
            <a:ext cx="7217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latin typeface="Schoolbell" panose="02000000000000000000" pitchFamily="2" charset="0"/>
                <a:ea typeface="Schoolbell" panose="02000000000000000000" pitchFamily="2" charset="0"/>
              </a:rPr>
              <a:t>Then Elijah appeared to them along with Moses, </a:t>
            </a:r>
          </a:p>
          <a:p>
            <a:pPr marL="0" indent="0" algn="ctr">
              <a:buNone/>
            </a:pPr>
            <a:r>
              <a:rPr lang="en-US" sz="2800" dirty="0">
                <a:latin typeface="Schoolbell" panose="02000000000000000000" pitchFamily="2" charset="0"/>
                <a:ea typeface="Schoolbell" panose="02000000000000000000" pitchFamily="2" charset="0"/>
              </a:rPr>
              <a:t>and they were conversing with Jesus.</a:t>
            </a:r>
            <a:endParaRPr lang="es-PE" sz="2800" dirty="0"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69798-D180-41E0-B425-9DA6AE8D37D1}"/>
              </a:ext>
            </a:extLst>
          </p:cNvPr>
          <p:cNvSpPr txBox="1"/>
          <p:nvPr/>
        </p:nvSpPr>
        <p:spPr>
          <a:xfrm>
            <a:off x="239303" y="1239381"/>
            <a:ext cx="25962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latin typeface="Schoolbell" panose="02000000000000000000" pitchFamily="2" charset="0"/>
                <a:ea typeface="Schoolbell" panose="02000000000000000000" pitchFamily="2" charset="0"/>
              </a:rPr>
              <a:t>Jesus took Peter, James, and John and led them up a high mountain apart by themselves. </a:t>
            </a:r>
          </a:p>
        </p:txBody>
      </p:sp>
    </p:spTree>
    <p:extLst>
      <p:ext uri="{BB962C8B-B14F-4D97-AF65-F5344CB8AC3E}">
        <p14:creationId xmlns:p14="http://schemas.microsoft.com/office/powerpoint/2010/main" val="17602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e want to see Jesus Lifted High">
            <a:hlinkClick r:id="" action="ppaction://media"/>
            <a:extLst>
              <a:ext uri="{FF2B5EF4-FFF2-40B4-BE49-F238E27FC236}">
                <a16:creationId xmlns:a16="http://schemas.microsoft.com/office/drawing/2014/main" id="{D3ACCD75-9D39-474B-88A8-E4ACAF2744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E3E90DD-04BB-4CDC-A5A0-000642DE43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46497" r="51804" b="10717"/>
          <a:stretch/>
        </p:blipFill>
        <p:spPr>
          <a:xfrm>
            <a:off x="1779256" y="303738"/>
            <a:ext cx="9187537" cy="5726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E52858-A016-4D31-B0C3-00FBD3092B05}"/>
              </a:ext>
            </a:extLst>
          </p:cNvPr>
          <p:cNvSpPr txBox="1"/>
          <p:nvPr/>
        </p:nvSpPr>
        <p:spPr>
          <a:xfrm>
            <a:off x="2597426" y="384313"/>
            <a:ext cx="7646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Schoolbell" panose="020B0604020202020204" charset="0"/>
                <a:ea typeface="Schoolbell" panose="020B0604020202020204" charset="0"/>
                <a:cs typeface="Times New Roman" panose="02020603050405020304" pitchFamily="18" charset="0"/>
              </a:rPr>
              <a:t>Then Peter said to Jesus in reply,</a:t>
            </a:r>
            <a:endParaRPr lang="en-US" sz="3200" dirty="0">
              <a:latin typeface="Schoolbell" panose="020B0604020202020204" charset="0"/>
              <a:ea typeface="Schoolbell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90062E-406A-487C-AE0C-E9F2A1B3558D}"/>
              </a:ext>
            </a:extLst>
          </p:cNvPr>
          <p:cNvSpPr txBox="1"/>
          <p:nvPr/>
        </p:nvSpPr>
        <p:spPr>
          <a:xfrm>
            <a:off x="2332382" y="4293705"/>
            <a:ext cx="597673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choolbell" panose="020B0604020202020204" charset="0"/>
                <a:ea typeface="Schoolbell" panose="020B0604020202020204" charset="0"/>
                <a:cs typeface="Times New Roman" panose="02020603050405020304" pitchFamily="18" charset="0"/>
              </a:rPr>
              <a:t>“Rabbi, it is good that we are here!  Let us make three tents: one for you, one for Moses, and one for Elijah.”</a:t>
            </a:r>
          </a:p>
        </p:txBody>
      </p:sp>
    </p:spTree>
    <p:extLst>
      <p:ext uri="{BB962C8B-B14F-4D97-AF65-F5344CB8AC3E}">
        <p14:creationId xmlns:p14="http://schemas.microsoft.com/office/powerpoint/2010/main" val="30175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41B0627-AEB3-456D-A88A-4A386F899F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0" t="2503" r="2871" b="55251"/>
          <a:stretch/>
        </p:blipFill>
        <p:spPr>
          <a:xfrm>
            <a:off x="2162886" y="338327"/>
            <a:ext cx="8420273" cy="572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03783-BD4F-49B3-9315-C65F0272AC00}"/>
              </a:ext>
            </a:extLst>
          </p:cNvPr>
          <p:cNvSpPr txBox="1"/>
          <p:nvPr/>
        </p:nvSpPr>
        <p:spPr>
          <a:xfrm>
            <a:off x="2293395" y="338327"/>
            <a:ext cx="80308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choolbell" panose="020B0604020202020204" charset="0"/>
                <a:ea typeface="Schoolbell" panose="020B0604020202020204" charset="0"/>
                <a:cs typeface="Times New Roman" panose="02020603050405020304" pitchFamily="18" charset="0"/>
              </a:rPr>
              <a:t>Then a cloud came, casting a shadow over them; </a:t>
            </a:r>
          </a:p>
          <a:p>
            <a:pPr algn="ctr"/>
            <a:r>
              <a:rPr lang="en-US" sz="2400" dirty="0">
                <a:latin typeface="Schoolbell" panose="020B0604020202020204" charset="0"/>
                <a:ea typeface="Schoolbell" panose="020B0604020202020204" charset="0"/>
                <a:cs typeface="Times New Roman" panose="02020603050405020304" pitchFamily="18" charset="0"/>
              </a:rPr>
              <a:t>from the cloud came a voice,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0614366-41F0-44FE-B50E-95E7C9A1C7C2}"/>
              </a:ext>
            </a:extLst>
          </p:cNvPr>
          <p:cNvSpPr/>
          <p:nvPr/>
        </p:nvSpPr>
        <p:spPr>
          <a:xfrm>
            <a:off x="3922641" y="1076972"/>
            <a:ext cx="4465983" cy="1643270"/>
          </a:xfrm>
          <a:prstGeom prst="cloudCallout">
            <a:avLst>
              <a:gd name="adj1" fmla="val -62970"/>
              <a:gd name="adj2" fmla="val -455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“This is my beloved Son. Listen to him.”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EB93-72AC-49E5-AB8F-3EF842451F18}"/>
              </a:ext>
            </a:extLst>
          </p:cNvPr>
          <p:cNvSpPr txBox="1"/>
          <p:nvPr/>
        </p:nvSpPr>
        <p:spPr>
          <a:xfrm>
            <a:off x="4465981" y="1349237"/>
            <a:ext cx="337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choolbell" panose="020B0604020202020204" charset="0"/>
                <a:ea typeface="Schoolbell" panose="020B0604020202020204" charset="0"/>
                <a:cs typeface="Times New Roman" panose="02020603050405020304" pitchFamily="18" charset="0"/>
              </a:rPr>
              <a:t>“This is my beloved Son. Listen to him.”</a:t>
            </a:r>
          </a:p>
        </p:txBody>
      </p:sp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id="{6724B667-EB27-66D4-0CAB-882A99F9B07F}"/>
              </a:ext>
            </a:extLst>
          </p:cNvPr>
          <p:cNvSpPr txBox="1">
            <a:spLocks/>
          </p:cNvSpPr>
          <p:nvPr/>
        </p:nvSpPr>
        <p:spPr>
          <a:xfrm>
            <a:off x="1126109" y="6266388"/>
            <a:ext cx="10493829" cy="57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>
                <a:latin typeface="Schoolbell" panose="02000000000000000000" pitchFamily="2" charset="0"/>
                <a:ea typeface="Schoolbell" panose="02000000000000000000" pitchFamily="2" charset="0"/>
              </a:rPr>
              <a:t>He hardly knew what to say, they were so terrified.</a:t>
            </a:r>
            <a:endParaRPr lang="es-PE" sz="3000" dirty="0">
              <a:latin typeface="Schoolbell" panose="02000000000000000000" pitchFamily="2" charset="0"/>
              <a:ea typeface="Schoolb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B4EB8A1-14E8-4A0C-ADDD-B2FF732B4F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4" t="52305" r="1501" b="8770"/>
          <a:stretch/>
        </p:blipFill>
        <p:spPr>
          <a:xfrm>
            <a:off x="1192696" y="318052"/>
            <a:ext cx="10548730" cy="5751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70BA3A-AEFE-4018-A3AB-0A4C27E85A13}"/>
              </a:ext>
            </a:extLst>
          </p:cNvPr>
          <p:cNvSpPr txBox="1"/>
          <p:nvPr/>
        </p:nvSpPr>
        <p:spPr>
          <a:xfrm>
            <a:off x="1696278" y="6334780"/>
            <a:ext cx="975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THE GOSPEL OF THE LORD		PRAISE TO YOU LORD JESUS CHRIST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D95F0-21A8-452D-A24E-48E9310EDF2F}"/>
              </a:ext>
            </a:extLst>
          </p:cNvPr>
          <p:cNvSpPr txBox="1"/>
          <p:nvPr/>
        </p:nvSpPr>
        <p:spPr>
          <a:xfrm>
            <a:off x="6096000" y="451389"/>
            <a:ext cx="549965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>
              <a:latin typeface="Berlin Sans FB Demi" panose="020E0802020502020306" pitchFamily="34" charset="0"/>
            </a:endParaRPr>
          </a:p>
          <a:p>
            <a:pPr algn="ctr"/>
            <a:endParaRPr lang="en-US" sz="2200" dirty="0"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B2FBB-E8B1-46DD-8259-549C513039CB}"/>
              </a:ext>
            </a:extLst>
          </p:cNvPr>
          <p:cNvSpPr txBox="1"/>
          <p:nvPr/>
        </p:nvSpPr>
        <p:spPr>
          <a:xfrm>
            <a:off x="6467061" y="1267326"/>
            <a:ext cx="527436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200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7AE8B-BA65-4260-AB8E-E3D2A754D246}"/>
              </a:ext>
            </a:extLst>
          </p:cNvPr>
          <p:cNvSpPr txBox="1"/>
          <p:nvPr/>
        </p:nvSpPr>
        <p:spPr>
          <a:xfrm>
            <a:off x="6367320" y="2524376"/>
            <a:ext cx="501978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200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F4A05-6459-4F42-8787-4A8223994E14}"/>
              </a:ext>
            </a:extLst>
          </p:cNvPr>
          <p:cNvSpPr txBox="1"/>
          <p:nvPr/>
        </p:nvSpPr>
        <p:spPr>
          <a:xfrm>
            <a:off x="1347537" y="451389"/>
            <a:ext cx="39463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Berlin Sans FB Demi" panose="020E08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48167-4424-4E08-BB3D-524790BA64DA}"/>
              </a:ext>
            </a:extLst>
          </p:cNvPr>
          <p:cNvSpPr txBox="1"/>
          <p:nvPr/>
        </p:nvSpPr>
        <p:spPr>
          <a:xfrm>
            <a:off x="1347537" y="557671"/>
            <a:ext cx="39463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choolbell" panose="020B0604020202020204" charset="0"/>
                <a:ea typeface="Schoolbell" panose="020B0604020202020204" charset="0"/>
                <a:cs typeface="Times New Roman" panose="02020603050405020304" pitchFamily="18" charset="0"/>
              </a:rPr>
              <a:t>Get up! Do not fear.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1AD03-1952-4350-92BD-256C54F129EB}"/>
              </a:ext>
            </a:extLst>
          </p:cNvPr>
          <p:cNvSpPr txBox="1"/>
          <p:nvPr/>
        </p:nvSpPr>
        <p:spPr>
          <a:xfrm>
            <a:off x="6096000" y="451389"/>
            <a:ext cx="549965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effectLst/>
                <a:latin typeface="Schoolbell" panose="020B0604020202020204" charset="0"/>
                <a:ea typeface="Schoolbell" panose="020B0604020202020204" charset="0"/>
                <a:cs typeface="Times New Roman" panose="02020603050405020304" pitchFamily="18" charset="0"/>
              </a:rPr>
              <a:t>Suddenly, looking around, they no longer saw anyone but Jesus alone with them.</a:t>
            </a:r>
            <a:endParaRPr lang="en-US" sz="2200" dirty="0">
              <a:latin typeface="Schoolbell" panose="020B0604020202020204" charset="0"/>
              <a:ea typeface="Schoolbell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C6E7F-1D1E-4076-989B-467C9DD0F24E}"/>
              </a:ext>
            </a:extLst>
          </p:cNvPr>
          <p:cNvSpPr txBox="1"/>
          <p:nvPr/>
        </p:nvSpPr>
        <p:spPr>
          <a:xfrm>
            <a:off x="6467061" y="1267326"/>
            <a:ext cx="527436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choolbell" panose="020B0604020202020204" charset="0"/>
                <a:ea typeface="Schoolbell" panose="020B0604020202020204" charset="0"/>
                <a:cs typeface="Times New Roman" panose="02020603050405020304" pitchFamily="18" charset="0"/>
              </a:rPr>
              <a:t>As they were coming down from the mountain, He commanded them: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DACB7-5409-4909-9496-2C16F38D0A0F}"/>
              </a:ext>
            </a:extLst>
          </p:cNvPr>
          <p:cNvSpPr txBox="1"/>
          <p:nvPr/>
        </p:nvSpPr>
        <p:spPr>
          <a:xfrm>
            <a:off x="6335934" y="2510569"/>
            <a:ext cx="501978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choolbell" panose="020B0604020202020204" charset="0"/>
                <a:ea typeface="Schoolbell" panose="020B0604020202020204" charset="0"/>
                <a:cs typeface="Times New Roman" panose="02020603050405020304" pitchFamily="18" charset="0"/>
              </a:rPr>
              <a:t>Do not relate what you have seen to anyone, except when the Son of Man has risen from the dead.</a:t>
            </a:r>
          </a:p>
        </p:txBody>
      </p:sp>
    </p:spTree>
    <p:extLst>
      <p:ext uri="{BB962C8B-B14F-4D97-AF65-F5344CB8AC3E}">
        <p14:creationId xmlns:p14="http://schemas.microsoft.com/office/powerpoint/2010/main" val="1124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BF77112-F8A6-4E71-8B73-9D2854CD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06" y="209006"/>
            <a:ext cx="10064931" cy="2795451"/>
          </a:xfrm>
        </p:spPr>
        <p:txBody>
          <a:bodyPr>
            <a:normAutofit/>
          </a:bodyPr>
          <a:lstStyle/>
          <a:p>
            <a:pPr algn="ctr"/>
            <a:r>
              <a:rPr lang="es-PE" sz="13800" dirty="0" err="1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Hours" panose="02000500000000000000" pitchFamily="2" charset="0"/>
              </a:rPr>
              <a:t>Reflection</a:t>
            </a:r>
            <a:endParaRPr lang="es-PE" sz="138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ush Hours" panose="02000500000000000000" pitchFamily="2" charset="0"/>
            </a:endParaRPr>
          </a:p>
        </p:txBody>
      </p:sp>
      <p:pic>
        <p:nvPicPr>
          <p:cNvPr id="1026" name="Picture 2" descr="526 Me gusta, 15 comentarios - Ilustraciones católicas  (@ilustracionescatolicas) en Instagram: &quot;TANTO AMÓ DIOS AL… in 2020 | Mario  characters, Character, Disney characters">
            <a:extLst>
              <a:ext uri="{FF2B5EF4-FFF2-40B4-BE49-F238E27FC236}">
                <a16:creationId xmlns:a16="http://schemas.microsoft.com/office/drawing/2014/main" id="{EB69A1B1-6AAA-4736-A2BC-9D6EF9FA8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64" y="2453641"/>
            <a:ext cx="4404359" cy="44043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8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3FDAD-2A17-4C1A-935C-551068B0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10" y="2766218"/>
            <a:ext cx="108885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Who did Jesus take up to the </a:t>
            </a:r>
            <a:br>
              <a:rPr lang="en-U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</a:br>
            <a:r>
              <a:rPr lang="en-US" sz="4800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choolbell" panose="02000000000000000000" pitchFamily="2" charset="0"/>
                <a:ea typeface="Schoolbell" panose="02000000000000000000" pitchFamily="2" charset="0"/>
                <a:cs typeface="+mn-cs"/>
              </a:rPr>
              <a:t>mountain with Him?</a:t>
            </a:r>
            <a:endParaRPr lang="es-PE" sz="4800" b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choolbell" panose="02000000000000000000" pitchFamily="2" charset="0"/>
              <a:ea typeface="Schoolbell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43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F8DFE2-5E48-46A6-BD82-1327B6B70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944" y="835686"/>
            <a:ext cx="9031514" cy="932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4400" dirty="0">
                <a:latin typeface="Schoolbell" panose="02000000000000000000" pitchFamily="2" charset="0"/>
                <a:ea typeface="Schoolbell" panose="02000000000000000000" pitchFamily="2" charset="0"/>
              </a:rPr>
              <a:t>Peter, James and John</a:t>
            </a:r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15AB5EAE-B87F-4F0B-AF4B-08864939A1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08" y="2043549"/>
            <a:ext cx="3144650" cy="4814451"/>
          </a:xfr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2503BE6-8EE3-439C-B2C7-1F630E588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27" y="2051032"/>
            <a:ext cx="3376689" cy="48144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D66ABE9-CF8B-49EC-BBBC-8FA86114B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90" y="1956235"/>
            <a:ext cx="3376688" cy="490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78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610</Words>
  <Application>Microsoft Office PowerPoint</Application>
  <PresentationFormat>Widescreen</PresentationFormat>
  <Paragraphs>97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Cambria</vt:lpstr>
      <vt:lpstr>Calibri Light</vt:lpstr>
      <vt:lpstr>Brush Hours</vt:lpstr>
      <vt:lpstr>Schoolbell</vt:lpstr>
      <vt:lpstr>Berlin Sans FB</vt:lpstr>
      <vt:lpstr>Calibri</vt:lpstr>
      <vt:lpstr>Berlin Sans FB Demi</vt:lpstr>
      <vt:lpstr>Tema de Office</vt:lpstr>
      <vt:lpstr>PowerPoint Presentation</vt:lpstr>
      <vt:lpstr>The Transfiguration</vt:lpstr>
      <vt:lpstr>PowerPoint Presentation</vt:lpstr>
      <vt:lpstr>PowerPoint Presentation</vt:lpstr>
      <vt:lpstr>PowerPoint Presentation</vt:lpstr>
      <vt:lpstr>PowerPoint Presentation</vt:lpstr>
      <vt:lpstr>Reflection</vt:lpstr>
      <vt:lpstr>Who did Jesus take up to the  mountain with Him?</vt:lpstr>
      <vt:lpstr>PowerPoint Presentation</vt:lpstr>
      <vt:lpstr>What does it mean “He was transfigured”?</vt:lpstr>
      <vt:lpstr>PowerPoint Presentation</vt:lpstr>
      <vt:lpstr>How did He look?</vt:lpstr>
      <vt:lpstr>PowerPoint Presentation</vt:lpstr>
      <vt:lpstr>Jesus is Divine and human.   Here Jesus reveals His divinity  as God’s Son.. </vt:lpstr>
      <vt:lpstr>PowerPoint Presentation</vt:lpstr>
      <vt:lpstr>What does Peter say?</vt:lpstr>
      <vt:lpstr>PowerPoint Presentation</vt:lpstr>
      <vt:lpstr>Why does he say this?</vt:lpstr>
      <vt:lpstr>PowerPoint Presentation</vt:lpstr>
      <vt:lpstr>Why does a cloud cover them?</vt:lpstr>
      <vt:lpstr>PowerPoint Presentation</vt:lpstr>
      <vt:lpstr>What does God say?</vt:lpstr>
      <vt:lpstr>PowerPoint Presentation</vt:lpstr>
      <vt:lpstr>Jesus asked them to keep this quiet until when? </vt:lpstr>
      <vt:lpstr>PowerPoint Presentation</vt:lpstr>
      <vt:lpstr>PowerPoint Presentation</vt:lpstr>
      <vt:lpstr>Activities</vt:lpstr>
      <vt:lpstr>PowerPoint Presentation</vt:lpstr>
      <vt:lpstr>Prayer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Transfiguración</dc:title>
  <dc:creator>Rosi Albornoz</dc:creator>
  <cp:lastModifiedBy>Maria Varona</cp:lastModifiedBy>
  <cp:revision>50</cp:revision>
  <dcterms:created xsi:type="dcterms:W3CDTF">2021-02-14T19:41:15Z</dcterms:created>
  <dcterms:modified xsi:type="dcterms:W3CDTF">2024-02-19T02:19:46Z</dcterms:modified>
</cp:coreProperties>
</file>