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60" r:id="rId4"/>
    <p:sldId id="259" r:id="rId5"/>
    <p:sldId id="261" r:id="rId6"/>
    <p:sldId id="262" r:id="rId7"/>
    <p:sldId id="263" r:id="rId8"/>
    <p:sldId id="274" r:id="rId9"/>
    <p:sldId id="284" r:id="rId10"/>
    <p:sldId id="275" r:id="rId11"/>
    <p:sldId id="279" r:id="rId12"/>
    <p:sldId id="282" r:id="rId13"/>
    <p:sldId id="283" r:id="rId14"/>
    <p:sldId id="285" r:id="rId15"/>
    <p:sldId id="277" r:id="rId16"/>
    <p:sldId id="268" r:id="rId17"/>
    <p:sldId id="278" r:id="rId18"/>
    <p:sldId id="286" r:id="rId19"/>
    <p:sldId id="271" r:id="rId20"/>
    <p:sldId id="272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64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14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04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_x3dnHLg3Q?feature=oembed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012874" y="1880232"/>
            <a:ext cx="1055545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 </a:t>
            </a:r>
            <a:r>
              <a:rPr lang="es-ES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Mary</a:t>
            </a:r>
            <a:endParaRPr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43363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dirty="0"/>
              <a:t>Prayer Group for Children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dirty="0"/>
              <a:t>Cycle B-III Sunday of Easter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dirty="0"/>
              <a:t>Jesus is the Messiah – </a:t>
            </a:r>
            <a:r>
              <a:rPr lang="en-US" sz="2200" dirty="0"/>
              <a:t>Luke 24:35-48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0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solidFill>
                  <a:srgbClr val="0070C0"/>
                </a:solidFill>
              </a:rPr>
              <a:t>www.fcpeace.org</a:t>
            </a:r>
            <a:endParaRPr sz="2800" b="1" dirty="0">
              <a:solidFill>
                <a:srgbClr val="0070C0"/>
              </a:solidFill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1668" y="880732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34D4-F63F-40CB-8A94-7311868C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75" y="216002"/>
            <a:ext cx="11812249" cy="93901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Jesus wanted them to know, that He was with them, not only in Spirit, but in body also.</a:t>
            </a:r>
            <a:endParaRPr lang="es-VE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28D9-835E-43F7-B645-7E6433129608}"/>
              </a:ext>
            </a:extLst>
          </p:cNvPr>
          <p:cNvSpPr txBox="1"/>
          <p:nvPr/>
        </p:nvSpPr>
        <p:spPr>
          <a:xfrm>
            <a:off x="2908091" y="1136283"/>
            <a:ext cx="683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He do to prove it? </a:t>
            </a:r>
            <a:endParaRPr lang="en-US" sz="3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BC6C1-C663-44DE-8FE9-E79D2864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80" y="1916824"/>
            <a:ext cx="4257668" cy="3550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ECBCDC-516C-48B9-9819-16908B82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48" y="1916824"/>
            <a:ext cx="5143643" cy="3550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0E5EF-3C73-4468-9BC7-D1FD0FDB0DC5}"/>
              </a:ext>
            </a:extLst>
          </p:cNvPr>
          <p:cNvSpPr txBox="1"/>
          <p:nvPr/>
        </p:nvSpPr>
        <p:spPr>
          <a:xfrm>
            <a:off x="512647" y="5752493"/>
            <a:ext cx="5268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He showed them the scars on His hands and feet and told them to touch them.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4338C-EB4D-4C72-A7E1-9616BE80BC26}"/>
              </a:ext>
            </a:extLst>
          </p:cNvPr>
          <p:cNvSpPr txBox="1"/>
          <p:nvPr/>
        </p:nvSpPr>
        <p:spPr>
          <a:xfrm>
            <a:off x="6995647" y="5797800"/>
            <a:ext cx="3804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He also ate fish with them.</a:t>
            </a:r>
          </a:p>
        </p:txBody>
      </p:sp>
    </p:spTree>
    <p:extLst>
      <p:ext uri="{BB962C8B-B14F-4D97-AF65-F5344CB8AC3E}">
        <p14:creationId xmlns:p14="http://schemas.microsoft.com/office/powerpoint/2010/main" val="37613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D08D-C634-487F-9233-9D172F8A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227" y="113277"/>
            <a:ext cx="9769024" cy="654206"/>
          </a:xfrm>
        </p:spPr>
        <p:txBody>
          <a:bodyPr>
            <a:normAutofit/>
          </a:bodyPr>
          <a:lstStyle/>
          <a:p>
            <a:r>
              <a:rPr lang="en-US" sz="3600" b="1" dirty="0"/>
              <a:t>Why was it so important for them to believe this?</a:t>
            </a:r>
            <a:endParaRPr lang="en-US" sz="3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BCDCA-B5CE-4478-9244-AF4F854E31C6}"/>
              </a:ext>
            </a:extLst>
          </p:cNvPr>
          <p:cNvSpPr txBox="1"/>
          <p:nvPr/>
        </p:nvSpPr>
        <p:spPr>
          <a:xfrm>
            <a:off x="411115" y="1659284"/>
            <a:ext cx="25608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He explained to them what was written: “The Messiah must suffer and must rise from death three days later.”</a:t>
            </a:r>
            <a:endParaRPr lang="en-US" sz="2800" b="1" dirty="0">
              <a:solidFill>
                <a:schemeClr val="dk1"/>
              </a:solidFill>
              <a:latin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AEB9A-8786-4B67-919F-02390E5E3B2A}"/>
              </a:ext>
            </a:extLst>
          </p:cNvPr>
          <p:cNvSpPr txBox="1"/>
          <p:nvPr/>
        </p:nvSpPr>
        <p:spPr>
          <a:xfrm>
            <a:off x="9358860" y="1228397"/>
            <a:ext cx="2833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He wanted them to be completely sure that He was the Messiah that Moses, the prophets, and the psalms announced.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1E5FF-A323-4350-9863-801E50BD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13" y="826430"/>
            <a:ext cx="5834653" cy="510497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17B445-EF20-4FC7-B89D-7AA38B00A61E}"/>
              </a:ext>
            </a:extLst>
          </p:cNvPr>
          <p:cNvSpPr txBox="1">
            <a:spLocks/>
          </p:cNvSpPr>
          <p:nvPr/>
        </p:nvSpPr>
        <p:spPr>
          <a:xfrm>
            <a:off x="6096000" y="6058912"/>
            <a:ext cx="1453787" cy="65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5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Why</a:t>
            </a:r>
            <a:r>
              <a:rPr lang="es-ES" sz="3500" b="1" dirty="0"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B637-85D2-48BA-B768-F8187A59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53" y="0"/>
            <a:ext cx="7675695" cy="118422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He wanted them to be the witnesses of God’s love and mercy to the world</a:t>
            </a:r>
            <a:r>
              <a:rPr lang="es-E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91B5F-6A27-480F-A920-EEDB6C4F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215" y="1184223"/>
            <a:ext cx="7779433" cy="53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1F9B-9285-43BC-BDE9-D2A4821C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63" y="-50762"/>
            <a:ext cx="8848578" cy="97627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did they need to announce to everyone?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5CF88-595A-478E-A0EC-D2E6932C7753}"/>
              </a:ext>
            </a:extLst>
          </p:cNvPr>
          <p:cNvSpPr txBox="1"/>
          <p:nvPr/>
        </p:nvSpPr>
        <p:spPr>
          <a:xfrm>
            <a:off x="144148" y="1145552"/>
            <a:ext cx="292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God loves us so much, He sent His son, Jesus</a:t>
            </a:r>
            <a:r>
              <a:rPr lang="es-ES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… </a:t>
            </a:r>
            <a:endParaRPr lang="en-US" sz="2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iño jesús acostado en un pesebre 1419258 - Descargar Vectores Gratis,  Illustrator Graficos, Plantillas Diseño">
            <a:extLst>
              <a:ext uri="{FF2B5EF4-FFF2-40B4-BE49-F238E27FC236}">
                <a16:creationId xmlns:a16="http://schemas.microsoft.com/office/drawing/2014/main" id="{A9A10C9B-44BB-40CA-95BA-3EFFA928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" y="2693625"/>
            <a:ext cx="2978539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78C6C-344A-4E84-9618-101E61024D27}"/>
              </a:ext>
            </a:extLst>
          </p:cNvPr>
          <p:cNvSpPr txBox="1"/>
          <p:nvPr/>
        </p:nvSpPr>
        <p:spPr>
          <a:xfrm>
            <a:off x="3172162" y="1150575"/>
            <a:ext cx="3147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…</a:t>
            </a:r>
            <a:r>
              <a:rPr lang="en-US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to die on the cross for the forgiveness of our sins</a:t>
            </a:r>
            <a:r>
              <a:rPr lang="es-ES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uerte De Jesús | Cuentos Muy Cortos Para Niños">
            <a:extLst>
              <a:ext uri="{FF2B5EF4-FFF2-40B4-BE49-F238E27FC236}">
                <a16:creationId xmlns:a16="http://schemas.microsoft.com/office/drawing/2014/main" id="{CE32926C-22A6-4A5F-AD8C-49390567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57" y="2693624"/>
            <a:ext cx="2978539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CAC0C3-5B52-4447-AB4C-830DB763FF49}"/>
              </a:ext>
            </a:extLst>
          </p:cNvPr>
          <p:cNvSpPr txBox="1"/>
          <p:nvPr/>
        </p:nvSpPr>
        <p:spPr>
          <a:xfrm>
            <a:off x="6532834" y="976275"/>
            <a:ext cx="2578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He resurrected on the third day, victorious over death. </a:t>
            </a:r>
          </a:p>
        </p:txBody>
      </p:sp>
      <p:pic>
        <p:nvPicPr>
          <p:cNvPr id="1030" name="Picture 6" descr="JESÚS HA RESUCITADO - Juegos Gratis Online en Puzzle Factory">
            <a:extLst>
              <a:ext uri="{FF2B5EF4-FFF2-40B4-BE49-F238E27FC236}">
                <a16:creationId xmlns:a16="http://schemas.microsoft.com/office/drawing/2014/main" id="{CE64D0D4-55F5-42BE-8350-78ECE7F3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70" y="2693623"/>
            <a:ext cx="2190566" cy="34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BF342-F4FA-445F-B34E-355411A1B26C}"/>
              </a:ext>
            </a:extLst>
          </p:cNvPr>
          <p:cNvSpPr txBox="1"/>
          <p:nvPr/>
        </p:nvSpPr>
        <p:spPr>
          <a:xfrm>
            <a:off x="9323881" y="976275"/>
            <a:ext cx="24783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Return to God with a repentant heart and be saved.</a:t>
            </a:r>
          </a:p>
        </p:txBody>
      </p:sp>
      <p:pic>
        <p:nvPicPr>
          <p:cNvPr id="1032" name="Picture 8" descr="El que cree en el Hijo tiene vida eterna | Movimiento Familiar Cristiano  Zihuatanejo">
            <a:extLst>
              <a:ext uri="{FF2B5EF4-FFF2-40B4-BE49-F238E27FC236}">
                <a16:creationId xmlns:a16="http://schemas.microsoft.com/office/drawing/2014/main" id="{E603556A-5580-4038-972C-1A80BFDE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889" y="2693624"/>
            <a:ext cx="2742904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2172728" y="16273"/>
            <a:ext cx="7846544" cy="58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can we be witnesses for Jesus?</a:t>
            </a:r>
            <a:endParaRPr sz="3500" b="1" dirty="0">
              <a:latin typeface="Cambria" panose="02040503050406030204" pitchFamily="18" charset="0"/>
              <a:ea typeface="Cambria" panose="02040503050406030204" pitchFamily="18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9AE46-53E6-4936-A22D-2738611385D6}"/>
              </a:ext>
            </a:extLst>
          </p:cNvPr>
          <p:cNvSpPr txBox="1"/>
          <p:nvPr/>
        </p:nvSpPr>
        <p:spPr>
          <a:xfrm>
            <a:off x="0" y="5923118"/>
            <a:ext cx="40173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Imitating</a:t>
            </a:r>
            <a:r>
              <a:rPr lang="es-ES" sz="3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Jesus</a:t>
            </a:r>
            <a:r>
              <a:rPr lang="es-ES" sz="3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3400" b="1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by</a:t>
            </a:r>
            <a:r>
              <a:rPr lang="es-ES" sz="3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…</a:t>
            </a:r>
          </a:p>
        </p:txBody>
      </p:sp>
      <p:pic>
        <p:nvPicPr>
          <p:cNvPr id="3074" name="Picture 2" descr="Pin en mural">
            <a:extLst>
              <a:ext uri="{FF2B5EF4-FFF2-40B4-BE49-F238E27FC236}">
                <a16:creationId xmlns:a16="http://schemas.microsoft.com/office/drawing/2014/main" id="{E19C4A97-3EE7-44F1-B1F5-0B154F0B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2" y="717135"/>
            <a:ext cx="2233536" cy="23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97A37-2BA2-4406-9447-5E646B5EFA61}"/>
              </a:ext>
            </a:extLst>
          </p:cNvPr>
          <p:cNvSpPr txBox="1"/>
          <p:nvPr/>
        </p:nvSpPr>
        <p:spPr>
          <a:xfrm>
            <a:off x="282301" y="3121223"/>
            <a:ext cx="2233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dk1"/>
                </a:solidFill>
                <a:latin typeface="Calibri"/>
                <a:cs typeface="Calibri"/>
              </a:rPr>
              <a:t>Praying</a:t>
            </a:r>
          </a:p>
        </p:txBody>
      </p:sp>
      <p:pic>
        <p:nvPicPr>
          <p:cNvPr id="3076" name="Picture 4" descr="NIÑOS AYUDANDO - Juegos Gratis Online en Puzzle Factory">
            <a:extLst>
              <a:ext uri="{FF2B5EF4-FFF2-40B4-BE49-F238E27FC236}">
                <a16:creationId xmlns:a16="http://schemas.microsoft.com/office/drawing/2014/main" id="{6DDF8ABF-C6E0-4E1B-9F63-A3BB4DB6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32" y="1562380"/>
            <a:ext cx="2818151" cy="23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F0C8E-0B68-4ACB-B4CE-3EC9E479ED48}"/>
              </a:ext>
            </a:extLst>
          </p:cNvPr>
          <p:cNvSpPr txBox="1"/>
          <p:nvPr/>
        </p:nvSpPr>
        <p:spPr>
          <a:xfrm>
            <a:off x="2807356" y="3906618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dk1"/>
                </a:solidFill>
                <a:latin typeface="Calibri"/>
                <a:cs typeface="Calibri"/>
              </a:rPr>
              <a:t>Helping</a:t>
            </a:r>
          </a:p>
        </p:txBody>
      </p:sp>
      <p:pic>
        <p:nvPicPr>
          <p:cNvPr id="3078" name="Picture 6" descr="Feliz lindo niño niño y niña compartiendo comida con un amigo | Vector  Premium">
            <a:extLst>
              <a:ext uri="{FF2B5EF4-FFF2-40B4-BE49-F238E27FC236}">
                <a16:creationId xmlns:a16="http://schemas.microsoft.com/office/drawing/2014/main" id="{8C4A8998-7487-42C3-8CE4-0C23E0FC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47" y="976510"/>
            <a:ext cx="2233536" cy="23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4E55B-A552-41E4-B06F-3807A0793F95}"/>
              </a:ext>
            </a:extLst>
          </p:cNvPr>
          <p:cNvSpPr txBox="1"/>
          <p:nvPr/>
        </p:nvSpPr>
        <p:spPr>
          <a:xfrm>
            <a:off x="6532539" y="3257455"/>
            <a:ext cx="15977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dk1"/>
                </a:solidFill>
                <a:latin typeface="Calibri"/>
                <a:cs typeface="Calibri"/>
              </a:rPr>
              <a:t>Sharing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08B849-7D58-41D0-819B-CEBFCA2CA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539" y="1694784"/>
            <a:ext cx="2455192" cy="23194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8EFCAA-10FF-4594-946B-FA5D1FF2FA36}"/>
              </a:ext>
            </a:extLst>
          </p:cNvPr>
          <p:cNvSpPr txBox="1"/>
          <p:nvPr/>
        </p:nvSpPr>
        <p:spPr>
          <a:xfrm>
            <a:off x="9193430" y="4109965"/>
            <a:ext cx="25394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dk1"/>
                </a:solidFill>
                <a:latin typeface="Calibri"/>
                <a:cs typeface="Calibri"/>
              </a:rPr>
              <a:t>Forgiving</a:t>
            </a:r>
          </a:p>
        </p:txBody>
      </p:sp>
      <p:pic>
        <p:nvPicPr>
          <p:cNvPr id="13" name="Picture 12" descr="Question PNG Images, Free Transparent Question Download - KindPNG">
            <a:extLst>
              <a:ext uri="{FF2B5EF4-FFF2-40B4-BE49-F238E27FC236}">
                <a16:creationId xmlns:a16="http://schemas.microsoft.com/office/drawing/2014/main" id="{24F8BCCD-2B2D-47D7-92EB-462339CA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574" y="27713"/>
            <a:ext cx="979357" cy="12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áfico vectorial Dibujo niños hablando ▷ Imagen vectorial Dibujo niños  hablando | Depositphotos®">
            <a:extLst>
              <a:ext uri="{FF2B5EF4-FFF2-40B4-BE49-F238E27FC236}">
                <a16:creationId xmlns:a16="http://schemas.microsoft.com/office/drawing/2014/main" id="{E4A65922-2AF8-4334-A7A5-AD01709B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32" y="4273636"/>
            <a:ext cx="2539409" cy="25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2CC91F-573D-4B5A-8CD2-FF627A72F47A}"/>
              </a:ext>
            </a:extLst>
          </p:cNvPr>
          <p:cNvSpPr txBox="1"/>
          <p:nvPr/>
        </p:nvSpPr>
        <p:spPr>
          <a:xfrm>
            <a:off x="8416042" y="5022120"/>
            <a:ext cx="29761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dk1"/>
                </a:solidFill>
                <a:latin typeface="Calibri"/>
                <a:cs typeface="Calibri"/>
              </a:rPr>
              <a:t>Announcing what God did for us.</a:t>
            </a:r>
          </a:p>
        </p:txBody>
      </p:sp>
    </p:spTree>
    <p:extLst>
      <p:ext uri="{BB962C8B-B14F-4D97-AF65-F5344CB8AC3E}">
        <p14:creationId xmlns:p14="http://schemas.microsoft.com/office/powerpoint/2010/main" val="9414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dirty="0"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A2FEEC-5E79-453B-842C-42537A35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67"/>
            <a:ext cx="9248931" cy="6841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15FBD-C372-4ED0-9D0E-C3E01E47E17C}"/>
              </a:ext>
            </a:extLst>
          </p:cNvPr>
          <p:cNvSpPr txBox="1"/>
          <p:nvPr/>
        </p:nvSpPr>
        <p:spPr>
          <a:xfrm>
            <a:off x="9398833" y="149902"/>
            <a:ext cx="26532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There are 3 drawings of Jesus that are the same. Which ones?</a:t>
            </a:r>
            <a:endParaRPr lang="es-GT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A56012-2EE4-4CEC-87BC-5A0E65E1E3EE}"/>
              </a:ext>
            </a:extLst>
          </p:cNvPr>
          <p:cNvSpPr/>
          <p:nvPr/>
        </p:nvSpPr>
        <p:spPr>
          <a:xfrm>
            <a:off x="1633929" y="2518349"/>
            <a:ext cx="1738858" cy="334280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5DB23F-D6F5-48C4-B42D-82AF02014293}"/>
              </a:ext>
            </a:extLst>
          </p:cNvPr>
          <p:cNvSpPr/>
          <p:nvPr/>
        </p:nvSpPr>
        <p:spPr>
          <a:xfrm>
            <a:off x="4962992" y="2823148"/>
            <a:ext cx="1618937" cy="322288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C444C0-2BB1-48FF-880C-985B3B311797}"/>
              </a:ext>
            </a:extLst>
          </p:cNvPr>
          <p:cNvSpPr/>
          <p:nvPr/>
        </p:nvSpPr>
        <p:spPr>
          <a:xfrm>
            <a:off x="7629993" y="149902"/>
            <a:ext cx="1618937" cy="322288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57EC1-E859-4928-AD4D-AD4A441F5449}"/>
              </a:ext>
            </a:extLst>
          </p:cNvPr>
          <p:cNvSpPr txBox="1"/>
          <p:nvPr/>
        </p:nvSpPr>
        <p:spPr>
          <a:xfrm>
            <a:off x="9398832" y="2830115"/>
            <a:ext cx="26532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Add</a:t>
            </a:r>
            <a:r>
              <a:rPr lang="es-GT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G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es-GT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G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missing</a:t>
            </a:r>
            <a:r>
              <a:rPr lang="es-GT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G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es-GT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G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es-GT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G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read</a:t>
            </a:r>
            <a:r>
              <a:rPr lang="es-GT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G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Jesus</a:t>
            </a:r>
            <a:r>
              <a:rPr lang="es-GT" sz="3000" dirty="0">
                <a:latin typeface="Cambria" panose="02040503050406030204" pitchFamily="18" charset="0"/>
                <a:ea typeface="Cambria" panose="02040503050406030204" pitchFamily="18" charset="0"/>
              </a:rPr>
              <a:t>’ </a:t>
            </a:r>
            <a:r>
              <a:rPr lang="es-GT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message</a:t>
            </a:r>
            <a:r>
              <a:rPr lang="es-GT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982BF-7391-4B21-BF05-666179421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08" y="6194248"/>
            <a:ext cx="913826" cy="50424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B3CCF235-E231-4194-9D16-5926C51B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217" y="6198713"/>
            <a:ext cx="7239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_R_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1E55B-50EC-4683-8458-1AC2E4E99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025" y="6194248"/>
            <a:ext cx="1914286" cy="4857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8B4243-BBA5-4B38-8266-84AAA3B417E5}"/>
              </a:ext>
            </a:extLst>
          </p:cNvPr>
          <p:cNvSpPr txBox="1"/>
          <p:nvPr/>
        </p:nvSpPr>
        <p:spPr>
          <a:xfrm>
            <a:off x="1501020" y="6249075"/>
            <a:ext cx="32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F0FEDEA-FDFB-463A-B602-59AEEC019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32" y="6198713"/>
            <a:ext cx="6191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_F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1BD2086F-9315-4336-B26A-B4BDB18A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029" y="6198713"/>
            <a:ext cx="11049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TH_S_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0F2F5E4-8715-44EB-A6FF-CC14B7D39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929" y="6212780"/>
            <a:ext cx="1571429" cy="48571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50C8D4B-CEEB-4975-8445-ED9ED5A4D109}"/>
              </a:ext>
            </a:extLst>
          </p:cNvPr>
          <p:cNvSpPr txBox="1"/>
          <p:nvPr/>
        </p:nvSpPr>
        <p:spPr>
          <a:xfrm>
            <a:off x="523598" y="6179168"/>
            <a:ext cx="854707" cy="5007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1925D2-7F2B-4489-915D-19F373C5FBFA}"/>
              </a:ext>
            </a:extLst>
          </p:cNvPr>
          <p:cNvSpPr txBox="1"/>
          <p:nvPr/>
        </p:nvSpPr>
        <p:spPr>
          <a:xfrm>
            <a:off x="8153358" y="6212780"/>
            <a:ext cx="822504" cy="495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35A74-7F29-4B2F-A17E-0042D5CC9A4F}"/>
              </a:ext>
            </a:extLst>
          </p:cNvPr>
          <p:cNvSpPr txBox="1"/>
          <p:nvPr/>
        </p:nvSpPr>
        <p:spPr>
          <a:xfrm>
            <a:off x="1777932" y="6249075"/>
            <a:ext cx="32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3CD04-E5E9-4545-8750-5743ED836E19}"/>
              </a:ext>
            </a:extLst>
          </p:cNvPr>
          <p:cNvSpPr txBox="1"/>
          <p:nvPr/>
        </p:nvSpPr>
        <p:spPr>
          <a:xfrm>
            <a:off x="2168234" y="6249075"/>
            <a:ext cx="32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F6F785-1DC6-4005-A12A-361A13598FE3}"/>
              </a:ext>
            </a:extLst>
          </p:cNvPr>
          <p:cNvSpPr txBox="1"/>
          <p:nvPr/>
        </p:nvSpPr>
        <p:spPr>
          <a:xfrm>
            <a:off x="2610580" y="6249075"/>
            <a:ext cx="32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1B747E-1039-497A-B72B-64FB1DF2A802}"/>
              </a:ext>
            </a:extLst>
          </p:cNvPr>
          <p:cNvSpPr txBox="1"/>
          <p:nvPr/>
        </p:nvSpPr>
        <p:spPr>
          <a:xfrm>
            <a:off x="3284512" y="6225026"/>
            <a:ext cx="329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FD28DE-D44C-4BB0-873E-9EE20F2A0C1C}"/>
              </a:ext>
            </a:extLst>
          </p:cNvPr>
          <p:cNvSpPr txBox="1"/>
          <p:nvPr/>
        </p:nvSpPr>
        <p:spPr>
          <a:xfrm>
            <a:off x="3836309" y="6225026"/>
            <a:ext cx="329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C542E7-88CB-4125-AF9C-5B745B304736}"/>
              </a:ext>
            </a:extLst>
          </p:cNvPr>
          <p:cNvSpPr txBox="1"/>
          <p:nvPr/>
        </p:nvSpPr>
        <p:spPr>
          <a:xfrm>
            <a:off x="4340086" y="6225026"/>
            <a:ext cx="329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A13745-C9BD-4D23-9AA2-0A1A73C8C5D8}"/>
              </a:ext>
            </a:extLst>
          </p:cNvPr>
          <p:cNvSpPr txBox="1"/>
          <p:nvPr/>
        </p:nvSpPr>
        <p:spPr>
          <a:xfrm>
            <a:off x="4791202" y="6236829"/>
            <a:ext cx="32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38AB60-C374-4CEE-89E0-9A56724C2B05}"/>
              </a:ext>
            </a:extLst>
          </p:cNvPr>
          <p:cNvSpPr txBox="1"/>
          <p:nvPr/>
        </p:nvSpPr>
        <p:spPr>
          <a:xfrm>
            <a:off x="5857712" y="6249075"/>
            <a:ext cx="329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E</a:t>
            </a:r>
          </a:p>
          <a:p>
            <a:endParaRPr lang="en-US" sz="2200" b="1" dirty="0">
              <a:latin typeface="Aharoni" panose="02010803020104030203" pitchFamily="2" charset="-79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7A5675-9493-48CC-B907-AAC1752E6EC0}"/>
              </a:ext>
            </a:extLst>
          </p:cNvPr>
          <p:cNvSpPr txBox="1"/>
          <p:nvPr/>
        </p:nvSpPr>
        <p:spPr>
          <a:xfrm>
            <a:off x="6208210" y="6240193"/>
            <a:ext cx="32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C255E5-9A72-424D-8B19-EA04B1C23A0C}"/>
              </a:ext>
            </a:extLst>
          </p:cNvPr>
          <p:cNvSpPr txBox="1"/>
          <p:nvPr/>
        </p:nvSpPr>
        <p:spPr>
          <a:xfrm>
            <a:off x="7037859" y="6252095"/>
            <a:ext cx="32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562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2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4A1C6-95FF-445E-96A4-E7346B0AB907}"/>
              </a:ext>
            </a:extLst>
          </p:cNvPr>
          <p:cNvSpPr txBox="1"/>
          <p:nvPr/>
        </p:nvSpPr>
        <p:spPr>
          <a:xfrm>
            <a:off x="7888224" y="97536"/>
            <a:ext cx="4303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PROCLAIM THE GOSPEL ACCORDION BOOK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Instructions: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1-Color and cut each numbered picture and cover and end separately.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2-Fold a colored construction paper (8.5x11”) right side to left side; fold again.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3-Cut the 4 strips of paper and fold each strip in half 2 times.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4-Refold as an accordion, first in one direction, then in the other direction until you have 4 rectangles.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5-Glue the pictures, starting with the cover to the 4th rectangle on the right;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6-Turn the strip over and glue the numbered pages from left to right.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7-Turn over again, and glue the THANK YOU JESUS, on the far-left rectangle. Share the Gospel with your friends.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BDF03-815C-12FC-CAB5-06368B8A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784757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24321D-9877-0757-FEAB-1889FF89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15" y="4969530"/>
            <a:ext cx="1104709" cy="17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7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357809" y="1838044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b="1" dirty="0" err="1">
                <a:latin typeface="Calibri"/>
                <a:ea typeface="Calibri"/>
                <a:cs typeface="Calibri"/>
                <a:sym typeface="Calibri"/>
              </a:rPr>
              <a:t>Prayer</a:t>
            </a:r>
            <a:r>
              <a:rPr lang="es-ES" sz="3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s-ES" sz="34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ES" sz="29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dirty="0">
                <a:latin typeface="Cambria" panose="02040503050406030204" pitchFamily="18" charset="0"/>
              </a:rPr>
              <a:t>Lord, when you are with us, we have peace, joy and consolation. Help us to be witnesses of your love by always loving, forgiving, and helping others. Amen</a:t>
            </a:r>
            <a:br>
              <a:rPr lang="en-US" sz="3600" dirty="0">
                <a:latin typeface="Cambria" panose="02040503050406030204" pitchFamily="18" charset="0"/>
              </a:rPr>
            </a:br>
            <a:b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98BB1D-7C9D-4F1B-8BFE-50883E7D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603" y="0"/>
            <a:ext cx="3804138" cy="464869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Song: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Believe, Song Video</a:t>
            </a:r>
            <a:endParaRPr lang="en-US" sz="2400" dirty="0"/>
          </a:p>
        </p:txBody>
      </p:sp>
      <p:pic>
        <p:nvPicPr>
          <p:cNvPr id="5" name="Online Media 4" title="I Believe - Song Video">
            <a:hlinkClick r:id="" action="ppaction://media"/>
            <a:extLst>
              <a:ext uri="{FF2B5EF4-FFF2-40B4-BE49-F238E27FC236}">
                <a16:creationId xmlns:a16="http://schemas.microsoft.com/office/drawing/2014/main" id="{29154EB3-2FB7-4D85-A618-8B1DBFD9BF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57034"/>
            <a:ext cx="12192000" cy="630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620479" y="164050"/>
            <a:ext cx="11211951" cy="128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600" dirty="0" err="1">
                <a:solidFill>
                  <a:srgbClr val="FF0000"/>
                </a:solidFill>
              </a:rPr>
              <a:t>Gospel</a:t>
            </a:r>
            <a:r>
              <a:rPr lang="es-ES" sz="3600" dirty="0">
                <a:solidFill>
                  <a:srgbClr val="FF0000"/>
                </a:solidFill>
              </a:rPr>
              <a:t> - Luke 24: 35-48</a:t>
            </a:r>
            <a:br>
              <a:rPr lang="es-ES" sz="3600" dirty="0"/>
            </a:br>
            <a:r>
              <a:rPr lang="en-US" sz="3200" dirty="0"/>
              <a:t>While the two were telling them this, suddenly the Lord himself stood among them and said to them,” </a:t>
            </a:r>
            <a:endParaRPr sz="3200" b="1" dirty="0"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96FCD-AAC2-418F-8CB8-66AA9448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23" y="2105345"/>
            <a:ext cx="11773153" cy="458860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25CE4C0-C893-4750-B7B9-4D5722384723}"/>
              </a:ext>
            </a:extLst>
          </p:cNvPr>
          <p:cNvSpPr/>
          <p:nvPr/>
        </p:nvSpPr>
        <p:spPr>
          <a:xfrm>
            <a:off x="2447778" y="1697382"/>
            <a:ext cx="3010487" cy="1444475"/>
          </a:xfrm>
          <a:prstGeom prst="wedgeEllipseCallout">
            <a:avLst>
              <a:gd name="adj1" fmla="val 27511"/>
              <a:gd name="adj2" fmla="val 920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Peace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s-419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6D369B-63FD-4F6D-A93E-3A59804E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10" y="0"/>
            <a:ext cx="11907890" cy="98473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were terrified, thinking that they were seeing a ghost. But he said to them, 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9D28A-28B3-41E1-AC6B-C3E74D648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89" y="1859208"/>
            <a:ext cx="11267402" cy="4808877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B964689-30E3-42D3-8315-6680E164112A}"/>
              </a:ext>
            </a:extLst>
          </p:cNvPr>
          <p:cNvSpPr/>
          <p:nvPr/>
        </p:nvSpPr>
        <p:spPr>
          <a:xfrm>
            <a:off x="284110" y="984739"/>
            <a:ext cx="5174156" cy="2157119"/>
          </a:xfrm>
          <a:prstGeom prst="wedgeEllipseCallout">
            <a:avLst>
              <a:gd name="adj1" fmla="val 27511"/>
              <a:gd name="adj2" fmla="val 920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are you alarmed? Why are these doubts coming up in your minds? 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0BC65-C582-41AA-944B-50030CA92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638" y="265324"/>
            <a:ext cx="6967928" cy="5809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5D9C7-7146-4B6F-B0A8-405C22C5E660}"/>
              </a:ext>
            </a:extLst>
          </p:cNvPr>
          <p:cNvSpPr txBox="1"/>
          <p:nvPr/>
        </p:nvSpPr>
        <p:spPr>
          <a:xfrm>
            <a:off x="2968283" y="6219358"/>
            <a:ext cx="827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He said this and showed them his hands and his feet. </a:t>
            </a:r>
            <a:endParaRPr lang="en-US" sz="2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C7B8490-26E6-445A-B603-BF2C2EBA3B45}"/>
              </a:ext>
            </a:extLst>
          </p:cNvPr>
          <p:cNvSpPr/>
          <p:nvPr/>
        </p:nvSpPr>
        <p:spPr>
          <a:xfrm>
            <a:off x="134911" y="115422"/>
            <a:ext cx="3525187" cy="4653526"/>
          </a:xfrm>
          <a:prstGeom prst="wedgeEllipseCallout">
            <a:avLst>
              <a:gd name="adj1" fmla="val 76599"/>
              <a:gd name="adj2" fmla="val -37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 at my hands and my feet and see that it is I myself. Feel me, and you will know, for a ghost doesn’t have flesh and bones, as you can see, I have.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970671" y="1"/>
            <a:ext cx="938315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n-US" sz="3200" dirty="0"/>
              <a:t>They still could not believe, they were so full of joy and wonder; so, he asked them,</a:t>
            </a:r>
            <a:endParaRPr sz="3200" b="1" dirty="0"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FAA3C-A98E-4543-899D-55566B166724}"/>
              </a:ext>
            </a:extLst>
          </p:cNvPr>
          <p:cNvSpPr txBox="1"/>
          <p:nvPr/>
        </p:nvSpPr>
        <p:spPr>
          <a:xfrm>
            <a:off x="2051537" y="5725518"/>
            <a:ext cx="8088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They gave him a piece of cooked fish, which he took and ate in their presence. </a:t>
            </a:r>
            <a:endParaRPr lang="en-US" sz="32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8A45F-51D0-4581-BCF6-1D19E1B0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204" y="1023441"/>
            <a:ext cx="6654801" cy="4593037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4280CCF-BFFC-4E63-93A0-6804EF3D0D6C}"/>
              </a:ext>
            </a:extLst>
          </p:cNvPr>
          <p:cNvSpPr/>
          <p:nvPr/>
        </p:nvSpPr>
        <p:spPr>
          <a:xfrm>
            <a:off x="8064005" y="1271881"/>
            <a:ext cx="3463431" cy="2157119"/>
          </a:xfrm>
          <a:prstGeom prst="wedgeEllipseCallout">
            <a:avLst>
              <a:gd name="adj1" fmla="val -67225"/>
              <a:gd name="adj2" fmla="val 114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you have anything here to eat?” </a:t>
            </a:r>
            <a:endParaRPr lang="en-US" sz="3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3695643" y="-17287"/>
            <a:ext cx="48007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Then he said to them, </a:t>
            </a:r>
            <a:endParaRPr sz="32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F5AAB-D1C3-4D86-8068-63CDA6EDF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83" y="615759"/>
            <a:ext cx="6053631" cy="5296563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F3F537C-1067-4A10-B41D-2DDC1C006CE4}"/>
              </a:ext>
            </a:extLst>
          </p:cNvPr>
          <p:cNvSpPr/>
          <p:nvPr/>
        </p:nvSpPr>
        <p:spPr>
          <a:xfrm>
            <a:off x="-177818" y="245968"/>
            <a:ext cx="3478664" cy="2383599"/>
          </a:xfrm>
          <a:prstGeom prst="wedgeEllipseCallout">
            <a:avLst>
              <a:gd name="adj1" fmla="val 58517"/>
              <a:gd name="adj2" fmla="val 33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These are the very things I told you about while I was still with you:…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B858472-832F-40C5-9369-F9999068D06A}"/>
              </a:ext>
            </a:extLst>
          </p:cNvPr>
          <p:cNvSpPr/>
          <p:nvPr/>
        </p:nvSpPr>
        <p:spPr>
          <a:xfrm>
            <a:off x="9122814" y="1200494"/>
            <a:ext cx="2938072" cy="4013489"/>
          </a:xfrm>
          <a:prstGeom prst="wedgeEllipseCallout">
            <a:avLst>
              <a:gd name="adj1" fmla="val -72027"/>
              <a:gd name="adj2" fmla="val 36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…everything written about me in the Law of Moses, the writings of the prophets, and the Psalms had to come true.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1CAB2-99D9-47B8-9B6F-33C94BD245C9}"/>
              </a:ext>
            </a:extLst>
          </p:cNvPr>
          <p:cNvSpPr txBox="1"/>
          <p:nvPr/>
        </p:nvSpPr>
        <p:spPr>
          <a:xfrm>
            <a:off x="1026942" y="6057541"/>
            <a:ext cx="999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Then he opened their minds to understand the scriptures and said to them.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904B133-BA13-44F7-B0C6-CED32AC9D6CD}"/>
              </a:ext>
            </a:extLst>
          </p:cNvPr>
          <p:cNvSpPr/>
          <p:nvPr/>
        </p:nvSpPr>
        <p:spPr>
          <a:xfrm>
            <a:off x="-102868" y="2629567"/>
            <a:ext cx="3478664" cy="2584416"/>
          </a:xfrm>
          <a:prstGeom prst="wedgeEllipseCallout">
            <a:avLst>
              <a:gd name="adj1" fmla="val 61534"/>
              <a:gd name="adj2" fmla="val -2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is what is written: The Messiah must suffer and must rise from death three days later,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BE0E7B-9C5D-4095-8553-D969FDD7597F}"/>
              </a:ext>
            </a:extLst>
          </p:cNvPr>
          <p:cNvSpPr txBox="1"/>
          <p:nvPr/>
        </p:nvSpPr>
        <p:spPr>
          <a:xfrm>
            <a:off x="1785655" y="6091397"/>
            <a:ext cx="955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solidFill>
                  <a:schemeClr val="dk1"/>
                </a:solidFill>
                <a:latin typeface="Calibri"/>
                <a:cs typeface="Calibri"/>
              </a:rPr>
              <a:t>The</a:t>
            </a:r>
            <a:r>
              <a:rPr lang="es-ES" sz="3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Calibri"/>
                <a:cs typeface="Calibri"/>
              </a:rPr>
              <a:t>Gospel</a:t>
            </a:r>
            <a:r>
              <a:rPr lang="es-ES" sz="3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Calibri"/>
                <a:cs typeface="Calibri"/>
              </a:rPr>
              <a:t>of</a:t>
            </a:r>
            <a:r>
              <a:rPr lang="es-ES" sz="32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s-ES" sz="3200" dirty="0" err="1">
                <a:solidFill>
                  <a:schemeClr val="dk1"/>
                </a:solidFill>
                <a:latin typeface="Calibri"/>
                <a:cs typeface="Calibri"/>
              </a:rPr>
              <a:t>the</a:t>
            </a:r>
            <a:r>
              <a:rPr lang="es-ES" sz="3200" dirty="0">
                <a:solidFill>
                  <a:schemeClr val="dk1"/>
                </a:solidFill>
                <a:latin typeface="Calibri"/>
                <a:cs typeface="Calibri"/>
              </a:rPr>
              <a:t> Lord.    </a:t>
            </a:r>
            <a:r>
              <a:rPr lang="es-ES" sz="3200" dirty="0" err="1">
                <a:solidFill>
                  <a:srgbClr val="FF0000"/>
                </a:solidFill>
                <a:latin typeface="Calibri"/>
                <a:cs typeface="Calibri"/>
              </a:rPr>
              <a:t>Praise</a:t>
            </a:r>
            <a:r>
              <a:rPr lang="es-ES"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lang="es-ES"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lang="es-ES" sz="3200" dirty="0">
                <a:solidFill>
                  <a:srgbClr val="FF0000"/>
                </a:solidFill>
                <a:latin typeface="Calibri"/>
                <a:cs typeface="Calibri"/>
              </a:rPr>
              <a:t> Lord </a:t>
            </a:r>
            <a:r>
              <a:rPr lang="es-ES" sz="3200" dirty="0" err="1">
                <a:solidFill>
                  <a:srgbClr val="FF0000"/>
                </a:solidFill>
                <a:latin typeface="Calibri"/>
                <a:cs typeface="Calibri"/>
              </a:rPr>
              <a:t>Jesus</a:t>
            </a:r>
            <a:r>
              <a:rPr lang="es-ES"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alibri"/>
                <a:cs typeface="Calibri"/>
              </a:rPr>
              <a:t>Christ</a:t>
            </a:r>
            <a:r>
              <a:rPr lang="es-ES" sz="32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01079-BBA2-49D9-95ED-DBF7B5C3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979" y="582722"/>
            <a:ext cx="7779433" cy="535011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83672AA-3AF3-4FB0-B9C0-E2C5D87FF555}"/>
              </a:ext>
            </a:extLst>
          </p:cNvPr>
          <p:cNvSpPr/>
          <p:nvPr/>
        </p:nvSpPr>
        <p:spPr>
          <a:xfrm>
            <a:off x="0" y="181828"/>
            <a:ext cx="3022279" cy="4910648"/>
          </a:xfrm>
          <a:prstGeom prst="wedgeEllipseCallout">
            <a:avLst>
              <a:gd name="adj1" fmla="val 107243"/>
              <a:gd name="adj2" fmla="val -242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…and in his name the message about repentance and the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forgiveness of sins must be preached to all nations, beginning in Jerusalem. </a:t>
            </a:r>
            <a:r>
              <a:rPr lang="es-E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F424050-016D-41B2-8107-909081610C89}"/>
              </a:ext>
            </a:extLst>
          </p:cNvPr>
          <p:cNvSpPr/>
          <p:nvPr/>
        </p:nvSpPr>
        <p:spPr>
          <a:xfrm>
            <a:off x="9127759" y="0"/>
            <a:ext cx="3064241" cy="1633928"/>
          </a:xfrm>
          <a:prstGeom prst="wedgeEllipseCallout">
            <a:avLst>
              <a:gd name="adj1" fmla="val -104255"/>
              <a:gd name="adj2" fmla="val 513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are witnesses of these things.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6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001" y="0"/>
            <a:ext cx="3433997" cy="1325563"/>
          </a:xfrm>
        </p:spPr>
        <p:txBody>
          <a:bodyPr>
            <a:normAutofit fontScale="90000"/>
          </a:bodyPr>
          <a:lstStyle/>
          <a:p>
            <a:r>
              <a:rPr lang="en-US" sz="5200" dirty="0"/>
              <a:t>REFLECTION</a:t>
            </a:r>
          </a:p>
        </p:txBody>
      </p:sp>
      <p:pic>
        <p:nvPicPr>
          <p:cNvPr id="3" name="Picture 2" descr="Free Stock Photo of Jumping Kids Represents Green Grass And Reflection |  Download Free Images and Free Illustrations">
            <a:extLst>
              <a:ext uri="{FF2B5EF4-FFF2-40B4-BE49-F238E27FC236}">
                <a16:creationId xmlns:a16="http://schemas.microsoft.com/office/drawing/2014/main" id="{6A84132E-8B20-4773-8873-D5682C5B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26" y="1499016"/>
            <a:ext cx="8919148" cy="520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-1" y="164050"/>
            <a:ext cx="12191999" cy="79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n-US" b="1" dirty="0"/>
              <a:t>How does Jesus greet them?</a:t>
            </a:r>
            <a:r>
              <a:rPr lang="en-US" dirty="0"/>
              <a:t> </a:t>
            </a:r>
            <a:r>
              <a:rPr lang="es-ES" b="1" dirty="0"/>
              <a:t> </a:t>
            </a:r>
            <a:endParaRPr sz="4000" b="1" dirty="0"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F7CFD-42C2-4910-9CC5-389198EE9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23" y="2105345"/>
            <a:ext cx="11773153" cy="4588605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23B2F87-7B6D-4F13-AC78-5F1B6CDC272E}"/>
              </a:ext>
            </a:extLst>
          </p:cNvPr>
          <p:cNvSpPr/>
          <p:nvPr/>
        </p:nvSpPr>
        <p:spPr>
          <a:xfrm>
            <a:off x="2447778" y="2105345"/>
            <a:ext cx="3010487" cy="1036512"/>
          </a:xfrm>
          <a:prstGeom prst="wedgeEllipseCallout">
            <a:avLst>
              <a:gd name="adj1" fmla="val 27511"/>
              <a:gd name="adj2" fmla="val 920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Peace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419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D478B-69B5-407A-88C9-2504A6363F66}"/>
              </a:ext>
            </a:extLst>
          </p:cNvPr>
          <p:cNvSpPr txBox="1"/>
          <p:nvPr/>
        </p:nvSpPr>
        <p:spPr>
          <a:xfrm>
            <a:off x="2366378" y="977823"/>
            <a:ext cx="7459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Jesus</a:t>
            </a:r>
            <a:r>
              <a:rPr lang="es-HN" sz="3000" dirty="0">
                <a:latin typeface="Cambria" panose="02040503050406030204" pitchFamily="18" charset="0"/>
                <a:ea typeface="Cambria" panose="02040503050406030204" pitchFamily="18" charset="0"/>
              </a:rPr>
              <a:t>’ </a:t>
            </a:r>
            <a:r>
              <a:rPr lang="es-HN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presence</a:t>
            </a:r>
            <a:r>
              <a:rPr lang="es-HN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HN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gives</a:t>
            </a:r>
            <a:r>
              <a:rPr lang="es-HN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HN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us</a:t>
            </a:r>
            <a:r>
              <a:rPr lang="es-HN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HN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peace</a:t>
            </a:r>
            <a:r>
              <a:rPr lang="es-HN" sz="30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s-HN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our</a:t>
            </a:r>
            <a:r>
              <a:rPr lang="es-HN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HN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hearts</a:t>
            </a:r>
            <a:r>
              <a:rPr lang="es-HN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3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762</Words>
  <Application>Microsoft Office PowerPoint</Application>
  <PresentationFormat>Widescreen</PresentationFormat>
  <Paragraphs>77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Abadi</vt:lpstr>
      <vt:lpstr>Aharoni</vt:lpstr>
      <vt:lpstr>Arial</vt:lpstr>
      <vt:lpstr>Calibri</vt:lpstr>
      <vt:lpstr>Cambria</vt:lpstr>
      <vt:lpstr>Comic Sans MS</vt:lpstr>
      <vt:lpstr>Times New Roman</vt:lpstr>
      <vt:lpstr>Office Theme</vt:lpstr>
      <vt:lpstr>Office Theme</vt:lpstr>
      <vt:lpstr>Friends of Jesus and Mary</vt:lpstr>
      <vt:lpstr>Gospel - Luke 24: 35-48 While the two were telling them this, suddenly the Lord himself stood among them and said to them,” </vt:lpstr>
      <vt:lpstr>They were terrified, thinking that they were seeing a ghost. But he said to them, </vt:lpstr>
      <vt:lpstr>PowerPoint Presentation</vt:lpstr>
      <vt:lpstr>They still could not believe, they were so full of joy and wonder; so, he asked them,</vt:lpstr>
      <vt:lpstr>PowerPoint Presentation</vt:lpstr>
      <vt:lpstr>PowerPoint Presentation</vt:lpstr>
      <vt:lpstr>REFLECTION</vt:lpstr>
      <vt:lpstr>How does Jesus greet them?  </vt:lpstr>
      <vt:lpstr>Jesus wanted them to know, that He was with them, not only in Spirit, but in body also.</vt:lpstr>
      <vt:lpstr>Why was it so important for them to believe this?</vt:lpstr>
      <vt:lpstr>He wanted them to be the witnesses of God’s love and mercy to the world.</vt:lpstr>
      <vt:lpstr>What did they need to announce to everyone? </vt:lpstr>
      <vt:lpstr>How can we be witnesses for Jesus?</vt:lpstr>
      <vt:lpstr>PowerPoint Presentation</vt:lpstr>
      <vt:lpstr>PowerPoint Presentation</vt:lpstr>
      <vt:lpstr>PowerPoint Presentation</vt:lpstr>
      <vt:lpstr>Prayer   Lord, when you are with us, we have peace, joy and consolation. Help us to be witnesses of your love by always loving, forgiving, and helping others. Amen  </vt:lpstr>
      <vt:lpstr>Song: I Believe, Song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66</cp:revision>
  <dcterms:created xsi:type="dcterms:W3CDTF">2020-07-14T14:58:41Z</dcterms:created>
  <dcterms:modified xsi:type="dcterms:W3CDTF">2024-04-09T22:12:56Z</dcterms:modified>
</cp:coreProperties>
</file>