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83" r:id="rId3"/>
    <p:sldId id="311" r:id="rId4"/>
    <p:sldId id="312" r:id="rId5"/>
    <p:sldId id="313" r:id="rId6"/>
    <p:sldId id="314" r:id="rId7"/>
    <p:sldId id="315" r:id="rId8"/>
    <p:sldId id="316" r:id="rId9"/>
    <p:sldId id="298" r:id="rId10"/>
    <p:sldId id="317" r:id="rId11"/>
    <p:sldId id="268" r:id="rId12"/>
    <p:sldId id="318" r:id="rId13"/>
    <p:sldId id="270" r:id="rId14"/>
    <p:sldId id="309" r:id="rId15"/>
    <p:sldId id="319" r:id="rId16"/>
    <p:sldId id="320" r:id="rId17"/>
    <p:sldId id="29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7D33"/>
    <a:srgbClr val="FFCC66"/>
    <a:srgbClr val="FFFF99"/>
    <a:srgbClr val="FFFF66"/>
    <a:srgbClr val="CC1C9E"/>
    <a:srgbClr val="21E534"/>
    <a:srgbClr val="6C9FA6"/>
    <a:srgbClr val="F4FA0C"/>
    <a:srgbClr val="13D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0" autoAdjust="0"/>
  </p:normalViewPr>
  <p:slideViewPr>
    <p:cSldViewPr>
      <p:cViewPr varScale="1">
        <p:scale>
          <a:sx n="71" d="100"/>
          <a:sy n="71" d="100"/>
        </p:scale>
        <p:origin x="13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1E7A-B6A5-4700-89A4-ABBAB23EAC76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UzW7wfn0L0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UzW7wfn0L0?feature=oembed" TargetMode="Externa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pVuBcbZ24c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pVuBcbZ24c?feature=oembed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CC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6DD2C1-7269-47B4-8169-0177E1B29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45" y="16164"/>
            <a:ext cx="7774709" cy="6876842"/>
          </a:xfrm>
          <a:prstGeom prst="rect">
            <a:avLst/>
          </a:prstGeom>
        </p:spPr>
      </p:pic>
      <p:pic>
        <p:nvPicPr>
          <p:cNvPr id="4" name="Picture 3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92055" y="1863969"/>
            <a:ext cx="388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Ministry Friends of </a:t>
            </a:r>
          </a:p>
          <a:p>
            <a:pPr algn="ctr"/>
            <a:r>
              <a:rPr lang="en-US" dirty="0">
                <a:latin typeface="Arial Black" pitchFamily="34" charset="0"/>
              </a:rPr>
              <a:t>Jesus and Mary</a:t>
            </a:r>
          </a:p>
          <a:p>
            <a:pPr algn="ctr"/>
            <a:endParaRPr lang="en-US" dirty="0">
              <a:latin typeface="Arial Black" pitchFamily="34" charset="0"/>
            </a:endParaRPr>
          </a:p>
          <a:p>
            <a:pPr algn="ctr"/>
            <a:r>
              <a:rPr lang="en-US" b="1" dirty="0"/>
              <a:t>Cycle B-III Sunday in Ordinary Time</a:t>
            </a:r>
          </a:p>
          <a:p>
            <a:pPr algn="ctr"/>
            <a:r>
              <a:rPr lang="en-US" b="1" dirty="0"/>
              <a:t>Jesus, Fisher of Men</a:t>
            </a:r>
          </a:p>
          <a:p>
            <a:pPr algn="ctr"/>
            <a:r>
              <a:rPr lang="en-US" dirty="0"/>
              <a:t>Mark 1, 14-20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EBB642-B385-42B8-C1E7-8EAFA734BD7E}"/>
              </a:ext>
            </a:extLst>
          </p:cNvPr>
          <p:cNvSpPr txBox="1"/>
          <p:nvPr/>
        </p:nvSpPr>
        <p:spPr>
          <a:xfrm>
            <a:off x="3392055" y="3886200"/>
            <a:ext cx="2247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www.fcpeace.org</a:t>
            </a:r>
          </a:p>
        </p:txBody>
      </p:sp>
    </p:spTree>
    <p:extLst>
      <p:ext uri="{BB962C8B-B14F-4D97-AF65-F5344CB8AC3E}">
        <p14:creationId xmlns:p14="http://schemas.microsoft.com/office/powerpoint/2010/main" val="295353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Pontificio Consejo para la Familia - Ninos - San Juan Pablo II"/>
          <p:cNvSpPr>
            <a:spLocks noChangeAspect="1" noChangeArrowheads="1"/>
          </p:cNvSpPr>
          <p:nvPr/>
        </p:nvSpPr>
        <p:spPr bwMode="auto">
          <a:xfrm>
            <a:off x="155575" y="-822325"/>
            <a:ext cx="21336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arol Wojtyla, el hombre antes de convertirse en el papa Juan Pablo II |  De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4CB57-B2A8-440F-BB85-BD92665A2760}"/>
              </a:ext>
            </a:extLst>
          </p:cNvPr>
          <p:cNvSpPr txBox="1"/>
          <p:nvPr/>
        </p:nvSpPr>
        <p:spPr>
          <a:xfrm>
            <a:off x="5333315" y="892175"/>
            <a:ext cx="3653547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Jesus begins to preach. What did He say?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C775C-809F-4172-9520-10CCDCFF1592}"/>
              </a:ext>
            </a:extLst>
          </p:cNvPr>
          <p:cNvSpPr txBox="1"/>
          <p:nvPr/>
        </p:nvSpPr>
        <p:spPr>
          <a:xfrm>
            <a:off x="5339177" y="2085892"/>
            <a:ext cx="3653547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+mj-lt"/>
              </a:rPr>
              <a:t>“The kingdom of God is at hand. Repent, and believe in the gospel."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AD3C5-A242-4DC8-A606-B6C952651A35}"/>
              </a:ext>
            </a:extLst>
          </p:cNvPr>
          <p:cNvSpPr txBox="1"/>
          <p:nvPr/>
        </p:nvSpPr>
        <p:spPr>
          <a:xfrm>
            <a:off x="3855915" y="168275"/>
            <a:ext cx="193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REFLECTION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A4E1C-EA03-4725-8FC9-D546360E2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7" y="691456"/>
            <a:ext cx="5136860" cy="29976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B24FD2-22A2-4953-BFF5-D1B7D648F3E6}"/>
              </a:ext>
            </a:extLst>
          </p:cNvPr>
          <p:cNvSpPr txBox="1"/>
          <p:nvPr/>
        </p:nvSpPr>
        <p:spPr>
          <a:xfrm>
            <a:off x="63500" y="3734113"/>
            <a:ext cx="9080499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Black" panose="020B0A04020102020204" pitchFamily="34" charset="0"/>
              </a:rPr>
              <a:t>Jesus, our King,  is amongst them. He has come so they may </a:t>
            </a:r>
          </a:p>
          <a:p>
            <a:pPr algn="ctr"/>
            <a:r>
              <a:rPr lang="en-US" sz="2000" dirty="0">
                <a:latin typeface="Arial Black" panose="020B0A04020102020204" pitchFamily="34" charset="0"/>
              </a:rPr>
              <a:t>open their hearts to God and they feel Him close.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665D09-7645-45AB-9561-6CEC446D1F9B}"/>
              </a:ext>
            </a:extLst>
          </p:cNvPr>
          <p:cNvSpPr txBox="1"/>
          <p:nvPr/>
        </p:nvSpPr>
        <p:spPr>
          <a:xfrm>
            <a:off x="1187487" y="4627092"/>
            <a:ext cx="7803027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Black" panose="020B0A04020102020204" pitchFamily="34" charset="0"/>
              </a:rPr>
              <a:t>The large crowds would gather to listen to His Word.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B5500CE-BC8A-43F6-B802-6F929089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75" y="4493013"/>
            <a:ext cx="583003" cy="5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46357C6F-3B28-41FE-92E4-3E2BA0C79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75" y="5297752"/>
            <a:ext cx="583003" cy="5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54B5BA1-35B5-4250-B3A7-E34FC04F3326}"/>
              </a:ext>
            </a:extLst>
          </p:cNvPr>
          <p:cNvSpPr txBox="1"/>
          <p:nvPr/>
        </p:nvSpPr>
        <p:spPr>
          <a:xfrm>
            <a:off x="1187487" y="5107312"/>
            <a:ext cx="7799375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Arial Black" panose="020B0A04020102020204" pitchFamily="34" charset="0"/>
              </a:rPr>
              <a:t>Jesus is compassionate to His people. Once, seeing that they did not catch any fish, he did a miracle so the nets were breaking from the number of fish they caught.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0D048D91-4C59-4A17-A419-6927D9AEC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75" y="6122745"/>
            <a:ext cx="583003" cy="5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D86C03C-A69A-48CA-A592-4391FD883FE8}"/>
              </a:ext>
            </a:extLst>
          </p:cNvPr>
          <p:cNvSpPr txBox="1"/>
          <p:nvPr/>
        </p:nvSpPr>
        <p:spPr>
          <a:xfrm>
            <a:off x="1187487" y="6085752"/>
            <a:ext cx="7799375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 Black" panose="020B0A04020102020204" pitchFamily="34" charset="0"/>
              </a:rPr>
              <a:t>Jesus also cured the lepers, the sick, the paralyzed, the blind… They believed that Jesus was the Messiah. 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6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15904" y="174641"/>
            <a:ext cx="4872487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+mj-lt"/>
              </a:rPr>
              <a:t>Who were Simon and Andrew?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808915"/>
            <a:ext cx="403784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+mj-lt"/>
              </a:rPr>
              <a:t>They were fishermen.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406" y="3429000"/>
            <a:ext cx="4131498" cy="18158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Jesus also finds James and his brother John who were fishing with their father. </a:t>
            </a:r>
          </a:p>
          <a:p>
            <a:pPr algn="ctr"/>
            <a:r>
              <a:rPr lang="en-US" sz="2800" b="1" dirty="0">
                <a:latin typeface="+mj-lt"/>
              </a:rPr>
              <a:t>How did they respond?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150" y="5576553"/>
            <a:ext cx="4048010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+mj-lt"/>
              </a:rPr>
              <a:t>They also left everything and followed Him.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12E27A-8557-44F4-827D-A77B36EFA381}"/>
              </a:ext>
            </a:extLst>
          </p:cNvPr>
          <p:cNvSpPr txBox="1"/>
          <p:nvPr/>
        </p:nvSpPr>
        <p:spPr>
          <a:xfrm>
            <a:off x="4399768" y="2474893"/>
            <a:ext cx="4655798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+mj-lt"/>
              </a:rPr>
              <a:t>They immediately left everything and followed Him.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40509A-CDA0-4076-93A9-122B86BB6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3" y="154267"/>
            <a:ext cx="4037839" cy="29187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1F9A08-C2E6-4400-B2C2-682729172592}"/>
              </a:ext>
            </a:extLst>
          </p:cNvPr>
          <p:cNvSpPr txBox="1"/>
          <p:nvPr/>
        </p:nvSpPr>
        <p:spPr>
          <a:xfrm>
            <a:off x="4215904" y="1409148"/>
            <a:ext cx="4872487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Jesus calls them to be fisher of men. How do they respond?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4370C1-4A32-42DD-B1C2-834C6D353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992" y="3540638"/>
            <a:ext cx="4768574" cy="3142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allAtOnce"/>
      <p:bldP spid="9" grpId="0" build="allAtOnce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438" y="64386"/>
            <a:ext cx="8793119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Jesus wants us to also be ready to follow Him faithfully. </a:t>
            </a:r>
          </a:p>
          <a:p>
            <a:pPr algn="ctr"/>
            <a:r>
              <a:rPr lang="en-US" sz="2400" b="1" dirty="0">
                <a:latin typeface="+mj-lt"/>
              </a:rPr>
              <a:t>Jesus passes by, sees us, and always calls us.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536" y="4696935"/>
            <a:ext cx="7954920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Jesus invites us to complete our daily responsibilities </a:t>
            </a:r>
          </a:p>
          <a:p>
            <a:pPr algn="ctr"/>
            <a:r>
              <a:rPr lang="en-US" sz="2400" b="1" dirty="0">
                <a:latin typeface="+mj-lt"/>
              </a:rPr>
              <a:t>with effort and dedication, even those things we don’t </a:t>
            </a:r>
          </a:p>
          <a:p>
            <a:pPr algn="ctr"/>
            <a:r>
              <a:rPr lang="en-US" sz="2400" b="1" dirty="0">
                <a:latin typeface="+mj-lt"/>
              </a:rPr>
              <a:t>like or don’t feel like doing. With our example, we too can fish souls for Jesus.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5094" y="6266595"/>
            <a:ext cx="4233805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Do EVERYTHING FOR JESUS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A1BD3-6CAD-4A5E-849E-F18E9538B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119" y="895383"/>
            <a:ext cx="6553200" cy="365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0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allAtOnce"/>
      <p:bldP spid="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ÓMO DAR CLASE DE RELIGIÓN&#10;6-7 AÑOS&#10; ">
            <a:extLst>
              <a:ext uri="{FF2B5EF4-FFF2-40B4-BE49-F238E27FC236}">
                <a16:creationId xmlns:a16="http://schemas.microsoft.com/office/drawing/2014/main" id="{F854A02D-F9FE-4DA5-A838-89B28ACC5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30969" r="9639" b="1267"/>
          <a:stretch/>
        </p:blipFill>
        <p:spPr bwMode="auto">
          <a:xfrm>
            <a:off x="304800" y="1524000"/>
            <a:ext cx="8153399" cy="45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00400" y="457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 Black" pitchFamily="34" charset="0"/>
              </a:rPr>
              <a:t>ACTIVITY</a:t>
            </a: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86344C-CCB5-410E-A25C-D9D17931FEB6}"/>
              </a:ext>
            </a:extLst>
          </p:cNvPr>
          <p:cNvSpPr txBox="1"/>
          <p:nvPr/>
        </p:nvSpPr>
        <p:spPr>
          <a:xfrm rot="20585281">
            <a:off x="131482" y="1739773"/>
            <a:ext cx="1809804" cy="1600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F259FF-638B-481E-A05A-9089EBC4C030}"/>
              </a:ext>
            </a:extLst>
          </p:cNvPr>
          <p:cNvSpPr txBox="1"/>
          <p:nvPr/>
        </p:nvSpPr>
        <p:spPr>
          <a:xfrm>
            <a:off x="3581400" y="1676400"/>
            <a:ext cx="1181751" cy="838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8EB003-334B-48FD-A917-ADF57165B81D}"/>
              </a:ext>
            </a:extLst>
          </p:cNvPr>
          <p:cNvSpPr txBox="1"/>
          <p:nvPr/>
        </p:nvSpPr>
        <p:spPr>
          <a:xfrm rot="20230465">
            <a:off x="7447960" y="2353303"/>
            <a:ext cx="1411351" cy="8014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00400" y="304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 Black" pitchFamily="34" charset="0"/>
              </a:rPr>
              <a:t>ACTIVITY</a:t>
            </a: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A8CFD-512F-49CA-8A48-85D215E97C4F}"/>
              </a:ext>
            </a:extLst>
          </p:cNvPr>
          <p:cNvSpPr txBox="1"/>
          <p:nvPr/>
        </p:nvSpPr>
        <p:spPr>
          <a:xfrm>
            <a:off x="381000" y="1077825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itchFamily="34" charset="0"/>
              </a:rPr>
              <a:t>The first Christians recognized each other by drawing a fish. How? One would draw the ark of the symbol of the fish in the sand. If the stranger could draw the other half of the ark, he/she showed they were also Christian. On the following page, indicate who is interested in following Jesus!!!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5710F56-1B40-46E4-8DFC-0D6EF2578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47157"/>
            <a:ext cx="5715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54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60C60-C91B-4D53-958D-488DAF810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7" y="1600200"/>
            <a:ext cx="1905000" cy="1459149"/>
          </a:xfrm>
          <a:prstGeom prst="rect">
            <a:avLst/>
          </a:prstGeom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21FA67F6-73A7-48FD-AEE2-89C8689A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6200"/>
            <a:ext cx="3101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EF20E0-3A40-4099-9230-E407A65D2467}"/>
              </a:ext>
            </a:extLst>
          </p:cNvPr>
          <p:cNvSpPr txBox="1"/>
          <p:nvPr/>
        </p:nvSpPr>
        <p:spPr>
          <a:xfrm>
            <a:off x="2331275" y="298551"/>
            <a:ext cx="310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 pray every night before going to sleep, thanking Jesus for everything.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69D3BD-DBFB-4AD1-BC98-98BD2A9BD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965" y="910370"/>
            <a:ext cx="1704974" cy="13287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6B71E7-381F-4177-A67A-6AB8D57BDF4C}"/>
              </a:ext>
            </a:extLst>
          </p:cNvPr>
          <p:cNvSpPr txBox="1"/>
          <p:nvPr/>
        </p:nvSpPr>
        <p:spPr>
          <a:xfrm>
            <a:off x="2637239" y="2415021"/>
            <a:ext cx="310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 study and do my chores with </a:t>
            </a:r>
          </a:p>
          <a:p>
            <a:pPr algn="ctr"/>
            <a:r>
              <a:rPr lang="en-US" sz="1400" b="1" dirty="0"/>
              <a:t>effort and dedication.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C04C10-83FB-4FE6-ADE4-98EB31C85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974" y="3281608"/>
            <a:ext cx="1838325" cy="11129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5E917A-EDE5-419D-A466-BD9DAB197A82}"/>
              </a:ext>
            </a:extLst>
          </p:cNvPr>
          <p:cNvSpPr txBox="1"/>
          <p:nvPr/>
        </p:nvSpPr>
        <p:spPr>
          <a:xfrm>
            <a:off x="2438399" y="4730685"/>
            <a:ext cx="310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 share with my friends only if </a:t>
            </a:r>
          </a:p>
          <a:p>
            <a:pPr algn="ctr"/>
            <a:r>
              <a:rPr lang="en-US" sz="1400" b="1" dirty="0"/>
              <a:t>they give me something in return.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FA1A42-801C-4803-92F3-22634AD498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336" y="5334000"/>
            <a:ext cx="1715603" cy="12352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515076-5482-401B-8541-7F5A76FC88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713277"/>
            <a:ext cx="2068512" cy="13037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5D97880-E22E-47E6-9E69-20919744AFFE}"/>
              </a:ext>
            </a:extLst>
          </p:cNvPr>
          <p:cNvSpPr txBox="1"/>
          <p:nvPr/>
        </p:nvSpPr>
        <p:spPr>
          <a:xfrm>
            <a:off x="5638800" y="118846"/>
            <a:ext cx="310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 always say the truth, even if I have to face the consequences.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4F6C52-5BE9-438B-AF17-EF3DA5621A37}"/>
              </a:ext>
            </a:extLst>
          </p:cNvPr>
          <p:cNvSpPr txBox="1"/>
          <p:nvPr/>
        </p:nvSpPr>
        <p:spPr>
          <a:xfrm>
            <a:off x="5540374" y="2095560"/>
            <a:ext cx="3369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 invent excuses so I don’t have to help with the work around the house.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0EBCF5-2477-4B53-9F6A-00DD232EEF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8003" y="2570808"/>
            <a:ext cx="1895109" cy="150146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7C366AF-4630-46FE-88FF-502950A18A9B}"/>
              </a:ext>
            </a:extLst>
          </p:cNvPr>
          <p:cNvSpPr txBox="1"/>
          <p:nvPr/>
        </p:nvSpPr>
        <p:spPr>
          <a:xfrm>
            <a:off x="5892402" y="4356277"/>
            <a:ext cx="293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 go to Mass on Sundays and listen attentively to the Priest.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573C316-4765-4BA2-A0C3-84CA8CA598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0950" y="4984935"/>
            <a:ext cx="2062162" cy="145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8" grpId="0"/>
      <p:bldP spid="23" grpId="0"/>
      <p:bldP spid="24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00400" y="457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 Black" pitchFamily="34" charset="0"/>
              </a:rPr>
              <a:t>PRAYER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50292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Jesus, many times we refuse to listen to you or are afraid to do what you ask of us. Give us a listening heart and the courage to follow in your footsteps knowing that you are always with us. Amen. </a:t>
            </a:r>
          </a:p>
          <a:p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CLASE ROQUITAS: EL TEMPLO ES UN LUGAR PARA OR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143000"/>
            <a:ext cx="3371850" cy="452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9565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29832E-BB78-4E91-B74F-852DE0C54EAF}"/>
              </a:ext>
            </a:extLst>
          </p:cNvPr>
          <p:cNvSpPr txBox="1"/>
          <p:nvPr/>
        </p:nvSpPr>
        <p:spPr>
          <a:xfrm>
            <a:off x="228600" y="152400"/>
            <a:ext cx="8096885" cy="3000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1350" dirty="0"/>
              <a:t>(3-7 yrs. old) I Want to Know You Lord, Apple </a:t>
            </a:r>
            <a:r>
              <a:rPr lang="en-US" sz="1350" dirty="0" err="1"/>
              <a:t>Crisol</a:t>
            </a:r>
            <a:r>
              <a:rPr lang="en-US" sz="1350" dirty="0"/>
              <a:t>, </a:t>
            </a:r>
            <a:r>
              <a:rPr lang="en-US" sz="1350" dirty="0">
                <a:hlinkClick r:id="rId3"/>
              </a:rPr>
              <a:t>https://youtu.be/3UzW7wfn0L0</a:t>
            </a:r>
            <a:endParaRPr lang="en-US" sz="1350" dirty="0"/>
          </a:p>
        </p:txBody>
      </p:sp>
      <p:pic>
        <p:nvPicPr>
          <p:cNvPr id="2" name="Online Media 1" title="A KID'S PRAYER (I WANT TO KNOW YOU LORD) COVER - Mom &amp; Daughter Duet">
            <a:hlinkClick r:id="" action="ppaction://media"/>
            <a:extLst>
              <a:ext uri="{FF2B5EF4-FFF2-40B4-BE49-F238E27FC236}">
                <a16:creationId xmlns:a16="http://schemas.microsoft.com/office/drawing/2014/main" id="{978CEDBF-F125-F9A5-E201-C37D452695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33400"/>
            <a:ext cx="910351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 Black" panose="020B0A04020102020204" pitchFamily="34" charset="0"/>
              </a:rPr>
              <a:t>(8+ </a:t>
            </a:r>
            <a:r>
              <a:rPr lang="en-US" sz="1600" dirty="0" err="1">
                <a:latin typeface="Arial Black" panose="020B0A04020102020204" pitchFamily="34" charset="0"/>
              </a:rPr>
              <a:t>yrs</a:t>
            </a:r>
            <a:r>
              <a:rPr lang="en-US" sz="1600">
                <a:latin typeface="Arial Black" panose="020B0A04020102020204" pitchFamily="34" charset="0"/>
              </a:rPr>
              <a:t>) I </a:t>
            </a:r>
            <a:r>
              <a:rPr lang="en-US" sz="1600" dirty="0">
                <a:latin typeface="Arial Black" panose="020B0A04020102020204" pitchFamily="34" charset="0"/>
              </a:rPr>
              <a:t>Will Follow You, Roy RN, </a:t>
            </a:r>
            <a:r>
              <a:rPr lang="en-US" sz="1600" dirty="0">
                <a:latin typeface="Arial Black" panose="020B0A04020102020204" pitchFamily="34" charset="0"/>
                <a:hlinkClick r:id="rId3"/>
              </a:rPr>
              <a:t>https://youtu.be/jpVuBcbZ24c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pic>
        <p:nvPicPr>
          <p:cNvPr id="2" name="Online Media 1" title="[ Sea of Miracles VBX 2018 ] I Will Follow You">
            <a:hlinkClick r:id="" action="ppaction://media"/>
            <a:extLst>
              <a:ext uri="{FF2B5EF4-FFF2-40B4-BE49-F238E27FC236}">
                <a16:creationId xmlns:a16="http://schemas.microsoft.com/office/drawing/2014/main" id="{B45A63A0-36C9-971E-AA0C-DB5CED5FE7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00110"/>
            <a:ext cx="9144000" cy="645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uan el Bautista sentado a solas en la prisión">
            <a:extLst>
              <a:ext uri="{FF2B5EF4-FFF2-40B4-BE49-F238E27FC236}">
                <a16:creationId xmlns:a16="http://schemas.microsoft.com/office/drawing/2014/main" id="{4BB1AD09-294A-4EF3-80ED-7D073770C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7D223F-4D91-4CAB-8C6D-9B5A4657230B}"/>
              </a:ext>
            </a:extLst>
          </p:cNvPr>
          <p:cNvSpPr txBox="1"/>
          <p:nvPr/>
        </p:nvSpPr>
        <p:spPr>
          <a:xfrm>
            <a:off x="76200" y="762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Después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que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arrestaron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Juan el Bautista, Jesús se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Galilea para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predicar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Evangelio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Dios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35CA5-D8A3-4143-AFB1-BEB8C1A11975}"/>
              </a:ext>
            </a:extLst>
          </p:cNvPr>
          <p:cNvSpPr txBox="1"/>
          <p:nvPr/>
        </p:nvSpPr>
        <p:spPr>
          <a:xfrm>
            <a:off x="0" y="0"/>
            <a:ext cx="9067800" cy="23083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After John had been arrested, </a:t>
            </a:r>
          </a:p>
          <a:p>
            <a:pPr algn="ctr"/>
            <a:r>
              <a:rPr lang="en-US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Jesus came to Galilee </a:t>
            </a:r>
          </a:p>
          <a:p>
            <a:pPr algn="ctr"/>
            <a:r>
              <a:rPr lang="en-US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proclaiming the gospel of God.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2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0E2A98-F49B-40CA-BB04-9287D400F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7995"/>
            <a:ext cx="9144000" cy="5066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E270B6-5DC0-4044-8D8E-530C926A7402}"/>
              </a:ext>
            </a:extLst>
          </p:cNvPr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pattFill prst="pct60">
            <a:fgClr>
              <a:schemeClr val="accent3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decía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“Se ha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cumplido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plazo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Dios,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convertíos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creed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Evangelio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6DCBB-FF0E-4817-8834-E5CEC36960D3}"/>
              </a:ext>
            </a:extLst>
          </p:cNvPr>
          <p:cNvSpPr txBox="1"/>
          <p:nvPr/>
        </p:nvSpPr>
        <p:spPr>
          <a:xfrm>
            <a:off x="0" y="0"/>
            <a:ext cx="9067800" cy="19389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said,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"This is the time of fulfillment. 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The kingdom of God is at hand. 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Repent, and believe in the gospel."</a:t>
            </a:r>
          </a:p>
        </p:txBody>
      </p:sp>
    </p:spTree>
    <p:extLst>
      <p:ext uri="{BB962C8B-B14F-4D97-AF65-F5344CB8AC3E}">
        <p14:creationId xmlns:p14="http://schemas.microsoft.com/office/powerpoint/2010/main" val="4279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270B6-5DC0-4044-8D8E-530C926A7402}"/>
              </a:ext>
            </a:extLst>
          </p:cNvPr>
          <p:cNvSpPr txBox="1"/>
          <p:nvPr/>
        </p:nvSpPr>
        <p:spPr>
          <a:xfrm>
            <a:off x="0" y="0"/>
            <a:ext cx="9144000" cy="1877437"/>
          </a:xfrm>
          <a:prstGeom prst="rect">
            <a:avLst/>
          </a:prstGeom>
          <a:pattFill prst="pct60">
            <a:fgClr>
              <a:schemeClr val="accent3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Pasaba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Jesús por la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orilla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Galilea,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Simón y 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hermano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Andrés,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echando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redes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lago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6B42D4-F7FB-46BE-9191-CB359C5E5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437"/>
            <a:ext cx="9144000" cy="51224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9FAC94-C753-4889-8BA5-81A43199C529}"/>
              </a:ext>
            </a:extLst>
          </p:cNvPr>
          <p:cNvSpPr txBox="1"/>
          <p:nvPr/>
        </p:nvSpPr>
        <p:spPr>
          <a:xfrm>
            <a:off x="0" y="38472"/>
            <a:ext cx="9067800" cy="180049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BookAntiqua"/>
              </a:rPr>
              <a:t>As he passed by the Sea of Galilee, he saw Simon and his brother Andrew casting their nets into the sea; they were fishermen.</a:t>
            </a:r>
            <a:endParaRPr lang="en-US" sz="3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7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D550DA-E317-49FA-AE78-DA9BFB0E3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6015"/>
            <a:ext cx="9144000" cy="50889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600D66-0CD7-428D-82E1-A1B1495293C8}"/>
              </a:ext>
            </a:extLst>
          </p:cNvPr>
          <p:cNvSpPr txBox="1"/>
          <p:nvPr/>
        </p:nvSpPr>
        <p:spPr>
          <a:xfrm>
            <a:off x="0" y="178220"/>
            <a:ext cx="9144000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Jesus said to them, "Come after me, and I will make you fishers of men." 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6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270B6-5DC0-4044-8D8E-530C926A7402}"/>
              </a:ext>
            </a:extLst>
          </p:cNvPr>
          <p:cNvSpPr txBox="1"/>
          <p:nvPr/>
        </p:nvSpPr>
        <p:spPr>
          <a:xfrm>
            <a:off x="-11723" y="152708"/>
            <a:ext cx="9144000" cy="16312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Then they abandoned their </a:t>
            </a:r>
          </a:p>
          <a:p>
            <a:pPr algn="ctr"/>
            <a:r>
              <a:rPr lang="en-US" sz="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nets and followed him. </a:t>
            </a:r>
            <a:endParaRPr lang="en-US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949E7-DDA5-4ACC-A4A6-5C93BA1BD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3924"/>
            <a:ext cx="9144000" cy="507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2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270B6-5DC0-4044-8D8E-530C926A7402}"/>
              </a:ext>
            </a:extLst>
          </p:cNvPr>
          <p:cNvSpPr txBox="1"/>
          <p:nvPr/>
        </p:nvSpPr>
        <p:spPr>
          <a:xfrm>
            <a:off x="0" y="61875"/>
            <a:ext cx="9144000" cy="1754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walked along a little farther and saw James, the son of Zebedee, and his brother John. They too were in a boat mending their nets. 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27036-07BD-4E05-8383-1C2C84167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7728"/>
            <a:ext cx="9144000" cy="50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1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270B6-5DC0-4044-8D8E-530C926A7402}"/>
              </a:ext>
            </a:extLst>
          </p:cNvPr>
          <p:cNvSpPr txBox="1"/>
          <p:nvPr/>
        </p:nvSpPr>
        <p:spPr>
          <a:xfrm>
            <a:off x="0" y="61875"/>
            <a:ext cx="9144000" cy="17851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effectLst/>
                <a:latin typeface="+mj-lt"/>
                <a:ea typeface="Times New Roman" panose="02020603050405020304" pitchFamily="18" charset="0"/>
                <a:cs typeface="BookAntiqua"/>
              </a:rPr>
              <a:t>Then he called them. So they left their father Zebedee in the boat along with the hired men and followed him.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THE GOSPEL OF THE LORD. </a:t>
            </a:r>
            <a:r>
              <a:rPr lang="en-US" sz="2600" b="1" dirty="0">
                <a:latin typeface="+mj-lt"/>
                <a:cs typeface="Times New Roman" panose="02020603050405020304" pitchFamily="18" charset="0"/>
              </a:rPr>
              <a:t>PRAISE TO YOU LORD JESUS CHRIST.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6538C-C9B2-4C56-AD85-33752DBD7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201"/>
            <a:ext cx="9144000" cy="505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9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Pontificio Consejo para la Familia - Ninos - San Juan Pablo II"/>
          <p:cNvSpPr>
            <a:spLocks noChangeAspect="1" noChangeArrowheads="1"/>
          </p:cNvSpPr>
          <p:nvPr/>
        </p:nvSpPr>
        <p:spPr bwMode="auto">
          <a:xfrm>
            <a:off x="155575" y="-822325"/>
            <a:ext cx="21336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arol Wojtyla, el hombre antes de convertirse en el papa Juan Pablo II |  De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4CB57-B2A8-440F-BB85-BD92665A2760}"/>
              </a:ext>
            </a:extLst>
          </p:cNvPr>
          <p:cNvSpPr txBox="1"/>
          <p:nvPr/>
        </p:nvSpPr>
        <p:spPr>
          <a:xfrm>
            <a:off x="4038599" y="641230"/>
            <a:ext cx="4949825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John the Baptist, Jesus’ cousin, who had so often preached prepare the way for the Messiah, was arrested by Herod. But the prison did not scare Jesus!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C775C-809F-4172-9520-10CCDCFF1592}"/>
              </a:ext>
            </a:extLst>
          </p:cNvPr>
          <p:cNvSpPr txBox="1"/>
          <p:nvPr/>
        </p:nvSpPr>
        <p:spPr>
          <a:xfrm>
            <a:off x="77787" y="2604070"/>
            <a:ext cx="8988425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Jesus goes to the north of Israel, to the region of Galilee where there is a large </a:t>
            </a:r>
          </a:p>
          <a:p>
            <a:pPr algn="ctr"/>
            <a:r>
              <a:rPr lang="en-US" sz="2000" dirty="0"/>
              <a:t>lake called the Sea of Galilee. Many of the residents of that area work as fishermen.  </a:t>
            </a:r>
          </a:p>
        </p:txBody>
      </p:sp>
      <p:pic>
        <p:nvPicPr>
          <p:cNvPr id="12" name="Picture 2" descr="Juan el Bautista sentado a solas en la prisión">
            <a:extLst>
              <a:ext uri="{FF2B5EF4-FFF2-40B4-BE49-F238E27FC236}">
                <a16:creationId xmlns:a16="http://schemas.microsoft.com/office/drawing/2014/main" id="{7D07695A-105E-4FD2-8662-C543375FD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2" y="664182"/>
            <a:ext cx="3352800" cy="177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6AD3C5-A242-4DC8-A606-B6C952651A35}"/>
              </a:ext>
            </a:extLst>
          </p:cNvPr>
          <p:cNvSpPr txBox="1"/>
          <p:nvPr/>
        </p:nvSpPr>
        <p:spPr>
          <a:xfrm>
            <a:off x="3855915" y="168275"/>
            <a:ext cx="185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REFLECTION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F7C2A-BABE-4569-AE74-F3890C574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934" y="3438531"/>
            <a:ext cx="5935149" cy="32895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B42E61-C0DB-42FD-97A4-EC0ED76C125C}"/>
              </a:ext>
            </a:extLst>
          </p:cNvPr>
          <p:cNvSpPr txBox="1"/>
          <p:nvPr/>
        </p:nvSpPr>
        <p:spPr>
          <a:xfrm>
            <a:off x="155575" y="4016509"/>
            <a:ext cx="2663825" cy="19389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Jesus strongly attracted those He encountered. His gaze was different, especially to the poor. They received the warmth of His love.</a:t>
            </a:r>
          </a:p>
        </p:txBody>
      </p:sp>
    </p:spTree>
    <p:extLst>
      <p:ext uri="{BB962C8B-B14F-4D97-AF65-F5344CB8AC3E}">
        <p14:creationId xmlns:p14="http://schemas.microsoft.com/office/powerpoint/2010/main" val="293288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6426</TotalTime>
  <Words>839</Words>
  <Application>Microsoft Office PowerPoint</Application>
  <PresentationFormat>On-screen Show (4:3)</PresentationFormat>
  <Paragraphs>65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Angel Di Geronimo O</dc:creator>
  <cp:lastModifiedBy>Maria Varona</cp:lastModifiedBy>
  <cp:revision>418</cp:revision>
  <dcterms:created xsi:type="dcterms:W3CDTF">2020-09-13T23:55:02Z</dcterms:created>
  <dcterms:modified xsi:type="dcterms:W3CDTF">2024-01-16T18:43:34Z</dcterms:modified>
</cp:coreProperties>
</file>