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75" r:id="rId7"/>
    <p:sldId id="265" r:id="rId8"/>
    <p:sldId id="276" r:id="rId9"/>
    <p:sldId id="267" r:id="rId10"/>
    <p:sldId id="268" r:id="rId11"/>
    <p:sldId id="269" r:id="rId12"/>
    <p:sldId id="277" r:id="rId13"/>
    <p:sldId id="271" r:id="rId14"/>
    <p:sldId id="272" r:id="rId15"/>
    <p:sldId id="273" r:id="rId16"/>
    <p:sldId id="262" r:id="rId17"/>
    <p:sldId id="264"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66" autoAdjust="0"/>
    <p:restoredTop sz="94660"/>
  </p:normalViewPr>
  <p:slideViewPr>
    <p:cSldViewPr snapToGrid="0">
      <p:cViewPr varScale="1">
        <p:scale>
          <a:sx n="71" d="100"/>
          <a:sy n="71" d="100"/>
        </p:scale>
        <p:origin x="936" y="7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4/16/2024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4/16/2024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4/16/2024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4/16/2024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4/16/2024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4/16/2024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4/16/2024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4/16/2024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4/16/2024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4/16/2024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4/16/2024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4/16/2024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4/16/2024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4/16/2024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video" Target="https://www.youtube.com/embed/BcdxkZv9kDA?feature=oembed" TargetMode="External"/><Relationship Id="rId5" Type="http://schemas.openxmlformats.org/officeDocument/2006/relationships/image" Target="../media/image29.jpeg"/><Relationship Id="rId4" Type="http://schemas.openxmlformats.org/officeDocument/2006/relationships/hyperlink" Target="https://youtu.be/BcdxkZv9kDA"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sEL0WpeH08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C1F7D4-E34B-443F-B8EC-E6F9CE6D11B6}"/>
              </a:ext>
            </a:extLst>
          </p:cNvPr>
          <p:cNvSpPr/>
          <p:nvPr/>
        </p:nvSpPr>
        <p:spPr>
          <a:xfrm>
            <a:off x="3004457" y="3429000"/>
            <a:ext cx="6183086" cy="2283823"/>
          </a:xfrm>
          <a:prstGeom prst="rect">
            <a:avLst/>
          </a:prstGeom>
          <a:solidFill>
            <a:schemeClr val="bg1">
              <a:alpha val="7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itle 1"/>
          <p:cNvSpPr>
            <a:spLocks noGrp="1"/>
          </p:cNvSpPr>
          <p:nvPr>
            <p:ph type="ctrTitle"/>
          </p:nvPr>
        </p:nvSpPr>
        <p:spPr>
          <a:xfrm>
            <a:off x="1451361" y="1363030"/>
            <a:ext cx="9985964" cy="103477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latin typeface="Arial Black" panose="020B0A04020102020204" pitchFamily="34" charset="0"/>
              </a:rPr>
              <a:t>Friends of Jesus and Mary</a:t>
            </a:r>
          </a:p>
        </p:txBody>
      </p:sp>
      <p:sp>
        <p:nvSpPr>
          <p:cNvPr id="3" name="Subtitle 2"/>
          <p:cNvSpPr>
            <a:spLocks noGrp="1"/>
          </p:cNvSpPr>
          <p:nvPr>
            <p:ph type="subTitle" idx="1"/>
          </p:nvPr>
        </p:nvSpPr>
        <p:spPr>
          <a:xfrm>
            <a:off x="3097216" y="3556680"/>
            <a:ext cx="5603515" cy="2028462"/>
          </a:xfrm>
        </p:spPr>
        <p:txBody>
          <a:bodyPr>
            <a:noAutofit/>
            <a:scene3d>
              <a:camera prst="orthographicFront"/>
              <a:lightRig rig="threePt" dir="t"/>
            </a:scene3d>
            <a:sp3d extrusionH="57150">
              <a:bevelT w="38100" h="38100" prst="angle"/>
            </a:sp3d>
          </a:bodyPr>
          <a:lstStyle/>
          <a:p>
            <a:pPr algn="l"/>
            <a:endParaRPr lang="es-PE" sz="1800" b="0" i="0" u="none" strike="noStrike" baseline="0" dirty="0">
              <a:solidFill>
                <a:srgbClr val="000000"/>
              </a:solidFill>
              <a:latin typeface="Arial" panose="020B0604020202020204" pitchFamily="34" charset="0"/>
              <a:cs typeface="Arial" panose="020B0604020202020204" pitchFamily="34" charset="0"/>
            </a:endParaRPr>
          </a:p>
          <a:p>
            <a:pPr algn="ctr"/>
            <a:r>
              <a:rPr lang="es-PE" sz="1800" b="0" i="0" u="none" strike="noStrike" baseline="0" dirty="0">
                <a:solidFill>
                  <a:srgbClr val="000000"/>
                </a:solidFill>
                <a:latin typeface="Arial" panose="020B0604020202020204" pitchFamily="34" charset="0"/>
                <a:cs typeface="Arial" panose="020B0604020202020204" pitchFamily="34" charset="0"/>
              </a:rPr>
              <a:t> </a:t>
            </a:r>
            <a:r>
              <a:rPr lang="es-PE" sz="2800" b="1" i="0" u="none" strike="noStrike" baseline="0" dirty="0" err="1">
                <a:solidFill>
                  <a:srgbClr val="000000"/>
                </a:solidFill>
                <a:latin typeface="Arial" panose="020B0604020202020204" pitchFamily="34" charset="0"/>
                <a:cs typeface="Arial" panose="020B0604020202020204" pitchFamily="34" charset="0"/>
              </a:rPr>
              <a:t>Jesus</a:t>
            </a:r>
            <a:r>
              <a:rPr lang="es-PE" sz="2800" b="1" dirty="0">
                <a:solidFill>
                  <a:srgbClr val="000000"/>
                </a:solidFill>
                <a:latin typeface="Arial" panose="020B0604020202020204" pitchFamily="34" charset="0"/>
                <a:cs typeface="Arial" panose="020B0604020202020204" pitchFamily="34" charset="0"/>
              </a:rPr>
              <a:t>, </a:t>
            </a:r>
            <a:r>
              <a:rPr lang="es-PE" sz="2800" b="1" dirty="0" err="1">
                <a:solidFill>
                  <a:srgbClr val="000000"/>
                </a:solidFill>
                <a:latin typeface="Arial" panose="020B0604020202020204" pitchFamily="34" charset="0"/>
                <a:cs typeface="Arial" panose="020B0604020202020204" pitchFamily="34" charset="0"/>
              </a:rPr>
              <a:t>the</a:t>
            </a:r>
            <a:r>
              <a:rPr lang="es-PE" sz="2800" b="1" dirty="0">
                <a:solidFill>
                  <a:srgbClr val="000000"/>
                </a:solidFill>
                <a:latin typeface="Arial" panose="020B0604020202020204" pitchFamily="34" charset="0"/>
                <a:cs typeface="Arial" panose="020B0604020202020204" pitchFamily="34" charset="0"/>
              </a:rPr>
              <a:t> Good </a:t>
            </a:r>
            <a:r>
              <a:rPr lang="es-PE" sz="2800" b="1" dirty="0" err="1">
                <a:solidFill>
                  <a:srgbClr val="000000"/>
                </a:solidFill>
                <a:latin typeface="Arial" panose="020B0604020202020204" pitchFamily="34" charset="0"/>
                <a:cs typeface="Arial" panose="020B0604020202020204" pitchFamily="34" charset="0"/>
              </a:rPr>
              <a:t>Shepherd</a:t>
            </a:r>
            <a:endParaRPr lang="es-PE" sz="2800" b="1" i="0" u="none" strike="noStrike" baseline="0" dirty="0">
              <a:solidFill>
                <a:srgbClr val="000000"/>
              </a:solidFill>
              <a:latin typeface="Arial" panose="020B0604020202020204" pitchFamily="34" charset="0"/>
              <a:cs typeface="Arial" panose="020B0604020202020204" pitchFamily="34" charset="0"/>
            </a:endParaRPr>
          </a:p>
          <a:p>
            <a:pPr algn="ctr"/>
            <a:r>
              <a:rPr lang="es-PE" sz="1800" b="0" i="0" u="none" strike="noStrike" baseline="0" dirty="0">
                <a:solidFill>
                  <a:srgbClr val="000000"/>
                </a:solidFill>
                <a:latin typeface="Arial" panose="020B0604020202020204" pitchFamily="34" charset="0"/>
                <a:cs typeface="Arial" panose="020B0604020202020204" pitchFamily="34" charset="0"/>
              </a:rPr>
              <a:t> </a:t>
            </a:r>
            <a:r>
              <a:rPr lang="es-PE" sz="1600" b="1" i="0" u="none" strike="noStrike" baseline="0" dirty="0" err="1">
                <a:solidFill>
                  <a:srgbClr val="000000"/>
                </a:solidFill>
                <a:latin typeface="Arial" panose="020B0604020202020204" pitchFamily="34" charset="0"/>
                <a:cs typeface="Arial" panose="020B0604020202020204" pitchFamily="34" charset="0"/>
              </a:rPr>
              <a:t>Cycle</a:t>
            </a:r>
            <a:r>
              <a:rPr lang="es-PE" sz="1600" b="1" i="0" u="none" strike="noStrike" baseline="0" dirty="0">
                <a:solidFill>
                  <a:srgbClr val="000000"/>
                </a:solidFill>
                <a:latin typeface="Arial" panose="020B0604020202020204" pitchFamily="34" charset="0"/>
                <a:cs typeface="Arial" panose="020B0604020202020204" pitchFamily="34" charset="0"/>
              </a:rPr>
              <a:t> B - IV </a:t>
            </a:r>
            <a:r>
              <a:rPr lang="es-PE" sz="1600" b="1" i="0" u="none" strike="noStrike" baseline="0" dirty="0" err="1">
                <a:solidFill>
                  <a:srgbClr val="000000"/>
                </a:solidFill>
                <a:latin typeface="Arial" panose="020B0604020202020204" pitchFamily="34" charset="0"/>
                <a:cs typeface="Arial" panose="020B0604020202020204" pitchFamily="34" charset="0"/>
              </a:rPr>
              <a:t>Sunday</a:t>
            </a:r>
            <a:r>
              <a:rPr lang="es-PE" sz="1600" b="1" i="0" u="none" strike="noStrike" baseline="0" dirty="0">
                <a:solidFill>
                  <a:srgbClr val="000000"/>
                </a:solidFill>
                <a:latin typeface="Arial" panose="020B0604020202020204" pitchFamily="34" charset="0"/>
                <a:cs typeface="Arial" panose="020B0604020202020204" pitchFamily="34" charset="0"/>
              </a:rPr>
              <a:t> </a:t>
            </a:r>
            <a:r>
              <a:rPr lang="es-PE" sz="1600" b="1" i="0" u="none" strike="noStrike" baseline="0" dirty="0" err="1">
                <a:solidFill>
                  <a:srgbClr val="000000"/>
                </a:solidFill>
                <a:latin typeface="Arial" panose="020B0604020202020204" pitchFamily="34" charset="0"/>
                <a:cs typeface="Arial" panose="020B0604020202020204" pitchFamily="34" charset="0"/>
              </a:rPr>
              <a:t>of</a:t>
            </a:r>
            <a:r>
              <a:rPr lang="es-PE" sz="1600" b="1" i="0" u="none" strike="noStrike" baseline="0" dirty="0">
                <a:solidFill>
                  <a:srgbClr val="000000"/>
                </a:solidFill>
                <a:latin typeface="Arial" panose="020B0604020202020204" pitchFamily="34" charset="0"/>
                <a:cs typeface="Arial" panose="020B0604020202020204" pitchFamily="34" charset="0"/>
              </a:rPr>
              <a:t> </a:t>
            </a:r>
            <a:r>
              <a:rPr lang="es-PE" sz="1600" b="1" i="0" u="none" strike="noStrike" baseline="0" dirty="0" err="1">
                <a:solidFill>
                  <a:srgbClr val="000000"/>
                </a:solidFill>
                <a:latin typeface="Arial" panose="020B0604020202020204" pitchFamily="34" charset="0"/>
                <a:cs typeface="Arial" panose="020B0604020202020204" pitchFamily="34" charset="0"/>
              </a:rPr>
              <a:t>Easter</a:t>
            </a:r>
            <a:endParaRPr lang="es-PE" sz="1800" b="1" i="0" u="none" strike="noStrike" baseline="0" dirty="0">
              <a:solidFill>
                <a:srgbClr val="000000"/>
              </a:solidFill>
              <a:latin typeface="Arial" panose="020B0604020202020204" pitchFamily="34" charset="0"/>
              <a:cs typeface="Arial" panose="020B0604020202020204" pitchFamily="34" charset="0"/>
            </a:endParaRPr>
          </a:p>
          <a:p>
            <a:pPr algn="ctr"/>
            <a:endParaRPr lang="es-PE" sz="1800" b="0" i="0" u="none" strike="noStrike" baseline="0" dirty="0">
              <a:solidFill>
                <a:srgbClr val="000000"/>
              </a:solidFill>
              <a:latin typeface="Arial" panose="020B0604020202020204" pitchFamily="34" charset="0"/>
              <a:cs typeface="Arial" panose="020B0604020202020204" pitchFamily="34" charset="0"/>
            </a:endParaRPr>
          </a:p>
          <a:p>
            <a:pPr algn="ctr"/>
            <a:r>
              <a:rPr lang="es-ES" sz="1400" b="0" i="1" u="none" strike="noStrike" baseline="0" dirty="0">
                <a:solidFill>
                  <a:srgbClr val="000000"/>
                </a:solidFill>
                <a:latin typeface="Arial" panose="020B0604020202020204" pitchFamily="34" charset="0"/>
                <a:cs typeface="Arial" panose="020B0604020202020204" pitchFamily="34" charset="0"/>
              </a:rPr>
              <a:t>John 10:11-18 </a:t>
            </a:r>
          </a:p>
          <a:p>
            <a:pPr algn="ctr"/>
            <a:endParaRPr lang="es-ES" sz="1400" i="1" dirty="0">
              <a:solidFill>
                <a:srgbClr val="000000"/>
              </a:solidFill>
              <a:latin typeface="Arial" panose="020B0604020202020204" pitchFamily="34" charset="0"/>
              <a:cs typeface="Arial" panose="020B0604020202020204" pitchFamily="34" charset="0"/>
            </a:endParaRPr>
          </a:p>
          <a:p>
            <a:pPr algn="ctr"/>
            <a:r>
              <a:rPr lang="es-ES" sz="2000" b="1" dirty="0">
                <a:ln/>
                <a:solidFill>
                  <a:schemeClr val="accent3"/>
                </a:solidFill>
                <a:latin typeface="Arial Black" panose="020B0A04020102020204" pitchFamily="34" charset="0"/>
                <a:ea typeface="+mj-ea"/>
                <a:cs typeface="+mj-cs"/>
              </a:rPr>
              <a:t>www.fcpeace.org</a:t>
            </a:r>
            <a:endParaRPr lang="en-US" sz="2000" b="1" dirty="0">
              <a:ln/>
              <a:solidFill>
                <a:schemeClr val="accent3"/>
              </a:solidFill>
              <a:latin typeface="Arial Black" panose="020B0A04020102020204" pitchFamily="34" charset="0"/>
              <a:ea typeface="+mj-ea"/>
              <a:cs typeface="+mj-cs"/>
            </a:endParaRPr>
          </a:p>
        </p:txBody>
      </p:sp>
      <p:pic>
        <p:nvPicPr>
          <p:cNvPr id="10" name="Imagen 9">
            <a:extLst>
              <a:ext uri="{FF2B5EF4-FFF2-40B4-BE49-F238E27FC236}">
                <a16:creationId xmlns:a16="http://schemas.microsoft.com/office/drawing/2014/main" id="{D1EFEDCC-68F6-479C-8FA2-A674A85CD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1828" y="2824525"/>
            <a:ext cx="1517815" cy="3759294"/>
          </a:xfrm>
          <a:prstGeom prst="rect">
            <a:avLst/>
          </a:prstGeom>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543913" y="2706890"/>
            <a:ext cx="4273140" cy="2550910"/>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816495" y="3104413"/>
            <a:ext cx="3727976" cy="1992022"/>
          </a:xfrm>
        </p:spPr>
        <p:txBody>
          <a:bodyPr>
            <a:normAutofit/>
          </a:bodyPr>
          <a:lstStyle/>
          <a:p>
            <a:pPr marL="45720" indent="0" algn="ctr">
              <a:buNone/>
            </a:pPr>
            <a:r>
              <a:rPr lang="en-US" sz="1950" dirty="0">
                <a:solidFill>
                  <a:schemeClr val="accent3">
                    <a:lumMod val="50000"/>
                  </a:schemeClr>
                </a:solidFill>
                <a:latin typeface="Arial" panose="020B0604020202020204" pitchFamily="34" charset="0"/>
              </a:rPr>
              <a:t>In prayer and in the Gospel, Jesus reveals himself and tells us what He wants from us.</a:t>
            </a:r>
          </a:p>
          <a:p>
            <a:pPr marL="45720" indent="0" algn="ctr">
              <a:buNone/>
            </a:pPr>
            <a:r>
              <a:rPr lang="en-US" sz="1950" dirty="0">
                <a:solidFill>
                  <a:schemeClr val="accent3">
                    <a:lumMod val="50000"/>
                  </a:schemeClr>
                </a:solidFill>
                <a:latin typeface="Arial" panose="020B0604020202020204" pitchFamily="34" charset="0"/>
              </a:rPr>
              <a:t>If someone is telling us to disobey Jesus, we know they are not from God.</a:t>
            </a:r>
            <a:endParaRPr lang="es-PE" sz="1950" dirty="0">
              <a:solidFill>
                <a:schemeClr val="accent3">
                  <a:lumMod val="50000"/>
                </a:schemeClr>
              </a:solidFill>
              <a:latin typeface="Arial" panose="020B0604020202020204" pitchFamily="34" charset="0"/>
            </a:endParaRPr>
          </a:p>
        </p:txBody>
      </p:sp>
      <p:pic>
        <p:nvPicPr>
          <p:cNvPr id="1026" name="Picture 2" descr="Free Vector | Jesus with children in the park">
            <a:extLst>
              <a:ext uri="{FF2B5EF4-FFF2-40B4-BE49-F238E27FC236}">
                <a16:creationId xmlns:a16="http://schemas.microsoft.com/office/drawing/2014/main" id="{0BC73B77-839F-4ABA-BA73-13895306B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855" y="871537"/>
            <a:ext cx="59626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45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2028553" y="2751909"/>
            <a:ext cx="8134894" cy="1200416"/>
          </a:xfrm>
        </p:spPr>
        <p:txBody>
          <a:bodyPr>
            <a:normAutofit fontScale="90000"/>
          </a:bodyPr>
          <a:lstStyle/>
          <a:p>
            <a:pPr algn="ctr"/>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n-U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What does Jesus say we should do to follow Him</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247582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9D63AFF-FD1F-4AE2-B011-FA0EC9AD4E42}"/>
              </a:ext>
            </a:extLst>
          </p:cNvPr>
          <p:cNvSpPr/>
          <p:nvPr/>
        </p:nvSpPr>
        <p:spPr>
          <a:xfrm>
            <a:off x="453984" y="2764971"/>
            <a:ext cx="4621479" cy="4093029"/>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7756F20C-1382-407F-A567-F117B9CFE9B0}"/>
              </a:ext>
            </a:extLst>
          </p:cNvPr>
          <p:cNvSpPr>
            <a:spLocks noGrp="1"/>
          </p:cNvSpPr>
          <p:nvPr>
            <p:ph sz="half" idx="1"/>
          </p:nvPr>
        </p:nvSpPr>
        <p:spPr>
          <a:xfrm>
            <a:off x="900735" y="3024097"/>
            <a:ext cx="3727976" cy="3611918"/>
          </a:xfrm>
        </p:spPr>
        <p:txBody>
          <a:bodyPr>
            <a:normAutofit fontScale="92500" lnSpcReduction="10000"/>
          </a:bodyPr>
          <a:lstStyle/>
          <a:p>
            <a:pPr marL="45720" indent="0" algn="ctr">
              <a:buNone/>
            </a:pPr>
            <a:r>
              <a:rPr lang="en-US" sz="1800" dirty="0">
                <a:solidFill>
                  <a:schemeClr val="accent3">
                    <a:lumMod val="50000"/>
                  </a:schemeClr>
                </a:solidFill>
                <a:latin typeface="Arial" panose="020B0604020202020204" pitchFamily="34" charset="0"/>
              </a:rPr>
              <a:t>He tells us to love God and our neighbor with our whole heart. </a:t>
            </a:r>
          </a:p>
          <a:p>
            <a:pPr marL="45720" indent="0" algn="ctr">
              <a:buNone/>
            </a:pPr>
            <a:r>
              <a:rPr lang="en-US" sz="1800" dirty="0">
                <a:solidFill>
                  <a:schemeClr val="accent3">
                    <a:lumMod val="50000"/>
                  </a:schemeClr>
                </a:solidFill>
                <a:latin typeface="Arial" panose="020B0604020202020204" pitchFamily="34" charset="0"/>
              </a:rPr>
              <a:t>He showed us with His life when: </a:t>
            </a:r>
          </a:p>
          <a:p>
            <a:pPr marL="45720" indent="0" algn="ctr">
              <a:buNone/>
            </a:pPr>
            <a:r>
              <a:rPr lang="en-US" sz="1800" dirty="0">
                <a:solidFill>
                  <a:schemeClr val="accent3">
                    <a:lumMod val="50000"/>
                  </a:schemeClr>
                </a:solidFill>
                <a:latin typeface="Arial" panose="020B0604020202020204" pitchFamily="34" charset="0"/>
              </a:rPr>
              <a:t>He went out often to pray to His Father, </a:t>
            </a:r>
          </a:p>
          <a:p>
            <a:pPr marL="45720" indent="0" algn="ctr">
              <a:buNone/>
            </a:pPr>
            <a:r>
              <a:rPr lang="en-US" sz="1800" dirty="0">
                <a:solidFill>
                  <a:schemeClr val="accent3">
                    <a:lumMod val="50000"/>
                  </a:schemeClr>
                </a:solidFill>
                <a:latin typeface="Arial" panose="020B0604020202020204" pitchFamily="34" charset="0"/>
              </a:rPr>
              <a:t>He cured the sick, </a:t>
            </a:r>
          </a:p>
          <a:p>
            <a:pPr marL="45720" indent="0" algn="ctr">
              <a:buNone/>
            </a:pPr>
            <a:r>
              <a:rPr lang="en-US" sz="1800" dirty="0">
                <a:solidFill>
                  <a:schemeClr val="accent3">
                    <a:lumMod val="50000"/>
                  </a:schemeClr>
                </a:solidFill>
                <a:latin typeface="Arial" panose="020B0604020202020204" pitchFamily="34" charset="0"/>
              </a:rPr>
              <a:t>He fed the hungry, </a:t>
            </a:r>
          </a:p>
          <a:p>
            <a:pPr marL="45720" indent="0" algn="ctr">
              <a:buNone/>
            </a:pPr>
            <a:r>
              <a:rPr lang="en-US" sz="1800" dirty="0">
                <a:solidFill>
                  <a:schemeClr val="accent3">
                    <a:lumMod val="50000"/>
                  </a:schemeClr>
                </a:solidFill>
                <a:latin typeface="Arial" panose="020B0604020202020204" pitchFamily="34" charset="0"/>
              </a:rPr>
              <a:t>He forgave sinners, </a:t>
            </a:r>
          </a:p>
          <a:p>
            <a:pPr marL="45720" indent="0" algn="ctr">
              <a:buNone/>
            </a:pPr>
            <a:r>
              <a:rPr lang="en-US" sz="1800" dirty="0">
                <a:solidFill>
                  <a:schemeClr val="accent3">
                    <a:lumMod val="50000"/>
                  </a:schemeClr>
                </a:solidFill>
                <a:latin typeface="Arial" panose="020B0604020202020204" pitchFamily="34" charset="0"/>
              </a:rPr>
              <a:t>He washed the feet of His apostles…</a:t>
            </a:r>
            <a:endParaRPr lang="es-PE" sz="1800" dirty="0">
              <a:solidFill>
                <a:schemeClr val="accent3">
                  <a:lumMod val="50000"/>
                </a:schemeClr>
              </a:solidFill>
              <a:latin typeface="Arial" panose="020B0604020202020204" pitchFamily="34" charset="0"/>
            </a:endParaRPr>
          </a:p>
        </p:txBody>
      </p:sp>
      <p:pic>
        <p:nvPicPr>
          <p:cNvPr id="2" name="Picture 4" descr="Versículos de la Biblia sobre el amor | ComeUntoChrist.org">
            <a:extLst>
              <a:ext uri="{FF2B5EF4-FFF2-40B4-BE49-F238E27FC236}">
                <a16:creationId xmlns:a16="http://schemas.microsoft.com/office/drawing/2014/main" id="{FBA35D19-85AC-E4E3-D692-DCF7F91302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485" y="48148"/>
            <a:ext cx="3683923" cy="2454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La Eucaristía y los jóvenes: El amor al prójimo">
            <a:extLst>
              <a:ext uri="{FF2B5EF4-FFF2-40B4-BE49-F238E27FC236}">
                <a16:creationId xmlns:a16="http://schemas.microsoft.com/office/drawing/2014/main" id="{A67FEB72-595D-424C-73B5-5EDE2CAEB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490" y="62843"/>
            <a:ext cx="2986329" cy="2789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Jesús ora en el jardín de Getsemaní | La vida de Jesús">
            <a:extLst>
              <a:ext uri="{FF2B5EF4-FFF2-40B4-BE49-F238E27FC236}">
                <a16:creationId xmlns:a16="http://schemas.microsoft.com/office/drawing/2014/main" id="{4C0113BA-A641-C71E-E049-118AFFD9F6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7901" y="253219"/>
            <a:ext cx="3429000" cy="2349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JESÚS Y LOS ENFERMOS | EN BUSCA DE JESÚS">
            <a:extLst>
              <a:ext uri="{FF2B5EF4-FFF2-40B4-BE49-F238E27FC236}">
                <a16:creationId xmlns:a16="http://schemas.microsoft.com/office/drawing/2014/main" id="{E9CB1F0A-E2EC-54FE-DE6F-FC5CAE85A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287" y="3101967"/>
            <a:ext cx="2547182" cy="3534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La actitud de Jesús hacia la mujer">
            <a:extLst>
              <a:ext uri="{FF2B5EF4-FFF2-40B4-BE49-F238E27FC236}">
                <a16:creationId xmlns:a16="http://schemas.microsoft.com/office/drawing/2014/main" id="{8FF976AB-5E8B-56B7-B0BA-8F11C451D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220" y="2876596"/>
            <a:ext cx="33337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Jesus lava los pies de sus discipulos Juan 13 predica - Pasión por la  Palabra">
            <a:extLst>
              <a:ext uri="{FF2B5EF4-FFF2-40B4-BE49-F238E27FC236}">
                <a16:creationId xmlns:a16="http://schemas.microsoft.com/office/drawing/2014/main" id="{CC046868-2064-CD6D-FAF5-8115CB32E3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220" y="4672159"/>
            <a:ext cx="3333751"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8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1152940" y="2228584"/>
            <a:ext cx="10073628" cy="1200416"/>
          </a:xfrm>
        </p:spPr>
        <p:txBody>
          <a:bodyPr>
            <a:normAutofit fontScale="90000"/>
          </a:bodyPr>
          <a:lstStyle/>
          <a:p>
            <a:pPr algn="ctr"/>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n-U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How can we listen to and follow Him?</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
        <p:nvSpPr>
          <p:cNvPr id="3" name="CuadroTexto 2">
            <a:extLst>
              <a:ext uri="{FF2B5EF4-FFF2-40B4-BE49-F238E27FC236}">
                <a16:creationId xmlns:a16="http://schemas.microsoft.com/office/drawing/2014/main" id="{CA90ACD5-A274-4482-A5FA-C19D806D71C5}"/>
              </a:ext>
            </a:extLst>
          </p:cNvPr>
          <p:cNvSpPr txBox="1"/>
          <p:nvPr/>
        </p:nvSpPr>
        <p:spPr>
          <a:xfrm>
            <a:off x="7506789" y="4972594"/>
            <a:ext cx="1609158" cy="584775"/>
          </a:xfrm>
          <a:prstGeom prst="rect">
            <a:avLst/>
          </a:prstGeom>
          <a:noFill/>
        </p:spPr>
        <p:txBody>
          <a:bodyPr wrap="none" rtlCol="0">
            <a:spAutoFit/>
          </a:bodyPr>
          <a:lstStyle/>
          <a:p>
            <a:r>
              <a:rPr lang="es-MX" sz="3200" dirty="0">
                <a:ln w="0"/>
                <a:solidFill>
                  <a:schemeClr val="accent3">
                    <a:lumMod val="50000"/>
                  </a:schemeClr>
                </a:solidFill>
                <a:effectLst/>
                <a:latin typeface="Amaranth" panose="02000503050000020004" pitchFamily="50" charset="0"/>
              </a:rPr>
              <a:t>Share…. </a:t>
            </a:r>
            <a:endParaRPr lang="es-PE" sz="3200" dirty="0">
              <a:ln w="0"/>
              <a:solidFill>
                <a:schemeClr val="accent3">
                  <a:lumMod val="50000"/>
                </a:schemeClr>
              </a:solidFill>
              <a:effectLst/>
              <a:latin typeface="Amaranth" panose="02000503050000020004" pitchFamily="50" charset="0"/>
            </a:endParaRPr>
          </a:p>
        </p:txBody>
      </p:sp>
    </p:spTree>
    <p:extLst>
      <p:ext uri="{BB962C8B-B14F-4D97-AF65-F5344CB8AC3E}">
        <p14:creationId xmlns:p14="http://schemas.microsoft.com/office/powerpoint/2010/main" val="1740022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CEF8C-EEF8-47D3-98A9-5B2C7FE35A00}"/>
              </a:ext>
            </a:extLst>
          </p:cNvPr>
          <p:cNvSpPr txBox="1">
            <a:spLocks/>
          </p:cNvSpPr>
          <p:nvPr/>
        </p:nvSpPr>
        <p:spPr>
          <a:xfrm>
            <a:off x="1103018" y="2730276"/>
            <a:ext cx="9985964" cy="1034775"/>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sz="6600" b="1" dirty="0">
                <a:ln/>
                <a:solidFill>
                  <a:schemeClr val="accent3"/>
                </a:solidFill>
                <a:latin typeface="Arial Black" panose="020B0A04020102020204" pitchFamily="34" charset="0"/>
              </a:rPr>
              <a:t>ACTIVITIES</a:t>
            </a:r>
          </a:p>
        </p:txBody>
      </p:sp>
    </p:spTree>
    <p:extLst>
      <p:ext uri="{BB962C8B-B14F-4D97-AF65-F5344CB8AC3E}">
        <p14:creationId xmlns:p14="http://schemas.microsoft.com/office/powerpoint/2010/main" val="928056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pic>
        <p:nvPicPr>
          <p:cNvPr id="2050" name="Picture 2" descr="The Sheep and the Shepherd Crossword | Sermons4Kids">
            <a:extLst>
              <a:ext uri="{FF2B5EF4-FFF2-40B4-BE49-F238E27FC236}">
                <a16:creationId xmlns:a16="http://schemas.microsoft.com/office/drawing/2014/main" id="{FC21EDBF-799D-4E0B-BC17-22339EEBF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379" y="1"/>
            <a:ext cx="867541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099793B-4FB6-4620-87D1-E980B263BBAF}"/>
              </a:ext>
            </a:extLst>
          </p:cNvPr>
          <p:cNvSpPr txBox="1"/>
          <p:nvPr/>
        </p:nvSpPr>
        <p:spPr>
          <a:xfrm>
            <a:off x="4412973" y="2160105"/>
            <a:ext cx="1470991" cy="369332"/>
          </a:xfrm>
          <a:prstGeom prst="rect">
            <a:avLst/>
          </a:prstGeom>
          <a:noFill/>
        </p:spPr>
        <p:txBody>
          <a:bodyPr wrap="square" rtlCol="0">
            <a:spAutoFit/>
          </a:bodyPr>
          <a:lstStyle/>
          <a:p>
            <a:r>
              <a:rPr lang="en-US" dirty="0">
                <a:solidFill>
                  <a:srgbClr val="FF0000"/>
                </a:solidFill>
              </a:rPr>
              <a:t>G  A   T  E</a:t>
            </a:r>
          </a:p>
        </p:txBody>
      </p:sp>
      <p:sp>
        <p:nvSpPr>
          <p:cNvPr id="8" name="TextBox 7">
            <a:extLst>
              <a:ext uri="{FF2B5EF4-FFF2-40B4-BE49-F238E27FC236}">
                <a16:creationId xmlns:a16="http://schemas.microsoft.com/office/drawing/2014/main" id="{FB508D7A-499E-4FB4-BAF8-8421FCECE644}"/>
              </a:ext>
            </a:extLst>
          </p:cNvPr>
          <p:cNvSpPr txBox="1"/>
          <p:nvPr/>
        </p:nvSpPr>
        <p:spPr>
          <a:xfrm>
            <a:off x="4437607" y="2667936"/>
            <a:ext cx="1842054" cy="369332"/>
          </a:xfrm>
          <a:prstGeom prst="rect">
            <a:avLst/>
          </a:prstGeom>
          <a:noFill/>
        </p:spPr>
        <p:txBody>
          <a:bodyPr wrap="square" rtlCol="0">
            <a:spAutoFit/>
          </a:bodyPr>
          <a:lstStyle/>
          <a:p>
            <a:r>
              <a:rPr lang="en-US" dirty="0">
                <a:solidFill>
                  <a:srgbClr val="FF0000"/>
                </a:solidFill>
              </a:rPr>
              <a:t>V  O     C</a:t>
            </a:r>
          </a:p>
        </p:txBody>
      </p:sp>
      <p:sp>
        <p:nvSpPr>
          <p:cNvPr id="9" name="TextBox 8">
            <a:extLst>
              <a:ext uri="{FF2B5EF4-FFF2-40B4-BE49-F238E27FC236}">
                <a16:creationId xmlns:a16="http://schemas.microsoft.com/office/drawing/2014/main" id="{AE0B2D38-7F39-4DE6-AB78-4B66212427E4}"/>
              </a:ext>
            </a:extLst>
          </p:cNvPr>
          <p:cNvSpPr txBox="1"/>
          <p:nvPr/>
        </p:nvSpPr>
        <p:spPr>
          <a:xfrm>
            <a:off x="5929414" y="2927428"/>
            <a:ext cx="1470991" cy="369332"/>
          </a:xfrm>
          <a:prstGeom prst="rect">
            <a:avLst/>
          </a:prstGeom>
          <a:noFill/>
        </p:spPr>
        <p:txBody>
          <a:bodyPr wrap="square" rtlCol="0">
            <a:spAutoFit/>
          </a:bodyPr>
          <a:lstStyle/>
          <a:p>
            <a:r>
              <a:rPr lang="en-US" dirty="0">
                <a:solidFill>
                  <a:srgbClr val="FF0000"/>
                </a:solidFill>
              </a:rPr>
              <a:t>   A  M</a:t>
            </a:r>
          </a:p>
        </p:txBody>
      </p:sp>
      <p:sp>
        <p:nvSpPr>
          <p:cNvPr id="10" name="TextBox 9">
            <a:extLst>
              <a:ext uri="{FF2B5EF4-FFF2-40B4-BE49-F238E27FC236}">
                <a16:creationId xmlns:a16="http://schemas.microsoft.com/office/drawing/2014/main" id="{3C8F6E65-48FF-44FF-A846-F6C73119925B}"/>
              </a:ext>
            </a:extLst>
          </p:cNvPr>
          <p:cNvSpPr txBox="1"/>
          <p:nvPr/>
        </p:nvSpPr>
        <p:spPr>
          <a:xfrm>
            <a:off x="5878527" y="3429000"/>
            <a:ext cx="2952855" cy="369332"/>
          </a:xfrm>
          <a:prstGeom prst="rect">
            <a:avLst/>
          </a:prstGeom>
          <a:noFill/>
        </p:spPr>
        <p:txBody>
          <a:bodyPr wrap="square" rtlCol="0">
            <a:spAutoFit/>
          </a:bodyPr>
          <a:lstStyle/>
          <a:p>
            <a:r>
              <a:rPr lang="en-US" dirty="0">
                <a:solidFill>
                  <a:srgbClr val="FF0000"/>
                </a:solidFill>
              </a:rPr>
              <a:t>S   H  E      H     R  D</a:t>
            </a:r>
          </a:p>
        </p:txBody>
      </p:sp>
      <p:sp>
        <p:nvSpPr>
          <p:cNvPr id="7" name="TextBox 6">
            <a:extLst>
              <a:ext uri="{FF2B5EF4-FFF2-40B4-BE49-F238E27FC236}">
                <a16:creationId xmlns:a16="http://schemas.microsoft.com/office/drawing/2014/main" id="{DE4504B6-5E08-4381-B9F9-20F1EA95A8D4}"/>
              </a:ext>
            </a:extLst>
          </p:cNvPr>
          <p:cNvSpPr txBox="1"/>
          <p:nvPr/>
        </p:nvSpPr>
        <p:spPr>
          <a:xfrm>
            <a:off x="7734767" y="1790773"/>
            <a:ext cx="371061" cy="2585323"/>
          </a:xfrm>
          <a:prstGeom prst="rect">
            <a:avLst/>
          </a:prstGeom>
          <a:noFill/>
        </p:spPr>
        <p:txBody>
          <a:bodyPr wrap="square" rtlCol="0">
            <a:spAutoFit/>
          </a:bodyPr>
          <a:lstStyle/>
          <a:p>
            <a:r>
              <a:rPr lang="en-US" dirty="0">
                <a:solidFill>
                  <a:srgbClr val="FF0000"/>
                </a:solidFill>
              </a:rPr>
              <a:t>S</a:t>
            </a:r>
          </a:p>
          <a:p>
            <a:r>
              <a:rPr lang="en-US" dirty="0">
                <a:solidFill>
                  <a:srgbClr val="FF0000"/>
                </a:solidFill>
              </a:rPr>
              <a:t>T</a:t>
            </a:r>
          </a:p>
          <a:p>
            <a:r>
              <a:rPr lang="en-US" dirty="0">
                <a:solidFill>
                  <a:srgbClr val="FF0000"/>
                </a:solidFill>
              </a:rPr>
              <a:t>R</a:t>
            </a:r>
          </a:p>
          <a:p>
            <a:r>
              <a:rPr lang="en-US" dirty="0">
                <a:solidFill>
                  <a:srgbClr val="FF0000"/>
                </a:solidFill>
              </a:rPr>
              <a:t>A</a:t>
            </a:r>
          </a:p>
          <a:p>
            <a:r>
              <a:rPr lang="en-US" dirty="0">
                <a:solidFill>
                  <a:srgbClr val="FF0000"/>
                </a:solidFill>
              </a:rPr>
              <a:t>N</a:t>
            </a:r>
          </a:p>
          <a:p>
            <a:r>
              <a:rPr lang="en-US" dirty="0">
                <a:solidFill>
                  <a:srgbClr val="FF0000"/>
                </a:solidFill>
              </a:rPr>
              <a:t>G</a:t>
            </a:r>
          </a:p>
          <a:p>
            <a:r>
              <a:rPr lang="en-US" dirty="0">
                <a:solidFill>
                  <a:srgbClr val="FF0000"/>
                </a:solidFill>
              </a:rPr>
              <a:t>E</a:t>
            </a:r>
          </a:p>
          <a:p>
            <a:r>
              <a:rPr lang="en-US" dirty="0">
                <a:solidFill>
                  <a:srgbClr val="FF0000"/>
                </a:solidFill>
              </a:rPr>
              <a:t>R</a:t>
            </a:r>
          </a:p>
          <a:p>
            <a:endParaRPr lang="en-US" dirty="0"/>
          </a:p>
        </p:txBody>
      </p:sp>
      <p:sp>
        <p:nvSpPr>
          <p:cNvPr id="12" name="TextBox 11">
            <a:extLst>
              <a:ext uri="{FF2B5EF4-FFF2-40B4-BE49-F238E27FC236}">
                <a16:creationId xmlns:a16="http://schemas.microsoft.com/office/drawing/2014/main" id="{8587F949-771E-4165-824E-324CACCD2618}"/>
              </a:ext>
            </a:extLst>
          </p:cNvPr>
          <p:cNvSpPr txBox="1"/>
          <p:nvPr/>
        </p:nvSpPr>
        <p:spPr>
          <a:xfrm>
            <a:off x="5173104" y="2413337"/>
            <a:ext cx="371061" cy="1200329"/>
          </a:xfrm>
          <a:prstGeom prst="rect">
            <a:avLst/>
          </a:prstGeom>
          <a:noFill/>
        </p:spPr>
        <p:txBody>
          <a:bodyPr wrap="square" rtlCol="0">
            <a:spAutoFit/>
          </a:bodyPr>
          <a:lstStyle/>
          <a:p>
            <a:r>
              <a:rPr lang="en-US" dirty="0">
                <a:solidFill>
                  <a:srgbClr val="FF0000"/>
                </a:solidFill>
              </a:rPr>
              <a:t>H</a:t>
            </a:r>
          </a:p>
          <a:p>
            <a:r>
              <a:rPr lang="en-US" dirty="0">
                <a:solidFill>
                  <a:srgbClr val="FF0000"/>
                </a:solidFill>
              </a:rPr>
              <a:t>I</a:t>
            </a:r>
          </a:p>
          <a:p>
            <a:r>
              <a:rPr lang="en-US" dirty="0">
                <a:solidFill>
                  <a:srgbClr val="FF0000"/>
                </a:solidFill>
              </a:rPr>
              <a:t>E</a:t>
            </a:r>
          </a:p>
          <a:p>
            <a:r>
              <a:rPr lang="en-US" dirty="0">
                <a:solidFill>
                  <a:srgbClr val="FF0000"/>
                </a:solidFill>
              </a:rPr>
              <a:t>F</a:t>
            </a:r>
          </a:p>
        </p:txBody>
      </p:sp>
      <p:sp>
        <p:nvSpPr>
          <p:cNvPr id="13" name="TextBox 12">
            <a:extLst>
              <a:ext uri="{FF2B5EF4-FFF2-40B4-BE49-F238E27FC236}">
                <a16:creationId xmlns:a16="http://schemas.microsoft.com/office/drawing/2014/main" id="{A67B2FF5-547E-41A9-AF4F-7391608E604C}"/>
              </a:ext>
            </a:extLst>
          </p:cNvPr>
          <p:cNvSpPr txBox="1"/>
          <p:nvPr/>
        </p:nvSpPr>
        <p:spPr>
          <a:xfrm>
            <a:off x="7025520" y="2344771"/>
            <a:ext cx="329435" cy="1477328"/>
          </a:xfrm>
          <a:prstGeom prst="rect">
            <a:avLst/>
          </a:prstGeom>
          <a:noFill/>
        </p:spPr>
        <p:txBody>
          <a:bodyPr wrap="square" rtlCol="0">
            <a:spAutoFit/>
          </a:bodyPr>
          <a:lstStyle/>
          <a:p>
            <a:r>
              <a:rPr lang="en-US" dirty="0">
                <a:solidFill>
                  <a:srgbClr val="FF0000"/>
                </a:solidFill>
              </a:rPr>
              <a:t>S</a:t>
            </a:r>
          </a:p>
          <a:p>
            <a:r>
              <a:rPr lang="en-US" dirty="0">
                <a:solidFill>
                  <a:srgbClr val="FF0000"/>
                </a:solidFill>
              </a:rPr>
              <a:t>H</a:t>
            </a:r>
          </a:p>
          <a:p>
            <a:r>
              <a:rPr lang="en-US" dirty="0">
                <a:solidFill>
                  <a:srgbClr val="FF0000"/>
                </a:solidFill>
              </a:rPr>
              <a:t>E</a:t>
            </a:r>
          </a:p>
          <a:p>
            <a:r>
              <a:rPr lang="en-US" dirty="0">
                <a:solidFill>
                  <a:srgbClr val="FF0000"/>
                </a:solidFill>
              </a:rPr>
              <a:t>E</a:t>
            </a:r>
          </a:p>
          <a:p>
            <a:r>
              <a:rPr lang="en-US" dirty="0">
                <a:solidFill>
                  <a:srgbClr val="FF0000"/>
                </a:solidFill>
              </a:rPr>
              <a:t>P</a:t>
            </a:r>
          </a:p>
        </p:txBody>
      </p:sp>
      <p:sp>
        <p:nvSpPr>
          <p:cNvPr id="14" name="TextBox 13">
            <a:extLst>
              <a:ext uri="{FF2B5EF4-FFF2-40B4-BE49-F238E27FC236}">
                <a16:creationId xmlns:a16="http://schemas.microsoft.com/office/drawing/2014/main" id="{5BD66234-FE0E-4AFE-AB83-601F7020C484}"/>
              </a:ext>
            </a:extLst>
          </p:cNvPr>
          <p:cNvSpPr txBox="1"/>
          <p:nvPr/>
        </p:nvSpPr>
        <p:spPr>
          <a:xfrm>
            <a:off x="5883963" y="2413337"/>
            <a:ext cx="371061" cy="923330"/>
          </a:xfrm>
          <a:prstGeom prst="rect">
            <a:avLst/>
          </a:prstGeom>
          <a:noFill/>
        </p:spPr>
        <p:txBody>
          <a:bodyPr wrap="square" rtlCol="0">
            <a:spAutoFit/>
          </a:bodyPr>
          <a:lstStyle/>
          <a:p>
            <a:r>
              <a:rPr lang="en-US" dirty="0">
                <a:solidFill>
                  <a:srgbClr val="FF0000"/>
                </a:solidFill>
              </a:rPr>
              <a:t>P</a:t>
            </a:r>
          </a:p>
          <a:p>
            <a:r>
              <a:rPr lang="en-US" dirty="0">
                <a:solidFill>
                  <a:srgbClr val="FF0000"/>
                </a:solidFill>
              </a:rPr>
              <a:t>E</a:t>
            </a:r>
          </a:p>
          <a:p>
            <a:r>
              <a:rPr lang="en-US" dirty="0">
                <a:solidFill>
                  <a:srgbClr val="FF0000"/>
                </a:solidFill>
              </a:rPr>
              <a:t>N</a:t>
            </a:r>
          </a:p>
        </p:txBody>
      </p:sp>
    </p:spTree>
    <p:extLst>
      <p:ext uri="{BB962C8B-B14F-4D97-AF65-F5344CB8AC3E}">
        <p14:creationId xmlns:p14="http://schemas.microsoft.com/office/powerpoint/2010/main" val="2207448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9EC584-CA46-4228-B715-64BEEFE984A2}"/>
              </a:ext>
            </a:extLst>
          </p:cNvPr>
          <p:cNvSpPr txBox="1"/>
          <p:nvPr/>
        </p:nvSpPr>
        <p:spPr>
          <a:xfrm>
            <a:off x="1748119" y="1271359"/>
            <a:ext cx="2676940" cy="4247317"/>
          </a:xfrm>
          <a:prstGeom prst="rect">
            <a:avLst/>
          </a:prstGeom>
          <a:noFill/>
        </p:spPr>
        <p:txBody>
          <a:bodyPr wrap="square" rtlCol="0">
            <a:spAutoFit/>
          </a:bodyPr>
          <a:lstStyle/>
          <a:p>
            <a:pPr algn="ctr"/>
            <a:r>
              <a:rPr lang="en-US" sz="1500" b="1" dirty="0"/>
              <a:t>Instructions:</a:t>
            </a:r>
          </a:p>
          <a:p>
            <a:pPr algn="ctr"/>
            <a:endParaRPr lang="en-US" sz="1500" dirty="0"/>
          </a:p>
          <a:p>
            <a:pPr marL="0" marR="0" algn="ctr">
              <a:spcBef>
                <a:spcPts val="0"/>
              </a:spcBef>
              <a:spcAft>
                <a:spcPts val="0"/>
              </a:spcAft>
            </a:pPr>
            <a:r>
              <a:rPr lang="en-US" sz="1500" dirty="0">
                <a:effectLst/>
                <a:latin typeface="Cambria" panose="02040503050406030204" pitchFamily="18" charset="0"/>
                <a:ea typeface="Times New Roman" panose="02020603050405020304" pitchFamily="18" charset="0"/>
              </a:rPr>
              <a:t>On the following page, color and cut the drawings and glue to sticks or pieces of cardboard. Glue cotton to the sheep. Act out how the Good Shepherd takes the sheep to drink water and eat grass, how he protects the sheep from the wolf, how he looks for the sheep when they are lost and how they take them to their pen at night to sleep. Emphasize how Jesus, the Good Shepherd loves His sheep and how the sheep follow Him and thus are saved. </a:t>
            </a:r>
            <a:endParaRPr lang="en-US" sz="15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EF4E440-5264-8749-DA9F-3274D7BF0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41" y="58304"/>
            <a:ext cx="6377939" cy="6747442"/>
          </a:xfrm>
          <a:prstGeom prst="rect">
            <a:avLst/>
          </a:prstGeom>
          <a:ln>
            <a:noFill/>
          </a:ln>
          <a:effectLst>
            <a:softEdge rad="112500"/>
          </a:effectLst>
        </p:spPr>
      </p:pic>
    </p:spTree>
    <p:extLst>
      <p:ext uri="{BB962C8B-B14F-4D97-AF65-F5344CB8AC3E}">
        <p14:creationId xmlns:p14="http://schemas.microsoft.com/office/powerpoint/2010/main" val="307383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BC987-1A21-4385-99DC-359B8C254D11}"/>
              </a:ext>
            </a:extLst>
          </p:cNvPr>
          <p:cNvSpPr txBox="1"/>
          <p:nvPr/>
        </p:nvSpPr>
        <p:spPr>
          <a:xfrm>
            <a:off x="2382982" y="110836"/>
            <a:ext cx="9154594" cy="369332"/>
          </a:xfrm>
          <a:prstGeom prst="rect">
            <a:avLst/>
          </a:prstGeom>
          <a:noFill/>
        </p:spPr>
        <p:txBody>
          <a:bodyPr wrap="square" rtlCol="0">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We’re Following Jesus,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riverspringbbc</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(Ctrl Click)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https://youtu.be/BcdxkZv9kDA</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rPr>
              <a:t>  3-7 yrs.</a:t>
            </a:r>
            <a:endParaRPr lang="en-US" dirty="0"/>
          </a:p>
        </p:txBody>
      </p:sp>
      <p:pic>
        <p:nvPicPr>
          <p:cNvPr id="3" name="Online Media 2" title="We're Following Jesus with Song Lyrics">
            <a:hlinkClick r:id="" action="ppaction://media"/>
            <a:extLst>
              <a:ext uri="{FF2B5EF4-FFF2-40B4-BE49-F238E27FC236}">
                <a16:creationId xmlns:a16="http://schemas.microsoft.com/office/drawing/2014/main" id="{BCDB16A2-BB71-4AD1-9011-7F225EE1861F}"/>
              </a:ext>
            </a:extLst>
          </p:cNvPr>
          <p:cNvPicPr>
            <a:picLocks noRot="1" noChangeAspect="1"/>
          </p:cNvPicPr>
          <p:nvPr>
            <a:videoFile r:link="rId1"/>
          </p:nvPr>
        </p:nvPicPr>
        <p:blipFill>
          <a:blip r:embed="rId5"/>
          <a:stretch>
            <a:fillRect/>
          </a:stretch>
        </p:blipFill>
        <p:spPr>
          <a:xfrm>
            <a:off x="0" y="581891"/>
            <a:ext cx="12192000" cy="6276109"/>
          </a:xfrm>
          <a:prstGeom prst="rect">
            <a:avLst/>
          </a:prstGeom>
        </p:spPr>
      </p:pic>
    </p:spTree>
    <p:extLst>
      <p:ext uri="{BB962C8B-B14F-4D97-AF65-F5344CB8AC3E}">
        <p14:creationId xmlns:p14="http://schemas.microsoft.com/office/powerpoint/2010/main" val="2977501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5C67-088B-4BBD-A7A6-140C225C4C35}"/>
              </a:ext>
            </a:extLst>
          </p:cNvPr>
          <p:cNvSpPr>
            <a:spLocks noGrp="1"/>
          </p:cNvSpPr>
          <p:nvPr>
            <p:ph type="title"/>
          </p:nvPr>
        </p:nvSpPr>
        <p:spPr>
          <a:xfrm>
            <a:off x="1079475" y="2326341"/>
            <a:ext cx="9372600" cy="401782"/>
          </a:xfrm>
        </p:spPr>
        <p:txBody>
          <a:bodyPr/>
          <a:lstStyle/>
          <a:p>
            <a:r>
              <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rPr>
              <a:t>I Have Decided to Follow Jesus, Lifetree Kids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u="sng" dirty="0">
                <a:solidFill>
                  <a:srgbClr val="FFC000"/>
                </a:solidFill>
                <a:effectLst/>
                <a:latin typeface="Cambria" panose="020405030504060302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https://youtu.be/sEL0WpeH088</a:t>
            </a:r>
            <a:r>
              <a:rPr lang="en-US" sz="1800" dirty="0">
                <a:solidFill>
                  <a:srgbClr val="FFC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rPr>
              <a:t>8+Years</a:t>
            </a:r>
            <a:endParaRPr lang="en-US" dirty="0">
              <a:solidFill>
                <a:schemeClr val="tx2"/>
              </a:solidFill>
            </a:endParaRPr>
          </a:p>
        </p:txBody>
      </p:sp>
    </p:spTree>
    <p:extLst>
      <p:ext uri="{BB962C8B-B14F-4D97-AF65-F5344CB8AC3E}">
        <p14:creationId xmlns:p14="http://schemas.microsoft.com/office/powerpoint/2010/main" val="391777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F0A1BCC-5816-4A6E-B810-2A176014CC3D}"/>
              </a:ext>
            </a:extLst>
          </p:cNvPr>
          <p:cNvSpPr/>
          <p:nvPr/>
        </p:nvSpPr>
        <p:spPr>
          <a:xfrm>
            <a:off x="1384663" y="2281646"/>
            <a:ext cx="5007428" cy="3866605"/>
          </a:xfrm>
          <a:prstGeom prst="roundRect">
            <a:avLst/>
          </a:prstGeom>
          <a:solidFill>
            <a:schemeClr val="bg1">
              <a:alpha val="7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787114" y="2563685"/>
            <a:ext cx="4202526" cy="3478979"/>
          </a:xfrm>
        </p:spPr>
        <p:txBody>
          <a:bodyPr>
            <a:normAutofit/>
          </a:bodyPr>
          <a:lstStyle/>
          <a:p>
            <a:pPr marL="45720" indent="0" algn="ctr">
              <a:lnSpc>
                <a:spcPct val="100000"/>
              </a:lnSpc>
              <a:buNone/>
            </a:pPr>
            <a:r>
              <a:rPr lang="en-US" sz="1950" dirty="0">
                <a:solidFill>
                  <a:schemeClr val="accent3">
                    <a:lumMod val="50000"/>
                  </a:schemeClr>
                </a:solidFill>
                <a:latin typeface="Arial" panose="020B0604020202020204" pitchFamily="34" charset="0"/>
              </a:rPr>
              <a:t>I am the good shepherd, who is willing to die for the sheep. When the hired man, who is not a shepherd and does not own the sheep, sees a wolf coming, he leaves the sheep and runs away; so, the wolf snatches the sheep and scatters them. The hired man runs away because he is only a hired man and does not care about the sheep</a:t>
            </a:r>
            <a:r>
              <a:rPr lang="es-ES" sz="1950" dirty="0">
                <a:solidFill>
                  <a:schemeClr val="accent3">
                    <a:lumMod val="50000"/>
                  </a:schemeClr>
                </a:solidFill>
                <a:latin typeface="Arial" panose="020B0604020202020204" pitchFamily="34" charset="0"/>
              </a:rPr>
              <a:t>. </a:t>
            </a:r>
            <a:endParaRPr lang="es-PE" sz="1950" b="1" dirty="0">
              <a:solidFill>
                <a:schemeClr val="accent3">
                  <a:lumMod val="50000"/>
                </a:schemeClr>
              </a:solidFill>
              <a:latin typeface="Arial" panose="020B0604020202020204" pitchFamily="34" charset="0"/>
            </a:endParaRPr>
          </a:p>
        </p:txBody>
      </p:sp>
      <p:sp>
        <p:nvSpPr>
          <p:cNvPr id="7" name="Rectángulo 6">
            <a:extLst>
              <a:ext uri="{FF2B5EF4-FFF2-40B4-BE49-F238E27FC236}">
                <a16:creationId xmlns:a16="http://schemas.microsoft.com/office/drawing/2014/main" id="{7CAE6959-4475-4962-AA67-40E97195A49D}"/>
              </a:ext>
            </a:extLst>
          </p:cNvPr>
          <p:cNvSpPr/>
          <p:nvPr/>
        </p:nvSpPr>
        <p:spPr>
          <a:xfrm>
            <a:off x="2744235" y="0"/>
            <a:ext cx="7295715" cy="923330"/>
          </a:xfrm>
          <a:prstGeom prst="rect">
            <a:avLst/>
          </a:prstGeom>
          <a:noFill/>
        </p:spPr>
        <p:txBody>
          <a:bodyPr wrap="none" lIns="91440" tIns="45720" rIns="91440" bIns="45720">
            <a:spAutoFit/>
          </a:bodyPr>
          <a:lstStyle/>
          <a:p>
            <a:pPr algn="ctr"/>
            <a:r>
              <a:rPr lang="es-ES" sz="5400" b="0" cap="none" spc="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Jesus</a:t>
            </a:r>
            <a:r>
              <a:rPr lang="es-ES" sz="54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the</a:t>
            </a:r>
            <a:r>
              <a:rPr lang="es-ES" sz="54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Good </a:t>
            </a:r>
            <a:r>
              <a:rPr lang="es-ES" sz="5400" b="0" cap="none" spc="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Shepherd</a:t>
            </a:r>
            <a:endParaRPr lang="es-ES" sz="5400" b="0" cap="none" spc="0" dirty="0">
              <a:ln w="0"/>
              <a:solidFill>
                <a:schemeClr val="accent3">
                  <a:lumMod val="50000"/>
                </a:schemeClr>
              </a:solidFill>
              <a:effectLst>
                <a:reflection blurRad="6350" stA="53000" endA="300" endPos="35500" dir="5400000" sy="-90000" algn="bl" rotWithShape="0"/>
              </a:effectLst>
              <a:latin typeface="Amaranth" panose="02000503050000020004" pitchFamily="50" charset="0"/>
            </a:endParaRPr>
          </a:p>
        </p:txBody>
      </p:sp>
      <p:pic>
        <p:nvPicPr>
          <p:cNvPr id="8" name="Imagen 7">
            <a:extLst>
              <a:ext uri="{FF2B5EF4-FFF2-40B4-BE49-F238E27FC236}">
                <a16:creationId xmlns:a16="http://schemas.microsoft.com/office/drawing/2014/main" id="{43523999-2614-4E1F-83F4-7AAA74A81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078" y="1171414"/>
            <a:ext cx="5389433" cy="5438502"/>
          </a:xfrm>
          <a:prstGeom prst="rect">
            <a:avLst/>
          </a:prstGeom>
          <a:effectLst>
            <a:softEdge rad="63500"/>
          </a:effec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6502BF9-BD00-4906-AB25-FC1D0AB4F198}"/>
              </a:ext>
            </a:extLst>
          </p:cNvPr>
          <p:cNvSpPr/>
          <p:nvPr/>
        </p:nvSpPr>
        <p:spPr>
          <a:xfrm>
            <a:off x="6509657" y="1645831"/>
            <a:ext cx="5399314" cy="4597367"/>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923314" y="1645831"/>
            <a:ext cx="4572000" cy="4597367"/>
          </a:xfrm>
        </p:spPr>
        <p:txBody>
          <a:bodyPr>
            <a:noAutofit/>
          </a:bodyPr>
          <a:lstStyle/>
          <a:p>
            <a:pPr marL="45720" indent="0" algn="ctr">
              <a:lnSpc>
                <a:spcPct val="100000"/>
              </a:lnSpc>
              <a:buNone/>
            </a:pPr>
            <a:r>
              <a:rPr lang="en-US" sz="1850" dirty="0">
                <a:solidFill>
                  <a:schemeClr val="accent3">
                    <a:lumMod val="50000"/>
                  </a:schemeClr>
                </a:solidFill>
                <a:latin typeface="Arial" panose="020B0604020202020204" pitchFamily="34" charset="0"/>
              </a:rPr>
              <a:t>I am the good shepherd. As the Father knows me and I know the Father, in the same way I know my sheep and they know me. And I am willing to die for them. There are other sheep which belong to me that are not in this sheep pen. I must bring them, too; they will listen to my voice, and they will become one flock with one shepherd. The Father loves me because I am willing to give up my life, in order that I may receive it back again. No one takes my life away from me. I give it up of my own free will, I have the right to give it up, and I have the right to take it back. This is what my Father has commanded me to do.”</a:t>
            </a:r>
          </a:p>
        </p:txBody>
      </p:sp>
      <p:pic>
        <p:nvPicPr>
          <p:cNvPr id="8" name="Imagen 7">
            <a:extLst>
              <a:ext uri="{FF2B5EF4-FFF2-40B4-BE49-F238E27FC236}">
                <a16:creationId xmlns:a16="http://schemas.microsoft.com/office/drawing/2014/main" id="{8F7D47D3-567A-4277-8A7F-7C0B2CD7B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74" y="1523999"/>
            <a:ext cx="6015791" cy="4837043"/>
          </a:xfrm>
          <a:prstGeom prst="rect">
            <a:avLst/>
          </a:prstGeom>
          <a:ln>
            <a:noFill/>
          </a:ln>
          <a:effectLst>
            <a:softEdge rad="112500"/>
          </a:effectLst>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5CEF8C-EEF8-47D3-98A9-5B2C7FE35A00}"/>
              </a:ext>
            </a:extLst>
          </p:cNvPr>
          <p:cNvSpPr txBox="1">
            <a:spLocks/>
          </p:cNvSpPr>
          <p:nvPr/>
        </p:nvSpPr>
        <p:spPr>
          <a:xfrm>
            <a:off x="1103018" y="2730276"/>
            <a:ext cx="9985964" cy="1034775"/>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sz="6600" b="1" dirty="0">
                <a:ln/>
                <a:solidFill>
                  <a:schemeClr val="accent3"/>
                </a:solidFill>
                <a:latin typeface="Arial Black" panose="020B0A04020102020204" pitchFamily="34" charset="0"/>
              </a:rPr>
              <a:t>REFLECTION</a:t>
            </a:r>
          </a:p>
        </p:txBody>
      </p:sp>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1409700" y="2647406"/>
            <a:ext cx="9372600" cy="1200416"/>
          </a:xfrm>
        </p:spPr>
        <p:txBody>
          <a:bodyPr>
            <a:normAutofit fontScale="90000"/>
          </a:bodyPr>
          <a:lstStyle/>
          <a:p>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What</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is</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the</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work</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of</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Shepherd</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815871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E5E52-ED88-0CC0-F4C8-A20D1A912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65" y="171688"/>
            <a:ext cx="2919639" cy="2678452"/>
          </a:xfrm>
          <a:prstGeom prst="rect">
            <a:avLst/>
          </a:prstGeom>
        </p:spPr>
      </p:pic>
      <p:pic>
        <p:nvPicPr>
          <p:cNvPr id="9" name="Picture 8">
            <a:extLst>
              <a:ext uri="{FF2B5EF4-FFF2-40B4-BE49-F238E27FC236}">
                <a16:creationId xmlns:a16="http://schemas.microsoft.com/office/drawing/2014/main" id="{CF3523BA-0C80-F856-49D5-CE88188E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551" y="205618"/>
            <a:ext cx="2919639" cy="2600218"/>
          </a:xfrm>
          <a:prstGeom prst="rect">
            <a:avLst/>
          </a:prstGeom>
        </p:spPr>
      </p:pic>
      <p:pic>
        <p:nvPicPr>
          <p:cNvPr id="10" name="Picture 9">
            <a:extLst>
              <a:ext uri="{FF2B5EF4-FFF2-40B4-BE49-F238E27FC236}">
                <a16:creationId xmlns:a16="http://schemas.microsoft.com/office/drawing/2014/main" id="{CB35B85D-1A67-CD8C-8E76-1624C3CB1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198" y="249922"/>
            <a:ext cx="3145629" cy="2600218"/>
          </a:xfrm>
          <a:prstGeom prst="rect">
            <a:avLst/>
          </a:prstGeom>
        </p:spPr>
      </p:pic>
      <p:pic>
        <p:nvPicPr>
          <p:cNvPr id="12" name="Picture 11">
            <a:extLst>
              <a:ext uri="{FF2B5EF4-FFF2-40B4-BE49-F238E27FC236}">
                <a16:creationId xmlns:a16="http://schemas.microsoft.com/office/drawing/2014/main" id="{7B299608-B8C7-913C-FD4C-DAB0608C0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9839" y="3627188"/>
            <a:ext cx="3591426" cy="2591162"/>
          </a:xfrm>
          <a:prstGeom prst="rect">
            <a:avLst/>
          </a:prstGeom>
        </p:spPr>
      </p:pic>
      <p:sp>
        <p:nvSpPr>
          <p:cNvPr id="15" name="Rectángulo: esquinas redondeadas 4">
            <a:extLst>
              <a:ext uri="{FF2B5EF4-FFF2-40B4-BE49-F238E27FC236}">
                <a16:creationId xmlns:a16="http://schemas.microsoft.com/office/drawing/2014/main" id="{3C14DD68-E558-1885-7346-323C54B3735B}"/>
              </a:ext>
            </a:extLst>
          </p:cNvPr>
          <p:cNvSpPr/>
          <p:nvPr/>
        </p:nvSpPr>
        <p:spPr>
          <a:xfrm>
            <a:off x="1153551" y="2988119"/>
            <a:ext cx="3914561" cy="1687590"/>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TextBox 13">
            <a:extLst>
              <a:ext uri="{FF2B5EF4-FFF2-40B4-BE49-F238E27FC236}">
                <a16:creationId xmlns:a16="http://schemas.microsoft.com/office/drawing/2014/main" id="{2E6BC328-8E7F-359B-8403-7B6CCD8572D1}"/>
              </a:ext>
            </a:extLst>
          </p:cNvPr>
          <p:cNvSpPr txBox="1"/>
          <p:nvPr/>
        </p:nvSpPr>
        <p:spPr>
          <a:xfrm>
            <a:off x="1153551" y="3093250"/>
            <a:ext cx="3828484" cy="1477328"/>
          </a:xfrm>
          <a:prstGeom prst="rect">
            <a:avLst/>
          </a:prstGeom>
          <a:noFill/>
        </p:spPr>
        <p:txBody>
          <a:bodyPr wrap="square">
            <a:spAutoFit/>
          </a:bodyPr>
          <a:lstStyle/>
          <a:p>
            <a:pPr marL="45720" indent="0" algn="ctr">
              <a:buFont typeface="Wingdings" panose="05000000000000000000" pitchFamily="2" charset="2"/>
              <a:buNone/>
            </a:pPr>
            <a:r>
              <a:rPr lang="en-US" sz="1800" dirty="0">
                <a:solidFill>
                  <a:schemeClr val="accent3">
                    <a:lumMod val="50000"/>
                  </a:schemeClr>
                </a:solidFill>
                <a:latin typeface="Arial" panose="020B0604020202020204" pitchFamily="34" charset="0"/>
              </a:rPr>
              <a:t>He protects the sheep from dangerous animals; he guides the sheep to eat in green pastures and to drink in streams, then take them back to their pen at night to sleep.</a:t>
            </a:r>
            <a:endParaRPr lang="es-PE" sz="1800" dirty="0">
              <a:solidFill>
                <a:schemeClr val="accent3">
                  <a:lumMod val="50000"/>
                </a:schemeClr>
              </a:solidFill>
              <a:latin typeface="Arial" panose="020B0604020202020204" pitchFamily="34" charset="0"/>
            </a:endParaRPr>
          </a:p>
        </p:txBody>
      </p:sp>
      <p:sp>
        <p:nvSpPr>
          <p:cNvPr id="17" name="Rectángulo: esquinas redondeadas 4">
            <a:extLst>
              <a:ext uri="{FF2B5EF4-FFF2-40B4-BE49-F238E27FC236}">
                <a16:creationId xmlns:a16="http://schemas.microsoft.com/office/drawing/2014/main" id="{7F1DD633-3376-7510-D12E-563A6EDEFE07}"/>
              </a:ext>
            </a:extLst>
          </p:cNvPr>
          <p:cNvSpPr/>
          <p:nvPr/>
        </p:nvSpPr>
        <p:spPr>
          <a:xfrm>
            <a:off x="6330462" y="2900212"/>
            <a:ext cx="4614695" cy="578860"/>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Marcador de contenido 2">
            <a:extLst>
              <a:ext uri="{FF2B5EF4-FFF2-40B4-BE49-F238E27FC236}">
                <a16:creationId xmlns:a16="http://schemas.microsoft.com/office/drawing/2014/main" id="{E0F22E2B-1264-788E-F4E8-83E2057F3408}"/>
              </a:ext>
            </a:extLst>
          </p:cNvPr>
          <p:cNvSpPr>
            <a:spLocks noGrp="1"/>
          </p:cNvSpPr>
          <p:nvPr>
            <p:ph sz="half" idx="1"/>
          </p:nvPr>
        </p:nvSpPr>
        <p:spPr>
          <a:xfrm>
            <a:off x="5862643" y="3062033"/>
            <a:ext cx="5925818" cy="366967"/>
          </a:xfrm>
        </p:spPr>
        <p:txBody>
          <a:bodyPr>
            <a:normAutofit/>
          </a:bodyPr>
          <a:lstStyle/>
          <a:p>
            <a:pPr marL="45720" indent="0" algn="ctr">
              <a:buNone/>
            </a:pPr>
            <a:r>
              <a:rPr lang="en-US" sz="1800" dirty="0">
                <a:solidFill>
                  <a:schemeClr val="accent3">
                    <a:lumMod val="50000"/>
                  </a:schemeClr>
                </a:solidFill>
                <a:latin typeface="Arial" panose="020B0604020202020204" pitchFamily="34" charset="0"/>
              </a:rPr>
              <a:t>If they get lost, he goes out to find them.</a:t>
            </a:r>
            <a:endParaRPr lang="es-PE" sz="1900" dirty="0">
              <a:solidFill>
                <a:schemeClr val="accent3">
                  <a:lumMod val="50000"/>
                </a:schemeClr>
              </a:solidFill>
              <a:latin typeface="Arial" panose="020B0604020202020204" pitchFamily="34" charset="0"/>
            </a:endParaRPr>
          </a:p>
        </p:txBody>
      </p:sp>
      <p:sp>
        <p:nvSpPr>
          <p:cNvPr id="19" name="Rectángulo: esquinas redondeadas 4">
            <a:extLst>
              <a:ext uri="{FF2B5EF4-FFF2-40B4-BE49-F238E27FC236}">
                <a16:creationId xmlns:a16="http://schemas.microsoft.com/office/drawing/2014/main" id="{A21D1B1A-CA71-7266-641D-1B8963514249}"/>
              </a:ext>
            </a:extLst>
          </p:cNvPr>
          <p:cNvSpPr/>
          <p:nvPr/>
        </p:nvSpPr>
        <p:spPr>
          <a:xfrm>
            <a:off x="6615998" y="6210447"/>
            <a:ext cx="4614695" cy="578860"/>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Box 17">
            <a:extLst>
              <a:ext uri="{FF2B5EF4-FFF2-40B4-BE49-F238E27FC236}">
                <a16:creationId xmlns:a16="http://schemas.microsoft.com/office/drawing/2014/main" id="{5AF8C489-F091-3540-E0F2-7CD7240CC078}"/>
              </a:ext>
            </a:extLst>
          </p:cNvPr>
          <p:cNvSpPr txBox="1"/>
          <p:nvPr/>
        </p:nvSpPr>
        <p:spPr>
          <a:xfrm>
            <a:off x="6752492" y="6316394"/>
            <a:ext cx="4768948" cy="366967"/>
          </a:xfrm>
          <a:prstGeom prst="rect">
            <a:avLst/>
          </a:prstGeom>
          <a:noFill/>
        </p:spPr>
        <p:txBody>
          <a:bodyPr wrap="square" rtlCol="0">
            <a:spAutoFit/>
          </a:bodyPr>
          <a:lstStyle/>
          <a:p>
            <a:r>
              <a:rPr lang="en-US" sz="1800" dirty="0">
                <a:solidFill>
                  <a:schemeClr val="accent3">
                    <a:lumMod val="50000"/>
                  </a:schemeClr>
                </a:solidFill>
                <a:latin typeface="Arial" panose="020B0604020202020204" pitchFamily="34" charset="0"/>
              </a:rPr>
              <a:t>The sheep know his voice and follow him.</a:t>
            </a:r>
            <a:endParaRPr lang="en-US" dirty="0"/>
          </a:p>
        </p:txBody>
      </p:sp>
    </p:spTree>
    <p:extLst>
      <p:ext uri="{BB962C8B-B14F-4D97-AF65-F5344CB8AC3E}">
        <p14:creationId xmlns:p14="http://schemas.microsoft.com/office/powerpoint/2010/main" val="14164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1736034" y="2228584"/>
            <a:ext cx="9076769" cy="1200416"/>
          </a:xfrm>
        </p:spPr>
        <p:txBody>
          <a:bodyPr>
            <a:normAutofit fontScale="90000"/>
          </a:bodyPr>
          <a:lstStyle/>
          <a:p>
            <a:pPr algn="ctr"/>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How</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is</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Jesus</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the</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Good </a:t>
            </a:r>
            <a:r>
              <a:rPr lang="es-ES" sz="54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Shepherd</a:t>
            </a: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3839125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magenes De Jesus Abrazando a Joven (Page 1) - Line.17QQ.com">
            <a:extLst>
              <a:ext uri="{FF2B5EF4-FFF2-40B4-BE49-F238E27FC236}">
                <a16:creationId xmlns:a16="http://schemas.microsoft.com/office/drawing/2014/main" id="{6CE47972-B89E-AB74-DA02-ADA97125C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425" y="126694"/>
            <a:ext cx="2921392" cy="2542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ómo orar | VenirACristo.org">
            <a:extLst>
              <a:ext uri="{FF2B5EF4-FFF2-40B4-BE49-F238E27FC236}">
                <a16:creationId xmlns:a16="http://schemas.microsoft.com/office/drawing/2014/main" id="{106F9EB1-2CB0-A905-FBD8-C34A4AB3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048" y="126694"/>
            <a:ext cx="4068770" cy="2542981"/>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esquinas redondeadas 4">
            <a:extLst>
              <a:ext uri="{FF2B5EF4-FFF2-40B4-BE49-F238E27FC236}">
                <a16:creationId xmlns:a16="http://schemas.microsoft.com/office/drawing/2014/main" id="{0A0A9B41-5FF1-EF87-5E6D-1715F9186113}"/>
              </a:ext>
            </a:extLst>
          </p:cNvPr>
          <p:cNvSpPr/>
          <p:nvPr/>
        </p:nvSpPr>
        <p:spPr>
          <a:xfrm>
            <a:off x="6598086" y="2678010"/>
            <a:ext cx="5539145" cy="715677"/>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9" name="Picture 6" descr="Desarrollo espiritual: ¿Me falta la sabiduría que viene de Dios? -  Arquimedios">
            <a:extLst>
              <a:ext uri="{FF2B5EF4-FFF2-40B4-BE49-F238E27FC236}">
                <a16:creationId xmlns:a16="http://schemas.microsoft.com/office/drawing/2014/main" id="{797CD515-1059-5D41-F5AC-292E5272E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940" y="2923672"/>
            <a:ext cx="4024362" cy="20121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n católica: santisimo,adoracion,eucaristia,jovenes,custodia - Cathopic  | Eucaristía, Imágenes catolicas, Imágenes religiosas">
            <a:extLst>
              <a:ext uri="{FF2B5EF4-FFF2-40B4-BE49-F238E27FC236}">
                <a16:creationId xmlns:a16="http://schemas.microsoft.com/office/drawing/2014/main" id="{5DDAB29E-CAD1-C7F1-9308-4CF8D92E20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1116" y="3047341"/>
            <a:ext cx="2866275" cy="36515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4">
            <a:extLst>
              <a:ext uri="{FF2B5EF4-FFF2-40B4-BE49-F238E27FC236}">
                <a16:creationId xmlns:a16="http://schemas.microsoft.com/office/drawing/2014/main" id="{23F29D01-AB23-6103-F1B8-5D419B201FF8}"/>
              </a:ext>
            </a:extLst>
          </p:cNvPr>
          <p:cNvSpPr/>
          <p:nvPr/>
        </p:nvSpPr>
        <p:spPr>
          <a:xfrm>
            <a:off x="6723012" y="3314861"/>
            <a:ext cx="2014358" cy="2148011"/>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esquinas redondeadas 4">
            <a:extLst>
              <a:ext uri="{FF2B5EF4-FFF2-40B4-BE49-F238E27FC236}">
                <a16:creationId xmlns:a16="http://schemas.microsoft.com/office/drawing/2014/main" id="{D158F03E-942B-A8B2-1D4C-F9E2C704AADC}"/>
              </a:ext>
            </a:extLst>
          </p:cNvPr>
          <p:cNvSpPr/>
          <p:nvPr/>
        </p:nvSpPr>
        <p:spPr>
          <a:xfrm>
            <a:off x="830208" y="1588691"/>
            <a:ext cx="2014358" cy="1080983"/>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Marcador de contenido 2">
            <a:extLst>
              <a:ext uri="{FF2B5EF4-FFF2-40B4-BE49-F238E27FC236}">
                <a16:creationId xmlns:a16="http://schemas.microsoft.com/office/drawing/2014/main" id="{F3BA7E57-0B63-8E8C-F418-6BF81D555804}"/>
              </a:ext>
            </a:extLst>
          </p:cNvPr>
          <p:cNvSpPr>
            <a:spLocks noGrp="1"/>
          </p:cNvSpPr>
          <p:nvPr>
            <p:ph sz="half" idx="1"/>
          </p:nvPr>
        </p:nvSpPr>
        <p:spPr>
          <a:xfrm>
            <a:off x="6723012" y="3616883"/>
            <a:ext cx="2014358" cy="2012181"/>
          </a:xfrm>
        </p:spPr>
        <p:txBody>
          <a:bodyPr>
            <a:normAutofit/>
          </a:bodyPr>
          <a:lstStyle/>
          <a:p>
            <a:pPr marL="45720" indent="0" algn="ctr">
              <a:buNone/>
            </a:pPr>
            <a:r>
              <a:rPr lang="en-US" sz="1900" dirty="0">
                <a:solidFill>
                  <a:schemeClr val="accent3">
                    <a:lumMod val="50000"/>
                  </a:schemeClr>
                </a:solidFill>
                <a:latin typeface="Arial" panose="020B0604020202020204" pitchFamily="34" charset="0"/>
              </a:rPr>
              <a:t>He gave us the Eucharist so He may share His life with us, and guide us to Heaven.</a:t>
            </a:r>
            <a:endParaRPr lang="es-PE" sz="1900" dirty="0">
              <a:solidFill>
                <a:schemeClr val="accent3">
                  <a:lumMod val="50000"/>
                </a:schemeClr>
              </a:solidFill>
              <a:latin typeface="Arial" panose="020B0604020202020204" pitchFamily="34" charset="0"/>
            </a:endParaRPr>
          </a:p>
        </p:txBody>
      </p:sp>
      <p:sp>
        <p:nvSpPr>
          <p:cNvPr id="3" name="TextBox 2">
            <a:extLst>
              <a:ext uri="{FF2B5EF4-FFF2-40B4-BE49-F238E27FC236}">
                <a16:creationId xmlns:a16="http://schemas.microsoft.com/office/drawing/2014/main" id="{8283C39C-01D9-263F-65D2-AF30F9BB931A}"/>
              </a:ext>
            </a:extLst>
          </p:cNvPr>
          <p:cNvSpPr txBox="1"/>
          <p:nvPr/>
        </p:nvSpPr>
        <p:spPr>
          <a:xfrm>
            <a:off x="976775" y="1816970"/>
            <a:ext cx="1721224" cy="646331"/>
          </a:xfrm>
          <a:prstGeom prst="rect">
            <a:avLst/>
          </a:prstGeom>
          <a:noFill/>
        </p:spPr>
        <p:txBody>
          <a:bodyPr wrap="square">
            <a:spAutoFit/>
          </a:bodyPr>
          <a:lstStyle/>
          <a:p>
            <a:pPr algn="ctr"/>
            <a:r>
              <a:rPr lang="en-US" dirty="0">
                <a:solidFill>
                  <a:schemeClr val="accent3">
                    <a:lumMod val="50000"/>
                  </a:schemeClr>
                </a:solidFill>
                <a:latin typeface="Arial" panose="020B0604020202020204" pitchFamily="34" charset="0"/>
              </a:rPr>
              <a:t>He is always with us.</a:t>
            </a:r>
            <a:endParaRPr lang="en-US" dirty="0"/>
          </a:p>
        </p:txBody>
      </p:sp>
      <p:sp>
        <p:nvSpPr>
          <p:cNvPr id="5" name="TextBox 4">
            <a:extLst>
              <a:ext uri="{FF2B5EF4-FFF2-40B4-BE49-F238E27FC236}">
                <a16:creationId xmlns:a16="http://schemas.microsoft.com/office/drawing/2014/main" id="{7E911D27-6B8B-28BC-08B7-5788D789D2A7}"/>
              </a:ext>
            </a:extLst>
          </p:cNvPr>
          <p:cNvSpPr txBox="1"/>
          <p:nvPr/>
        </p:nvSpPr>
        <p:spPr>
          <a:xfrm>
            <a:off x="6723012" y="2695185"/>
            <a:ext cx="5254438" cy="646331"/>
          </a:xfrm>
          <a:prstGeom prst="rect">
            <a:avLst/>
          </a:prstGeom>
          <a:noFill/>
        </p:spPr>
        <p:txBody>
          <a:bodyPr wrap="square">
            <a:spAutoFit/>
          </a:bodyPr>
          <a:lstStyle/>
          <a:p>
            <a:r>
              <a:rPr lang="en-US" dirty="0">
                <a:solidFill>
                  <a:schemeClr val="accent3">
                    <a:lumMod val="50000"/>
                  </a:schemeClr>
                </a:solidFill>
                <a:latin typeface="Arial" panose="020B0604020202020204" pitchFamily="34" charset="0"/>
              </a:rPr>
              <a:t>When we listen to Him, He guides us away from danger.</a:t>
            </a:r>
            <a:endParaRPr lang="en-US" dirty="0"/>
          </a:p>
        </p:txBody>
      </p:sp>
      <p:sp>
        <p:nvSpPr>
          <p:cNvPr id="14" name="Rectángulo: esquinas redondeadas 4">
            <a:extLst>
              <a:ext uri="{FF2B5EF4-FFF2-40B4-BE49-F238E27FC236}">
                <a16:creationId xmlns:a16="http://schemas.microsoft.com/office/drawing/2014/main" id="{0F82AA0D-12A0-5805-BA48-FC58B580AE26}"/>
              </a:ext>
            </a:extLst>
          </p:cNvPr>
          <p:cNvSpPr/>
          <p:nvPr/>
        </p:nvSpPr>
        <p:spPr>
          <a:xfrm>
            <a:off x="90728" y="3314861"/>
            <a:ext cx="2306466" cy="1364715"/>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9" name="Rectángulo: esquinas redondeadas 4">
            <a:extLst>
              <a:ext uri="{FF2B5EF4-FFF2-40B4-BE49-F238E27FC236}">
                <a16:creationId xmlns:a16="http://schemas.microsoft.com/office/drawing/2014/main" id="{BBE252E6-F55C-7756-610C-955A42AF5CCE}"/>
              </a:ext>
            </a:extLst>
          </p:cNvPr>
          <p:cNvSpPr/>
          <p:nvPr/>
        </p:nvSpPr>
        <p:spPr>
          <a:xfrm>
            <a:off x="2950993" y="5396224"/>
            <a:ext cx="3072824" cy="587717"/>
          </a:xfrm>
          <a:prstGeom prst="roundRect">
            <a:avLst/>
          </a:prstGeom>
          <a:solidFill>
            <a:schemeClr val="bg1">
              <a:alpha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TextBox 12">
            <a:extLst>
              <a:ext uri="{FF2B5EF4-FFF2-40B4-BE49-F238E27FC236}">
                <a16:creationId xmlns:a16="http://schemas.microsoft.com/office/drawing/2014/main" id="{B8207FD4-CB9D-56CF-13E1-6A4A128F9281}"/>
              </a:ext>
            </a:extLst>
          </p:cNvPr>
          <p:cNvSpPr txBox="1"/>
          <p:nvPr/>
        </p:nvSpPr>
        <p:spPr>
          <a:xfrm>
            <a:off x="124926" y="3429000"/>
            <a:ext cx="2397194" cy="1200329"/>
          </a:xfrm>
          <a:prstGeom prst="rect">
            <a:avLst/>
          </a:prstGeom>
          <a:noFill/>
        </p:spPr>
        <p:txBody>
          <a:bodyPr wrap="square">
            <a:spAutoFit/>
          </a:bodyPr>
          <a:lstStyle/>
          <a:p>
            <a:pPr algn="ctr"/>
            <a:r>
              <a:rPr lang="en-US" dirty="0">
                <a:solidFill>
                  <a:schemeClr val="accent3">
                    <a:lumMod val="50000"/>
                  </a:schemeClr>
                </a:solidFill>
                <a:latin typeface="Arial" panose="020B0604020202020204" pitchFamily="34" charset="0"/>
              </a:rPr>
              <a:t>He gives us His word in the Gospel so we may know Him and follow Him.</a:t>
            </a:r>
            <a:endParaRPr lang="en-US" dirty="0"/>
          </a:p>
        </p:txBody>
      </p:sp>
      <p:sp>
        <p:nvSpPr>
          <p:cNvPr id="18" name="TextBox 17">
            <a:extLst>
              <a:ext uri="{FF2B5EF4-FFF2-40B4-BE49-F238E27FC236}">
                <a16:creationId xmlns:a16="http://schemas.microsoft.com/office/drawing/2014/main" id="{8CF1447D-96A9-D8B8-D941-92C5E1ED848C}"/>
              </a:ext>
            </a:extLst>
          </p:cNvPr>
          <p:cNvSpPr txBox="1"/>
          <p:nvPr/>
        </p:nvSpPr>
        <p:spPr>
          <a:xfrm>
            <a:off x="3102425" y="5462872"/>
            <a:ext cx="2866275" cy="369332"/>
          </a:xfrm>
          <a:prstGeom prst="rect">
            <a:avLst/>
          </a:prstGeom>
          <a:noFill/>
        </p:spPr>
        <p:txBody>
          <a:bodyPr wrap="square">
            <a:spAutoFit/>
          </a:bodyPr>
          <a:lstStyle/>
          <a:p>
            <a:r>
              <a:rPr lang="es-ES" sz="1800" dirty="0">
                <a:solidFill>
                  <a:schemeClr val="accent3">
                    <a:lumMod val="50000"/>
                  </a:schemeClr>
                </a:solidFill>
                <a:latin typeface="Arial" panose="020B0604020202020204" pitchFamily="34" charset="0"/>
              </a:rPr>
              <a:t>He </a:t>
            </a:r>
            <a:r>
              <a:rPr lang="es-ES" sz="1800" dirty="0" err="1">
                <a:solidFill>
                  <a:schemeClr val="accent3">
                    <a:lumMod val="50000"/>
                  </a:schemeClr>
                </a:solidFill>
                <a:latin typeface="Arial" panose="020B0604020202020204" pitchFamily="34" charset="0"/>
              </a:rPr>
              <a:t>protects</a:t>
            </a:r>
            <a:r>
              <a:rPr lang="es-ES" sz="1800" dirty="0">
                <a:solidFill>
                  <a:schemeClr val="accent3">
                    <a:lumMod val="50000"/>
                  </a:schemeClr>
                </a:solidFill>
                <a:latin typeface="Arial" panose="020B0604020202020204" pitchFamily="34" charset="0"/>
              </a:rPr>
              <a:t> and </a:t>
            </a:r>
            <a:r>
              <a:rPr lang="es-ES" sz="1800" dirty="0" err="1">
                <a:solidFill>
                  <a:schemeClr val="accent3">
                    <a:lumMod val="50000"/>
                  </a:schemeClr>
                </a:solidFill>
                <a:latin typeface="Arial" panose="020B0604020202020204" pitchFamily="34" charset="0"/>
              </a:rPr>
              <a:t>loves</a:t>
            </a:r>
            <a:r>
              <a:rPr lang="es-ES" sz="1800" dirty="0">
                <a:solidFill>
                  <a:schemeClr val="accent3">
                    <a:lumMod val="50000"/>
                  </a:schemeClr>
                </a:solidFill>
                <a:latin typeface="Arial" panose="020B0604020202020204" pitchFamily="34" charset="0"/>
              </a:rPr>
              <a:t> </a:t>
            </a:r>
            <a:r>
              <a:rPr lang="es-ES" sz="1800" dirty="0" err="1">
                <a:solidFill>
                  <a:schemeClr val="accent3">
                    <a:lumMod val="50000"/>
                  </a:schemeClr>
                </a:solidFill>
                <a:latin typeface="Arial" panose="020B0604020202020204" pitchFamily="34" charset="0"/>
              </a:rPr>
              <a:t>us</a:t>
            </a:r>
            <a:r>
              <a:rPr lang="es-ES" sz="1800" dirty="0">
                <a:solidFill>
                  <a:schemeClr val="accent3">
                    <a:lumMod val="50000"/>
                  </a:schemeClr>
                </a:solidFill>
                <a:latin typeface="Arial" panose="020B0604020202020204" pitchFamily="34" charset="0"/>
              </a:rPr>
              <a:t>.</a:t>
            </a:r>
            <a:endParaRPr lang="en-US" dirty="0"/>
          </a:p>
        </p:txBody>
      </p:sp>
    </p:spTree>
    <p:extLst>
      <p:ext uri="{BB962C8B-B14F-4D97-AF65-F5344CB8AC3E}">
        <p14:creationId xmlns:p14="http://schemas.microsoft.com/office/powerpoint/2010/main" val="2135464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5" grpId="0"/>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EA1B-5127-42F5-ABBD-7038800F27E8}"/>
              </a:ext>
            </a:extLst>
          </p:cNvPr>
          <p:cNvSpPr>
            <a:spLocks noGrp="1"/>
          </p:cNvSpPr>
          <p:nvPr>
            <p:ph type="title"/>
          </p:nvPr>
        </p:nvSpPr>
        <p:spPr>
          <a:xfrm>
            <a:off x="548640" y="2769325"/>
            <a:ext cx="11094720" cy="2002971"/>
          </a:xfrm>
        </p:spPr>
        <p:txBody>
          <a:bodyPr>
            <a:normAutofit fontScale="90000"/>
          </a:bodyPr>
          <a:lstStyle/>
          <a:p>
            <a:pPr algn="ctr"/>
            <a:br>
              <a:rPr lang="es-PE" sz="1800" b="0" i="0" u="none" strike="noStrike" baseline="0" dirty="0">
                <a:solidFill>
                  <a:schemeClr val="accent3">
                    <a:lumMod val="50000"/>
                  </a:schemeClr>
                </a:solidFill>
                <a:latin typeface="Cambria" panose="02040503050406030204" pitchFamily="18" charset="0"/>
              </a:rPr>
            </a:br>
            <a:r>
              <a:rPr lang="es-ES"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 </a:t>
            </a:r>
            <a:r>
              <a:rPr lang="en-US" sz="3600" dirty="0">
                <a:ln w="0"/>
                <a:solidFill>
                  <a:schemeClr val="accent3">
                    <a:lumMod val="50000"/>
                  </a:schemeClr>
                </a:solidFill>
                <a:latin typeface="Amaranth" panose="02000503050000020004" pitchFamily="50" charset="0"/>
                <a:ea typeface="+mn-ea"/>
                <a:cs typeface="+mn-cs"/>
              </a:rPr>
              <a:t>Jesus says His sheep follow the Good Shepherd because they know His voice</a:t>
            </a:r>
            <a:r>
              <a:rPr lang="es-ES" sz="3600" dirty="0">
                <a:ln w="0"/>
                <a:solidFill>
                  <a:schemeClr val="accent3">
                    <a:lumMod val="50000"/>
                  </a:schemeClr>
                </a:solidFill>
                <a:latin typeface="Amaranth" panose="02000503050000020004" pitchFamily="50" charset="0"/>
                <a:ea typeface="+mn-ea"/>
                <a:cs typeface="+mn-cs"/>
              </a:rPr>
              <a:t>…</a:t>
            </a:r>
            <a:br>
              <a:rPr lang="es-ES" sz="3600" dirty="0">
                <a:ln w="0"/>
                <a:solidFill>
                  <a:schemeClr val="accent3">
                    <a:lumMod val="50000"/>
                  </a:schemeClr>
                </a:solidFill>
                <a:latin typeface="Amaranth" panose="02000503050000020004" pitchFamily="50" charset="0"/>
                <a:ea typeface="+mn-ea"/>
                <a:cs typeface="+mn-cs"/>
              </a:rPr>
            </a:br>
            <a:br>
              <a:rPr lang="es-ES" sz="36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br>
            <a:r>
              <a:rPr lang="en-US" sz="49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rPr>
              <a:t>How do we recognize the voice of Jesus in others? </a:t>
            </a:r>
            <a:endParaRPr lang="es-PE" sz="5400" dirty="0">
              <a:ln w="0"/>
              <a:solidFill>
                <a:schemeClr val="accent3">
                  <a:lumMod val="50000"/>
                </a:schemeClr>
              </a:solidFill>
              <a:effectLst>
                <a:reflection blurRad="6350" stA="53000" endA="300" endPos="35500" dir="5400000" sy="-90000" algn="bl" rotWithShape="0"/>
              </a:effectLst>
              <a:latin typeface="Amaranth" panose="02000503050000020004" pitchFamily="50" charset="0"/>
              <a:ea typeface="+mn-ea"/>
              <a:cs typeface="+mn-cs"/>
            </a:endParaRPr>
          </a:p>
        </p:txBody>
      </p:sp>
    </p:spTree>
    <p:extLst>
      <p:ext uri="{BB962C8B-B14F-4D97-AF65-F5344CB8AC3E}">
        <p14:creationId xmlns:p14="http://schemas.microsoft.com/office/powerpoint/2010/main" val="3073920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2069</TotalTime>
  <Words>715</Words>
  <Application>Microsoft Office PowerPoint</Application>
  <PresentationFormat>Widescreen</PresentationFormat>
  <Paragraphs>66</Paragraphs>
  <Slides>18</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Amaranth</vt:lpstr>
      <vt:lpstr>Arial</vt:lpstr>
      <vt:lpstr>Arial Black</vt:lpstr>
      <vt:lpstr>Cambria</vt:lpstr>
      <vt:lpstr>Euphemia</vt:lpstr>
      <vt:lpstr>Times New Roman</vt:lpstr>
      <vt:lpstr>Wingdings</vt:lpstr>
      <vt:lpstr>Children Playing 16x9</vt:lpstr>
      <vt:lpstr>Friends of Jesus and Mary</vt:lpstr>
      <vt:lpstr>PowerPoint Presentation</vt:lpstr>
      <vt:lpstr>PowerPoint Presentation</vt:lpstr>
      <vt:lpstr>PowerPoint Presentation</vt:lpstr>
      <vt:lpstr>  What is the work of a Shepherd? </vt:lpstr>
      <vt:lpstr>PowerPoint Presentation</vt:lpstr>
      <vt:lpstr>  How is Jesus the Good Shepherd? </vt:lpstr>
      <vt:lpstr>PowerPoint Presentation</vt:lpstr>
      <vt:lpstr>  Jesus says His sheep follow the Good Shepherd because they know His voice…  How do we recognize the voice of Jesus in others? </vt:lpstr>
      <vt:lpstr>PowerPoint Presentation</vt:lpstr>
      <vt:lpstr>  What does Jesus say we should do to follow Him? </vt:lpstr>
      <vt:lpstr>PowerPoint Presentation</vt:lpstr>
      <vt:lpstr>  How can we listen to and follow Him?</vt:lpstr>
      <vt:lpstr>PowerPoint Presentation</vt:lpstr>
      <vt:lpstr>PowerPoint Presentation</vt:lpstr>
      <vt:lpstr>PowerPoint Presentation</vt:lpstr>
      <vt:lpstr>PowerPoint Presentation</vt:lpstr>
      <vt:lpstr>I Have Decided to Follow Jesus, Lifetree Kids, https://youtu.be/sEL0WpeH088  8+Years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95</cp:revision>
  <dcterms:created xsi:type="dcterms:W3CDTF">2021-03-01T17:42:30Z</dcterms:created>
  <dcterms:modified xsi:type="dcterms:W3CDTF">2024-04-16T19:36:38Z</dcterms:modified>
</cp:coreProperties>
</file>