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262"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58" r:id="rId20"/>
    <p:sldId id="259" r:id="rId21"/>
    <p:sldId id="260" r:id="rId22"/>
    <p:sldId id="261" r:id="rId23"/>
    <p:sldId id="279" r:id="rId24"/>
    <p:sldId id="283" r:id="rId25"/>
    <p:sldId id="280" r:id="rId26"/>
    <p:sldId id="281" r:id="rId27"/>
    <p:sldId id="282" r:id="rId28"/>
    <p:sldId id="284" r:id="rId29"/>
  </p:sldIdLst>
  <p:sldSz cx="9144000" cy="6858000" type="screen4x3"/>
  <p:notesSz cx="6858000" cy="9144000"/>
  <p:defaultTextStyle>
    <a:defPPr lvl="0">
      <a:defRPr lang="en-US"/>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B76"/>
    <a:srgbClr val="E7A3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147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4A62B-C8A0-48F2-804F-28588156C70E}" type="datetimeFigureOut">
              <a:rPr lang="en-US" smtClean="0"/>
              <a:t>5/28/2024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66440-1A2A-403C-95C8-69685574332C}" type="slidenum">
              <a:rPr lang="en-US" smtClean="0"/>
              <a:t>‹#›</a:t>
            </a:fld>
            <a:endParaRPr lang="en-US"/>
          </a:p>
        </p:txBody>
      </p:sp>
    </p:spTree>
    <p:extLst>
      <p:ext uri="{BB962C8B-B14F-4D97-AF65-F5344CB8AC3E}">
        <p14:creationId xmlns:p14="http://schemas.microsoft.com/office/powerpoint/2010/main" val="206763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66440-1A2A-403C-95C8-69685574332C}" type="slidenum">
              <a:rPr lang="en-US" smtClean="0"/>
              <a:t>1</a:t>
            </a:fld>
            <a:endParaRPr lang="en-US"/>
          </a:p>
        </p:txBody>
      </p:sp>
    </p:spTree>
    <p:extLst>
      <p:ext uri="{BB962C8B-B14F-4D97-AF65-F5344CB8AC3E}">
        <p14:creationId xmlns:p14="http://schemas.microsoft.com/office/powerpoint/2010/main" val="117601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ESTE</a:t>
            </a:r>
            <a:r>
              <a:rPr lang="en-US" baseline="0" dirty="0"/>
              <a:t> ES EL MILAGRO DE Bolzano</a:t>
            </a:r>
          </a:p>
          <a:p>
            <a:endParaRPr lang="en-US" dirty="0"/>
          </a:p>
        </p:txBody>
      </p:sp>
      <p:sp>
        <p:nvSpPr>
          <p:cNvPr id="4" name="Slide Number Placeholder 3"/>
          <p:cNvSpPr>
            <a:spLocks noGrp="1"/>
          </p:cNvSpPr>
          <p:nvPr>
            <p:ph type="sldNum" sz="quarter" idx="10"/>
          </p:nvPr>
        </p:nvSpPr>
        <p:spPr/>
        <p:txBody>
          <a:bodyPr/>
          <a:lstStyle/>
          <a:p>
            <a:fld id="{3B27B3BF-3AF4-49B1-A10A-2E8CF7B9B9B8}" type="slidenum">
              <a:rPr lang="en-US" smtClean="0"/>
              <a:t>22</a:t>
            </a:fld>
            <a:endParaRPr lang="en-US"/>
          </a:p>
        </p:txBody>
      </p:sp>
    </p:spTree>
    <p:extLst>
      <p:ext uri="{BB962C8B-B14F-4D97-AF65-F5344CB8AC3E}">
        <p14:creationId xmlns:p14="http://schemas.microsoft.com/office/powerpoint/2010/main" val="2181733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5B1E7A-B6A5-4700-89A4-ABBAB23EAC76}"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B1E7A-B6A5-4700-89A4-ABBAB23EAC76}"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B1E7A-B6A5-4700-89A4-ABBAB23EAC76}"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B1E7A-B6A5-4700-89A4-ABBAB23EAC76}"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5B1E7A-B6A5-4700-89A4-ABBAB23EAC76}"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5B1E7A-B6A5-4700-89A4-ABBAB23EAC76}"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5B1E7A-B6A5-4700-89A4-ABBAB23EAC76}" type="datetimeFigureOut">
              <a:rPr lang="en-US" smtClean="0"/>
              <a:pPr/>
              <a:t>5/28/2024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5B1E7A-B6A5-4700-89A4-ABBAB23EAC76}" type="datetimeFigureOut">
              <a:rPr lang="en-US" smtClean="0"/>
              <a:pPr/>
              <a:t>5/28/2024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5B1E7A-B6A5-4700-89A4-ABBAB23EAC76}" type="datetimeFigureOut">
              <a:rPr lang="en-US" smtClean="0"/>
              <a:pPr/>
              <a:t>5/28/2024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5B1E7A-B6A5-4700-89A4-ABBAB23EAC76}"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5B1E7A-B6A5-4700-89A4-ABBAB23EAC76}"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5B1E7A-B6A5-4700-89A4-ABBAB23EAC76}" type="datetimeFigureOut">
              <a:rPr lang="en-US" smtClean="0"/>
              <a:pPr/>
              <a:t>5/28/2024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8394C-BA43-4B47-B769-647CF4D525B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web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3.pn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_GEqnKMN1zE" TargetMode="External"/><Relationship Id="rId2" Type="http://schemas.openxmlformats.org/officeDocument/2006/relationships/slideLayout" Target="../slideLayouts/slideLayout6.xml"/><Relationship Id="rId1" Type="http://schemas.openxmlformats.org/officeDocument/2006/relationships/video" Target="https://www.youtube.com/embed/_GEqnKMN1zE?feature=oembed" TargetMode="Externa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hyperlink" Target="https://youtu.be/N-3BO_PQbqY?si=pI5-La6fIgDCD9c5" TargetMode="External"/><Relationship Id="rId2" Type="http://schemas.openxmlformats.org/officeDocument/2006/relationships/slideLayout" Target="../slideLayouts/slideLayout6.xml"/><Relationship Id="rId1" Type="http://schemas.openxmlformats.org/officeDocument/2006/relationships/video" Target="https://www.youtube.com/embed/N-3BO_PQbqY?feature=oembed" TargetMode="Externa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37000">
              <a:schemeClr val="accent5">
                <a:lumMod val="75000"/>
              </a:schemeClr>
            </a:gs>
            <a:gs pos="0">
              <a:schemeClr val="accent1">
                <a:lumMod val="5000"/>
                <a:lumOff val="95000"/>
              </a:schemeClr>
            </a:gs>
            <a:gs pos="74000">
              <a:schemeClr val="accent1">
                <a:lumMod val="45000"/>
                <a:lumOff val="55000"/>
              </a:schemeClr>
            </a:gs>
            <a:gs pos="83000">
              <a:schemeClr val="accent5">
                <a:lumMod val="60000"/>
                <a:lumOff val="4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BF7757-9159-4BA9-8EC7-984A586F5D0A}"/>
              </a:ext>
            </a:extLst>
          </p:cNvPr>
          <p:cNvPicPr>
            <a:picLocks noChangeAspect="1"/>
          </p:cNvPicPr>
          <p:nvPr/>
        </p:nvPicPr>
        <p:blipFill>
          <a:blip r:embed="rId3"/>
          <a:stretch>
            <a:fillRect/>
          </a:stretch>
        </p:blipFill>
        <p:spPr>
          <a:xfrm>
            <a:off x="1" y="2309"/>
            <a:ext cx="9143999" cy="6873608"/>
          </a:xfrm>
          <a:prstGeom prst="rect">
            <a:avLst/>
          </a:prstGeom>
        </p:spPr>
      </p:pic>
      <p:sp>
        <p:nvSpPr>
          <p:cNvPr id="12" name="Rectangle 11">
            <a:extLst>
              <a:ext uri="{FF2B5EF4-FFF2-40B4-BE49-F238E27FC236}">
                <a16:creationId xmlns:a16="http://schemas.microsoft.com/office/drawing/2014/main" id="{6337C75E-A0B9-4D86-AEB5-EA34DCB09F18}"/>
              </a:ext>
            </a:extLst>
          </p:cNvPr>
          <p:cNvSpPr/>
          <p:nvPr/>
        </p:nvSpPr>
        <p:spPr>
          <a:xfrm>
            <a:off x="2514600" y="3886200"/>
            <a:ext cx="5410200" cy="2000548"/>
          </a:xfrm>
          <a:prstGeom prst="rect">
            <a:avLst/>
          </a:prstGeom>
        </p:spPr>
        <p:txBody>
          <a:bodyPr wrap="square">
            <a:spAutoFit/>
          </a:bodyPr>
          <a:lstStyle/>
          <a:p>
            <a:pPr algn="ctr"/>
            <a:r>
              <a:rPr lang="en-US" b="1" dirty="0">
                <a:solidFill>
                  <a:srgbClr val="0070C0"/>
                </a:solidFill>
                <a:latin typeface="Arial Black" pitchFamily="34" charset="0"/>
              </a:rPr>
              <a:t>Ministry Friends of Jesus and Mary</a:t>
            </a:r>
          </a:p>
          <a:p>
            <a:pPr algn="ctr"/>
            <a:endParaRPr lang="en-US" sz="1600" b="1" dirty="0">
              <a:latin typeface="Arial Black" panose="020B0A04020102020204" pitchFamily="34" charset="0"/>
            </a:endParaRPr>
          </a:p>
          <a:p>
            <a:pPr algn="ctr"/>
            <a:r>
              <a:rPr lang="en-US" sz="1600" b="1" dirty="0">
                <a:latin typeface="Arial Black" panose="020B0A04020102020204" pitchFamily="34" charset="0"/>
              </a:rPr>
              <a:t>IX Sunday in Ordinary Time</a:t>
            </a:r>
            <a:endParaRPr lang="en-US" sz="1600" b="1" dirty="0"/>
          </a:p>
          <a:p>
            <a:pPr algn="ctr"/>
            <a:r>
              <a:rPr lang="en-US" sz="2000" b="1" dirty="0"/>
              <a:t>Corpus Christi</a:t>
            </a:r>
          </a:p>
          <a:p>
            <a:r>
              <a:rPr lang="en-US" b="1" dirty="0"/>
              <a:t>                              Mark 14, 12-16.  22-26</a:t>
            </a:r>
          </a:p>
          <a:p>
            <a:endParaRPr lang="en-US" b="1" dirty="0"/>
          </a:p>
          <a:p>
            <a:pPr algn="ctr"/>
            <a:r>
              <a:rPr lang="en-US" b="1" dirty="0">
                <a:solidFill>
                  <a:srgbClr val="0070C0"/>
                </a:solidFill>
                <a:latin typeface="Arial Black" pitchFamily="34" charset="0"/>
              </a:rPr>
              <a:t>www.fcpeace.org</a:t>
            </a:r>
          </a:p>
        </p:txBody>
      </p:sp>
      <p:pic>
        <p:nvPicPr>
          <p:cNvPr id="1034" name="Picture 10" descr="Transparent Holy Communion Png , Transparent Cartoon, Free Cliparts &amp;  Silhouettes - NetClipart">
            <a:extLst>
              <a:ext uri="{FF2B5EF4-FFF2-40B4-BE49-F238E27FC236}">
                <a16:creationId xmlns:a16="http://schemas.microsoft.com/office/drawing/2014/main" id="{977536C0-27CB-446F-9A2F-D17929ADE2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4419600"/>
            <a:ext cx="1990264" cy="15937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63A9DA2-F707-498F-A6B3-348128B445ED}"/>
              </a:ext>
            </a:extLst>
          </p:cNvPr>
          <p:cNvSpPr txBox="1"/>
          <p:nvPr/>
        </p:nvSpPr>
        <p:spPr>
          <a:xfrm>
            <a:off x="228600" y="228600"/>
            <a:ext cx="7620000" cy="1446550"/>
          </a:xfrm>
          <a:prstGeom prst="rect">
            <a:avLst/>
          </a:prstGeom>
          <a:noFill/>
        </p:spPr>
        <p:txBody>
          <a:bodyPr wrap="square" rtlCol="0">
            <a:spAutoFit/>
          </a:bodyPr>
          <a:lstStyle/>
          <a:p>
            <a:pPr algn="ctr"/>
            <a:r>
              <a:rPr lang="en-US" sz="4400" dirty="0">
                <a:solidFill>
                  <a:schemeClr val="accent6">
                    <a:lumMod val="50000"/>
                  </a:schemeClr>
                </a:solidFill>
                <a:latin typeface="Aharoni" panose="02010803020104030203" pitchFamily="2" charset="-79"/>
                <a:cs typeface="Aharoni" panose="02010803020104030203" pitchFamily="2" charset="-79"/>
              </a:rPr>
              <a:t>SOLEMNITY OF THE BODY AND BLOOD OF CHRIST</a:t>
            </a:r>
          </a:p>
        </p:txBody>
      </p:sp>
    </p:spTree>
    <p:extLst>
      <p:ext uri="{BB962C8B-B14F-4D97-AF65-F5344CB8AC3E}">
        <p14:creationId xmlns:p14="http://schemas.microsoft.com/office/powerpoint/2010/main" val="2953532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685800" y="-76200"/>
            <a:ext cx="9144000" cy="1384995"/>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Then he took a cup, gave thanks, and gave it to them, and they all drank from it. He said to them, "This is my blood…”</a:t>
            </a:r>
          </a:p>
        </p:txBody>
      </p:sp>
      <p:pic>
        <p:nvPicPr>
          <p:cNvPr id="3" name="Picture 2">
            <a:extLst>
              <a:ext uri="{FF2B5EF4-FFF2-40B4-BE49-F238E27FC236}">
                <a16:creationId xmlns:a16="http://schemas.microsoft.com/office/drawing/2014/main" id="{AFAC6F7A-A583-42EA-99C4-E2B290A3E013}"/>
              </a:ext>
            </a:extLst>
          </p:cNvPr>
          <p:cNvPicPr>
            <a:picLocks noChangeAspect="1"/>
          </p:cNvPicPr>
          <p:nvPr/>
        </p:nvPicPr>
        <p:blipFill>
          <a:blip r:embed="rId2"/>
          <a:stretch>
            <a:fillRect/>
          </a:stretch>
        </p:blipFill>
        <p:spPr>
          <a:xfrm>
            <a:off x="804862" y="1226234"/>
            <a:ext cx="7534275" cy="5631766"/>
          </a:xfrm>
          <a:prstGeom prst="rect">
            <a:avLst/>
          </a:prstGeom>
        </p:spPr>
      </p:pic>
    </p:spTree>
    <p:extLst>
      <p:ext uri="{BB962C8B-B14F-4D97-AF65-F5344CB8AC3E}">
        <p14:creationId xmlns:p14="http://schemas.microsoft.com/office/powerpoint/2010/main" val="1954762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152400" y="25905"/>
            <a:ext cx="8991600" cy="1200329"/>
          </a:xfrm>
          <a:prstGeom prst="rect">
            <a:avLst/>
          </a:prstGeom>
          <a:noFill/>
        </p:spPr>
        <p:txBody>
          <a:bodyPr wrap="square" rtlCol="0">
            <a:spAutoFit/>
          </a:bodyPr>
          <a:lstStyle/>
          <a:p>
            <a:r>
              <a:rPr lang="en-US" sz="2400" dirty="0">
                <a:latin typeface="Aharoni" panose="02010803020104030203" pitchFamily="2" charset="-79"/>
                <a:cs typeface="Aharoni" panose="02010803020104030203" pitchFamily="2" charset="-79"/>
              </a:rPr>
              <a:t>…blood of the covenant, which will be shed for many. Amen, I say to you, I shall not drink again the fruit of the vine until the day when I drink it new in the kingdom of God." </a:t>
            </a:r>
          </a:p>
        </p:txBody>
      </p:sp>
      <p:pic>
        <p:nvPicPr>
          <p:cNvPr id="3" name="Picture 2">
            <a:extLst>
              <a:ext uri="{FF2B5EF4-FFF2-40B4-BE49-F238E27FC236}">
                <a16:creationId xmlns:a16="http://schemas.microsoft.com/office/drawing/2014/main" id="{AFAC6F7A-A583-42EA-99C4-E2B290A3E013}"/>
              </a:ext>
            </a:extLst>
          </p:cNvPr>
          <p:cNvPicPr>
            <a:picLocks noChangeAspect="1"/>
          </p:cNvPicPr>
          <p:nvPr/>
        </p:nvPicPr>
        <p:blipFill>
          <a:blip r:embed="rId2"/>
          <a:stretch>
            <a:fillRect/>
          </a:stretch>
        </p:blipFill>
        <p:spPr>
          <a:xfrm>
            <a:off x="804862" y="1226234"/>
            <a:ext cx="7534275" cy="5631766"/>
          </a:xfrm>
          <a:prstGeom prst="rect">
            <a:avLst/>
          </a:prstGeom>
        </p:spPr>
      </p:pic>
    </p:spTree>
    <p:extLst>
      <p:ext uri="{BB962C8B-B14F-4D97-AF65-F5344CB8AC3E}">
        <p14:creationId xmlns:p14="http://schemas.microsoft.com/office/powerpoint/2010/main" val="2895951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372207" y="75100"/>
            <a:ext cx="8704385" cy="1692771"/>
          </a:xfrm>
          <a:prstGeom prst="rect">
            <a:avLst/>
          </a:prstGeom>
          <a:noFill/>
        </p:spPr>
        <p:txBody>
          <a:bodyPr wrap="square" rtlCol="0">
            <a:spAutoFit/>
          </a:bodyPr>
          <a:lstStyle/>
          <a:p>
            <a:pPr marL="0" marR="0">
              <a:spcBef>
                <a:spcPts val="0"/>
              </a:spcBef>
              <a:spcAft>
                <a:spcPts val="0"/>
              </a:spcAft>
            </a:pPr>
            <a:r>
              <a:rPr lang="en-US" sz="2400" dirty="0">
                <a:latin typeface="Aharoni" panose="02010803020104030203" pitchFamily="2" charset="-79"/>
                <a:cs typeface="Aharoni" panose="02010803020104030203" pitchFamily="2" charset="-79"/>
              </a:rPr>
              <a:t>Then, after singing a hymn, they went out to the Mount of Olives.</a:t>
            </a:r>
          </a:p>
          <a:p>
            <a:r>
              <a:rPr lang="en-US" sz="2800" b="1" dirty="0">
                <a:solidFill>
                  <a:srgbClr val="FF0000"/>
                </a:solidFill>
                <a:latin typeface="Aharoni" panose="02010803020104030203" pitchFamily="2" charset="-79"/>
                <a:cs typeface="Aharoni" panose="02010803020104030203" pitchFamily="2" charset="-79"/>
              </a:rPr>
              <a:t> </a:t>
            </a:r>
            <a:r>
              <a:rPr lang="en-US" sz="1700" b="1" dirty="0">
                <a:solidFill>
                  <a:srgbClr val="FF0000"/>
                </a:solidFill>
                <a:latin typeface="Arial Black" panose="020B0A04020102020204" pitchFamily="34" charset="0"/>
                <a:cs typeface="Times New Roman" panose="02020603050405020304" pitchFamily="18" charset="0"/>
              </a:rPr>
              <a:t>THE GOSPEL OF THE LORD.  </a:t>
            </a:r>
            <a:r>
              <a:rPr lang="en-US" sz="1700" b="1" dirty="0">
                <a:latin typeface="Arial Black" panose="020B0A04020102020204" pitchFamily="34" charset="0"/>
                <a:cs typeface="Times New Roman" panose="02020603050405020304" pitchFamily="18" charset="0"/>
              </a:rPr>
              <a:t>PRAISE TO YOU LORD JESUS CHRIST.</a:t>
            </a:r>
            <a:endParaRPr lang="en-US" sz="1700" dirty="0"/>
          </a:p>
          <a:p>
            <a:endParaRPr lang="en-US" sz="2800" dirty="0">
              <a:latin typeface="Aharoni" panose="02010803020104030203" pitchFamily="2" charset="-79"/>
              <a:cs typeface="Aharoni" panose="02010803020104030203" pitchFamily="2" charset="-79"/>
            </a:endParaRPr>
          </a:p>
        </p:txBody>
      </p:sp>
      <p:pic>
        <p:nvPicPr>
          <p:cNvPr id="4" name="Picture 3">
            <a:extLst>
              <a:ext uri="{FF2B5EF4-FFF2-40B4-BE49-F238E27FC236}">
                <a16:creationId xmlns:a16="http://schemas.microsoft.com/office/drawing/2014/main" id="{43515F0B-42AA-4AF5-8C5F-65C88D82CCDA}"/>
              </a:ext>
            </a:extLst>
          </p:cNvPr>
          <p:cNvPicPr>
            <a:picLocks noChangeAspect="1"/>
          </p:cNvPicPr>
          <p:nvPr/>
        </p:nvPicPr>
        <p:blipFill>
          <a:blip r:embed="rId2"/>
          <a:stretch>
            <a:fillRect/>
          </a:stretch>
        </p:blipFill>
        <p:spPr>
          <a:xfrm>
            <a:off x="973931" y="1371600"/>
            <a:ext cx="7196137" cy="5411300"/>
          </a:xfrm>
          <a:prstGeom prst="rect">
            <a:avLst/>
          </a:prstGeom>
        </p:spPr>
      </p:pic>
    </p:spTree>
    <p:extLst>
      <p:ext uri="{BB962C8B-B14F-4D97-AF65-F5344CB8AC3E}">
        <p14:creationId xmlns:p14="http://schemas.microsoft.com/office/powerpoint/2010/main" val="1823553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3505200" y="169507"/>
            <a:ext cx="2438400" cy="954107"/>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REFLECTION</a:t>
            </a:r>
          </a:p>
          <a:p>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pic>
        <p:nvPicPr>
          <p:cNvPr id="5" name="Picture 4">
            <a:extLst>
              <a:ext uri="{FF2B5EF4-FFF2-40B4-BE49-F238E27FC236}">
                <a16:creationId xmlns:a16="http://schemas.microsoft.com/office/drawing/2014/main" id="{12AF992C-A023-403D-9B68-2645E712352D}"/>
              </a:ext>
            </a:extLst>
          </p:cNvPr>
          <p:cNvPicPr>
            <a:picLocks noChangeAspect="1" noChangeArrowheads="1"/>
          </p:cNvPicPr>
          <p:nvPr/>
        </p:nvPicPr>
        <p:blipFill>
          <a:blip r:embed="rId2"/>
          <a:srcRect/>
          <a:stretch>
            <a:fillRect/>
          </a:stretch>
        </p:blipFill>
        <p:spPr bwMode="auto">
          <a:xfrm>
            <a:off x="1353825" y="1148039"/>
            <a:ext cx="6591094" cy="3293361"/>
          </a:xfrm>
          <a:prstGeom prst="rect">
            <a:avLst/>
          </a:prstGeom>
          <a:noFill/>
          <a:ln w="9525">
            <a:noFill/>
            <a:miter lim="800000"/>
            <a:headEnd/>
            <a:tailEnd/>
          </a:ln>
          <a:effectLst/>
        </p:spPr>
      </p:pic>
      <p:sp>
        <p:nvSpPr>
          <p:cNvPr id="8" name="TextBox 7">
            <a:extLst>
              <a:ext uri="{FF2B5EF4-FFF2-40B4-BE49-F238E27FC236}">
                <a16:creationId xmlns:a16="http://schemas.microsoft.com/office/drawing/2014/main" id="{56D917F6-879E-4771-86C1-67E5C2AEA024}"/>
              </a:ext>
            </a:extLst>
          </p:cNvPr>
          <p:cNvSpPr txBox="1"/>
          <p:nvPr/>
        </p:nvSpPr>
        <p:spPr>
          <a:xfrm>
            <a:off x="309489" y="685800"/>
            <a:ext cx="8679766" cy="523220"/>
          </a:xfrm>
          <a:prstGeom prst="rect">
            <a:avLst/>
          </a:prstGeom>
          <a:noFill/>
        </p:spPr>
        <p:txBody>
          <a:bodyPr wrap="square" rtlCol="0">
            <a:spAutoFit/>
          </a:bodyPr>
          <a:lstStyle/>
          <a:p>
            <a:r>
              <a:rPr lang="en-US" sz="2800" dirty="0">
                <a:solidFill>
                  <a:schemeClr val="accent6">
                    <a:lumMod val="50000"/>
                  </a:schemeClr>
                </a:solidFill>
                <a:effectLst/>
                <a:latin typeface="Aharoni" panose="02010803020104030203" pitchFamily="2" charset="-79"/>
                <a:cs typeface="Aharoni" panose="02010803020104030203" pitchFamily="2" charset="-79"/>
              </a:rPr>
              <a:t>Do you know since when Passover is celebrated</a:t>
            </a:r>
            <a:r>
              <a:rPr lang="en-US" sz="2800" dirty="0">
                <a:solidFill>
                  <a:schemeClr val="accent6">
                    <a:lumMod val="50000"/>
                  </a:schemeClr>
                </a:solidFill>
                <a:latin typeface="Aharoni" panose="02010803020104030203" pitchFamily="2" charset="-79"/>
                <a:cs typeface="Aharoni" panose="02010803020104030203" pitchFamily="2" charset="-79"/>
              </a:rPr>
              <a:t>?</a:t>
            </a:r>
          </a:p>
        </p:txBody>
      </p:sp>
      <p:sp>
        <p:nvSpPr>
          <p:cNvPr id="10" name="TextBox 9">
            <a:extLst>
              <a:ext uri="{FF2B5EF4-FFF2-40B4-BE49-F238E27FC236}">
                <a16:creationId xmlns:a16="http://schemas.microsoft.com/office/drawing/2014/main" id="{741C7134-8507-4807-AE76-AC56FF2E8216}"/>
              </a:ext>
            </a:extLst>
          </p:cNvPr>
          <p:cNvSpPr txBox="1"/>
          <p:nvPr/>
        </p:nvSpPr>
        <p:spPr>
          <a:xfrm>
            <a:off x="152400" y="4457343"/>
            <a:ext cx="8991600" cy="2400657"/>
          </a:xfrm>
          <a:prstGeom prst="rect">
            <a:avLst/>
          </a:prstGeom>
          <a:noFill/>
        </p:spPr>
        <p:txBody>
          <a:bodyPr wrap="square" rtlCol="0">
            <a:spAutoFit/>
          </a:bodyPr>
          <a:lstStyle/>
          <a:p>
            <a:r>
              <a:rPr lang="en-US" sz="2500" dirty="0">
                <a:latin typeface="Aharoni" panose="02010803020104030203" pitchFamily="2" charset="-79"/>
                <a:cs typeface="Aharoni" panose="02010803020104030203" pitchFamily="2" charset="-79"/>
              </a:rPr>
              <a:t>…since the Old Testament, when God liberated His people from slavery in Egypt. The Feast of Unleavened Bread or Passover, lasted 7 days </a:t>
            </a:r>
            <a:r>
              <a:rPr lang="en-US" sz="2500" dirty="0">
                <a:solidFill>
                  <a:srgbClr val="FF0000"/>
                </a:solidFill>
                <a:latin typeface="Aharoni" panose="02010803020104030203" pitchFamily="2" charset="-79"/>
                <a:cs typeface="Aharoni" panose="02010803020104030203" pitchFamily="2" charset="-79"/>
              </a:rPr>
              <a:t>remembering</a:t>
            </a:r>
            <a:r>
              <a:rPr lang="en-US" sz="2500" dirty="0">
                <a:latin typeface="Aharoni" panose="02010803020104030203" pitchFamily="2" charset="-79"/>
                <a:cs typeface="Aharoni" panose="02010803020104030203" pitchFamily="2" charset="-79"/>
              </a:rPr>
              <a:t> when God asked them to prepare unleavened bread for their last meal because they had to leave Egypt quickly, leaving no time for the bread to rise.</a:t>
            </a:r>
          </a:p>
        </p:txBody>
      </p:sp>
    </p:spTree>
    <p:extLst>
      <p:ext uri="{BB962C8B-B14F-4D97-AF65-F5344CB8AC3E}">
        <p14:creationId xmlns:p14="http://schemas.microsoft.com/office/powerpoint/2010/main" val="367648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3467099" y="64858"/>
            <a:ext cx="2438400" cy="954107"/>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REFLECTION</a:t>
            </a:r>
          </a:p>
          <a:p>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sp>
        <p:nvSpPr>
          <p:cNvPr id="8" name="TextBox 7">
            <a:extLst>
              <a:ext uri="{FF2B5EF4-FFF2-40B4-BE49-F238E27FC236}">
                <a16:creationId xmlns:a16="http://schemas.microsoft.com/office/drawing/2014/main" id="{56D917F6-879E-4771-86C1-67E5C2AEA024}"/>
              </a:ext>
            </a:extLst>
          </p:cNvPr>
          <p:cNvSpPr txBox="1"/>
          <p:nvPr/>
        </p:nvSpPr>
        <p:spPr>
          <a:xfrm>
            <a:off x="740" y="633140"/>
            <a:ext cx="9143260" cy="1361911"/>
          </a:xfrm>
          <a:prstGeom prst="rect">
            <a:avLst/>
          </a:prstGeom>
          <a:noFill/>
        </p:spPr>
        <p:txBody>
          <a:bodyPr wrap="square" rtlCol="0">
            <a:spAutoFit/>
          </a:bodyPr>
          <a:lstStyle/>
          <a:p>
            <a:r>
              <a:rPr lang="en-US" sz="2750" dirty="0">
                <a:effectLst/>
                <a:latin typeface="Aharoni" panose="02010803020104030203" pitchFamily="2" charset="-79"/>
                <a:cs typeface="Aharoni" panose="02010803020104030203" pitchFamily="2" charset="-79"/>
              </a:rPr>
              <a:t>The 1</a:t>
            </a:r>
            <a:r>
              <a:rPr lang="en-US" sz="2750" baseline="30000" dirty="0">
                <a:effectLst/>
                <a:latin typeface="Aharoni" panose="02010803020104030203" pitchFamily="2" charset="-79"/>
                <a:cs typeface="Aharoni" panose="02010803020104030203" pitchFamily="2" charset="-79"/>
              </a:rPr>
              <a:t>st</a:t>
            </a:r>
            <a:r>
              <a:rPr lang="en-US" sz="2750" dirty="0">
                <a:effectLst/>
                <a:latin typeface="Aharoni" panose="02010803020104030203" pitchFamily="2" charset="-79"/>
                <a:cs typeface="Aharoni" panose="02010803020104030203" pitchFamily="2" charset="-79"/>
              </a:rPr>
              <a:t> day of Passover, they sacrificed a lamb </a:t>
            </a:r>
          </a:p>
          <a:p>
            <a:r>
              <a:rPr lang="en-US" sz="2750" dirty="0">
                <a:effectLst/>
                <a:latin typeface="Aharoni" panose="02010803020104030203" pitchFamily="2" charset="-79"/>
                <a:cs typeface="Aharoni" panose="02010803020104030203" pitchFamily="2" charset="-79"/>
              </a:rPr>
              <a:t>(a perfect, male, less than 1 year old).</a:t>
            </a:r>
          </a:p>
          <a:p>
            <a:r>
              <a:rPr lang="en-US" sz="2750" dirty="0">
                <a:latin typeface="Aharoni" panose="02010803020104030203" pitchFamily="2" charset="-79"/>
                <a:cs typeface="Aharoni" panose="02010803020104030203" pitchFamily="2" charset="-79"/>
              </a:rPr>
              <a:t>They roasted, then ate the meat.</a:t>
            </a:r>
          </a:p>
        </p:txBody>
      </p:sp>
      <p:sp>
        <p:nvSpPr>
          <p:cNvPr id="10" name="TextBox 9">
            <a:extLst>
              <a:ext uri="{FF2B5EF4-FFF2-40B4-BE49-F238E27FC236}">
                <a16:creationId xmlns:a16="http://schemas.microsoft.com/office/drawing/2014/main" id="{741C7134-8507-4807-AE76-AC56FF2E8216}"/>
              </a:ext>
            </a:extLst>
          </p:cNvPr>
          <p:cNvSpPr txBox="1"/>
          <p:nvPr/>
        </p:nvSpPr>
        <p:spPr>
          <a:xfrm>
            <a:off x="457201" y="4876800"/>
            <a:ext cx="8538468" cy="954107"/>
          </a:xfrm>
          <a:prstGeom prst="rect">
            <a:avLst/>
          </a:prstGeom>
          <a:noFill/>
        </p:spPr>
        <p:txBody>
          <a:bodyPr wrap="square" rtlCol="0">
            <a:spAutoFit/>
          </a:bodyPr>
          <a:lstStyle/>
          <a:p>
            <a:r>
              <a:rPr lang="en-US" sz="2800" dirty="0">
                <a:effectLst/>
                <a:latin typeface="Aharoni" panose="02010803020104030203" pitchFamily="2" charset="-79"/>
                <a:cs typeface="Aharoni" panose="02010803020104030203" pitchFamily="2" charset="-79"/>
              </a:rPr>
              <a:t>But Jesus celebrates His last Passover with His disciples </a:t>
            </a:r>
            <a:r>
              <a:rPr lang="en-US" sz="2800" dirty="0">
                <a:solidFill>
                  <a:srgbClr val="FF0000"/>
                </a:solidFill>
                <a:effectLst/>
                <a:latin typeface="Aharoni" panose="02010803020104030203" pitchFamily="2" charset="-79"/>
                <a:cs typeface="Aharoni" panose="02010803020104030203" pitchFamily="2" charset="-79"/>
              </a:rPr>
              <a:t>without</a:t>
            </a:r>
            <a:r>
              <a:rPr lang="en-US" sz="2800" dirty="0">
                <a:effectLst/>
                <a:latin typeface="Aharoni" panose="02010803020104030203" pitchFamily="2" charset="-79"/>
                <a:cs typeface="Aharoni" panose="02010803020104030203" pitchFamily="2" charset="-79"/>
              </a:rPr>
              <a:t> a lamb. Who is the lamb?</a:t>
            </a:r>
            <a:endParaRPr lang="en-US" sz="2800" dirty="0">
              <a:latin typeface="Aharoni" panose="02010803020104030203" pitchFamily="2" charset="-79"/>
              <a:cs typeface="Aharoni" panose="02010803020104030203" pitchFamily="2" charset="-79"/>
            </a:endParaRPr>
          </a:p>
        </p:txBody>
      </p:sp>
      <p:pic>
        <p:nvPicPr>
          <p:cNvPr id="11" name="Picture 2" descr="Old Testament Stories">
            <a:extLst>
              <a:ext uri="{FF2B5EF4-FFF2-40B4-BE49-F238E27FC236}">
                <a16:creationId xmlns:a16="http://schemas.microsoft.com/office/drawing/2014/main" id="{0E82E928-EF13-44F5-9DFA-D1A1F4F96778}"/>
              </a:ext>
            </a:extLst>
          </p:cNvPr>
          <p:cNvPicPr>
            <a:picLocks noChangeAspect="1" noChangeArrowheads="1"/>
          </p:cNvPicPr>
          <p:nvPr/>
        </p:nvPicPr>
        <p:blipFill>
          <a:blip r:embed="rId2"/>
          <a:srcRect/>
          <a:stretch>
            <a:fillRect/>
          </a:stretch>
        </p:blipFill>
        <p:spPr bwMode="auto">
          <a:xfrm>
            <a:off x="457200" y="2132674"/>
            <a:ext cx="2880723" cy="2592651"/>
          </a:xfrm>
          <a:prstGeom prst="rect">
            <a:avLst/>
          </a:prstGeom>
          <a:noFill/>
        </p:spPr>
      </p:pic>
      <p:pic>
        <p:nvPicPr>
          <p:cNvPr id="12" name="Picture 7">
            <a:extLst>
              <a:ext uri="{FF2B5EF4-FFF2-40B4-BE49-F238E27FC236}">
                <a16:creationId xmlns:a16="http://schemas.microsoft.com/office/drawing/2014/main" id="{E1CEA8EA-716B-4BF8-939A-8A4326C140D8}"/>
              </a:ext>
            </a:extLst>
          </p:cNvPr>
          <p:cNvPicPr>
            <a:picLocks noChangeAspect="1" noChangeArrowheads="1"/>
          </p:cNvPicPr>
          <p:nvPr/>
        </p:nvPicPr>
        <p:blipFill>
          <a:blip r:embed="rId3" cstate="print"/>
          <a:srcRect/>
          <a:stretch>
            <a:fillRect/>
          </a:stretch>
        </p:blipFill>
        <p:spPr bwMode="auto">
          <a:xfrm>
            <a:off x="6582275" y="1205471"/>
            <a:ext cx="2104525" cy="1882109"/>
          </a:xfrm>
          <a:prstGeom prst="rect">
            <a:avLst/>
          </a:prstGeom>
          <a:noFill/>
          <a:ln w="9525">
            <a:noFill/>
            <a:miter lim="800000"/>
            <a:headEnd/>
            <a:tailEnd/>
          </a:ln>
          <a:effectLst/>
        </p:spPr>
      </p:pic>
      <p:sp>
        <p:nvSpPr>
          <p:cNvPr id="13" name="TextBox 12">
            <a:extLst>
              <a:ext uri="{FF2B5EF4-FFF2-40B4-BE49-F238E27FC236}">
                <a16:creationId xmlns:a16="http://schemas.microsoft.com/office/drawing/2014/main" id="{870916A3-DACD-4795-BC2E-1C19D38F0765}"/>
              </a:ext>
            </a:extLst>
          </p:cNvPr>
          <p:cNvSpPr txBox="1"/>
          <p:nvPr/>
        </p:nvSpPr>
        <p:spPr>
          <a:xfrm>
            <a:off x="3618020" y="3231638"/>
            <a:ext cx="5528569" cy="1361911"/>
          </a:xfrm>
          <a:prstGeom prst="rect">
            <a:avLst/>
          </a:prstGeom>
          <a:noFill/>
        </p:spPr>
        <p:txBody>
          <a:bodyPr wrap="square" rtlCol="0">
            <a:spAutoFit/>
          </a:bodyPr>
          <a:lstStyle/>
          <a:p>
            <a:r>
              <a:rPr lang="en-US" sz="2750" dirty="0">
                <a:effectLst/>
                <a:latin typeface="Aharoni" panose="02010803020104030203" pitchFamily="2" charset="-79"/>
                <a:cs typeface="Aharoni" panose="02010803020104030203" pitchFamily="2" charset="-79"/>
              </a:rPr>
              <a:t>Its blood reminded them of how God had saved the first born of the Israelites in Egypt.</a:t>
            </a:r>
            <a:endParaRPr lang="en-US" sz="2750" dirty="0">
              <a:latin typeface="Aharoni" panose="02010803020104030203" pitchFamily="2" charset="-79"/>
              <a:cs typeface="Aharoni" panose="02010803020104030203" pitchFamily="2" charset="-79"/>
            </a:endParaRPr>
          </a:p>
        </p:txBody>
      </p:sp>
      <p:sp>
        <p:nvSpPr>
          <p:cNvPr id="2" name="TextBox 1">
            <a:extLst>
              <a:ext uri="{FF2B5EF4-FFF2-40B4-BE49-F238E27FC236}">
                <a16:creationId xmlns:a16="http://schemas.microsoft.com/office/drawing/2014/main" id="{9DD8348F-8312-42A6-BAB7-4F9C906D5DD0}"/>
              </a:ext>
            </a:extLst>
          </p:cNvPr>
          <p:cNvSpPr txBox="1"/>
          <p:nvPr/>
        </p:nvSpPr>
        <p:spPr>
          <a:xfrm>
            <a:off x="3737868" y="5932472"/>
            <a:ext cx="5257800" cy="584775"/>
          </a:xfrm>
          <a:prstGeom prst="rect">
            <a:avLst/>
          </a:prstGeom>
          <a:noFill/>
        </p:spPr>
        <p:txBody>
          <a:bodyPr wrap="square" rtlCol="0">
            <a:spAutoFit/>
          </a:bodyPr>
          <a:lstStyle/>
          <a:p>
            <a:r>
              <a:rPr lang="en-US" sz="3200" dirty="0">
                <a:solidFill>
                  <a:srgbClr val="FF0000"/>
                </a:solidFill>
                <a:latin typeface="Arial Black" panose="020B0A04020102020204" pitchFamily="34" charset="0"/>
              </a:rPr>
              <a:t>JESUS</a:t>
            </a:r>
          </a:p>
        </p:txBody>
      </p:sp>
    </p:spTree>
    <p:extLst>
      <p:ext uri="{BB962C8B-B14F-4D97-AF65-F5344CB8AC3E}">
        <p14:creationId xmlns:p14="http://schemas.microsoft.com/office/powerpoint/2010/main" val="392438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3467099" y="64858"/>
            <a:ext cx="2438400" cy="523220"/>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REFLECTION</a:t>
            </a:r>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sp>
        <p:nvSpPr>
          <p:cNvPr id="3" name="TextBox 2">
            <a:extLst>
              <a:ext uri="{FF2B5EF4-FFF2-40B4-BE49-F238E27FC236}">
                <a16:creationId xmlns:a16="http://schemas.microsoft.com/office/drawing/2014/main" id="{974C5888-2821-4429-ABEA-2A8A434612F9}"/>
              </a:ext>
            </a:extLst>
          </p:cNvPr>
          <p:cNvSpPr txBox="1"/>
          <p:nvPr/>
        </p:nvSpPr>
        <p:spPr>
          <a:xfrm>
            <a:off x="4876800" y="541911"/>
            <a:ext cx="4212091" cy="1323439"/>
          </a:xfrm>
          <a:prstGeom prst="rect">
            <a:avLst/>
          </a:prstGeom>
          <a:noFill/>
        </p:spPr>
        <p:txBody>
          <a:bodyPr wrap="square" rtlCol="0">
            <a:spAutoFit/>
          </a:bodyPr>
          <a:lstStyle/>
          <a:p>
            <a:r>
              <a:rPr lang="en-US" sz="2000" dirty="0">
                <a:latin typeface="Aharoni" panose="02010803020104030203" pitchFamily="2" charset="-79"/>
                <a:cs typeface="Aharoni" panose="02010803020104030203" pitchFamily="2" charset="-79"/>
              </a:rPr>
              <a:t>At dinner, Jesus blesses the bread and says, “Take it, this is my body.”  How can bread be the body of Jesus?</a:t>
            </a:r>
          </a:p>
        </p:txBody>
      </p:sp>
      <p:sp>
        <p:nvSpPr>
          <p:cNvPr id="4" name="TextBox 3">
            <a:extLst>
              <a:ext uri="{FF2B5EF4-FFF2-40B4-BE49-F238E27FC236}">
                <a16:creationId xmlns:a16="http://schemas.microsoft.com/office/drawing/2014/main" id="{8E173963-755B-436E-B290-C10DEBA5E02E}"/>
              </a:ext>
            </a:extLst>
          </p:cNvPr>
          <p:cNvSpPr txBox="1"/>
          <p:nvPr/>
        </p:nvSpPr>
        <p:spPr>
          <a:xfrm>
            <a:off x="4849245" y="1943103"/>
            <a:ext cx="4267200" cy="1631216"/>
          </a:xfrm>
          <a:prstGeom prst="rect">
            <a:avLst/>
          </a:prstGeom>
          <a:noFill/>
        </p:spPr>
        <p:txBody>
          <a:bodyPr wrap="square" rtlCol="0">
            <a:spAutoFit/>
          </a:bodyPr>
          <a:lstStyle/>
          <a:p>
            <a:r>
              <a:rPr lang="en-US" sz="2000" b="1" dirty="0">
                <a:solidFill>
                  <a:srgbClr val="FF0000"/>
                </a:solidFill>
                <a:latin typeface="Aharoni" panose="02010803020104030203" pitchFamily="2" charset="-79"/>
                <a:cs typeface="Aharoni" panose="02010803020104030203" pitchFamily="2" charset="-79"/>
              </a:rPr>
              <a:t>Jesus is God, almighty; He does a miracle changing the substance of the bread to that of His body, although the appearance stays the same.  </a:t>
            </a:r>
            <a:r>
              <a:rPr lang="en-US" sz="2000" b="1" i="1" dirty="0">
                <a:solidFill>
                  <a:srgbClr val="FF0000"/>
                </a:solidFill>
                <a:latin typeface="Aharoni" panose="02010803020104030203" pitchFamily="2" charset="-79"/>
                <a:cs typeface="Aharoni" panose="02010803020104030203" pitchFamily="2" charset="-79"/>
              </a:rPr>
              <a:t>Transubstantiation.</a:t>
            </a:r>
          </a:p>
        </p:txBody>
      </p:sp>
      <p:pic>
        <p:nvPicPr>
          <p:cNvPr id="15" name="Picture 14">
            <a:extLst>
              <a:ext uri="{FF2B5EF4-FFF2-40B4-BE49-F238E27FC236}">
                <a16:creationId xmlns:a16="http://schemas.microsoft.com/office/drawing/2014/main" id="{B646BF78-D485-44F4-9D59-FC9201F4EE9A}"/>
              </a:ext>
            </a:extLst>
          </p:cNvPr>
          <p:cNvPicPr>
            <a:picLocks noChangeAspect="1"/>
          </p:cNvPicPr>
          <p:nvPr/>
        </p:nvPicPr>
        <p:blipFill>
          <a:blip r:embed="rId2"/>
          <a:stretch>
            <a:fillRect/>
          </a:stretch>
        </p:blipFill>
        <p:spPr>
          <a:xfrm>
            <a:off x="400901" y="604154"/>
            <a:ext cx="4114800" cy="3087258"/>
          </a:xfrm>
          <a:prstGeom prst="rect">
            <a:avLst/>
          </a:prstGeom>
        </p:spPr>
      </p:pic>
      <p:pic>
        <p:nvPicPr>
          <p:cNvPr id="16" name="Picture 15">
            <a:extLst>
              <a:ext uri="{FF2B5EF4-FFF2-40B4-BE49-F238E27FC236}">
                <a16:creationId xmlns:a16="http://schemas.microsoft.com/office/drawing/2014/main" id="{E83F979A-129E-47BB-A708-AEE455C0AB16}"/>
              </a:ext>
            </a:extLst>
          </p:cNvPr>
          <p:cNvPicPr>
            <a:picLocks noChangeAspect="1"/>
          </p:cNvPicPr>
          <p:nvPr/>
        </p:nvPicPr>
        <p:blipFill>
          <a:blip r:embed="rId3"/>
          <a:stretch>
            <a:fillRect/>
          </a:stretch>
        </p:blipFill>
        <p:spPr>
          <a:xfrm>
            <a:off x="4876800" y="3664518"/>
            <a:ext cx="4212092" cy="3148480"/>
          </a:xfrm>
          <a:prstGeom prst="rect">
            <a:avLst/>
          </a:prstGeom>
        </p:spPr>
      </p:pic>
      <p:sp>
        <p:nvSpPr>
          <p:cNvPr id="17" name="TextBox 16">
            <a:extLst>
              <a:ext uri="{FF2B5EF4-FFF2-40B4-BE49-F238E27FC236}">
                <a16:creationId xmlns:a16="http://schemas.microsoft.com/office/drawing/2014/main" id="{B61DD37B-4363-4AAA-BB9B-35FB3A2A930F}"/>
              </a:ext>
            </a:extLst>
          </p:cNvPr>
          <p:cNvSpPr txBox="1"/>
          <p:nvPr/>
        </p:nvSpPr>
        <p:spPr>
          <a:xfrm>
            <a:off x="79157" y="3707488"/>
            <a:ext cx="4758287" cy="1323439"/>
          </a:xfrm>
          <a:prstGeom prst="rect">
            <a:avLst/>
          </a:prstGeom>
          <a:noFill/>
        </p:spPr>
        <p:txBody>
          <a:bodyPr wrap="square" rtlCol="0">
            <a:spAutoFit/>
          </a:bodyPr>
          <a:lstStyle/>
          <a:p>
            <a:r>
              <a:rPr lang="en-US" sz="2000" dirty="0">
                <a:latin typeface="Aharoni" panose="02010803020104030203" pitchFamily="2" charset="-79"/>
                <a:cs typeface="Aharoni" panose="02010803020104030203" pitchFamily="2" charset="-79"/>
              </a:rPr>
              <a:t>Jesus takes the cup and blesses it and says, “This is my blood of the covenant, which will be shed for many.”</a:t>
            </a:r>
          </a:p>
        </p:txBody>
      </p:sp>
      <p:sp>
        <p:nvSpPr>
          <p:cNvPr id="18" name="TextBox 17">
            <a:extLst>
              <a:ext uri="{FF2B5EF4-FFF2-40B4-BE49-F238E27FC236}">
                <a16:creationId xmlns:a16="http://schemas.microsoft.com/office/drawing/2014/main" id="{5A4E8B4E-E5C8-4214-8DB8-508FBF2E4A73}"/>
              </a:ext>
            </a:extLst>
          </p:cNvPr>
          <p:cNvSpPr txBox="1"/>
          <p:nvPr/>
        </p:nvSpPr>
        <p:spPr>
          <a:xfrm>
            <a:off x="79157" y="5030927"/>
            <a:ext cx="4267200" cy="1631216"/>
          </a:xfrm>
          <a:prstGeom prst="rect">
            <a:avLst/>
          </a:prstGeom>
          <a:noFill/>
        </p:spPr>
        <p:txBody>
          <a:bodyPr wrap="square" rtlCol="0">
            <a:spAutoFit/>
          </a:bodyPr>
          <a:lstStyle/>
          <a:p>
            <a:r>
              <a:rPr lang="en-US" sz="2000" b="1" dirty="0">
                <a:solidFill>
                  <a:srgbClr val="FF0000"/>
                </a:solidFill>
                <a:latin typeface="Aharoni" panose="02010803020104030203" pitchFamily="2" charset="-79"/>
                <a:cs typeface="Aharoni" panose="02010803020104030203" pitchFamily="2" charset="-79"/>
              </a:rPr>
              <a:t>Jesus is God, almighty; He does a miracle changing the substance of the wine to that of His blood, although the appearance stays the same.  </a:t>
            </a:r>
            <a:r>
              <a:rPr lang="en-US" sz="2000" b="1" i="1" dirty="0">
                <a:solidFill>
                  <a:srgbClr val="FF0000"/>
                </a:solidFill>
                <a:latin typeface="Aharoni" panose="02010803020104030203" pitchFamily="2" charset="-79"/>
                <a:cs typeface="Aharoni" panose="02010803020104030203" pitchFamily="2" charset="-79"/>
              </a:rPr>
              <a:t>Transubstantiation.</a:t>
            </a:r>
          </a:p>
        </p:txBody>
      </p:sp>
    </p:spTree>
    <p:extLst>
      <p:ext uri="{BB962C8B-B14F-4D97-AF65-F5344CB8AC3E}">
        <p14:creationId xmlns:p14="http://schemas.microsoft.com/office/powerpoint/2010/main" val="86404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3467099" y="64858"/>
            <a:ext cx="2438400" cy="954107"/>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REFLECTION</a:t>
            </a:r>
          </a:p>
          <a:p>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sp>
        <p:nvSpPr>
          <p:cNvPr id="22" name="TextBox 21">
            <a:extLst>
              <a:ext uri="{FF2B5EF4-FFF2-40B4-BE49-F238E27FC236}">
                <a16:creationId xmlns:a16="http://schemas.microsoft.com/office/drawing/2014/main" id="{9C9366D0-FB63-4089-9F73-02A725EDBD4C}"/>
              </a:ext>
            </a:extLst>
          </p:cNvPr>
          <p:cNvSpPr txBox="1"/>
          <p:nvPr/>
        </p:nvSpPr>
        <p:spPr>
          <a:xfrm>
            <a:off x="169027" y="869215"/>
            <a:ext cx="8805946" cy="830997"/>
          </a:xfrm>
          <a:prstGeom prst="rect">
            <a:avLst/>
          </a:prstGeom>
          <a:noFill/>
        </p:spPr>
        <p:txBody>
          <a:bodyPr wrap="square" rtlCol="0">
            <a:spAutoFit/>
          </a:bodyPr>
          <a:lstStyle/>
          <a:p>
            <a:r>
              <a:rPr lang="en-US" sz="2400" b="1" dirty="0"/>
              <a:t>CONSECRATION</a:t>
            </a:r>
            <a:r>
              <a:rPr lang="en-US" sz="2400" dirty="0"/>
              <a:t>: Moment during the MASS in which Jesus, through the priest, changes the bread and wine </a:t>
            </a:r>
            <a:r>
              <a:rPr lang="en-US" sz="2400" b="1" dirty="0"/>
              <a:t>to His Body and Blood.</a:t>
            </a:r>
          </a:p>
        </p:txBody>
      </p:sp>
      <p:pic>
        <p:nvPicPr>
          <p:cNvPr id="24" name="Picture 23">
            <a:extLst>
              <a:ext uri="{FF2B5EF4-FFF2-40B4-BE49-F238E27FC236}">
                <a16:creationId xmlns:a16="http://schemas.microsoft.com/office/drawing/2014/main" id="{0BDC3F21-852D-44D7-AA4D-B7A8EC2A308D}"/>
              </a:ext>
            </a:extLst>
          </p:cNvPr>
          <p:cNvPicPr>
            <a:picLocks noChangeAspect="1"/>
          </p:cNvPicPr>
          <p:nvPr/>
        </p:nvPicPr>
        <p:blipFill>
          <a:blip r:embed="rId2"/>
          <a:stretch>
            <a:fillRect/>
          </a:stretch>
        </p:blipFill>
        <p:spPr>
          <a:xfrm>
            <a:off x="1894540" y="2127376"/>
            <a:ext cx="4946174" cy="4415315"/>
          </a:xfrm>
          <a:prstGeom prst="rect">
            <a:avLst/>
          </a:prstGeom>
        </p:spPr>
      </p:pic>
      <p:sp>
        <p:nvSpPr>
          <p:cNvPr id="14" name="TextBox 13">
            <a:extLst>
              <a:ext uri="{FF2B5EF4-FFF2-40B4-BE49-F238E27FC236}">
                <a16:creationId xmlns:a16="http://schemas.microsoft.com/office/drawing/2014/main" id="{D7533A10-69E0-4A56-8559-1620E525406A}"/>
              </a:ext>
            </a:extLst>
          </p:cNvPr>
          <p:cNvSpPr txBox="1"/>
          <p:nvPr/>
        </p:nvSpPr>
        <p:spPr>
          <a:xfrm>
            <a:off x="29881" y="2071975"/>
            <a:ext cx="1828800" cy="646331"/>
          </a:xfrm>
          <a:prstGeom prst="rect">
            <a:avLst/>
          </a:prstGeom>
          <a:noFill/>
        </p:spPr>
        <p:txBody>
          <a:bodyPr wrap="square" rtlCol="0">
            <a:spAutoFit/>
          </a:bodyPr>
          <a:lstStyle/>
          <a:p>
            <a:pPr algn="ctr"/>
            <a:r>
              <a:rPr lang="en-US" b="1" dirty="0"/>
              <a:t>Before the </a:t>
            </a:r>
          </a:p>
          <a:p>
            <a:pPr algn="ctr"/>
            <a:r>
              <a:rPr lang="en-US" b="1" dirty="0"/>
              <a:t>CONSECRATION</a:t>
            </a:r>
          </a:p>
        </p:txBody>
      </p:sp>
      <p:sp>
        <p:nvSpPr>
          <p:cNvPr id="19" name="TextBox 18">
            <a:extLst>
              <a:ext uri="{FF2B5EF4-FFF2-40B4-BE49-F238E27FC236}">
                <a16:creationId xmlns:a16="http://schemas.microsoft.com/office/drawing/2014/main" id="{248907F5-0448-45E9-A7FB-16AF66EFD597}"/>
              </a:ext>
            </a:extLst>
          </p:cNvPr>
          <p:cNvSpPr txBox="1"/>
          <p:nvPr/>
        </p:nvSpPr>
        <p:spPr>
          <a:xfrm>
            <a:off x="7053346" y="1981200"/>
            <a:ext cx="1828800" cy="646331"/>
          </a:xfrm>
          <a:prstGeom prst="rect">
            <a:avLst/>
          </a:prstGeom>
          <a:noFill/>
        </p:spPr>
        <p:txBody>
          <a:bodyPr wrap="square" rtlCol="0">
            <a:spAutoFit/>
          </a:bodyPr>
          <a:lstStyle/>
          <a:p>
            <a:pPr algn="ctr"/>
            <a:r>
              <a:rPr lang="en-US" b="1" dirty="0"/>
              <a:t>After the</a:t>
            </a:r>
          </a:p>
          <a:p>
            <a:pPr algn="ctr"/>
            <a:r>
              <a:rPr lang="en-US" b="1" dirty="0"/>
              <a:t>CONSECRATION</a:t>
            </a:r>
          </a:p>
        </p:txBody>
      </p:sp>
      <p:pic>
        <p:nvPicPr>
          <p:cNvPr id="26" name="Picture 25">
            <a:extLst>
              <a:ext uri="{FF2B5EF4-FFF2-40B4-BE49-F238E27FC236}">
                <a16:creationId xmlns:a16="http://schemas.microsoft.com/office/drawing/2014/main" id="{2748953A-FD59-4A6E-81F6-7C248BEA499C}"/>
              </a:ext>
            </a:extLst>
          </p:cNvPr>
          <p:cNvPicPr>
            <a:picLocks noChangeAspect="1"/>
          </p:cNvPicPr>
          <p:nvPr/>
        </p:nvPicPr>
        <p:blipFill>
          <a:blip r:embed="rId3"/>
          <a:stretch>
            <a:fillRect/>
          </a:stretch>
        </p:blipFill>
        <p:spPr>
          <a:xfrm>
            <a:off x="322775" y="2809835"/>
            <a:ext cx="1243012" cy="1329860"/>
          </a:xfrm>
          <a:prstGeom prst="rect">
            <a:avLst/>
          </a:prstGeom>
        </p:spPr>
      </p:pic>
      <p:sp>
        <p:nvSpPr>
          <p:cNvPr id="27" name="TextBox 26">
            <a:extLst>
              <a:ext uri="{FF2B5EF4-FFF2-40B4-BE49-F238E27FC236}">
                <a16:creationId xmlns:a16="http://schemas.microsoft.com/office/drawing/2014/main" id="{8C4FF66D-FCD5-474E-96F1-B6A94CD1E364}"/>
              </a:ext>
            </a:extLst>
          </p:cNvPr>
          <p:cNvSpPr txBox="1"/>
          <p:nvPr/>
        </p:nvSpPr>
        <p:spPr>
          <a:xfrm>
            <a:off x="322775" y="4321383"/>
            <a:ext cx="1359133" cy="646331"/>
          </a:xfrm>
          <a:prstGeom prst="rect">
            <a:avLst/>
          </a:prstGeom>
          <a:noFill/>
        </p:spPr>
        <p:txBody>
          <a:bodyPr wrap="square" rtlCol="0">
            <a:spAutoFit/>
          </a:bodyPr>
          <a:lstStyle/>
          <a:p>
            <a:pPr algn="ctr"/>
            <a:r>
              <a:rPr lang="en-US" b="1" dirty="0"/>
              <a:t>BREAD AND WINE</a:t>
            </a:r>
          </a:p>
        </p:txBody>
      </p:sp>
      <p:pic>
        <p:nvPicPr>
          <p:cNvPr id="29" name="Picture 28">
            <a:extLst>
              <a:ext uri="{FF2B5EF4-FFF2-40B4-BE49-F238E27FC236}">
                <a16:creationId xmlns:a16="http://schemas.microsoft.com/office/drawing/2014/main" id="{ABF9EC29-51F4-4ED1-943C-3524555855FB}"/>
              </a:ext>
            </a:extLst>
          </p:cNvPr>
          <p:cNvPicPr>
            <a:picLocks noChangeAspect="1"/>
          </p:cNvPicPr>
          <p:nvPr/>
        </p:nvPicPr>
        <p:blipFill>
          <a:blip r:embed="rId4"/>
          <a:stretch>
            <a:fillRect/>
          </a:stretch>
        </p:blipFill>
        <p:spPr>
          <a:xfrm>
            <a:off x="7467707" y="2744616"/>
            <a:ext cx="1000077" cy="1368768"/>
          </a:xfrm>
          <a:prstGeom prst="rect">
            <a:avLst/>
          </a:prstGeom>
        </p:spPr>
      </p:pic>
      <p:sp>
        <p:nvSpPr>
          <p:cNvPr id="30" name="TextBox 29">
            <a:extLst>
              <a:ext uri="{FF2B5EF4-FFF2-40B4-BE49-F238E27FC236}">
                <a16:creationId xmlns:a16="http://schemas.microsoft.com/office/drawing/2014/main" id="{650CDA2D-3D3D-4C2B-8058-829717E5EB74}"/>
              </a:ext>
            </a:extLst>
          </p:cNvPr>
          <p:cNvSpPr txBox="1"/>
          <p:nvPr/>
        </p:nvSpPr>
        <p:spPr>
          <a:xfrm>
            <a:off x="7249461" y="4229050"/>
            <a:ext cx="1470318" cy="1015663"/>
          </a:xfrm>
          <a:prstGeom prst="rect">
            <a:avLst/>
          </a:prstGeom>
          <a:noFill/>
        </p:spPr>
        <p:txBody>
          <a:bodyPr wrap="square" rtlCol="0">
            <a:spAutoFit/>
          </a:bodyPr>
          <a:lstStyle/>
          <a:p>
            <a:pPr algn="ctr"/>
            <a:r>
              <a:rPr lang="en-US" sz="2000" b="1" dirty="0"/>
              <a:t>BODY AND BLOOD OF JESUS</a:t>
            </a:r>
          </a:p>
        </p:txBody>
      </p:sp>
    </p:spTree>
    <p:extLst>
      <p:ext uri="{BB962C8B-B14F-4D97-AF65-F5344CB8AC3E}">
        <p14:creationId xmlns:p14="http://schemas.microsoft.com/office/powerpoint/2010/main" val="179593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4" grpId="0"/>
      <p:bldP spid="19" grpId="0"/>
      <p:bldP spid="27"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3467099" y="64858"/>
            <a:ext cx="2438400" cy="523220"/>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REFLECTION</a:t>
            </a:r>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pic>
        <p:nvPicPr>
          <p:cNvPr id="5" name="Picture 4">
            <a:extLst>
              <a:ext uri="{FF2B5EF4-FFF2-40B4-BE49-F238E27FC236}">
                <a16:creationId xmlns:a16="http://schemas.microsoft.com/office/drawing/2014/main" id="{DA09A248-047C-48CD-8176-AB0D763571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651" y="2791392"/>
            <a:ext cx="3409166" cy="2250050"/>
          </a:xfrm>
          <a:prstGeom prst="rect">
            <a:avLst/>
          </a:prstGeom>
        </p:spPr>
      </p:pic>
      <p:sp>
        <p:nvSpPr>
          <p:cNvPr id="7" name="TextBox 6">
            <a:extLst>
              <a:ext uri="{FF2B5EF4-FFF2-40B4-BE49-F238E27FC236}">
                <a16:creationId xmlns:a16="http://schemas.microsoft.com/office/drawing/2014/main" id="{DA6B40D8-35A3-46F1-9FC1-3B61DAB7B935}"/>
              </a:ext>
            </a:extLst>
          </p:cNvPr>
          <p:cNvSpPr txBox="1"/>
          <p:nvPr/>
        </p:nvSpPr>
        <p:spPr>
          <a:xfrm>
            <a:off x="438933" y="886598"/>
            <a:ext cx="3409165" cy="1754326"/>
          </a:xfrm>
          <a:prstGeom prst="rect">
            <a:avLst/>
          </a:prstGeom>
          <a:noFill/>
        </p:spPr>
        <p:txBody>
          <a:bodyPr wrap="square" rtlCol="0">
            <a:spAutoFit/>
          </a:bodyPr>
          <a:lstStyle/>
          <a:p>
            <a:r>
              <a:rPr lang="en-US" dirty="0"/>
              <a:t>God asked the Israelites to sacrifice a lamb to save them from the 10</a:t>
            </a:r>
            <a:r>
              <a:rPr lang="en-US" baseline="30000" dirty="0"/>
              <a:t>th</a:t>
            </a:r>
            <a:r>
              <a:rPr lang="en-US" dirty="0"/>
              <a:t> plague in Egypt, death of the first born son. The 10</a:t>
            </a:r>
            <a:r>
              <a:rPr lang="en-US" baseline="30000" dirty="0"/>
              <a:t>th</a:t>
            </a:r>
            <a:r>
              <a:rPr lang="en-US" dirty="0"/>
              <a:t> plague finally made Pharoah set them free.</a:t>
            </a:r>
          </a:p>
        </p:txBody>
      </p:sp>
      <p:pic>
        <p:nvPicPr>
          <p:cNvPr id="10" name="Picture 9">
            <a:extLst>
              <a:ext uri="{FF2B5EF4-FFF2-40B4-BE49-F238E27FC236}">
                <a16:creationId xmlns:a16="http://schemas.microsoft.com/office/drawing/2014/main" id="{2178AAB3-6AD3-47A0-A4E4-7D72E25C94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2490810"/>
            <a:ext cx="1927923" cy="3090381"/>
          </a:xfrm>
          <a:prstGeom prst="rect">
            <a:avLst/>
          </a:prstGeom>
        </p:spPr>
      </p:pic>
      <p:sp>
        <p:nvSpPr>
          <p:cNvPr id="20" name="TextBox 19">
            <a:extLst>
              <a:ext uri="{FF2B5EF4-FFF2-40B4-BE49-F238E27FC236}">
                <a16:creationId xmlns:a16="http://schemas.microsoft.com/office/drawing/2014/main" id="{A0259FC6-1F7B-4FEA-9E8C-6F79B1F7C80E}"/>
              </a:ext>
            </a:extLst>
          </p:cNvPr>
          <p:cNvSpPr txBox="1"/>
          <p:nvPr/>
        </p:nvSpPr>
        <p:spPr>
          <a:xfrm>
            <a:off x="5486400" y="609599"/>
            <a:ext cx="3276600" cy="1754326"/>
          </a:xfrm>
          <a:prstGeom prst="rect">
            <a:avLst/>
          </a:prstGeom>
          <a:noFill/>
        </p:spPr>
        <p:txBody>
          <a:bodyPr wrap="square" rtlCol="0">
            <a:spAutoFit/>
          </a:bodyPr>
          <a:lstStyle/>
          <a:p>
            <a:r>
              <a:rPr lang="en-US" dirty="0"/>
              <a:t>Jesus is the </a:t>
            </a:r>
            <a:r>
              <a:rPr lang="en-US" b="1" dirty="0"/>
              <a:t>LAMB OF GOD, </a:t>
            </a:r>
            <a:r>
              <a:rPr lang="en-US" dirty="0"/>
              <a:t>who gave Himself as the perfect sacrifice, shedding His blood on the Cross for us, so we may be saved from our sins and live in communion with God.  </a:t>
            </a:r>
          </a:p>
        </p:txBody>
      </p:sp>
      <p:sp>
        <p:nvSpPr>
          <p:cNvPr id="11" name="TextBox 10">
            <a:extLst>
              <a:ext uri="{FF2B5EF4-FFF2-40B4-BE49-F238E27FC236}">
                <a16:creationId xmlns:a16="http://schemas.microsoft.com/office/drawing/2014/main" id="{95B443C4-A712-4B85-8429-82AB469CA1F2}"/>
              </a:ext>
            </a:extLst>
          </p:cNvPr>
          <p:cNvSpPr txBox="1"/>
          <p:nvPr/>
        </p:nvSpPr>
        <p:spPr>
          <a:xfrm>
            <a:off x="291974" y="5681181"/>
            <a:ext cx="8471026" cy="1015663"/>
          </a:xfrm>
          <a:prstGeom prst="rect">
            <a:avLst/>
          </a:prstGeom>
          <a:noFill/>
        </p:spPr>
        <p:txBody>
          <a:bodyPr wrap="square" rtlCol="0">
            <a:spAutoFit/>
          </a:bodyPr>
          <a:lstStyle/>
          <a:p>
            <a:r>
              <a:rPr lang="en-US" sz="2000" dirty="0">
                <a:latin typeface="Aharoni" panose="02010803020104030203" pitchFamily="2" charset="-79"/>
                <a:cs typeface="Aharoni" panose="02010803020104030203" pitchFamily="2" charset="-79"/>
              </a:rPr>
              <a:t>Every time we go to Communion, we receive JESUS who helps us live holy lives, united with God. Jesus nourishes and strengthens our soul so we may be more like Jesus.  </a:t>
            </a:r>
          </a:p>
        </p:txBody>
      </p:sp>
    </p:spTree>
    <p:extLst>
      <p:ext uri="{BB962C8B-B14F-4D97-AF65-F5344CB8AC3E}">
        <p14:creationId xmlns:p14="http://schemas.microsoft.com/office/powerpoint/2010/main" val="362543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First Communion stock illustration. Illustration of clipart - 8622629">
            <a:extLst>
              <a:ext uri="{FF2B5EF4-FFF2-40B4-BE49-F238E27FC236}">
                <a16:creationId xmlns:a16="http://schemas.microsoft.com/office/drawing/2014/main" id="{3E999CF1-D94A-44F3-90A4-4714ACC73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5979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BCD807D-260F-4A8E-95E0-CA50E7C8B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2057400"/>
            <a:ext cx="8001000" cy="4445000"/>
          </a:xfrm>
          <a:prstGeom prst="rect">
            <a:avLst/>
          </a:prstGeom>
        </p:spPr>
      </p:pic>
      <p:sp>
        <p:nvSpPr>
          <p:cNvPr id="8" name="TextBox 7">
            <a:extLst>
              <a:ext uri="{FF2B5EF4-FFF2-40B4-BE49-F238E27FC236}">
                <a16:creationId xmlns:a16="http://schemas.microsoft.com/office/drawing/2014/main" id="{1EBF4F0D-4ACB-4B7B-B6E3-1BB4183E4396}"/>
              </a:ext>
            </a:extLst>
          </p:cNvPr>
          <p:cNvSpPr txBox="1"/>
          <p:nvPr/>
        </p:nvSpPr>
        <p:spPr>
          <a:xfrm>
            <a:off x="457200" y="196671"/>
            <a:ext cx="8229600" cy="1754326"/>
          </a:xfrm>
          <a:prstGeom prst="rect">
            <a:avLst/>
          </a:prstGeom>
          <a:noFill/>
        </p:spPr>
        <p:txBody>
          <a:bodyPr wrap="square">
            <a:spAutoFit/>
          </a:bodyPr>
          <a:lstStyle/>
          <a:p>
            <a:r>
              <a:rPr lang="es-ES" dirty="0" err="1"/>
              <a:t>During</a:t>
            </a:r>
            <a:r>
              <a:rPr lang="es-ES" dirty="0"/>
              <a:t> </a:t>
            </a:r>
            <a:r>
              <a:rPr lang="es-ES" dirty="0" err="1"/>
              <a:t>the</a:t>
            </a:r>
            <a:r>
              <a:rPr lang="es-ES" dirty="0"/>
              <a:t> </a:t>
            </a:r>
            <a:r>
              <a:rPr lang="es-ES" dirty="0" err="1"/>
              <a:t>First</a:t>
            </a:r>
            <a:r>
              <a:rPr lang="es-ES" dirty="0"/>
              <a:t> </a:t>
            </a:r>
            <a:r>
              <a:rPr lang="es-ES" dirty="0" err="1"/>
              <a:t>Communion</a:t>
            </a:r>
            <a:r>
              <a:rPr lang="es-ES" dirty="0"/>
              <a:t> </a:t>
            </a:r>
            <a:r>
              <a:rPr lang="es-ES" dirty="0" err="1"/>
              <a:t>Ceremony</a:t>
            </a:r>
            <a:r>
              <a:rPr lang="es-ES" dirty="0"/>
              <a:t>, </a:t>
            </a:r>
            <a:r>
              <a:rPr lang="es-ES" dirty="0" err="1"/>
              <a:t>Caio</a:t>
            </a:r>
            <a:r>
              <a:rPr lang="es-ES" dirty="0"/>
              <a:t> Henrique Nagel Vieira </a:t>
            </a:r>
            <a:r>
              <a:rPr lang="es-ES" dirty="0" err="1"/>
              <a:t>was</a:t>
            </a:r>
            <a:r>
              <a:rPr lang="es-ES" dirty="0"/>
              <a:t> moved and </a:t>
            </a:r>
            <a:r>
              <a:rPr lang="es-ES" dirty="0" err="1"/>
              <a:t>cried</a:t>
            </a:r>
            <a:r>
              <a:rPr lang="es-ES" dirty="0"/>
              <a:t> </a:t>
            </a:r>
            <a:r>
              <a:rPr lang="es-ES" dirty="0" err="1"/>
              <a:t>when</a:t>
            </a:r>
            <a:r>
              <a:rPr lang="es-ES" dirty="0"/>
              <a:t> He </a:t>
            </a:r>
            <a:r>
              <a:rPr lang="es-ES" dirty="0" err="1"/>
              <a:t>received</a:t>
            </a:r>
            <a:r>
              <a:rPr lang="es-ES" dirty="0"/>
              <a:t> </a:t>
            </a:r>
            <a:r>
              <a:rPr lang="es-ES" dirty="0" err="1"/>
              <a:t>Jesus</a:t>
            </a:r>
            <a:r>
              <a:rPr lang="es-ES" dirty="0"/>
              <a:t> in </a:t>
            </a:r>
            <a:r>
              <a:rPr lang="es-ES" dirty="0" err="1"/>
              <a:t>the</a:t>
            </a:r>
            <a:r>
              <a:rPr lang="es-ES" dirty="0"/>
              <a:t> </a:t>
            </a:r>
            <a:r>
              <a:rPr lang="es-ES" dirty="0" err="1"/>
              <a:t>Eucharist</a:t>
            </a:r>
            <a:r>
              <a:rPr lang="es-ES" dirty="0"/>
              <a:t> </a:t>
            </a:r>
            <a:r>
              <a:rPr lang="es-ES" dirty="0" err="1"/>
              <a:t>for</a:t>
            </a:r>
            <a:r>
              <a:rPr lang="es-ES" dirty="0"/>
              <a:t> </a:t>
            </a:r>
            <a:r>
              <a:rPr lang="es-ES" dirty="0" err="1"/>
              <a:t>the</a:t>
            </a:r>
            <a:r>
              <a:rPr lang="es-ES" dirty="0"/>
              <a:t> 1st time. He </a:t>
            </a:r>
            <a:r>
              <a:rPr lang="es-ES" dirty="0" err="1"/>
              <a:t>remembered</a:t>
            </a:r>
            <a:r>
              <a:rPr lang="es-ES" dirty="0"/>
              <a:t> </a:t>
            </a:r>
            <a:r>
              <a:rPr lang="es-ES" dirty="0" err="1"/>
              <a:t>Jesus</a:t>
            </a:r>
            <a:r>
              <a:rPr lang="es-ES" dirty="0"/>
              <a:t>’ </a:t>
            </a:r>
            <a:r>
              <a:rPr lang="es-ES" dirty="0" err="1"/>
              <a:t>suffering</a:t>
            </a:r>
            <a:r>
              <a:rPr lang="es-ES" dirty="0"/>
              <a:t> and </a:t>
            </a:r>
            <a:r>
              <a:rPr lang="es-ES" dirty="0" err="1"/>
              <a:t>asked</a:t>
            </a:r>
            <a:r>
              <a:rPr lang="es-ES" dirty="0"/>
              <a:t> </a:t>
            </a:r>
            <a:r>
              <a:rPr lang="es-ES" dirty="0" err="1"/>
              <a:t>forgiveness</a:t>
            </a:r>
            <a:r>
              <a:rPr lang="es-ES" dirty="0"/>
              <a:t> </a:t>
            </a:r>
            <a:r>
              <a:rPr lang="es-ES" dirty="0" err="1"/>
              <a:t>for</a:t>
            </a:r>
            <a:r>
              <a:rPr lang="es-ES" dirty="0"/>
              <a:t> </a:t>
            </a:r>
            <a:r>
              <a:rPr lang="es-ES" dirty="0" err="1"/>
              <a:t>the</a:t>
            </a:r>
            <a:r>
              <a:rPr lang="es-ES" dirty="0"/>
              <a:t> </a:t>
            </a:r>
            <a:r>
              <a:rPr lang="es-ES" dirty="0" err="1"/>
              <a:t>sins</a:t>
            </a:r>
            <a:r>
              <a:rPr lang="es-ES" dirty="0"/>
              <a:t> </a:t>
            </a:r>
            <a:r>
              <a:rPr lang="es-ES" dirty="0" err="1"/>
              <a:t>of</a:t>
            </a:r>
            <a:r>
              <a:rPr lang="es-ES" dirty="0"/>
              <a:t> </a:t>
            </a:r>
            <a:r>
              <a:rPr lang="es-ES" dirty="0" err="1"/>
              <a:t>the</a:t>
            </a:r>
            <a:r>
              <a:rPr lang="es-ES" dirty="0"/>
              <a:t> </a:t>
            </a:r>
            <a:r>
              <a:rPr lang="es-ES" dirty="0" err="1"/>
              <a:t>world</a:t>
            </a:r>
            <a:r>
              <a:rPr lang="es-ES" dirty="0"/>
              <a:t>. </a:t>
            </a:r>
            <a:r>
              <a:rPr lang="es-ES" dirty="0" err="1"/>
              <a:t>Caio</a:t>
            </a:r>
            <a:r>
              <a:rPr lang="es-ES" dirty="0"/>
              <a:t> </a:t>
            </a:r>
            <a:r>
              <a:rPr lang="es-ES" dirty="0" err="1"/>
              <a:t>felt</a:t>
            </a:r>
            <a:r>
              <a:rPr lang="es-ES" dirty="0"/>
              <a:t> </a:t>
            </a:r>
            <a:r>
              <a:rPr lang="es-ES" dirty="0" err="1"/>
              <a:t>that</a:t>
            </a:r>
            <a:r>
              <a:rPr lang="es-ES" dirty="0"/>
              <a:t> </a:t>
            </a:r>
            <a:r>
              <a:rPr lang="es-ES" dirty="0" err="1"/>
              <a:t>Jesus</a:t>
            </a:r>
            <a:r>
              <a:rPr lang="es-ES" dirty="0"/>
              <a:t> </a:t>
            </a:r>
            <a:r>
              <a:rPr lang="es-ES" dirty="0" err="1"/>
              <a:t>hugged</a:t>
            </a:r>
            <a:r>
              <a:rPr lang="es-ES" dirty="0"/>
              <a:t> </a:t>
            </a:r>
            <a:r>
              <a:rPr lang="es-ES" dirty="0" err="1"/>
              <a:t>Him</a:t>
            </a:r>
            <a:r>
              <a:rPr lang="es-ES" dirty="0"/>
              <a:t> </a:t>
            </a:r>
            <a:r>
              <a:rPr lang="es-ES" dirty="0" err="1"/>
              <a:t>which</a:t>
            </a:r>
            <a:r>
              <a:rPr lang="es-ES" dirty="0"/>
              <a:t> </a:t>
            </a:r>
            <a:r>
              <a:rPr lang="es-ES" dirty="0" err="1"/>
              <a:t>caused</a:t>
            </a:r>
            <a:r>
              <a:rPr lang="es-ES" dirty="0"/>
              <a:t> </a:t>
            </a:r>
            <a:r>
              <a:rPr lang="es-ES" dirty="0" err="1"/>
              <a:t>him</a:t>
            </a:r>
            <a:r>
              <a:rPr lang="es-ES" dirty="0"/>
              <a:t> </a:t>
            </a:r>
            <a:r>
              <a:rPr lang="es-ES" dirty="0" err="1"/>
              <a:t>great</a:t>
            </a:r>
            <a:r>
              <a:rPr lang="es-ES" dirty="0"/>
              <a:t> </a:t>
            </a:r>
            <a:r>
              <a:rPr lang="es-ES" dirty="0" err="1"/>
              <a:t>emotion</a:t>
            </a:r>
            <a:r>
              <a:rPr lang="es-ES" dirty="0"/>
              <a:t>. </a:t>
            </a:r>
            <a:r>
              <a:rPr lang="es-ES" dirty="0" err="1"/>
              <a:t>Grateful</a:t>
            </a:r>
            <a:r>
              <a:rPr lang="es-ES" dirty="0"/>
              <a:t>, he </a:t>
            </a:r>
            <a:r>
              <a:rPr lang="es-ES" dirty="0" err="1"/>
              <a:t>said</a:t>
            </a:r>
            <a:r>
              <a:rPr lang="es-ES" dirty="0"/>
              <a:t>: “</a:t>
            </a:r>
            <a:r>
              <a:rPr lang="es-ES" dirty="0" err="1"/>
              <a:t>God</a:t>
            </a:r>
            <a:r>
              <a:rPr lang="es-ES" dirty="0"/>
              <a:t> </a:t>
            </a:r>
            <a:r>
              <a:rPr lang="es-ES" dirty="0" err="1"/>
              <a:t>could</a:t>
            </a:r>
            <a:r>
              <a:rPr lang="es-ES" dirty="0"/>
              <a:t> </a:t>
            </a:r>
            <a:r>
              <a:rPr lang="es-ES" dirty="0" err="1"/>
              <a:t>have</a:t>
            </a:r>
            <a:r>
              <a:rPr lang="es-ES" dirty="0"/>
              <a:t> </a:t>
            </a:r>
            <a:r>
              <a:rPr lang="es-ES" dirty="0" err="1"/>
              <a:t>started</a:t>
            </a:r>
            <a:r>
              <a:rPr lang="es-ES" dirty="0"/>
              <a:t> </a:t>
            </a:r>
            <a:r>
              <a:rPr lang="es-ES" dirty="0" err="1"/>
              <a:t>the</a:t>
            </a:r>
            <a:r>
              <a:rPr lang="es-ES" dirty="0"/>
              <a:t> </a:t>
            </a:r>
            <a:r>
              <a:rPr lang="es-ES" dirty="0" err="1"/>
              <a:t>world</a:t>
            </a:r>
            <a:r>
              <a:rPr lang="es-ES" dirty="0"/>
              <a:t> </a:t>
            </a:r>
            <a:r>
              <a:rPr lang="es-ES" dirty="0" err="1"/>
              <a:t>over</a:t>
            </a:r>
            <a:r>
              <a:rPr lang="es-ES" dirty="0"/>
              <a:t> </a:t>
            </a:r>
            <a:r>
              <a:rPr lang="es-ES" dirty="0" err="1"/>
              <a:t>from</a:t>
            </a:r>
            <a:r>
              <a:rPr lang="es-ES" dirty="0"/>
              <a:t> </a:t>
            </a:r>
            <a:r>
              <a:rPr lang="es-ES" dirty="0" err="1"/>
              <a:t>nothing</a:t>
            </a:r>
            <a:r>
              <a:rPr lang="es-ES" dirty="0"/>
              <a:t>, </a:t>
            </a:r>
            <a:r>
              <a:rPr lang="es-ES" dirty="0" err="1"/>
              <a:t>but</a:t>
            </a:r>
            <a:r>
              <a:rPr lang="es-ES" dirty="0"/>
              <a:t> </a:t>
            </a:r>
            <a:r>
              <a:rPr lang="es-ES" dirty="0" err="1"/>
              <a:t>preferred</a:t>
            </a:r>
            <a:r>
              <a:rPr lang="es-ES" dirty="0"/>
              <a:t> </a:t>
            </a:r>
            <a:r>
              <a:rPr lang="es-ES" dirty="0" err="1"/>
              <a:t>to</a:t>
            </a:r>
            <a:r>
              <a:rPr lang="es-ES" dirty="0"/>
              <a:t> </a:t>
            </a:r>
            <a:r>
              <a:rPr lang="es-ES" dirty="0" err="1"/>
              <a:t>sacrifice</a:t>
            </a:r>
            <a:r>
              <a:rPr lang="es-ES" dirty="0"/>
              <a:t> </a:t>
            </a:r>
            <a:r>
              <a:rPr lang="es-ES" dirty="0" err="1"/>
              <a:t>His</a:t>
            </a:r>
            <a:r>
              <a:rPr lang="es-ES" dirty="0"/>
              <a:t> Son </a:t>
            </a:r>
            <a:r>
              <a:rPr lang="es-ES" dirty="0" err="1"/>
              <a:t>for</a:t>
            </a:r>
            <a:r>
              <a:rPr lang="es-ES" dirty="0"/>
              <a:t> </a:t>
            </a:r>
            <a:r>
              <a:rPr lang="es-ES" dirty="0" err="1"/>
              <a:t>love</a:t>
            </a:r>
            <a:r>
              <a:rPr lang="es-ES" dirty="0"/>
              <a:t> </a:t>
            </a:r>
            <a:r>
              <a:rPr lang="es-ES" dirty="0" err="1"/>
              <a:t>of</a:t>
            </a:r>
            <a:r>
              <a:rPr lang="es-ES" dirty="0"/>
              <a:t> </a:t>
            </a:r>
            <a:r>
              <a:rPr lang="es-ES" dirty="0" err="1"/>
              <a:t>us</a:t>
            </a:r>
            <a:r>
              <a:rPr lang="es-ES" dirty="0"/>
              <a:t>”. </a:t>
            </a:r>
          </a:p>
          <a:p>
            <a:r>
              <a:rPr lang="es-ES" dirty="0" err="1"/>
              <a:t>Source</a:t>
            </a:r>
            <a:r>
              <a:rPr lang="es-ES" dirty="0"/>
              <a:t>: </a:t>
            </a:r>
            <a:r>
              <a:rPr lang="es-ES" dirty="0" err="1"/>
              <a:t>Aciprensa</a:t>
            </a:r>
            <a:r>
              <a:rPr lang="es-ES" dirty="0"/>
              <a:t> May 2021</a:t>
            </a:r>
            <a:endParaRPr lang="en-US" dirty="0"/>
          </a:p>
        </p:txBody>
      </p:sp>
    </p:spTree>
    <p:extLst>
      <p:ext uri="{BB962C8B-B14F-4D97-AF65-F5344CB8AC3E}">
        <p14:creationId xmlns:p14="http://schemas.microsoft.com/office/powerpoint/2010/main" val="4276111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First communion ⬇ Stock Photo, Image by © casaltamoiola #11383656">
            <a:extLst>
              <a:ext uri="{FF2B5EF4-FFF2-40B4-BE49-F238E27FC236}">
                <a16:creationId xmlns:a16="http://schemas.microsoft.com/office/drawing/2014/main" id="{FC55F4CC-C47A-42D7-9399-6E97B7727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s://scontent.fmia1-2.fna.fbcdn.net/v/t1.0-9/33851562_234491050439315_4625959135349833728_n.jpg?_nc_cat=109&amp;_nc_sid=730e14&amp;_nc_ohc=hzjcDHQOBQ0AX8ftNJm&amp;_nc_ht=scontent.fmia1-2.fna&amp;oh=08815d53caf6c8574050c5329bfccaef&amp;oe=5EF31E72">
            <a:extLst>
              <a:ext uri="{FF2B5EF4-FFF2-40B4-BE49-F238E27FC236}">
                <a16:creationId xmlns:a16="http://schemas.microsoft.com/office/drawing/2014/main" id="{AA7072D1-E1AE-4230-BBDE-F7DA41081760}"/>
              </a:ext>
            </a:extLst>
          </p:cNvPr>
          <p:cNvPicPr>
            <a:picLocks noChangeAspect="1" noChangeArrowheads="1"/>
          </p:cNvPicPr>
          <p:nvPr/>
        </p:nvPicPr>
        <p:blipFill>
          <a:blip r:embed="rId3"/>
          <a:srcRect/>
          <a:stretch>
            <a:fillRect/>
          </a:stretch>
        </p:blipFill>
        <p:spPr bwMode="auto">
          <a:xfrm>
            <a:off x="3200400" y="685800"/>
            <a:ext cx="4157663" cy="4572001"/>
          </a:xfrm>
          <a:prstGeom prst="rect">
            <a:avLst/>
          </a:prstGeom>
          <a:noFill/>
        </p:spPr>
      </p:pic>
      <p:sp>
        <p:nvSpPr>
          <p:cNvPr id="7" name="TextBox 6">
            <a:extLst>
              <a:ext uri="{FF2B5EF4-FFF2-40B4-BE49-F238E27FC236}">
                <a16:creationId xmlns:a16="http://schemas.microsoft.com/office/drawing/2014/main" id="{B89F0872-9EA7-4F02-88DE-2E1EB58C9D64}"/>
              </a:ext>
            </a:extLst>
          </p:cNvPr>
          <p:cNvSpPr txBox="1"/>
          <p:nvPr/>
        </p:nvSpPr>
        <p:spPr>
          <a:xfrm>
            <a:off x="2743200" y="5105400"/>
            <a:ext cx="5964702" cy="923330"/>
          </a:xfrm>
          <a:prstGeom prst="rect">
            <a:avLst/>
          </a:prstGeom>
          <a:noFill/>
        </p:spPr>
        <p:txBody>
          <a:bodyPr wrap="square" rtlCol="0">
            <a:spAutoFit/>
          </a:bodyPr>
          <a:lstStyle/>
          <a:p>
            <a:pPr algn="ctr"/>
            <a:r>
              <a:rPr lang="en-US" dirty="0">
                <a:solidFill>
                  <a:schemeClr val="accent6">
                    <a:lumMod val="50000"/>
                  </a:schemeClr>
                </a:solidFill>
                <a:latin typeface="Arial Black" panose="020B0A04020102020204" pitchFamily="34" charset="0"/>
              </a:rPr>
              <a:t>It’s the Feast of the Body and Blood of Christ, which is celebrated 60 days after the Resurrection of Christ. </a:t>
            </a:r>
          </a:p>
        </p:txBody>
      </p:sp>
    </p:spTree>
    <p:extLst>
      <p:ext uri="{BB962C8B-B14F-4D97-AF65-F5344CB8AC3E}">
        <p14:creationId xmlns:p14="http://schemas.microsoft.com/office/powerpoint/2010/main" val="460622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4D323CC1-A3C1-4F19-8A55-528C2DAB938A}"/>
              </a:ext>
            </a:extLst>
          </p:cNvPr>
          <p:cNvPicPr>
            <a:picLocks noChangeAspect="1"/>
          </p:cNvPicPr>
          <p:nvPr/>
        </p:nvPicPr>
        <p:blipFill>
          <a:blip r:embed="rId2"/>
          <a:stretch>
            <a:fillRect/>
          </a:stretch>
        </p:blipFill>
        <p:spPr>
          <a:xfrm>
            <a:off x="598884" y="931845"/>
            <a:ext cx="7946231" cy="5926155"/>
          </a:xfrm>
          <a:prstGeom prst="rect">
            <a:avLst/>
          </a:prstGeom>
        </p:spPr>
      </p:pic>
      <p:sp>
        <p:nvSpPr>
          <p:cNvPr id="7" name="TextBox 6">
            <a:extLst>
              <a:ext uri="{FF2B5EF4-FFF2-40B4-BE49-F238E27FC236}">
                <a16:creationId xmlns:a16="http://schemas.microsoft.com/office/drawing/2014/main" id="{7C99C9E9-52C0-4EEA-AEE2-DDF737C7ECC0}"/>
              </a:ext>
            </a:extLst>
          </p:cNvPr>
          <p:cNvSpPr txBox="1"/>
          <p:nvPr/>
        </p:nvSpPr>
        <p:spPr>
          <a:xfrm>
            <a:off x="1066800" y="280513"/>
            <a:ext cx="7946231" cy="523220"/>
          </a:xfrm>
          <a:prstGeom prst="rect">
            <a:avLst/>
          </a:prstGeom>
          <a:noFill/>
        </p:spPr>
        <p:txBody>
          <a:bodyPr wrap="square" rtlCol="0">
            <a:spAutoFit/>
          </a:bodyPr>
          <a:lstStyle/>
          <a:p>
            <a:r>
              <a:rPr lang="en-US" sz="2800" dirty="0">
                <a:latin typeface="Arial Black" panose="020B0A04020102020204" pitchFamily="34" charset="0"/>
              </a:rPr>
              <a:t>Gospel of Mark </a:t>
            </a:r>
            <a:r>
              <a:rPr lang="en-US" sz="2800" dirty="0">
                <a:effectLst/>
                <a:latin typeface="Arial Black" panose="020B0A04020102020204" pitchFamily="34" charset="0"/>
              </a:rPr>
              <a:t>14, 12-16. 22-26</a:t>
            </a:r>
            <a:endParaRPr lang="en-US" sz="2800" dirty="0">
              <a:latin typeface="Arial Black" panose="020B0A04020102020204" pitchFamily="34" charset="0"/>
            </a:endParaRPr>
          </a:p>
        </p:txBody>
      </p:sp>
    </p:spTree>
    <p:extLst>
      <p:ext uri="{BB962C8B-B14F-4D97-AF65-F5344CB8AC3E}">
        <p14:creationId xmlns:p14="http://schemas.microsoft.com/office/powerpoint/2010/main" val="3282486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Related imag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11268" name="AutoShape 4"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1295400" y="152400"/>
            <a:ext cx="5562600" cy="461665"/>
          </a:xfrm>
          <a:prstGeom prst="rect">
            <a:avLst/>
          </a:prstGeom>
          <a:noFill/>
        </p:spPr>
        <p:txBody>
          <a:bodyPr wrap="square" rtlCol="0">
            <a:spAutoFit/>
          </a:bodyPr>
          <a:lstStyle/>
          <a:p>
            <a:r>
              <a:rPr lang="en-US" sz="2400" dirty="0">
                <a:latin typeface="Arial Black" pitchFamily="34" charset="0"/>
              </a:rPr>
              <a:t>HISTORY OF CORPUS CHRISTI</a:t>
            </a:r>
          </a:p>
        </p:txBody>
      </p:sp>
      <p:pic>
        <p:nvPicPr>
          <p:cNvPr id="16392" name="Picture 8"/>
          <p:cNvPicPr>
            <a:picLocks noChangeAspect="1" noChangeArrowheads="1"/>
          </p:cNvPicPr>
          <p:nvPr/>
        </p:nvPicPr>
        <p:blipFill>
          <a:blip r:embed="rId3"/>
          <a:srcRect/>
          <a:stretch>
            <a:fillRect/>
          </a:stretch>
        </p:blipFill>
        <p:spPr bwMode="auto">
          <a:xfrm>
            <a:off x="1246181" y="1066800"/>
            <a:ext cx="3478219" cy="3852862"/>
          </a:xfrm>
          <a:prstGeom prst="rect">
            <a:avLst/>
          </a:prstGeom>
          <a:noFill/>
          <a:ln w="9525">
            <a:noFill/>
            <a:miter lim="800000"/>
            <a:headEnd/>
            <a:tailEnd/>
          </a:ln>
          <a:effectLst/>
        </p:spPr>
      </p:pic>
      <p:pic>
        <p:nvPicPr>
          <p:cNvPr id="16394" name="Picture 10"/>
          <p:cNvPicPr>
            <a:picLocks noChangeAspect="1" noChangeArrowheads="1"/>
          </p:cNvPicPr>
          <p:nvPr/>
        </p:nvPicPr>
        <p:blipFill>
          <a:blip r:embed="rId4"/>
          <a:srcRect/>
          <a:stretch>
            <a:fillRect/>
          </a:stretch>
        </p:blipFill>
        <p:spPr bwMode="auto">
          <a:xfrm>
            <a:off x="131756" y="1389527"/>
            <a:ext cx="2028825" cy="1887073"/>
          </a:xfrm>
          <a:prstGeom prst="rect">
            <a:avLst/>
          </a:prstGeom>
          <a:noFill/>
          <a:ln w="9525">
            <a:noFill/>
            <a:miter lim="800000"/>
            <a:headEnd/>
            <a:tailEnd/>
          </a:ln>
          <a:effectLst/>
        </p:spPr>
      </p:pic>
      <p:pic>
        <p:nvPicPr>
          <p:cNvPr id="16395" name="Picture 11"/>
          <p:cNvPicPr>
            <a:picLocks noChangeAspect="1" noChangeArrowheads="1"/>
          </p:cNvPicPr>
          <p:nvPr/>
        </p:nvPicPr>
        <p:blipFill>
          <a:blip r:embed="rId5"/>
          <a:srcRect/>
          <a:stretch>
            <a:fillRect/>
          </a:stretch>
        </p:blipFill>
        <p:spPr bwMode="auto">
          <a:xfrm>
            <a:off x="5114925" y="1971675"/>
            <a:ext cx="2809875" cy="2105025"/>
          </a:xfrm>
          <a:prstGeom prst="rect">
            <a:avLst/>
          </a:prstGeom>
          <a:noFill/>
          <a:ln w="9525">
            <a:noFill/>
            <a:miter lim="800000"/>
            <a:headEnd/>
            <a:tailEnd/>
          </a:ln>
          <a:effectLst/>
        </p:spPr>
      </p:pic>
      <p:cxnSp>
        <p:nvCxnSpPr>
          <p:cNvPr id="16" name="Straight Arrow Connector 15"/>
          <p:cNvCxnSpPr>
            <a:cxnSpLocks/>
          </p:cNvCxnSpPr>
          <p:nvPr/>
        </p:nvCxnSpPr>
        <p:spPr>
          <a:xfrm flipV="1">
            <a:off x="2008181" y="1676400"/>
            <a:ext cx="79129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descr="Nuevo-logo-amigos.jpg"/>
          <p:cNvPicPr>
            <a:picLocks noChangeAspect="1"/>
          </p:cNvPicPr>
          <p:nvPr/>
        </p:nvPicPr>
        <p:blipFill>
          <a:blip r:embed="rId6" cstate="print"/>
          <a:stretch>
            <a:fillRect/>
          </a:stretch>
        </p:blipFill>
        <p:spPr>
          <a:xfrm>
            <a:off x="7467600" y="76200"/>
            <a:ext cx="1600200" cy="1600200"/>
          </a:xfrm>
          <a:prstGeom prst="rect">
            <a:avLst/>
          </a:prstGeom>
        </p:spPr>
      </p:pic>
      <p:pic>
        <p:nvPicPr>
          <p:cNvPr id="16396" name="Picture 12"/>
          <p:cNvPicPr>
            <a:picLocks noChangeAspect="1" noChangeArrowheads="1"/>
          </p:cNvPicPr>
          <p:nvPr/>
        </p:nvPicPr>
        <p:blipFill>
          <a:blip r:embed="rId7"/>
          <a:srcRect/>
          <a:stretch>
            <a:fillRect/>
          </a:stretch>
        </p:blipFill>
        <p:spPr bwMode="auto">
          <a:xfrm>
            <a:off x="5572125" y="4257675"/>
            <a:ext cx="1504950" cy="1381125"/>
          </a:xfrm>
          <a:prstGeom prst="rect">
            <a:avLst/>
          </a:prstGeom>
          <a:noFill/>
          <a:ln w="9525">
            <a:noFill/>
            <a:miter lim="800000"/>
            <a:headEnd/>
            <a:tailEnd/>
          </a:ln>
          <a:effectLst/>
        </p:spPr>
      </p:pic>
      <p:cxnSp>
        <p:nvCxnSpPr>
          <p:cNvPr id="22" name="Straight Arrow Connector 21"/>
          <p:cNvCxnSpPr/>
          <p:nvPr/>
        </p:nvCxnSpPr>
        <p:spPr>
          <a:xfrm rot="16200000" flipH="1">
            <a:off x="6029325" y="4181475"/>
            <a:ext cx="6096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Speech Bubble: Rectangle with Corners Rounded 1">
            <a:extLst>
              <a:ext uri="{FF2B5EF4-FFF2-40B4-BE49-F238E27FC236}">
                <a16:creationId xmlns:a16="http://schemas.microsoft.com/office/drawing/2014/main" id="{B61891EF-DA8C-400F-A0C5-4F03A72154DC}"/>
              </a:ext>
            </a:extLst>
          </p:cNvPr>
          <p:cNvSpPr/>
          <p:nvPr/>
        </p:nvSpPr>
        <p:spPr>
          <a:xfrm>
            <a:off x="114904" y="1154988"/>
            <a:ext cx="1920875" cy="848604"/>
          </a:xfrm>
          <a:prstGeom prst="wedgeRoundRectCallout">
            <a:avLst>
              <a:gd name="adj1" fmla="val 26038"/>
              <a:gd name="adj2" fmla="val 7742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badi" panose="020B0604020104020204" pitchFamily="34" charset="0"/>
              </a:rPr>
              <a:t>This feast is born in Belgium thanks to a humble nun, St. Juliana of Mont </a:t>
            </a:r>
            <a:r>
              <a:rPr lang="en-US" sz="1200" dirty="0" err="1">
                <a:solidFill>
                  <a:schemeClr val="tx1"/>
                </a:solidFill>
                <a:latin typeface="Abadi" panose="020B0604020104020204" pitchFamily="34" charset="0"/>
              </a:rPr>
              <a:t>Cornillon</a:t>
            </a:r>
            <a:r>
              <a:rPr lang="en-US" sz="1200" dirty="0">
                <a:solidFill>
                  <a:schemeClr val="tx1"/>
                </a:solidFill>
                <a:latin typeface="Abadi" panose="020B0604020104020204" pitchFamily="34" charset="0"/>
              </a:rPr>
              <a:t>.</a:t>
            </a:r>
          </a:p>
        </p:txBody>
      </p:sp>
      <p:sp>
        <p:nvSpPr>
          <p:cNvPr id="13" name="Speech Bubble: Rectangle with Corners Rounded 12">
            <a:extLst>
              <a:ext uri="{FF2B5EF4-FFF2-40B4-BE49-F238E27FC236}">
                <a16:creationId xmlns:a16="http://schemas.microsoft.com/office/drawing/2014/main" id="{ECD0A2A3-FA0F-48E6-A2CA-53A7D0460F89}"/>
              </a:ext>
            </a:extLst>
          </p:cNvPr>
          <p:cNvSpPr/>
          <p:nvPr/>
        </p:nvSpPr>
        <p:spPr>
          <a:xfrm>
            <a:off x="5114925" y="1971675"/>
            <a:ext cx="2959930" cy="848604"/>
          </a:xfrm>
          <a:prstGeom prst="wedgeRoundRectCallout">
            <a:avLst>
              <a:gd name="adj1" fmla="val -19588"/>
              <a:gd name="adj2" fmla="val 7244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badi" panose="020B0604020104020204" pitchFamily="34" charset="0"/>
              </a:rPr>
              <a:t>St. Juliana was born in 1193, orphaned very young and was educated by Augustinian nuns. She always had a strong devotion to the Blessed Sacrament.</a:t>
            </a:r>
          </a:p>
        </p:txBody>
      </p:sp>
    </p:spTree>
    <p:extLst>
      <p:ext uri="{BB962C8B-B14F-4D97-AF65-F5344CB8AC3E}">
        <p14:creationId xmlns:p14="http://schemas.microsoft.com/office/powerpoint/2010/main" val="3810766068"/>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396"/>
                                        </p:tgtEl>
                                        <p:attrNameLst>
                                          <p:attrName>style.visibility</p:attrName>
                                        </p:attrNameLst>
                                      </p:cBhvr>
                                      <p:to>
                                        <p:strVal val="visible"/>
                                      </p:to>
                                    </p:set>
                                    <p:animEffect transition="in" filter="fade">
                                      <p:cBhvr>
                                        <p:cTn id="13" dur="1000"/>
                                        <p:tgtEl>
                                          <p:spTgt spid="16396"/>
                                        </p:tgtEl>
                                      </p:cBhvr>
                                    </p:animEffect>
                                    <p:anim calcmode="lin" valueType="num">
                                      <p:cBhvr>
                                        <p:cTn id="14" dur="1000" fill="hold"/>
                                        <p:tgtEl>
                                          <p:spTgt spid="16396"/>
                                        </p:tgtEl>
                                        <p:attrNameLst>
                                          <p:attrName>ppt_x</p:attrName>
                                        </p:attrNameLst>
                                      </p:cBhvr>
                                      <p:tavLst>
                                        <p:tav tm="0">
                                          <p:val>
                                            <p:strVal val="#ppt_x"/>
                                          </p:val>
                                        </p:tav>
                                        <p:tav tm="100000">
                                          <p:val>
                                            <p:strVal val="#ppt_x"/>
                                          </p:val>
                                        </p:tav>
                                      </p:tavLst>
                                    </p:anim>
                                    <p:anim calcmode="lin" valueType="num">
                                      <p:cBhvr>
                                        <p:cTn id="15" dur="1000" fill="hold"/>
                                        <p:tgtEl>
                                          <p:spTgt spid="1639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lated imag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11268" name="AutoShape 4"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9" descr="Nuevo-logo-amigos.jpg"/>
          <p:cNvPicPr>
            <a:picLocks noChangeAspect="1"/>
          </p:cNvPicPr>
          <p:nvPr/>
        </p:nvPicPr>
        <p:blipFill>
          <a:blip r:embed="rId3" cstate="print"/>
          <a:stretch>
            <a:fillRect/>
          </a:stretch>
        </p:blipFill>
        <p:spPr>
          <a:xfrm>
            <a:off x="7467600" y="152400"/>
            <a:ext cx="1600200" cy="1600200"/>
          </a:xfrm>
          <a:prstGeom prst="rect">
            <a:avLst/>
          </a:prstGeom>
        </p:spPr>
      </p:pic>
      <p:sp>
        <p:nvSpPr>
          <p:cNvPr id="8" name="TextBox 7"/>
          <p:cNvSpPr txBox="1"/>
          <p:nvPr/>
        </p:nvSpPr>
        <p:spPr>
          <a:xfrm>
            <a:off x="460375" y="133847"/>
            <a:ext cx="5562600" cy="338554"/>
          </a:xfrm>
          <a:prstGeom prst="rect">
            <a:avLst/>
          </a:prstGeom>
          <a:noFill/>
        </p:spPr>
        <p:txBody>
          <a:bodyPr wrap="square" rtlCol="0">
            <a:spAutoFit/>
          </a:bodyPr>
          <a:lstStyle/>
          <a:p>
            <a:r>
              <a:rPr lang="en-US" sz="1600" dirty="0">
                <a:latin typeface="Arial Black" pitchFamily="34" charset="0"/>
              </a:rPr>
              <a:t>When she was 16 years old, she had a vision…</a:t>
            </a:r>
          </a:p>
        </p:txBody>
      </p:sp>
      <p:pic>
        <p:nvPicPr>
          <p:cNvPr id="17413" name="Picture 5"/>
          <p:cNvPicPr>
            <a:picLocks noChangeAspect="1" noChangeArrowheads="1"/>
          </p:cNvPicPr>
          <p:nvPr/>
        </p:nvPicPr>
        <p:blipFill>
          <a:blip r:embed="rId4"/>
          <a:srcRect/>
          <a:stretch>
            <a:fillRect/>
          </a:stretch>
        </p:blipFill>
        <p:spPr bwMode="auto">
          <a:xfrm>
            <a:off x="4462826" y="1676400"/>
            <a:ext cx="2959217" cy="1752600"/>
          </a:xfrm>
          <a:prstGeom prst="rect">
            <a:avLst/>
          </a:prstGeom>
          <a:noFill/>
          <a:ln w="9525">
            <a:noFill/>
            <a:miter lim="800000"/>
            <a:headEnd/>
            <a:tailEnd/>
          </a:ln>
          <a:effectLst/>
        </p:spPr>
      </p:pic>
      <p:sp>
        <p:nvSpPr>
          <p:cNvPr id="14" name="TextBox 13"/>
          <p:cNvSpPr txBox="1"/>
          <p:nvPr/>
        </p:nvSpPr>
        <p:spPr>
          <a:xfrm>
            <a:off x="304800" y="3023947"/>
            <a:ext cx="5562600" cy="338554"/>
          </a:xfrm>
          <a:prstGeom prst="rect">
            <a:avLst/>
          </a:prstGeom>
          <a:noFill/>
        </p:spPr>
        <p:txBody>
          <a:bodyPr wrap="square" rtlCol="0">
            <a:spAutoFit/>
          </a:bodyPr>
          <a:lstStyle/>
          <a:p>
            <a:r>
              <a:rPr lang="en-US" sz="1600" dirty="0">
                <a:latin typeface="Arial Black" pitchFamily="34" charset="0"/>
              </a:rPr>
              <a:t>Years later…in 1264…</a:t>
            </a:r>
          </a:p>
        </p:txBody>
      </p:sp>
      <p:pic>
        <p:nvPicPr>
          <p:cNvPr id="17415" name="Picture 7"/>
          <p:cNvPicPr>
            <a:picLocks noChangeAspect="1" noChangeArrowheads="1"/>
          </p:cNvPicPr>
          <p:nvPr/>
        </p:nvPicPr>
        <p:blipFill>
          <a:blip r:embed="rId5"/>
          <a:srcRect/>
          <a:stretch>
            <a:fillRect/>
          </a:stretch>
        </p:blipFill>
        <p:spPr bwMode="auto">
          <a:xfrm>
            <a:off x="3241675" y="3620099"/>
            <a:ext cx="3805238" cy="3024337"/>
          </a:xfrm>
          <a:prstGeom prst="rect">
            <a:avLst/>
          </a:prstGeom>
          <a:noFill/>
          <a:ln w="9525">
            <a:noFill/>
            <a:miter lim="800000"/>
            <a:headEnd/>
            <a:tailEnd/>
          </a:ln>
          <a:effectLst/>
        </p:spPr>
      </p:pic>
      <p:cxnSp>
        <p:nvCxnSpPr>
          <p:cNvPr id="21" name="Straight Arrow Connector 20"/>
          <p:cNvCxnSpPr>
            <a:cxnSpLocks/>
          </p:cNvCxnSpPr>
          <p:nvPr/>
        </p:nvCxnSpPr>
        <p:spPr>
          <a:xfrm flipH="1">
            <a:off x="5261317" y="4632999"/>
            <a:ext cx="422032" cy="12810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416" name="Picture 8"/>
          <p:cNvPicPr>
            <a:picLocks noChangeAspect="1" noChangeArrowheads="1"/>
          </p:cNvPicPr>
          <p:nvPr/>
        </p:nvPicPr>
        <p:blipFill>
          <a:blip r:embed="rId6"/>
          <a:srcRect/>
          <a:stretch>
            <a:fillRect/>
          </a:stretch>
        </p:blipFill>
        <p:spPr bwMode="auto">
          <a:xfrm>
            <a:off x="236884" y="3446513"/>
            <a:ext cx="2701271" cy="3327475"/>
          </a:xfrm>
          <a:prstGeom prst="rect">
            <a:avLst/>
          </a:prstGeom>
          <a:noFill/>
          <a:ln w="9525">
            <a:noFill/>
            <a:miter lim="800000"/>
            <a:headEnd/>
            <a:tailEnd/>
          </a:ln>
          <a:effectLst/>
        </p:spPr>
      </p:pic>
      <p:pic>
        <p:nvPicPr>
          <p:cNvPr id="17418" name="Picture 10"/>
          <p:cNvPicPr>
            <a:picLocks noChangeAspect="1" noChangeArrowheads="1"/>
          </p:cNvPicPr>
          <p:nvPr/>
        </p:nvPicPr>
        <p:blipFill>
          <a:blip r:embed="rId7"/>
          <a:srcRect/>
          <a:stretch>
            <a:fillRect/>
          </a:stretch>
        </p:blipFill>
        <p:spPr bwMode="auto">
          <a:xfrm>
            <a:off x="304800" y="533400"/>
            <a:ext cx="3931756" cy="1952625"/>
          </a:xfrm>
          <a:prstGeom prst="rect">
            <a:avLst/>
          </a:prstGeom>
          <a:noFill/>
          <a:ln w="9525">
            <a:noFill/>
            <a:miter lim="800000"/>
            <a:headEnd/>
            <a:tailEnd/>
          </a:ln>
          <a:effectLst/>
        </p:spPr>
      </p:pic>
      <p:sp>
        <p:nvSpPr>
          <p:cNvPr id="13" name="Speech Bubble: Rectangle with Corners Rounded 12">
            <a:extLst>
              <a:ext uri="{FF2B5EF4-FFF2-40B4-BE49-F238E27FC236}">
                <a16:creationId xmlns:a16="http://schemas.microsoft.com/office/drawing/2014/main" id="{C006520D-56EE-42A7-B40F-7B23001DFB3F}"/>
              </a:ext>
            </a:extLst>
          </p:cNvPr>
          <p:cNvSpPr/>
          <p:nvPr/>
        </p:nvSpPr>
        <p:spPr>
          <a:xfrm>
            <a:off x="382758" y="769081"/>
            <a:ext cx="1721973" cy="1274447"/>
          </a:xfrm>
          <a:prstGeom prst="wedgeRoundRectCallout">
            <a:avLst>
              <a:gd name="adj1" fmla="val -19588"/>
              <a:gd name="adj2" fmla="val 4923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badi" panose="020B0604020104020204" pitchFamily="34" charset="0"/>
              </a:rPr>
              <a:t>She saw a full moon (the Church) with a black stain which represented the absence of this feast.</a:t>
            </a:r>
          </a:p>
        </p:txBody>
      </p:sp>
      <p:sp>
        <p:nvSpPr>
          <p:cNvPr id="15" name="Speech Bubble: Rectangle with Corners Rounded 14">
            <a:extLst>
              <a:ext uri="{FF2B5EF4-FFF2-40B4-BE49-F238E27FC236}">
                <a16:creationId xmlns:a16="http://schemas.microsoft.com/office/drawing/2014/main" id="{0CECCE3B-5F8B-48EF-9F86-25DC32D18190}"/>
              </a:ext>
            </a:extLst>
          </p:cNvPr>
          <p:cNvSpPr/>
          <p:nvPr/>
        </p:nvSpPr>
        <p:spPr>
          <a:xfrm>
            <a:off x="4569647" y="558060"/>
            <a:ext cx="2564862" cy="1040398"/>
          </a:xfrm>
          <a:prstGeom prst="wedgeRoundRectCallout">
            <a:avLst>
              <a:gd name="adj1" fmla="val -19588"/>
              <a:gd name="adj2" fmla="val 4923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badi" panose="020B0604020104020204" pitchFamily="34" charset="0"/>
              </a:rPr>
              <a:t>The Bishop, Robert of </a:t>
            </a:r>
            <a:r>
              <a:rPr lang="en-US" sz="1200" dirty="0" err="1">
                <a:solidFill>
                  <a:schemeClr val="tx1"/>
                </a:solidFill>
                <a:latin typeface="Abadi" panose="020B0604020104020204" pitchFamily="34" charset="0"/>
              </a:rPr>
              <a:t>Thorete</a:t>
            </a:r>
            <a:r>
              <a:rPr lang="en-US" sz="1200" dirty="0">
                <a:solidFill>
                  <a:schemeClr val="tx1"/>
                </a:solidFill>
                <a:latin typeface="Abadi" panose="020B0604020104020204" pitchFamily="34" charset="0"/>
              </a:rPr>
              <a:t> was greatly impressed, and although he doubted, he did what Juliana asked.</a:t>
            </a:r>
          </a:p>
        </p:txBody>
      </p:sp>
      <p:sp>
        <p:nvSpPr>
          <p:cNvPr id="16" name="Speech Bubble: Rectangle with Corners Rounded 15">
            <a:extLst>
              <a:ext uri="{FF2B5EF4-FFF2-40B4-BE49-F238E27FC236}">
                <a16:creationId xmlns:a16="http://schemas.microsoft.com/office/drawing/2014/main" id="{FEAB59E0-A40D-4DCF-B622-D51A6E039A05}"/>
              </a:ext>
            </a:extLst>
          </p:cNvPr>
          <p:cNvSpPr/>
          <p:nvPr/>
        </p:nvSpPr>
        <p:spPr>
          <a:xfrm>
            <a:off x="305088" y="3506964"/>
            <a:ext cx="2564862" cy="1313959"/>
          </a:xfrm>
          <a:prstGeom prst="wedgeRoundRectCallout">
            <a:avLst>
              <a:gd name="adj1" fmla="val 20450"/>
              <a:gd name="adj2" fmla="val 7628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50" dirty="0">
                <a:solidFill>
                  <a:schemeClr val="tx1"/>
                </a:solidFill>
                <a:latin typeface="Abadi" panose="020B0604020104020204" pitchFamily="34" charset="0"/>
              </a:rPr>
              <a:t>A priest, Peter of Prague, doubting the Real Presence of Jesus, makes a trip to Rome to ask for faith. He travels from Bohemia to Italy.</a:t>
            </a:r>
          </a:p>
        </p:txBody>
      </p:sp>
      <p:sp>
        <p:nvSpPr>
          <p:cNvPr id="2" name="Speech Bubble: Oval 1">
            <a:extLst>
              <a:ext uri="{FF2B5EF4-FFF2-40B4-BE49-F238E27FC236}">
                <a16:creationId xmlns:a16="http://schemas.microsoft.com/office/drawing/2014/main" id="{47E811E8-DA95-429F-A7D6-C1D397A0A615}"/>
              </a:ext>
            </a:extLst>
          </p:cNvPr>
          <p:cNvSpPr/>
          <p:nvPr/>
        </p:nvSpPr>
        <p:spPr>
          <a:xfrm>
            <a:off x="5965213" y="1557323"/>
            <a:ext cx="1600200" cy="1318973"/>
          </a:xfrm>
          <a:prstGeom prst="wedgeEllipseCallout">
            <a:avLst>
              <a:gd name="adj1" fmla="val -56877"/>
              <a:gd name="adj2" fmla="val 4223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 dirty="0">
                <a:solidFill>
                  <a:schemeClr val="tx1"/>
                </a:solidFill>
                <a:latin typeface="Abadi" panose="020B0604020104020204" pitchFamily="34" charset="0"/>
              </a:rPr>
              <a:t>He ordered the celebration of Corpus Christi for the year 1247.</a:t>
            </a:r>
          </a:p>
        </p:txBody>
      </p:sp>
    </p:spTree>
    <p:extLst>
      <p:ext uri="{BB962C8B-B14F-4D97-AF65-F5344CB8AC3E}">
        <p14:creationId xmlns:p14="http://schemas.microsoft.com/office/powerpoint/2010/main" val="347008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8"/>
                                        </p:tgtEl>
                                        <p:attrNameLst>
                                          <p:attrName>style.visibility</p:attrName>
                                        </p:attrNameLst>
                                      </p:cBhvr>
                                      <p:to>
                                        <p:strVal val="visible"/>
                                      </p:to>
                                    </p:set>
                                    <p:animEffect transition="in" filter="fade">
                                      <p:cBhvr>
                                        <p:cTn id="7" dur="2000"/>
                                        <p:tgtEl>
                                          <p:spTgt spid="1741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413"/>
                                        </p:tgtEl>
                                        <p:attrNameLst>
                                          <p:attrName>style.visibility</p:attrName>
                                        </p:attrNameLst>
                                      </p:cBhvr>
                                      <p:to>
                                        <p:strVal val="visible"/>
                                      </p:to>
                                    </p:set>
                                    <p:animEffect transition="in" filter="fade">
                                      <p:cBhvr>
                                        <p:cTn id="18" dur="2000"/>
                                        <p:tgtEl>
                                          <p:spTgt spid="17413"/>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416"/>
                                        </p:tgtEl>
                                        <p:attrNameLst>
                                          <p:attrName>style.visibility</p:attrName>
                                        </p:attrNameLst>
                                      </p:cBhvr>
                                      <p:to>
                                        <p:strVal val="visible"/>
                                      </p:to>
                                    </p:set>
                                    <p:animEffect transition="in" filter="fade">
                                      <p:cBhvr>
                                        <p:cTn id="29" dur="2000"/>
                                        <p:tgtEl>
                                          <p:spTgt spid="17416"/>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415"/>
                                        </p:tgtEl>
                                        <p:attrNameLst>
                                          <p:attrName>style.visibility</p:attrName>
                                        </p:attrNameLst>
                                      </p:cBhvr>
                                      <p:to>
                                        <p:strVal val="visible"/>
                                      </p:to>
                                    </p:set>
                                    <p:animEffect transition="in" filter="wipe(down)">
                                      <p:cBhvr>
                                        <p:cTn id="36" dur="500"/>
                                        <p:tgtEl>
                                          <p:spTgt spid="174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5" grpId="0" animBg="1"/>
      <p:bldP spid="16"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AutoShape 4"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9" descr="Nuevo-logo-amigos.jpg"/>
          <p:cNvPicPr>
            <a:picLocks noChangeAspect="1"/>
          </p:cNvPicPr>
          <p:nvPr/>
        </p:nvPicPr>
        <p:blipFill>
          <a:blip r:embed="rId3" cstate="print"/>
          <a:stretch>
            <a:fillRect/>
          </a:stretch>
        </p:blipFill>
        <p:spPr>
          <a:xfrm>
            <a:off x="7467600" y="152400"/>
            <a:ext cx="1600200" cy="1600200"/>
          </a:xfrm>
          <a:prstGeom prst="rect">
            <a:avLst/>
          </a:prstGeom>
        </p:spPr>
      </p:pic>
      <p:sp>
        <p:nvSpPr>
          <p:cNvPr id="19460" name="AutoShape 4" descr="https://static.wixstatic.com/media/a8da55_42f319f9bf2f4fd6abcf739fcac7a5f7~mv2.jpg/v1/fill/w_273,h_205,al_c,q_80,usm_0.66_1.00_0.01/a8da55_42f319f9bf2f4fd6abcf739fcac7a5f7~mv2.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2" name="AutoShape 6" descr="https://static.wixstatic.com/media/a8da55_42f319f9bf2f4fd6abcf739fcac7a5f7~mv2.jpg/v1/fill/w_273,h_205,al_c,q_80,usm_0.66_1.00_0.01/a8da55_42f319f9bf2f4fd6abcf739fcac7a5f7~mv2.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464" name="Picture 8" descr="Elevación consagración - Dibujos y Cosas para Catequesis - Arguments"/>
          <p:cNvPicPr>
            <a:picLocks noChangeAspect="1" noChangeArrowheads="1"/>
          </p:cNvPicPr>
          <p:nvPr/>
        </p:nvPicPr>
        <p:blipFill>
          <a:blip r:embed="rId4"/>
          <a:srcRect/>
          <a:stretch>
            <a:fillRect/>
          </a:stretch>
        </p:blipFill>
        <p:spPr bwMode="auto">
          <a:xfrm>
            <a:off x="304800" y="685800"/>
            <a:ext cx="4445456" cy="4752975"/>
          </a:xfrm>
          <a:prstGeom prst="rect">
            <a:avLst/>
          </a:prstGeom>
          <a:noFill/>
        </p:spPr>
      </p:pic>
      <p:pic>
        <p:nvPicPr>
          <p:cNvPr id="15" name="Picture 1"/>
          <p:cNvPicPr>
            <a:picLocks noChangeAspect="1" noChangeArrowheads="1"/>
          </p:cNvPicPr>
          <p:nvPr/>
        </p:nvPicPr>
        <p:blipFill>
          <a:blip r:embed="rId5"/>
          <a:srcRect/>
          <a:stretch>
            <a:fillRect/>
          </a:stretch>
        </p:blipFill>
        <p:spPr bwMode="auto">
          <a:xfrm>
            <a:off x="152400" y="4876800"/>
            <a:ext cx="4289035" cy="1905000"/>
          </a:xfrm>
          <a:prstGeom prst="rect">
            <a:avLst/>
          </a:prstGeom>
          <a:noFill/>
          <a:ln w="9525">
            <a:noFill/>
            <a:miter lim="800000"/>
            <a:headEnd/>
            <a:tailEnd/>
          </a:ln>
          <a:effectLst/>
        </p:spPr>
      </p:pic>
      <p:sp>
        <p:nvSpPr>
          <p:cNvPr id="12" name="TextBox 11"/>
          <p:cNvSpPr txBox="1"/>
          <p:nvPr/>
        </p:nvSpPr>
        <p:spPr>
          <a:xfrm>
            <a:off x="76200" y="29170"/>
            <a:ext cx="6172200" cy="830997"/>
          </a:xfrm>
          <a:prstGeom prst="rect">
            <a:avLst/>
          </a:prstGeom>
          <a:solidFill>
            <a:schemeClr val="bg1"/>
          </a:solidFill>
        </p:spPr>
        <p:txBody>
          <a:bodyPr wrap="square" rtlCol="0">
            <a:spAutoFit/>
          </a:bodyPr>
          <a:lstStyle/>
          <a:p>
            <a:r>
              <a:rPr lang="en-US" sz="1600" dirty="0">
                <a:latin typeface="Abadi" panose="020B0604020104020204" pitchFamily="34" charset="0"/>
              </a:rPr>
              <a:t>He visits a city close to Rome (</a:t>
            </a:r>
            <a:r>
              <a:rPr lang="en-US" sz="1600" dirty="0" err="1">
                <a:latin typeface="Abadi" panose="020B0604020104020204" pitchFamily="34" charset="0"/>
              </a:rPr>
              <a:t>Bolsena</a:t>
            </a:r>
            <a:r>
              <a:rPr lang="en-US" sz="1600" dirty="0">
                <a:latin typeface="Abadi" panose="020B0604020104020204" pitchFamily="34" charset="0"/>
              </a:rPr>
              <a:t>) where he celebrates Mass. Raising </a:t>
            </a:r>
            <a:r>
              <a:rPr lang="en-US" sz="1600" b="1" dirty="0">
                <a:solidFill>
                  <a:srgbClr val="FF0000"/>
                </a:solidFill>
                <a:latin typeface="Abadi" panose="020B0604020104020204" pitchFamily="34" charset="0"/>
              </a:rPr>
              <a:t>the Host, he saw it was bleeding </a:t>
            </a:r>
            <a:r>
              <a:rPr lang="en-US" sz="1600" dirty="0">
                <a:latin typeface="Abadi" panose="020B0604020104020204" pitchFamily="34" charset="0"/>
              </a:rPr>
              <a:t>staining the corporal (a special cloth where the chalice and host is placed).</a:t>
            </a:r>
          </a:p>
        </p:txBody>
      </p:sp>
      <p:sp>
        <p:nvSpPr>
          <p:cNvPr id="16" name="TextBox 15"/>
          <p:cNvSpPr txBox="1"/>
          <p:nvPr/>
        </p:nvSpPr>
        <p:spPr>
          <a:xfrm>
            <a:off x="1371600" y="4876800"/>
            <a:ext cx="2819400" cy="369332"/>
          </a:xfrm>
          <a:prstGeom prst="rect">
            <a:avLst/>
          </a:prstGeom>
          <a:noFill/>
        </p:spPr>
        <p:txBody>
          <a:bodyPr wrap="square" rtlCol="0">
            <a:spAutoFit/>
          </a:bodyPr>
          <a:lstStyle/>
          <a:p>
            <a:r>
              <a:rPr lang="en-US" b="1" dirty="0"/>
              <a:t>MILAGRO EUCARISTICO</a:t>
            </a:r>
          </a:p>
        </p:txBody>
      </p:sp>
      <p:pic>
        <p:nvPicPr>
          <p:cNvPr id="19458" name="Picture 2" descr="milagro eucaristico de bolsena"/>
          <p:cNvPicPr>
            <a:picLocks noChangeAspect="1" noChangeArrowheads="1"/>
          </p:cNvPicPr>
          <p:nvPr/>
        </p:nvPicPr>
        <p:blipFill>
          <a:blip r:embed="rId6"/>
          <a:srcRect/>
          <a:stretch>
            <a:fillRect/>
          </a:stretch>
        </p:blipFill>
        <p:spPr bwMode="auto">
          <a:xfrm>
            <a:off x="4902656" y="1927494"/>
            <a:ext cx="4152900" cy="2823973"/>
          </a:xfrm>
          <a:prstGeom prst="rect">
            <a:avLst/>
          </a:prstGeom>
          <a:noFill/>
        </p:spPr>
      </p:pic>
      <p:pic>
        <p:nvPicPr>
          <p:cNvPr id="19467" name="Picture 11"/>
          <p:cNvPicPr>
            <a:picLocks noChangeAspect="1" noChangeArrowheads="1"/>
          </p:cNvPicPr>
          <p:nvPr/>
        </p:nvPicPr>
        <p:blipFill>
          <a:blip r:embed="rId7"/>
          <a:srcRect/>
          <a:stretch>
            <a:fillRect/>
          </a:stretch>
        </p:blipFill>
        <p:spPr bwMode="auto">
          <a:xfrm>
            <a:off x="4956295" y="4941753"/>
            <a:ext cx="4114801" cy="1775094"/>
          </a:xfrm>
          <a:prstGeom prst="rect">
            <a:avLst/>
          </a:prstGeom>
          <a:noFill/>
          <a:ln w="9525">
            <a:noFill/>
            <a:miter lim="800000"/>
            <a:headEnd/>
            <a:tailEnd/>
          </a:ln>
          <a:effectLst/>
        </p:spPr>
      </p:pic>
      <p:sp>
        <p:nvSpPr>
          <p:cNvPr id="14" name="Speech Bubble: Rectangle with Corners Rounded 13">
            <a:extLst>
              <a:ext uri="{FF2B5EF4-FFF2-40B4-BE49-F238E27FC236}">
                <a16:creationId xmlns:a16="http://schemas.microsoft.com/office/drawing/2014/main" id="{056CE187-75B5-4B50-9C7B-1E3109973723}"/>
              </a:ext>
            </a:extLst>
          </p:cNvPr>
          <p:cNvSpPr/>
          <p:nvPr/>
        </p:nvSpPr>
        <p:spPr>
          <a:xfrm>
            <a:off x="1879869" y="5317786"/>
            <a:ext cx="2564862" cy="1313959"/>
          </a:xfrm>
          <a:prstGeom prst="wedgeRoundRectCallout">
            <a:avLst>
              <a:gd name="adj1" fmla="val -57982"/>
              <a:gd name="adj2" fmla="val -2757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badi" panose="020B0604020104020204" pitchFamily="34" charset="0"/>
              </a:rPr>
              <a:t>In Eucharistic miracles, God intervenes to CONFIRM the FAITH and the REAL PRESENCE OF THE BODY AND BLOOD OF JESUS.</a:t>
            </a:r>
          </a:p>
        </p:txBody>
      </p:sp>
      <p:sp>
        <p:nvSpPr>
          <p:cNvPr id="2" name="TextBox 1">
            <a:extLst>
              <a:ext uri="{FF2B5EF4-FFF2-40B4-BE49-F238E27FC236}">
                <a16:creationId xmlns:a16="http://schemas.microsoft.com/office/drawing/2014/main" id="{052DB2D1-4F11-488C-94B3-E4A472806834}"/>
              </a:ext>
            </a:extLst>
          </p:cNvPr>
          <p:cNvSpPr txBox="1"/>
          <p:nvPr/>
        </p:nvSpPr>
        <p:spPr>
          <a:xfrm>
            <a:off x="1371600" y="4876800"/>
            <a:ext cx="2637692" cy="369332"/>
          </a:xfrm>
          <a:prstGeom prst="rect">
            <a:avLst/>
          </a:prstGeom>
          <a:solidFill>
            <a:schemeClr val="bg1"/>
          </a:solidFill>
        </p:spPr>
        <p:txBody>
          <a:bodyPr wrap="square" rtlCol="0">
            <a:spAutoFit/>
          </a:bodyPr>
          <a:lstStyle/>
          <a:p>
            <a:pPr algn="ctr"/>
            <a:r>
              <a:rPr lang="en-US" b="1" dirty="0">
                <a:latin typeface="Abadi" panose="020B0604020104020204" pitchFamily="34" charset="0"/>
              </a:rPr>
              <a:t>EUCHARISTIC MIRACLE</a:t>
            </a:r>
          </a:p>
        </p:txBody>
      </p:sp>
      <p:sp>
        <p:nvSpPr>
          <p:cNvPr id="3" name="TextBox 2">
            <a:extLst>
              <a:ext uri="{FF2B5EF4-FFF2-40B4-BE49-F238E27FC236}">
                <a16:creationId xmlns:a16="http://schemas.microsoft.com/office/drawing/2014/main" id="{0EDBE233-7E35-47E6-BDEF-7FD2234A20D6}"/>
              </a:ext>
            </a:extLst>
          </p:cNvPr>
          <p:cNvSpPr txBox="1"/>
          <p:nvPr/>
        </p:nvSpPr>
        <p:spPr>
          <a:xfrm>
            <a:off x="6400800" y="5241132"/>
            <a:ext cx="2590800" cy="1384995"/>
          </a:xfrm>
          <a:prstGeom prst="rect">
            <a:avLst/>
          </a:prstGeom>
          <a:solidFill>
            <a:schemeClr val="bg1"/>
          </a:solidFill>
        </p:spPr>
        <p:txBody>
          <a:bodyPr wrap="square" rtlCol="0">
            <a:spAutoFit/>
          </a:bodyPr>
          <a:lstStyle/>
          <a:p>
            <a:r>
              <a:rPr lang="en-US" sz="1400" dirty="0">
                <a:latin typeface="Abadi" panose="020B0604020104020204" pitchFamily="34" charset="0"/>
              </a:rPr>
              <a:t>The relic was raised in procession to where the Pope lived. The Holy Father, moved by the miracle, approved the feast of Corpus Christi for the whole Church. </a:t>
            </a:r>
          </a:p>
        </p:txBody>
      </p:sp>
    </p:spTree>
    <p:extLst>
      <p:ext uri="{BB962C8B-B14F-4D97-AF65-F5344CB8AC3E}">
        <p14:creationId xmlns:p14="http://schemas.microsoft.com/office/powerpoint/2010/main" val="311777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464"/>
                                        </p:tgtEl>
                                        <p:attrNameLst>
                                          <p:attrName>style.visibility</p:attrName>
                                        </p:attrNameLst>
                                      </p:cBhvr>
                                      <p:to>
                                        <p:strVal val="visible"/>
                                      </p:to>
                                    </p:set>
                                    <p:animEffect transition="in" filter="wipe(down)">
                                      <p:cBhvr>
                                        <p:cTn id="7" dur="500"/>
                                        <p:tgtEl>
                                          <p:spTgt spid="1946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fade">
                                      <p:cBhvr>
                                        <p:cTn id="18" dur="2000"/>
                                        <p:tgtEl>
                                          <p:spTgt spid="1945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46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4" grpId="0" animBg="1"/>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is is a set of PowerPoint background pictures with books and children as  bac… | Cute powerpoint templates, Cool powerpoint backgrounds, Powerpoint  background free">
            <a:extLst>
              <a:ext uri="{FF2B5EF4-FFF2-40B4-BE49-F238E27FC236}">
                <a16:creationId xmlns:a16="http://schemas.microsoft.com/office/drawing/2014/main" id="{D7D97EAE-DDEC-4712-ACB1-9D4BDAF16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51419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71800" y="4343400"/>
            <a:ext cx="3021037" cy="646331"/>
          </a:xfrm>
          <a:prstGeom prst="rect">
            <a:avLst/>
          </a:prstGeom>
          <a:noFill/>
        </p:spPr>
        <p:txBody>
          <a:bodyPr wrap="square" rtlCol="0">
            <a:spAutoFit/>
          </a:bodyPr>
          <a:lstStyle/>
          <a:p>
            <a:pPr algn="just"/>
            <a:r>
              <a:rPr lang="en-US" sz="3600" dirty="0">
                <a:latin typeface="Arial Black" pitchFamily="34" charset="0"/>
              </a:rPr>
              <a:t>ACTIVITY</a:t>
            </a:r>
            <a:endParaRPr lang="en-US" sz="3600" b="1" dirty="0">
              <a:latin typeface="Arial Black"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3F72101-054B-DFA6-5848-E2752833D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032"/>
            <a:ext cx="9144000" cy="695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691CA32B-EC3B-BD73-7F49-23BB28088AFE}"/>
              </a:ext>
            </a:extLst>
          </p:cNvPr>
          <p:cNvSpPr/>
          <p:nvPr/>
        </p:nvSpPr>
        <p:spPr>
          <a:xfrm>
            <a:off x="2443163" y="971550"/>
            <a:ext cx="2128837" cy="500063"/>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7269108-E9B0-AEFD-6E88-D5166A66A6F5}"/>
              </a:ext>
            </a:extLst>
          </p:cNvPr>
          <p:cNvSpPr/>
          <p:nvPr/>
        </p:nvSpPr>
        <p:spPr>
          <a:xfrm>
            <a:off x="2038352" y="2290163"/>
            <a:ext cx="1776412" cy="50006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Oval 3">
            <a:extLst>
              <a:ext uri="{FF2B5EF4-FFF2-40B4-BE49-F238E27FC236}">
                <a16:creationId xmlns:a16="http://schemas.microsoft.com/office/drawing/2014/main" id="{BD07E9E8-B803-50D1-34A6-4A0AADF025AC}"/>
              </a:ext>
            </a:extLst>
          </p:cNvPr>
          <p:cNvSpPr/>
          <p:nvPr/>
        </p:nvSpPr>
        <p:spPr>
          <a:xfrm rot="16200000">
            <a:off x="-143319" y="2981769"/>
            <a:ext cx="2948877" cy="500063"/>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088B6DD-1F0F-9735-82A7-1D5DA6394D3E}"/>
              </a:ext>
            </a:extLst>
          </p:cNvPr>
          <p:cNvSpPr/>
          <p:nvPr/>
        </p:nvSpPr>
        <p:spPr>
          <a:xfrm rot="16200000">
            <a:off x="1015305" y="2927446"/>
            <a:ext cx="5789419" cy="500063"/>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D2E9B65-0543-6900-BD53-B3AC1B598E8C}"/>
              </a:ext>
            </a:extLst>
          </p:cNvPr>
          <p:cNvSpPr/>
          <p:nvPr/>
        </p:nvSpPr>
        <p:spPr>
          <a:xfrm rot="3415595">
            <a:off x="1129042" y="2608389"/>
            <a:ext cx="4434571" cy="500063"/>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4B035FD-3D20-F5D9-2C83-0606E090585C}"/>
              </a:ext>
            </a:extLst>
          </p:cNvPr>
          <p:cNvSpPr/>
          <p:nvPr/>
        </p:nvSpPr>
        <p:spPr>
          <a:xfrm rot="18209112">
            <a:off x="1736604" y="3577365"/>
            <a:ext cx="3590272" cy="500063"/>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63A44FE-C8AA-886F-CAC2-388F89460760}"/>
              </a:ext>
            </a:extLst>
          </p:cNvPr>
          <p:cNvSpPr/>
          <p:nvPr/>
        </p:nvSpPr>
        <p:spPr>
          <a:xfrm rot="5400000">
            <a:off x="-1932673" y="2846029"/>
            <a:ext cx="4732956" cy="500063"/>
          </a:xfrm>
          <a:prstGeom prst="ellipse">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9FDBB0A-5112-7163-51CF-D9DC7D74D60B}"/>
              </a:ext>
            </a:extLst>
          </p:cNvPr>
          <p:cNvSpPr/>
          <p:nvPr/>
        </p:nvSpPr>
        <p:spPr>
          <a:xfrm rot="3214173">
            <a:off x="1079540" y="5200474"/>
            <a:ext cx="2898799" cy="500063"/>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C12CCF-880A-F1F0-D775-899B209C5EC5}"/>
              </a:ext>
            </a:extLst>
          </p:cNvPr>
          <p:cNvSpPr/>
          <p:nvPr/>
        </p:nvSpPr>
        <p:spPr>
          <a:xfrm>
            <a:off x="0" y="971550"/>
            <a:ext cx="2128837" cy="500063"/>
          </a:xfrm>
          <a:prstGeom prst="ellipse">
            <a:avLst/>
          </a:prstGeom>
          <a:noFill/>
          <a:ln w="38100">
            <a:solidFill>
              <a:srgbClr val="E7A3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BFC9BE0-8719-B21D-D380-94F846AB465C}"/>
              </a:ext>
            </a:extLst>
          </p:cNvPr>
          <p:cNvSpPr/>
          <p:nvPr/>
        </p:nvSpPr>
        <p:spPr>
          <a:xfrm rot="3535118">
            <a:off x="1768228" y="4281073"/>
            <a:ext cx="3535330" cy="500063"/>
          </a:xfrm>
          <a:prstGeom prst="ellipse">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82C021-64AE-7151-D567-2E9109F67E86}"/>
              </a:ext>
            </a:extLst>
          </p:cNvPr>
          <p:cNvSpPr/>
          <p:nvPr/>
        </p:nvSpPr>
        <p:spPr>
          <a:xfrm rot="5400000">
            <a:off x="448289" y="3843580"/>
            <a:ext cx="3606897" cy="500063"/>
          </a:xfrm>
          <a:prstGeom prst="ellipse">
            <a:avLst/>
          </a:prstGeom>
          <a:no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BEC79B9-DA81-4E5A-C834-E45BE48AA1DE}"/>
              </a:ext>
            </a:extLst>
          </p:cNvPr>
          <p:cNvSpPr/>
          <p:nvPr/>
        </p:nvSpPr>
        <p:spPr>
          <a:xfrm rot="18379737">
            <a:off x="-717928" y="1983731"/>
            <a:ext cx="4562335" cy="500063"/>
          </a:xfrm>
          <a:prstGeom prst="ellipse">
            <a:avLst/>
          </a:prstGeom>
          <a:noFill/>
          <a:ln w="38100">
            <a:solidFill>
              <a:srgbClr val="F28B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42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A3BAF-2A8A-4D5A-914B-22B62586C053}"/>
              </a:ext>
            </a:extLst>
          </p:cNvPr>
          <p:cNvSpPr txBox="1"/>
          <p:nvPr/>
        </p:nvSpPr>
        <p:spPr>
          <a:xfrm>
            <a:off x="120977" y="152400"/>
            <a:ext cx="8902045" cy="1323439"/>
          </a:xfrm>
          <a:prstGeom prst="rect">
            <a:avLst/>
          </a:prstGeom>
          <a:noFill/>
        </p:spPr>
        <p:txBody>
          <a:bodyPr wrap="square" rtlCol="0">
            <a:spAutoFit/>
          </a:bodyPr>
          <a:lstStyle/>
          <a:p>
            <a:r>
              <a:rPr lang="es-ES" sz="2000" b="1" dirty="0">
                <a:effectLst/>
                <a:latin typeface="Arial" panose="020B0604020202020204" pitchFamily="34" charset="0"/>
              </a:rPr>
              <a:t>INSTRUCTIONS</a:t>
            </a:r>
            <a:r>
              <a:rPr lang="es-ES" sz="2000" dirty="0">
                <a:effectLst/>
                <a:latin typeface="Arial" panose="020B0604020202020204" pitchFamily="34" charset="0"/>
              </a:rPr>
              <a:t>: </a:t>
            </a:r>
            <a:r>
              <a:rPr lang="es-ES" sz="2000" dirty="0" err="1">
                <a:effectLst/>
                <a:latin typeface="Arial" panose="020B0604020202020204" pitchFamily="34" charset="0"/>
              </a:rPr>
              <a:t>Draw</a:t>
            </a:r>
            <a:r>
              <a:rPr lang="es-ES" sz="2000" dirty="0">
                <a:effectLst/>
                <a:latin typeface="Arial" panose="020B0604020202020204" pitchFamily="34" charset="0"/>
              </a:rPr>
              <a:t> a </a:t>
            </a:r>
            <a:r>
              <a:rPr lang="es-ES" sz="2000" dirty="0" err="1">
                <a:effectLst/>
                <a:latin typeface="Arial" panose="020B0604020202020204" pitchFamily="34" charset="0"/>
              </a:rPr>
              <a:t>chalice</a:t>
            </a:r>
            <a:r>
              <a:rPr lang="es-ES" sz="2000" dirty="0">
                <a:effectLst/>
                <a:latin typeface="Arial" panose="020B0604020202020204" pitchFamily="34" charset="0"/>
              </a:rPr>
              <a:t> and a host. </a:t>
            </a:r>
            <a:r>
              <a:rPr lang="es-ES" sz="2000" dirty="0" err="1">
                <a:effectLst/>
                <a:latin typeface="Arial" panose="020B0604020202020204" pitchFamily="34" charset="0"/>
              </a:rPr>
              <a:t>Cut</a:t>
            </a:r>
            <a:r>
              <a:rPr lang="es-ES" sz="2000" dirty="0">
                <a:effectLst/>
                <a:latin typeface="Arial" panose="020B0604020202020204" pitchFamily="34" charset="0"/>
              </a:rPr>
              <a:t>, color and </a:t>
            </a:r>
            <a:r>
              <a:rPr lang="es-ES" sz="2000" dirty="0" err="1">
                <a:effectLst/>
                <a:latin typeface="Arial" panose="020B0604020202020204" pitchFamily="34" charset="0"/>
              </a:rPr>
              <a:t>glue</a:t>
            </a:r>
            <a:r>
              <a:rPr lang="es-ES" sz="2000" dirty="0">
                <a:effectLst/>
                <a:latin typeface="Arial" panose="020B0604020202020204" pitchFamily="34" charset="0"/>
              </a:rPr>
              <a:t> </a:t>
            </a:r>
            <a:r>
              <a:rPr lang="es-ES" sz="2000" dirty="0" err="1">
                <a:effectLst/>
                <a:latin typeface="Arial" panose="020B0604020202020204" pitchFamily="34" charset="0"/>
              </a:rPr>
              <a:t>to</a:t>
            </a:r>
            <a:r>
              <a:rPr lang="es-ES" sz="2000" dirty="0">
                <a:effectLst/>
                <a:latin typeface="Arial" panose="020B0604020202020204" pitchFamily="34" charset="0"/>
              </a:rPr>
              <a:t> a </a:t>
            </a:r>
            <a:r>
              <a:rPr lang="es-ES" sz="2000" dirty="0" err="1">
                <a:effectLst/>
                <a:latin typeface="Arial" panose="020B0604020202020204" pitchFamily="34" charset="0"/>
              </a:rPr>
              <a:t>piece</a:t>
            </a:r>
            <a:r>
              <a:rPr lang="es-ES" sz="2000" dirty="0">
                <a:effectLst/>
                <a:latin typeface="Arial" panose="020B0604020202020204" pitchFamily="34" charset="0"/>
              </a:rPr>
              <a:t> </a:t>
            </a:r>
            <a:r>
              <a:rPr lang="es-ES" sz="2000" dirty="0" err="1">
                <a:effectLst/>
                <a:latin typeface="Arial" panose="020B0604020202020204" pitchFamily="34" charset="0"/>
              </a:rPr>
              <a:t>of</a:t>
            </a:r>
            <a:r>
              <a:rPr lang="es-ES" sz="2000" dirty="0">
                <a:effectLst/>
                <a:latin typeface="Arial" panose="020B0604020202020204" pitchFamily="34" charset="0"/>
              </a:rPr>
              <a:t> </a:t>
            </a:r>
            <a:r>
              <a:rPr lang="es-ES" sz="2000" dirty="0" err="1">
                <a:effectLst/>
                <a:latin typeface="Arial" panose="020B0604020202020204" pitchFamily="34" charset="0"/>
              </a:rPr>
              <a:t>colored</a:t>
            </a:r>
            <a:r>
              <a:rPr lang="es-ES" sz="2000" dirty="0">
                <a:effectLst/>
                <a:latin typeface="Arial" panose="020B0604020202020204" pitchFamily="34" charset="0"/>
              </a:rPr>
              <a:t> </a:t>
            </a:r>
            <a:r>
              <a:rPr lang="es-ES" sz="2000" dirty="0" err="1">
                <a:effectLst/>
                <a:latin typeface="Arial" panose="020B0604020202020204" pitchFamily="34" charset="0"/>
              </a:rPr>
              <a:t>construction</a:t>
            </a:r>
            <a:r>
              <a:rPr lang="es-ES" sz="2000" dirty="0">
                <a:effectLst/>
                <a:latin typeface="Arial" panose="020B0604020202020204" pitchFamily="34" charset="0"/>
              </a:rPr>
              <a:t> </a:t>
            </a:r>
            <a:r>
              <a:rPr lang="es-ES" sz="2000" dirty="0" err="1">
                <a:effectLst/>
                <a:latin typeface="Arial" panose="020B0604020202020204" pitchFamily="34" charset="0"/>
              </a:rPr>
              <a:t>paper</a:t>
            </a:r>
            <a:r>
              <a:rPr lang="es-ES" sz="2000" dirty="0">
                <a:effectLst/>
                <a:latin typeface="Arial" panose="020B0604020202020204" pitchFamily="34" charset="0"/>
              </a:rPr>
              <a:t>. </a:t>
            </a:r>
            <a:r>
              <a:rPr lang="es-ES" sz="2000" dirty="0" err="1">
                <a:effectLst/>
                <a:latin typeface="Arial" panose="020B0604020202020204" pitchFamily="34" charset="0"/>
              </a:rPr>
              <a:t>Write</a:t>
            </a:r>
            <a:r>
              <a:rPr lang="es-ES" sz="2000" dirty="0">
                <a:effectLst/>
                <a:latin typeface="Arial" panose="020B0604020202020204" pitchFamily="34" charset="0"/>
              </a:rPr>
              <a:t> </a:t>
            </a:r>
            <a:r>
              <a:rPr lang="es-ES" sz="2000" dirty="0" err="1">
                <a:effectLst/>
                <a:latin typeface="Arial" panose="020B0604020202020204" pitchFamily="34" charset="0"/>
              </a:rPr>
              <a:t>below</a:t>
            </a:r>
            <a:r>
              <a:rPr lang="es-ES" sz="2000" dirty="0">
                <a:effectLst/>
                <a:latin typeface="Arial" panose="020B0604020202020204" pitchFamily="34" charset="0"/>
              </a:rPr>
              <a:t> </a:t>
            </a:r>
            <a:r>
              <a:rPr lang="es-ES" sz="2000" dirty="0" err="1">
                <a:effectLst/>
                <a:latin typeface="Arial" panose="020B0604020202020204" pitchFamily="34" charset="0"/>
              </a:rPr>
              <a:t>the</a:t>
            </a:r>
            <a:r>
              <a:rPr lang="es-ES" sz="2000" dirty="0">
                <a:effectLst/>
                <a:latin typeface="Arial" panose="020B0604020202020204" pitchFamily="34" charset="0"/>
              </a:rPr>
              <a:t> </a:t>
            </a:r>
            <a:r>
              <a:rPr lang="es-ES" sz="2000" dirty="0" err="1">
                <a:effectLst/>
                <a:latin typeface="Arial" panose="020B0604020202020204" pitchFamily="34" charset="0"/>
              </a:rPr>
              <a:t>picture</a:t>
            </a:r>
            <a:r>
              <a:rPr lang="es-ES" sz="2000" dirty="0">
                <a:effectLst/>
                <a:latin typeface="Arial" panose="020B0604020202020204" pitchFamily="34" charset="0"/>
              </a:rPr>
              <a:t>, </a:t>
            </a:r>
            <a:r>
              <a:rPr lang="es-ES" sz="2000" dirty="0" err="1">
                <a:effectLst/>
                <a:latin typeface="Arial" panose="020B0604020202020204" pitchFamily="34" charset="0"/>
              </a:rPr>
              <a:t>the</a:t>
            </a:r>
            <a:r>
              <a:rPr lang="es-ES" sz="2000" dirty="0">
                <a:effectLst/>
                <a:latin typeface="Arial" panose="020B0604020202020204" pitchFamily="34" charset="0"/>
              </a:rPr>
              <a:t> </a:t>
            </a:r>
            <a:r>
              <a:rPr lang="es-ES" sz="2000" dirty="0" err="1">
                <a:effectLst/>
                <a:latin typeface="Arial" panose="020B0604020202020204" pitchFamily="34" charset="0"/>
              </a:rPr>
              <a:t>Communion</a:t>
            </a:r>
            <a:r>
              <a:rPr lang="es-ES" sz="2000" dirty="0">
                <a:effectLst/>
                <a:latin typeface="Arial" panose="020B0604020202020204" pitchFamily="34" charset="0"/>
              </a:rPr>
              <a:t> </a:t>
            </a:r>
            <a:r>
              <a:rPr lang="es-ES" sz="2000" dirty="0" err="1">
                <a:effectLst/>
                <a:latin typeface="Arial" panose="020B0604020202020204" pitchFamily="34" charset="0"/>
              </a:rPr>
              <a:t>Prayer</a:t>
            </a:r>
            <a:r>
              <a:rPr lang="es-ES" sz="2000" dirty="0">
                <a:effectLst/>
                <a:latin typeface="Arial" panose="020B0604020202020204" pitchFamily="34" charset="0"/>
              </a:rPr>
              <a:t>. </a:t>
            </a:r>
            <a:r>
              <a:rPr lang="es-ES" sz="2000" dirty="0" err="1">
                <a:effectLst/>
                <a:latin typeface="Arial" panose="020B0604020202020204" pitchFamily="34" charset="0"/>
              </a:rPr>
              <a:t>On</a:t>
            </a:r>
            <a:r>
              <a:rPr lang="es-ES" sz="2000" dirty="0">
                <a:effectLst/>
                <a:latin typeface="Arial" panose="020B0604020202020204" pitchFamily="34" charset="0"/>
              </a:rPr>
              <a:t> </a:t>
            </a:r>
            <a:r>
              <a:rPr lang="es-ES" sz="2000" dirty="0" err="1">
                <a:effectLst/>
                <a:latin typeface="Arial" panose="020B0604020202020204" pitchFamily="34" charset="0"/>
              </a:rPr>
              <a:t>the</a:t>
            </a:r>
            <a:r>
              <a:rPr lang="es-ES" sz="2000" dirty="0">
                <a:effectLst/>
                <a:latin typeface="Arial" panose="020B0604020202020204" pitchFamily="34" charset="0"/>
              </a:rPr>
              <a:t> </a:t>
            </a:r>
            <a:r>
              <a:rPr lang="es-ES" sz="2000" dirty="0" err="1">
                <a:effectLst/>
                <a:latin typeface="Arial" panose="020B0604020202020204" pitchFamily="34" charset="0"/>
              </a:rPr>
              <a:t>other</a:t>
            </a:r>
            <a:r>
              <a:rPr lang="es-ES" sz="2000" dirty="0">
                <a:effectLst/>
                <a:latin typeface="Arial" panose="020B0604020202020204" pitchFamily="34" charset="0"/>
              </a:rPr>
              <a:t> </a:t>
            </a:r>
            <a:r>
              <a:rPr lang="es-ES" sz="2000" dirty="0" err="1">
                <a:effectLst/>
                <a:latin typeface="Arial" panose="020B0604020202020204" pitchFamily="34" charset="0"/>
              </a:rPr>
              <a:t>side</a:t>
            </a:r>
            <a:r>
              <a:rPr lang="es-ES" sz="2000" dirty="0">
                <a:effectLst/>
                <a:latin typeface="Arial" panose="020B0604020202020204" pitchFamily="34" charset="0"/>
              </a:rPr>
              <a:t>, </a:t>
            </a:r>
            <a:r>
              <a:rPr lang="es-ES" sz="2000" dirty="0" err="1">
                <a:effectLst/>
                <a:latin typeface="Arial" panose="020B0604020202020204" pitchFamily="34" charset="0"/>
              </a:rPr>
              <a:t>write</a:t>
            </a:r>
            <a:r>
              <a:rPr lang="es-ES" sz="2000" dirty="0">
                <a:effectLst/>
                <a:latin typeface="Arial" panose="020B0604020202020204" pitchFamily="34" charset="0"/>
              </a:rPr>
              <a:t> a </a:t>
            </a:r>
            <a:r>
              <a:rPr lang="es-ES" sz="2000" dirty="0" err="1">
                <a:effectLst/>
                <a:latin typeface="Arial" panose="020B0604020202020204" pitchFamily="34" charset="0"/>
              </a:rPr>
              <a:t>letter</a:t>
            </a:r>
            <a:r>
              <a:rPr lang="es-ES" sz="2000" dirty="0">
                <a:effectLst/>
                <a:latin typeface="Arial" panose="020B0604020202020204" pitchFamily="34" charset="0"/>
              </a:rPr>
              <a:t> </a:t>
            </a:r>
            <a:r>
              <a:rPr lang="es-ES" sz="2000" dirty="0" err="1">
                <a:effectLst/>
                <a:latin typeface="Arial" panose="020B0604020202020204" pitchFamily="34" charset="0"/>
              </a:rPr>
              <a:t>to</a:t>
            </a:r>
            <a:r>
              <a:rPr lang="es-ES" sz="2000" dirty="0">
                <a:effectLst/>
                <a:latin typeface="Arial" panose="020B0604020202020204" pitchFamily="34" charset="0"/>
              </a:rPr>
              <a:t> </a:t>
            </a:r>
            <a:r>
              <a:rPr lang="es-ES" sz="2000" dirty="0" err="1">
                <a:effectLst/>
                <a:latin typeface="Arial" panose="020B0604020202020204" pitchFamily="34" charset="0"/>
              </a:rPr>
              <a:t>Jesus</a:t>
            </a:r>
            <a:r>
              <a:rPr lang="es-ES" sz="2000" dirty="0">
                <a:effectLst/>
                <a:latin typeface="Arial" panose="020B0604020202020204" pitchFamily="34" charset="0"/>
              </a:rPr>
              <a:t> </a:t>
            </a:r>
            <a:r>
              <a:rPr lang="es-ES" sz="2000" dirty="0" err="1">
                <a:effectLst/>
                <a:latin typeface="Arial" panose="020B0604020202020204" pitchFamily="34" charset="0"/>
              </a:rPr>
              <a:t>telling</a:t>
            </a:r>
            <a:r>
              <a:rPr lang="es-ES" sz="2000" dirty="0">
                <a:effectLst/>
                <a:latin typeface="Arial" panose="020B0604020202020204" pitchFamily="34" charset="0"/>
              </a:rPr>
              <a:t> </a:t>
            </a:r>
            <a:r>
              <a:rPr lang="es-ES" sz="2000" dirty="0" err="1">
                <a:effectLst/>
                <a:latin typeface="Arial" panose="020B0604020202020204" pitchFamily="34" charset="0"/>
              </a:rPr>
              <a:t>Him</a:t>
            </a:r>
            <a:r>
              <a:rPr lang="es-ES" sz="2000" dirty="0">
                <a:effectLst/>
                <a:latin typeface="Arial" panose="020B0604020202020204" pitchFamily="34" charset="0"/>
              </a:rPr>
              <a:t> </a:t>
            </a:r>
            <a:r>
              <a:rPr lang="es-ES" sz="2000" dirty="0" err="1">
                <a:effectLst/>
                <a:latin typeface="Arial" panose="020B0604020202020204" pitchFamily="34" charset="0"/>
              </a:rPr>
              <a:t>how</a:t>
            </a:r>
            <a:r>
              <a:rPr lang="es-ES" sz="2000" dirty="0">
                <a:effectLst/>
                <a:latin typeface="Arial" panose="020B0604020202020204" pitchFamily="34" charset="0"/>
              </a:rPr>
              <a:t> </a:t>
            </a:r>
            <a:r>
              <a:rPr lang="es-ES" sz="2000" dirty="0" err="1">
                <a:effectLst/>
                <a:latin typeface="Arial" panose="020B0604020202020204" pitchFamily="34" charset="0"/>
              </a:rPr>
              <a:t>you</a:t>
            </a:r>
            <a:r>
              <a:rPr lang="es-ES" sz="2000" dirty="0">
                <a:effectLst/>
                <a:latin typeface="Arial" panose="020B0604020202020204" pitchFamily="34" charset="0"/>
              </a:rPr>
              <a:t> </a:t>
            </a:r>
            <a:r>
              <a:rPr lang="es-ES" sz="2000" dirty="0" err="1">
                <a:effectLst/>
                <a:latin typeface="Arial" panose="020B0604020202020204" pitchFamily="34" charset="0"/>
              </a:rPr>
              <a:t>feel</a:t>
            </a:r>
            <a:r>
              <a:rPr lang="es-ES" sz="2000" dirty="0">
                <a:effectLst/>
                <a:latin typeface="Arial" panose="020B0604020202020204" pitchFamily="34" charset="0"/>
              </a:rPr>
              <a:t> </a:t>
            </a:r>
            <a:r>
              <a:rPr lang="es-ES" sz="2000" dirty="0" err="1">
                <a:effectLst/>
                <a:latin typeface="Arial" panose="020B0604020202020204" pitchFamily="34" charset="0"/>
              </a:rPr>
              <a:t>about</a:t>
            </a:r>
            <a:r>
              <a:rPr lang="es-ES" sz="2000" dirty="0">
                <a:effectLst/>
                <a:latin typeface="Arial" panose="020B0604020202020204" pitchFamily="34" charset="0"/>
              </a:rPr>
              <a:t> </a:t>
            </a:r>
            <a:r>
              <a:rPr lang="es-ES" sz="2000" dirty="0" err="1">
                <a:effectLst/>
                <a:latin typeface="Arial" panose="020B0604020202020204" pitchFamily="34" charset="0"/>
              </a:rPr>
              <a:t>all</a:t>
            </a:r>
            <a:r>
              <a:rPr lang="es-ES" sz="2000" dirty="0">
                <a:effectLst/>
                <a:latin typeface="Arial" panose="020B0604020202020204" pitchFamily="34" charset="0"/>
              </a:rPr>
              <a:t> </a:t>
            </a:r>
            <a:r>
              <a:rPr lang="es-ES" sz="2000" dirty="0" err="1">
                <a:effectLst/>
                <a:latin typeface="Arial" panose="020B0604020202020204" pitchFamily="34" charset="0"/>
              </a:rPr>
              <a:t>that</a:t>
            </a:r>
            <a:r>
              <a:rPr lang="es-ES" sz="2000" dirty="0">
                <a:effectLst/>
                <a:latin typeface="Arial" panose="020B0604020202020204" pitchFamily="34" charset="0"/>
              </a:rPr>
              <a:t> He </a:t>
            </a:r>
            <a:r>
              <a:rPr lang="es-ES" sz="2000" dirty="0" err="1">
                <a:effectLst/>
                <a:latin typeface="Arial" panose="020B0604020202020204" pitchFamily="34" charset="0"/>
              </a:rPr>
              <a:t>did</a:t>
            </a:r>
            <a:r>
              <a:rPr lang="es-ES" sz="2000" dirty="0">
                <a:effectLst/>
                <a:latin typeface="Arial" panose="020B0604020202020204" pitchFamily="34" charset="0"/>
              </a:rPr>
              <a:t> </a:t>
            </a:r>
            <a:r>
              <a:rPr lang="es-ES" sz="2000" dirty="0" err="1">
                <a:effectLst/>
                <a:latin typeface="Arial" panose="020B0604020202020204" pitchFamily="34" charset="0"/>
              </a:rPr>
              <a:t>for</a:t>
            </a:r>
            <a:r>
              <a:rPr lang="es-ES" sz="2000" dirty="0">
                <a:effectLst/>
                <a:latin typeface="Arial" panose="020B0604020202020204" pitchFamily="34" charset="0"/>
              </a:rPr>
              <a:t> </a:t>
            </a:r>
            <a:r>
              <a:rPr lang="es-ES" sz="2000" dirty="0" err="1">
                <a:effectLst/>
                <a:latin typeface="Arial" panose="020B0604020202020204" pitchFamily="34" charset="0"/>
              </a:rPr>
              <a:t>you</a:t>
            </a:r>
            <a:r>
              <a:rPr lang="es-ES" sz="2000" dirty="0">
                <a:effectLst/>
                <a:latin typeface="Arial" panose="020B0604020202020204" pitchFamily="34" charset="0"/>
              </a:rPr>
              <a:t>.</a:t>
            </a:r>
            <a:endParaRPr lang="en-US" sz="2000" dirty="0">
              <a:latin typeface="Arial Black" panose="020B0A04020102020204" pitchFamily="34" charset="0"/>
            </a:endParaRPr>
          </a:p>
        </p:txBody>
      </p:sp>
      <p:pic>
        <p:nvPicPr>
          <p:cNvPr id="4" name="Picture 3">
            <a:extLst>
              <a:ext uri="{FF2B5EF4-FFF2-40B4-BE49-F238E27FC236}">
                <a16:creationId xmlns:a16="http://schemas.microsoft.com/office/drawing/2014/main" id="{B3EA851A-951D-4BAD-B13B-428289032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033" y="1489286"/>
            <a:ext cx="2427143" cy="3354795"/>
          </a:xfrm>
          <a:prstGeom prst="rect">
            <a:avLst/>
          </a:prstGeom>
        </p:spPr>
      </p:pic>
      <p:pic>
        <p:nvPicPr>
          <p:cNvPr id="6" name="Picture 5">
            <a:extLst>
              <a:ext uri="{FF2B5EF4-FFF2-40B4-BE49-F238E27FC236}">
                <a16:creationId xmlns:a16="http://schemas.microsoft.com/office/drawing/2014/main" id="{3EF606A7-97EF-41C5-A22E-3A0C1461A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36" y="4953000"/>
            <a:ext cx="3990975" cy="1828776"/>
          </a:xfrm>
          <a:prstGeom prst="rect">
            <a:avLst/>
          </a:prstGeom>
        </p:spPr>
      </p:pic>
      <p:sp>
        <p:nvSpPr>
          <p:cNvPr id="7" name="AutoShape 2">
            <a:extLst>
              <a:ext uri="{FF2B5EF4-FFF2-40B4-BE49-F238E27FC236}">
                <a16:creationId xmlns:a16="http://schemas.microsoft.com/office/drawing/2014/main" id="{168E5297-37C1-426A-9422-BF500C5E7CB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64888917-EFC9-47A0-851F-BF7AD57778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1507215"/>
            <a:ext cx="2457450" cy="3276600"/>
          </a:xfrm>
          <a:prstGeom prst="rect">
            <a:avLst/>
          </a:prstGeom>
        </p:spPr>
      </p:pic>
      <p:pic>
        <p:nvPicPr>
          <p:cNvPr id="16" name="Picture 15">
            <a:extLst>
              <a:ext uri="{FF2B5EF4-FFF2-40B4-BE49-F238E27FC236}">
                <a16:creationId xmlns:a16="http://schemas.microsoft.com/office/drawing/2014/main" id="{8ED992D3-7808-43CB-A97E-9622C83712A2}"/>
              </a:ext>
            </a:extLst>
          </p:cNvPr>
          <p:cNvPicPr>
            <a:picLocks noChangeAspect="1"/>
          </p:cNvPicPr>
          <p:nvPr/>
        </p:nvPicPr>
        <p:blipFill>
          <a:blip r:embed="rId5"/>
          <a:stretch>
            <a:fillRect/>
          </a:stretch>
        </p:blipFill>
        <p:spPr>
          <a:xfrm>
            <a:off x="5410200" y="4865319"/>
            <a:ext cx="3100107" cy="1943351"/>
          </a:xfrm>
          <a:prstGeom prst="rect">
            <a:avLst/>
          </a:prstGeom>
        </p:spPr>
      </p:pic>
    </p:spTree>
    <p:extLst>
      <p:ext uri="{BB962C8B-B14F-4D97-AF65-F5344CB8AC3E}">
        <p14:creationId xmlns:p14="http://schemas.microsoft.com/office/powerpoint/2010/main" val="1104575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5" name="TextBox 14"/>
          <p:cNvSpPr txBox="1"/>
          <p:nvPr/>
        </p:nvSpPr>
        <p:spPr>
          <a:xfrm>
            <a:off x="3400864" y="147907"/>
            <a:ext cx="2342271" cy="646331"/>
          </a:xfrm>
          <a:prstGeom prst="rect">
            <a:avLst/>
          </a:prstGeom>
          <a:noFill/>
        </p:spPr>
        <p:txBody>
          <a:bodyPr wrap="square" rtlCol="0">
            <a:spAutoFit/>
          </a:bodyPr>
          <a:lstStyle/>
          <a:p>
            <a:pPr algn="just"/>
            <a:r>
              <a:rPr lang="en-US" sz="3600" b="1" dirty="0">
                <a:latin typeface="Arial Black" pitchFamily="34" charset="0"/>
              </a:rPr>
              <a:t>PRAYER</a:t>
            </a:r>
          </a:p>
        </p:txBody>
      </p:sp>
      <p:sp>
        <p:nvSpPr>
          <p:cNvPr id="4" name="Rectangle 3"/>
          <p:cNvSpPr/>
          <p:nvPr/>
        </p:nvSpPr>
        <p:spPr>
          <a:xfrm>
            <a:off x="76199" y="1039639"/>
            <a:ext cx="8991600" cy="2246769"/>
          </a:xfrm>
          <a:prstGeom prst="rect">
            <a:avLst/>
          </a:prstGeom>
        </p:spPr>
        <p:txBody>
          <a:bodyPr wrap="square">
            <a:spAutoFit/>
          </a:bodyPr>
          <a:lstStyle/>
          <a:p>
            <a:pPr marL="0" marR="0" algn="ctr">
              <a:spcBef>
                <a:spcPts val="0"/>
              </a:spcBef>
              <a:spcAft>
                <a:spcPts val="0"/>
              </a:spcAft>
            </a:pPr>
            <a:r>
              <a:rPr lang="en-US" sz="2800" dirty="0">
                <a:latin typeface="Arial" panose="020B0604020202020204" pitchFamily="34" charset="0"/>
              </a:rPr>
              <a:t>Lord, you nourish us each day physically and spiritually with your own body and blood.  Your communion teaches us to share everything with others. Help us to be generous with one another, giving ourselves in service and in love.  Stay with us.  Amen.</a:t>
            </a:r>
            <a:endParaRPr lang="en-US" dirty="0">
              <a:latin typeface="Arial Black" pitchFamily="34" charset="0"/>
            </a:endParaRPr>
          </a:p>
        </p:txBody>
      </p:sp>
      <p:pic>
        <p:nvPicPr>
          <p:cNvPr id="8" name="Picture 7">
            <a:extLst>
              <a:ext uri="{FF2B5EF4-FFF2-40B4-BE49-F238E27FC236}">
                <a16:creationId xmlns:a16="http://schemas.microsoft.com/office/drawing/2014/main" id="{918BF3BA-58D6-4C36-B3A8-20DADF352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3571592"/>
            <a:ext cx="3962400" cy="307238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A88D2-9491-4CAD-AE7C-8B32747F19EC}"/>
              </a:ext>
            </a:extLst>
          </p:cNvPr>
          <p:cNvSpPr>
            <a:spLocks noGrp="1"/>
          </p:cNvSpPr>
          <p:nvPr>
            <p:ph type="title"/>
          </p:nvPr>
        </p:nvSpPr>
        <p:spPr>
          <a:xfrm>
            <a:off x="457200" y="0"/>
            <a:ext cx="8229600" cy="449179"/>
          </a:xfrm>
        </p:spPr>
        <p:txBody>
          <a:bodyPr>
            <a:normAutofit/>
          </a:bodyPr>
          <a:lstStyle/>
          <a:p>
            <a:pPr marL="0" marR="0">
              <a:spcBef>
                <a:spcPts val="0"/>
              </a:spcBef>
              <a:spcAft>
                <a:spcPts val="0"/>
              </a:spcAft>
            </a:pPr>
            <a:r>
              <a:rPr lang="en-US" sz="1800" b="1" dirty="0">
                <a:solidFill>
                  <a:srgbClr val="000000"/>
                </a:solidFill>
                <a:effectLst/>
                <a:latin typeface="Cambria" panose="02040503050406030204" pitchFamily="18" charset="0"/>
                <a:ea typeface="Times New Roman" panose="02020603050405020304" pitchFamily="18" charset="0"/>
              </a:rPr>
              <a:t>Song:</a:t>
            </a:r>
            <a:r>
              <a:rPr lang="en-US" sz="1800" dirty="0">
                <a:effectLst/>
                <a:latin typeface="Times New Roman" panose="02020603050405020304" pitchFamily="18" charset="0"/>
                <a:ea typeface="Times New Roman" panose="02020603050405020304" pitchFamily="18" charset="0"/>
              </a:rPr>
              <a:t> Eucharist Song, </a:t>
            </a:r>
            <a:r>
              <a:rPr lang="en-US" sz="1800" dirty="0" err="1">
                <a:effectLst/>
                <a:latin typeface="Times New Roman" panose="02020603050405020304" pitchFamily="18" charset="0"/>
                <a:ea typeface="Times New Roman" panose="02020603050405020304" pitchFamily="18" charset="0"/>
              </a:rPr>
              <a:t>CollinsSusan</a:t>
            </a:r>
            <a:r>
              <a:rPr lang="en-US" sz="1800" dirty="0">
                <a:effectLst/>
                <a:latin typeface="Times New Roman" panose="02020603050405020304" pitchFamily="18" charset="0"/>
                <a:ea typeface="Times New Roman" panose="02020603050405020304" pitchFamily="18" charset="0"/>
              </a:rPr>
              <a:t> </a:t>
            </a:r>
            <a:r>
              <a:rPr lang="en-US" sz="1800" u="sng" dirty="0">
                <a:solidFill>
                  <a:srgbClr val="0000FF"/>
                </a:solidFill>
                <a:effectLst/>
                <a:latin typeface="Times New Roman" panose="02020603050405020304" pitchFamily="18" charset="0"/>
                <a:ea typeface="Times New Roman" panose="02020603050405020304" pitchFamily="18" charset="0"/>
                <a:hlinkClick r:id="rId3"/>
              </a:rPr>
              <a:t>https://youtu.be/_GEqnKMN1zE</a:t>
            </a:r>
            <a:r>
              <a:rPr lang="en-US" sz="1800" u="sng" dirty="0">
                <a:solidFill>
                  <a:srgbClr val="0000FF"/>
                </a:solidFill>
                <a:effectLst/>
                <a:latin typeface="Times New Roman" panose="02020603050405020304" pitchFamily="18" charset="0"/>
                <a:ea typeface="Times New Roman" panose="02020603050405020304" pitchFamily="18" charset="0"/>
              </a:rPr>
              <a:t> (3-7 years)</a:t>
            </a:r>
            <a:endParaRPr lang="en-US" dirty="0"/>
          </a:p>
        </p:txBody>
      </p:sp>
      <p:pic>
        <p:nvPicPr>
          <p:cNvPr id="3" name="Online Media 2" title="The E-U-C-H-A-R-I-S-T Song">
            <a:hlinkClick r:id="" action="ppaction://media"/>
            <a:extLst>
              <a:ext uri="{FF2B5EF4-FFF2-40B4-BE49-F238E27FC236}">
                <a16:creationId xmlns:a16="http://schemas.microsoft.com/office/drawing/2014/main" id="{24313DF0-F599-4250-B529-BE3399D6FDE6}"/>
              </a:ext>
            </a:extLst>
          </p:cNvPr>
          <p:cNvPicPr>
            <a:picLocks noRot="1" noChangeAspect="1"/>
          </p:cNvPicPr>
          <p:nvPr>
            <a:videoFile r:link="rId1"/>
          </p:nvPr>
        </p:nvPicPr>
        <p:blipFill>
          <a:blip r:embed="rId4"/>
          <a:stretch>
            <a:fillRect/>
          </a:stretch>
        </p:blipFill>
        <p:spPr>
          <a:xfrm>
            <a:off x="0" y="517358"/>
            <a:ext cx="9144000" cy="6340642"/>
          </a:xfrm>
          <a:prstGeom prst="rect">
            <a:avLst/>
          </a:prstGeom>
        </p:spPr>
      </p:pic>
    </p:spTree>
    <p:extLst>
      <p:ext uri="{BB962C8B-B14F-4D97-AF65-F5344CB8AC3E}">
        <p14:creationId xmlns:p14="http://schemas.microsoft.com/office/powerpoint/2010/main" val="188040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A88D2-9491-4CAD-AE7C-8B32747F19EC}"/>
              </a:ext>
            </a:extLst>
          </p:cNvPr>
          <p:cNvSpPr>
            <a:spLocks noGrp="1"/>
          </p:cNvSpPr>
          <p:nvPr>
            <p:ph type="title"/>
          </p:nvPr>
        </p:nvSpPr>
        <p:spPr>
          <a:xfrm>
            <a:off x="0" y="0"/>
            <a:ext cx="9144000" cy="449179"/>
          </a:xfrm>
        </p:spPr>
        <p:txBody>
          <a:bodyPr>
            <a:normAutofit fontScale="90000"/>
          </a:bodyPr>
          <a:lstStyle/>
          <a:p>
            <a:pPr>
              <a:spcBef>
                <a:spcPts val="0"/>
              </a:spcBef>
            </a:pPr>
            <a:r>
              <a:rPr lang="en-US" sz="1800" b="1" dirty="0">
                <a:solidFill>
                  <a:srgbClr val="000000"/>
                </a:solidFill>
                <a:effectLst/>
                <a:latin typeface="Cambria" panose="02040503050406030204" pitchFamily="18" charset="0"/>
                <a:ea typeface="Times New Roman" panose="02020603050405020304" pitchFamily="18" charset="0"/>
              </a:rPr>
              <a:t>Song:</a:t>
            </a:r>
            <a:r>
              <a:rPr lang="en-US" sz="1800" dirty="0">
                <a:effectLst/>
                <a:latin typeface="Times New Roman" panose="02020603050405020304" pitchFamily="18" charset="0"/>
                <a:ea typeface="Times New Roman" panose="02020603050405020304" pitchFamily="18" charset="0"/>
              </a:rPr>
              <a:t> We Are One Body, Holy Spirit, </a:t>
            </a:r>
            <a:r>
              <a:rPr lang="en-US" sz="1800" u="sng" dirty="0">
                <a:solidFill>
                  <a:srgbClr val="000000"/>
                </a:solidFill>
                <a:effectLst/>
                <a:latin typeface="Cambria" panose="02040503050406030204" pitchFamily="18" charset="0"/>
                <a:ea typeface="Times New Roman" panose="02020603050405020304" pitchFamily="18" charset="0"/>
                <a:hlinkClick r:id="rId3"/>
              </a:rPr>
              <a:t>https://youtu.be/N-3BO_PQbqY?si=pI5-La6fIgDCD9c5</a:t>
            </a:r>
            <a:r>
              <a:rPr lang="en-US" sz="1800" dirty="0">
                <a:solidFill>
                  <a:srgbClr val="000000"/>
                </a:solidFill>
                <a:effectLst/>
                <a:latin typeface="Cambria" panose="02040503050406030204" pitchFamily="18" charset="0"/>
                <a:ea typeface="Times New Roman" panose="02020603050405020304" pitchFamily="18" charset="0"/>
              </a:rPr>
              <a:t>  (8+ years)</a:t>
            </a:r>
            <a:endParaRPr lang="en-US" dirty="0"/>
          </a:p>
        </p:txBody>
      </p:sp>
      <p:pic>
        <p:nvPicPr>
          <p:cNvPr id="4" name="Online Media 3" title="We Are One Body">
            <a:hlinkClick r:id="" action="ppaction://media"/>
            <a:extLst>
              <a:ext uri="{FF2B5EF4-FFF2-40B4-BE49-F238E27FC236}">
                <a16:creationId xmlns:a16="http://schemas.microsoft.com/office/drawing/2014/main" id="{F6FA6B59-4BDF-7323-B443-10B9EA7B7F3D}"/>
              </a:ext>
            </a:extLst>
          </p:cNvPr>
          <p:cNvPicPr>
            <a:picLocks noRot="1" noChangeAspect="1"/>
          </p:cNvPicPr>
          <p:nvPr>
            <a:videoFile r:link="rId1"/>
          </p:nvPr>
        </p:nvPicPr>
        <p:blipFill>
          <a:blip r:embed="rId4"/>
          <a:stretch>
            <a:fillRect/>
          </a:stretch>
        </p:blipFill>
        <p:spPr>
          <a:xfrm>
            <a:off x="0" y="449179"/>
            <a:ext cx="9144000" cy="5562684"/>
          </a:xfrm>
          <a:prstGeom prst="rect">
            <a:avLst/>
          </a:prstGeom>
        </p:spPr>
      </p:pic>
    </p:spTree>
    <p:extLst>
      <p:ext uri="{BB962C8B-B14F-4D97-AF65-F5344CB8AC3E}">
        <p14:creationId xmlns:p14="http://schemas.microsoft.com/office/powerpoint/2010/main" val="57573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FC6D036A-E3F3-4EE1-83C9-F20FA23585FD}"/>
              </a:ext>
            </a:extLst>
          </p:cNvPr>
          <p:cNvPicPr>
            <a:picLocks noChangeAspect="1"/>
          </p:cNvPicPr>
          <p:nvPr/>
        </p:nvPicPr>
        <p:blipFill>
          <a:blip r:embed="rId2"/>
          <a:stretch>
            <a:fillRect/>
          </a:stretch>
        </p:blipFill>
        <p:spPr>
          <a:xfrm>
            <a:off x="286736" y="1276603"/>
            <a:ext cx="8570527" cy="5581397"/>
          </a:xfrm>
          <a:prstGeom prst="rect">
            <a:avLst/>
          </a:prstGeom>
        </p:spPr>
      </p:pic>
      <p:sp>
        <p:nvSpPr>
          <p:cNvPr id="6" name="TextBox 5">
            <a:extLst>
              <a:ext uri="{FF2B5EF4-FFF2-40B4-BE49-F238E27FC236}">
                <a16:creationId xmlns:a16="http://schemas.microsoft.com/office/drawing/2014/main" id="{2A6FD3B6-76D1-4937-BAC1-0FA4183158CF}"/>
              </a:ext>
            </a:extLst>
          </p:cNvPr>
          <p:cNvSpPr txBox="1"/>
          <p:nvPr/>
        </p:nvSpPr>
        <p:spPr>
          <a:xfrm>
            <a:off x="457200" y="0"/>
            <a:ext cx="9260272" cy="1384995"/>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On the first day of the Feast of Unleavened Bread, when they sacrificed the Passover lamb, Jesus’ disciples said to him, </a:t>
            </a:r>
          </a:p>
        </p:txBody>
      </p:sp>
    </p:spTree>
    <p:extLst>
      <p:ext uri="{BB962C8B-B14F-4D97-AF65-F5344CB8AC3E}">
        <p14:creationId xmlns:p14="http://schemas.microsoft.com/office/powerpoint/2010/main" val="500900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94264" y="-35510"/>
            <a:ext cx="9260272" cy="1384995"/>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"Where do you want us to go and prepare for you to eat the Passover?" He sent two of his disciples and said to them, "Go into the city…</a:t>
            </a:r>
          </a:p>
        </p:txBody>
      </p:sp>
      <p:pic>
        <p:nvPicPr>
          <p:cNvPr id="3" name="Picture 2">
            <a:extLst>
              <a:ext uri="{FF2B5EF4-FFF2-40B4-BE49-F238E27FC236}">
                <a16:creationId xmlns:a16="http://schemas.microsoft.com/office/drawing/2014/main" id="{A1490EE0-6E84-402B-9012-58AEC9E89133}"/>
              </a:ext>
            </a:extLst>
          </p:cNvPr>
          <p:cNvPicPr>
            <a:picLocks noChangeAspect="1"/>
          </p:cNvPicPr>
          <p:nvPr/>
        </p:nvPicPr>
        <p:blipFill>
          <a:blip r:embed="rId2"/>
          <a:stretch>
            <a:fillRect/>
          </a:stretch>
        </p:blipFill>
        <p:spPr>
          <a:xfrm>
            <a:off x="835819" y="1349485"/>
            <a:ext cx="7777162" cy="5508515"/>
          </a:xfrm>
          <a:prstGeom prst="rect">
            <a:avLst/>
          </a:prstGeom>
        </p:spPr>
      </p:pic>
    </p:spTree>
    <p:extLst>
      <p:ext uri="{BB962C8B-B14F-4D97-AF65-F5344CB8AC3E}">
        <p14:creationId xmlns:p14="http://schemas.microsoft.com/office/powerpoint/2010/main" val="3887742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94264" y="-35510"/>
            <a:ext cx="8821136" cy="1384995"/>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…and a man will meet you, carrying a jar of water. Follow him. Wherever he enters, say to the master of the house…</a:t>
            </a:r>
          </a:p>
        </p:txBody>
      </p:sp>
      <p:pic>
        <p:nvPicPr>
          <p:cNvPr id="4" name="Picture 3">
            <a:extLst>
              <a:ext uri="{FF2B5EF4-FFF2-40B4-BE49-F238E27FC236}">
                <a16:creationId xmlns:a16="http://schemas.microsoft.com/office/drawing/2014/main" id="{20BCFC35-A4A4-4962-B732-7F9FE785C8CA}"/>
              </a:ext>
            </a:extLst>
          </p:cNvPr>
          <p:cNvPicPr>
            <a:picLocks noChangeAspect="1"/>
          </p:cNvPicPr>
          <p:nvPr/>
        </p:nvPicPr>
        <p:blipFill>
          <a:blip r:embed="rId2"/>
          <a:stretch>
            <a:fillRect/>
          </a:stretch>
        </p:blipFill>
        <p:spPr>
          <a:xfrm>
            <a:off x="876405" y="1349485"/>
            <a:ext cx="7391189" cy="5512214"/>
          </a:xfrm>
          <a:prstGeom prst="rect">
            <a:avLst/>
          </a:prstGeom>
        </p:spPr>
      </p:pic>
    </p:spTree>
    <p:extLst>
      <p:ext uri="{BB962C8B-B14F-4D97-AF65-F5344CB8AC3E}">
        <p14:creationId xmlns:p14="http://schemas.microsoft.com/office/powerpoint/2010/main" val="24803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152400" y="-35510"/>
            <a:ext cx="8915400" cy="1384995"/>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…'The Teacher says, "Where is my guest room where I may eat the Passover with my disciples?"' Then he will show you a large upper room…</a:t>
            </a:r>
          </a:p>
        </p:txBody>
      </p:sp>
      <p:pic>
        <p:nvPicPr>
          <p:cNvPr id="3" name="Picture 2">
            <a:extLst>
              <a:ext uri="{FF2B5EF4-FFF2-40B4-BE49-F238E27FC236}">
                <a16:creationId xmlns:a16="http://schemas.microsoft.com/office/drawing/2014/main" id="{81CBF873-F43F-4127-B159-9F7CEDF138A9}"/>
              </a:ext>
            </a:extLst>
          </p:cNvPr>
          <p:cNvPicPr>
            <a:picLocks noChangeAspect="1"/>
          </p:cNvPicPr>
          <p:nvPr/>
        </p:nvPicPr>
        <p:blipFill>
          <a:blip r:embed="rId2"/>
          <a:stretch>
            <a:fillRect/>
          </a:stretch>
        </p:blipFill>
        <p:spPr>
          <a:xfrm>
            <a:off x="1045174" y="1780372"/>
            <a:ext cx="7358451" cy="5077628"/>
          </a:xfrm>
          <a:prstGeom prst="rect">
            <a:avLst/>
          </a:prstGeom>
        </p:spPr>
      </p:pic>
    </p:spTree>
    <p:extLst>
      <p:ext uri="{BB962C8B-B14F-4D97-AF65-F5344CB8AC3E}">
        <p14:creationId xmlns:p14="http://schemas.microsoft.com/office/powerpoint/2010/main" val="1897872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33291" y="52666"/>
            <a:ext cx="9144000" cy="1200329"/>
          </a:xfrm>
          <a:prstGeom prst="rect">
            <a:avLst/>
          </a:prstGeom>
          <a:noFill/>
        </p:spPr>
        <p:txBody>
          <a:bodyPr wrap="square" rtlCol="0">
            <a:spAutoFit/>
          </a:bodyPr>
          <a:lstStyle/>
          <a:p>
            <a:r>
              <a:rPr lang="en-US" sz="2400" dirty="0">
                <a:latin typeface="Aharoni" panose="02010803020104030203" pitchFamily="2" charset="-79"/>
                <a:cs typeface="Aharoni" panose="02010803020104030203" pitchFamily="2" charset="-79"/>
              </a:rPr>
              <a:t>…furnished and ready. Make the preparations for us there." The disciples then went off, entered the city, and found it just as he had told them; and they prepared the Passover. </a:t>
            </a:r>
          </a:p>
        </p:txBody>
      </p:sp>
      <p:pic>
        <p:nvPicPr>
          <p:cNvPr id="4" name="Picture 3">
            <a:extLst>
              <a:ext uri="{FF2B5EF4-FFF2-40B4-BE49-F238E27FC236}">
                <a16:creationId xmlns:a16="http://schemas.microsoft.com/office/drawing/2014/main" id="{4F9C1CA7-1765-4BDB-B589-2741BAC1CD72}"/>
              </a:ext>
            </a:extLst>
          </p:cNvPr>
          <p:cNvPicPr>
            <a:picLocks noChangeAspect="1"/>
          </p:cNvPicPr>
          <p:nvPr/>
        </p:nvPicPr>
        <p:blipFill>
          <a:blip r:embed="rId2"/>
          <a:stretch>
            <a:fillRect/>
          </a:stretch>
        </p:blipFill>
        <p:spPr>
          <a:xfrm>
            <a:off x="788730" y="1309668"/>
            <a:ext cx="7440870" cy="5553511"/>
          </a:xfrm>
          <a:prstGeom prst="rect">
            <a:avLst/>
          </a:prstGeom>
        </p:spPr>
      </p:pic>
    </p:spTree>
    <p:extLst>
      <p:ext uri="{BB962C8B-B14F-4D97-AF65-F5344CB8AC3E}">
        <p14:creationId xmlns:p14="http://schemas.microsoft.com/office/powerpoint/2010/main" val="1670865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31072" y="-53266"/>
            <a:ext cx="9144000" cy="830997"/>
          </a:xfrm>
          <a:prstGeom prst="rect">
            <a:avLst/>
          </a:prstGeom>
          <a:noFill/>
        </p:spPr>
        <p:txBody>
          <a:bodyPr wrap="square" rtlCol="0">
            <a:spAutoFit/>
          </a:bodyPr>
          <a:lstStyle/>
          <a:p>
            <a:r>
              <a:rPr lang="en-US" sz="2400" dirty="0">
                <a:latin typeface="Aharoni" panose="02010803020104030203" pitchFamily="2" charset="-79"/>
                <a:cs typeface="Aharoni" panose="02010803020104030203" pitchFamily="2" charset="-79"/>
              </a:rPr>
              <a:t>While they were eating, he took bread, said the blessing, broke it, gave it to them, and said, </a:t>
            </a:r>
          </a:p>
        </p:txBody>
      </p:sp>
      <p:pic>
        <p:nvPicPr>
          <p:cNvPr id="3" name="Picture 2">
            <a:extLst>
              <a:ext uri="{FF2B5EF4-FFF2-40B4-BE49-F238E27FC236}">
                <a16:creationId xmlns:a16="http://schemas.microsoft.com/office/drawing/2014/main" id="{059CBE60-33CC-4390-A30F-5D4A53C72D14}"/>
              </a:ext>
            </a:extLst>
          </p:cNvPr>
          <p:cNvPicPr>
            <a:picLocks noChangeAspect="1"/>
          </p:cNvPicPr>
          <p:nvPr/>
        </p:nvPicPr>
        <p:blipFill>
          <a:blip r:embed="rId2"/>
          <a:stretch>
            <a:fillRect/>
          </a:stretch>
        </p:blipFill>
        <p:spPr>
          <a:xfrm>
            <a:off x="345689" y="900332"/>
            <a:ext cx="7981542" cy="5952489"/>
          </a:xfrm>
          <a:prstGeom prst="rect">
            <a:avLst/>
          </a:prstGeom>
        </p:spPr>
      </p:pic>
    </p:spTree>
    <p:extLst>
      <p:ext uri="{BB962C8B-B14F-4D97-AF65-F5344CB8AC3E}">
        <p14:creationId xmlns:p14="http://schemas.microsoft.com/office/powerpoint/2010/main" val="118075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2100776" y="154745"/>
            <a:ext cx="5720861" cy="553998"/>
          </a:xfrm>
          <a:prstGeom prst="rect">
            <a:avLst/>
          </a:prstGeom>
          <a:noFill/>
        </p:spPr>
        <p:txBody>
          <a:bodyPr wrap="square" rtlCol="0">
            <a:spAutoFit/>
          </a:bodyPr>
          <a:lstStyle/>
          <a:p>
            <a:r>
              <a:rPr lang="en-US" sz="3000" dirty="0">
                <a:latin typeface="Aharoni" panose="02010803020104030203" pitchFamily="2" charset="-79"/>
                <a:cs typeface="Aharoni" panose="02010803020104030203" pitchFamily="2" charset="-79"/>
              </a:rPr>
              <a:t>"Take it; this is my body."</a:t>
            </a:r>
          </a:p>
        </p:txBody>
      </p:sp>
      <p:pic>
        <p:nvPicPr>
          <p:cNvPr id="4" name="Picture 3">
            <a:extLst>
              <a:ext uri="{FF2B5EF4-FFF2-40B4-BE49-F238E27FC236}">
                <a16:creationId xmlns:a16="http://schemas.microsoft.com/office/drawing/2014/main" id="{F49A8F93-A59A-4652-83A0-E7FA3A0F8F46}"/>
              </a:ext>
            </a:extLst>
          </p:cNvPr>
          <p:cNvPicPr>
            <a:picLocks noChangeAspect="1"/>
          </p:cNvPicPr>
          <p:nvPr/>
        </p:nvPicPr>
        <p:blipFill>
          <a:blip r:embed="rId2"/>
          <a:stretch>
            <a:fillRect/>
          </a:stretch>
        </p:blipFill>
        <p:spPr>
          <a:xfrm>
            <a:off x="457200" y="844062"/>
            <a:ext cx="8354685" cy="6013938"/>
          </a:xfrm>
          <a:prstGeom prst="rect">
            <a:avLst/>
          </a:prstGeom>
        </p:spPr>
      </p:pic>
    </p:spTree>
    <p:extLst>
      <p:ext uri="{BB962C8B-B14F-4D97-AF65-F5344CB8AC3E}">
        <p14:creationId xmlns:p14="http://schemas.microsoft.com/office/powerpoint/2010/main" val="5441159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1261</Words>
  <Application>Microsoft Office PowerPoint</Application>
  <PresentationFormat>On-screen Show (4:3)</PresentationFormat>
  <Paragraphs>76</Paragraphs>
  <Slides>28</Slides>
  <Notes>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Abadi</vt:lpstr>
      <vt:lpstr>Aharoni</vt:lpstr>
      <vt:lpstr>Arial</vt:lpstr>
      <vt:lpstr>Arial Black</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Song: Eucharist Song, CollinsSusan https://youtu.be/_GEqnKMN1zE (3-7 years)</vt:lpstr>
      <vt:lpstr>Song: We Are One Body, Holy Spirit, https://youtu.be/N-3BO_PQbqY?si=pI5-La6fIgDCD9c5  (8+ years)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Varona</dc:creator>
  <cp:lastModifiedBy>Maria Varona</cp:lastModifiedBy>
  <cp:revision>23</cp:revision>
  <dcterms:modified xsi:type="dcterms:W3CDTF">2024-05-28T19:28:33Z</dcterms:modified>
</cp:coreProperties>
</file>