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Aharoni" panose="02010803020104030203" pitchFamily="2" charset="-79"/>
      <p:bold r:id="rId23"/>
    </p:embeddedFont>
    <p:embeddedFont>
      <p:font typeface="Baguet Script" panose="00000500000000000000" pitchFamily="2" charset="0"/>
      <p:regular r:id="rId24"/>
    </p:embeddedFont>
    <p:embeddedFont>
      <p:font typeface="Cambria" panose="02040503050406030204" pitchFamily="18" charset="0"/>
      <p:regular r:id="rId25"/>
      <p:bold r:id="rId26"/>
      <p:italic r:id="rId27"/>
      <p:boldItalic r:id="rId28"/>
    </p:embeddedFont>
    <p:embeddedFont>
      <p:font typeface="Comic Sans MS" panose="030F0702030302020204" pitchFamily="66"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h3ApPLlaDSKv4aMC4Ex3DZIUVm0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A72"/>
    <a:srgbClr val="B47C0C"/>
    <a:srgbClr val="F95A13"/>
    <a:srgbClr val="CD37B0"/>
    <a:srgbClr val="531547"/>
    <a:srgbClr val="F2B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Arial"/>
              <a:buNone/>
              <a:defRPr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51764"/>
          </a:schemeClr>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0" descr="A picture containing diagram&#10;&#10;Description automatically generated"/>
          <p:cNvPicPr preferRelativeResize="0"/>
          <p:nvPr/>
        </p:nvPicPr>
        <p:blipFill rotWithShape="1">
          <a:blip r:embed="rId12">
            <a:alphaModFix/>
          </a:blip>
          <a:srcRect/>
          <a:stretch/>
        </p:blipFill>
        <p:spPr>
          <a:xfrm>
            <a:off x="11001375" y="5667375"/>
            <a:ext cx="1190625" cy="1190625"/>
          </a:xfrm>
          <a:prstGeom prst="rect">
            <a:avLst/>
          </a:prstGeom>
          <a:noFill/>
          <a:ln>
            <a:noFill/>
          </a:ln>
        </p:spPr>
      </p:pic>
      <p:pic>
        <p:nvPicPr>
          <p:cNvPr id="16" name="Google Shape;16;p20" descr="La vid verdadera Children's Sermon | Sermons4Kids"/>
          <p:cNvPicPr preferRelativeResize="0"/>
          <p:nvPr/>
        </p:nvPicPr>
        <p:blipFill rotWithShape="1">
          <a:blip r:embed="rId13">
            <a:alphaModFix amt="20000"/>
          </a:blip>
          <a:srcRect/>
          <a:stretch/>
        </p:blipFill>
        <p:spPr>
          <a:xfrm>
            <a:off x="0" y="-1"/>
            <a:ext cx="12192000" cy="68580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sa1QmrfQ6q8?feature=oembed" TargetMode="External"/><Relationship Id="rId5" Type="http://schemas.openxmlformats.org/officeDocument/2006/relationships/image" Target="../media/image27.jpeg"/><Relationship Id="rId4" Type="http://schemas.openxmlformats.org/officeDocument/2006/relationships/hyperlink" Target="https://youtu.be/sa1QmrfQ6q8?si=Dw5RSW0wxZUG8K37"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BgWesdAHGMg?feature=oembed" TargetMode="External"/><Relationship Id="rId5" Type="http://schemas.openxmlformats.org/officeDocument/2006/relationships/image" Target="../media/image4.jpeg"/><Relationship Id="rId4" Type="http://schemas.openxmlformats.org/officeDocument/2006/relationships/hyperlink" Target="https://youtu.be/BgWesdAHGMg?si=EPVp8_XnWDE5R_UN"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Mhq6Wse6sqY?si=3u20WkkMQCLT6d" TargetMode="External"/><Relationship Id="rId2" Type="http://schemas.openxmlformats.org/officeDocument/2006/relationships/slideLayout" Target="../slideLayouts/slideLayout3.xml"/><Relationship Id="rId1" Type="http://schemas.openxmlformats.org/officeDocument/2006/relationships/video" Target="https://www.youtube.com/embed/Mhq6Wse6sqY?feature=oembed" TargetMode="Externa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ctrTitle"/>
          </p:nvPr>
        </p:nvSpPr>
        <p:spPr>
          <a:xfrm>
            <a:off x="1524000" y="70658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US" dirty="0">
                <a:solidFill>
                  <a:srgbClr val="0070C0"/>
                </a:solidFill>
              </a:rPr>
              <a:t>Ministry Friends of Jesus and Mary</a:t>
            </a:r>
            <a:endParaRPr dirty="0">
              <a:solidFill>
                <a:srgbClr val="0070C0"/>
              </a:solidFill>
            </a:endParaRPr>
          </a:p>
        </p:txBody>
      </p:sp>
      <p:sp>
        <p:nvSpPr>
          <p:cNvPr id="92" name="Google Shape;92;p1"/>
          <p:cNvSpPr txBox="1">
            <a:spLocks noGrp="1"/>
          </p:cNvSpPr>
          <p:nvPr>
            <p:ph type="subTitle" idx="1"/>
          </p:nvPr>
        </p:nvSpPr>
        <p:spPr>
          <a:xfrm>
            <a:off x="1524000" y="3602038"/>
            <a:ext cx="9144000" cy="27499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b="1" dirty="0"/>
              <a:t>Prayer Group for Children</a:t>
            </a:r>
            <a:endParaRPr dirty="0"/>
          </a:p>
          <a:p>
            <a:pPr marL="0" lvl="0" indent="0" algn="ctr" rtl="0">
              <a:lnSpc>
                <a:spcPct val="90000"/>
              </a:lnSpc>
              <a:spcBef>
                <a:spcPts val="1000"/>
              </a:spcBef>
              <a:spcAft>
                <a:spcPts val="0"/>
              </a:spcAft>
              <a:buClr>
                <a:schemeClr val="dk1"/>
              </a:buClr>
              <a:buSzPts val="4800"/>
              <a:buNone/>
            </a:pPr>
            <a:r>
              <a:rPr lang="en-US" sz="4800" b="1" dirty="0"/>
              <a:t>The True Vine</a:t>
            </a:r>
            <a:endParaRPr dirty="0"/>
          </a:p>
          <a:p>
            <a:pPr marL="0" lvl="0" indent="0" algn="ctr" rtl="0">
              <a:lnSpc>
                <a:spcPct val="90000"/>
              </a:lnSpc>
              <a:spcBef>
                <a:spcPts val="1000"/>
              </a:spcBef>
              <a:spcAft>
                <a:spcPts val="0"/>
              </a:spcAft>
              <a:buClr>
                <a:schemeClr val="dk1"/>
              </a:buClr>
              <a:buSzPts val="2400"/>
              <a:buNone/>
            </a:pPr>
            <a:r>
              <a:rPr lang="en-US" b="1" dirty="0"/>
              <a:t>Cycle B - V Sunday of Easter, </a:t>
            </a:r>
            <a:r>
              <a:rPr lang="es-ES" sz="1800" b="1" i="1" dirty="0">
                <a:effectLst/>
                <a:latin typeface="Cambria" panose="02040503050406030204" pitchFamily="18" charset="0"/>
                <a:ea typeface="Times New Roman" panose="02020603050405020304" pitchFamily="18" charset="0"/>
                <a:cs typeface="Times New Roman" panose="02020603050405020304" pitchFamily="18" charset="0"/>
              </a:rPr>
              <a:t>John 15:1-8</a:t>
            </a:r>
          </a:p>
          <a:p>
            <a:pPr marL="0" lvl="0" indent="0" algn="ctr" rtl="0">
              <a:lnSpc>
                <a:spcPct val="90000"/>
              </a:lnSpc>
              <a:spcBef>
                <a:spcPts val="1000"/>
              </a:spcBef>
              <a:spcAft>
                <a:spcPts val="0"/>
              </a:spcAft>
              <a:buClr>
                <a:schemeClr val="dk1"/>
              </a:buClr>
              <a:buSzPts val="2400"/>
              <a:buNone/>
            </a:pPr>
            <a:endParaRPr lang="es-ES" sz="1800" b="1" i="1" dirty="0">
              <a:latin typeface="Cambria" panose="02040503050406030204" pitchFamily="18" charset="0"/>
              <a:cs typeface="Times New Roman" panose="02020603050405020304" pitchFamily="18" charset="0"/>
            </a:endParaRPr>
          </a:p>
          <a:p>
            <a:pPr marL="0" lvl="0" indent="0" algn="ctr" rtl="0">
              <a:lnSpc>
                <a:spcPct val="90000"/>
              </a:lnSpc>
              <a:spcBef>
                <a:spcPts val="1000"/>
              </a:spcBef>
              <a:spcAft>
                <a:spcPts val="0"/>
              </a:spcAft>
              <a:buClr>
                <a:schemeClr val="dk1"/>
              </a:buClr>
              <a:buSzPts val="2400"/>
              <a:buNone/>
            </a:pPr>
            <a:r>
              <a:rPr lang="es-ES" sz="2200" b="1" dirty="0">
                <a:solidFill>
                  <a:srgbClr val="0070C0"/>
                </a:solidFill>
                <a:latin typeface="+mj-lt"/>
                <a:cs typeface="Times New Roman" panose="02020603050405020304" pitchFamily="18" charset="0"/>
              </a:rPr>
              <a:t>www.fcpeace.org</a:t>
            </a:r>
            <a:endParaRPr sz="2200" dirty="0">
              <a:solidFill>
                <a:srgbClr val="0070C0"/>
              </a:solidFill>
              <a:latin typeface="+mj-lt"/>
            </a:endParaRPr>
          </a:p>
        </p:txBody>
      </p:sp>
      <p:pic>
        <p:nvPicPr>
          <p:cNvPr id="93" name="Google Shape;93;p1" descr="YO SOY LA VID VERDADERA, Por: Diego Teh. | I.N.P.M. El Divino Salvador,  Mérida, Yuc."/>
          <p:cNvPicPr preferRelativeResize="0"/>
          <p:nvPr/>
        </p:nvPicPr>
        <p:blipFill rotWithShape="1">
          <a:blip r:embed="rId3">
            <a:alphaModFix/>
          </a:blip>
          <a:srcRect/>
          <a:stretch/>
        </p:blipFill>
        <p:spPr>
          <a:xfrm>
            <a:off x="217343" y="2586327"/>
            <a:ext cx="3562666" cy="2372518"/>
          </a:xfrm>
          <a:prstGeom prst="ellipse">
            <a:avLst/>
          </a:prstGeom>
          <a:noFill/>
          <a:ln>
            <a:noFill/>
          </a:ln>
          <a:effectLst>
            <a:outerShdw blurRad="381000" dist="292100" dir="5400000" sx="-80000" sy="-18000" rotWithShape="0">
              <a:srgbClr val="000000">
                <a:alpha val="2196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US" dirty="0"/>
              <a:t>Jesus</a:t>
            </a:r>
            <a:r>
              <a:rPr lang="en-JM" dirty="0"/>
              <a:t> depends on us to be His voice and hands on earth.</a:t>
            </a:r>
            <a:endParaRPr dirty="0"/>
          </a:p>
        </p:txBody>
      </p:sp>
      <p:pic>
        <p:nvPicPr>
          <p:cNvPr id="2050" name="Picture 2" descr="Archdiocese of Seattle - &quot;Christ has no body now but yours. No hands, no  feet on earth but yours. Yours are the eyes through which he looks  compassion on this world. Yours">
            <a:extLst>
              <a:ext uri="{FF2B5EF4-FFF2-40B4-BE49-F238E27FC236}">
                <a16:creationId xmlns:a16="http://schemas.microsoft.com/office/drawing/2014/main" id="{3751F62D-10DD-0F51-9E11-90E99BB8A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338" y="1690688"/>
            <a:ext cx="6049324" cy="5086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500"/>
                                        <p:tgtEl>
                                          <p:spTgt spid="16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lvl="0"/>
            <a:r>
              <a:rPr lang="en-JM" dirty="0"/>
              <a:t>How does God prune us so we give more fruit and stay on the path to Heaven?</a:t>
            </a:r>
            <a:endParaRPr dirty="0"/>
          </a:p>
        </p:txBody>
      </p:sp>
      <p:sp>
        <p:nvSpPr>
          <p:cNvPr id="172" name="Google Shape;172;p11"/>
          <p:cNvSpPr txBox="1"/>
          <p:nvPr/>
        </p:nvSpPr>
        <p:spPr>
          <a:xfrm>
            <a:off x="304800" y="5528485"/>
            <a:ext cx="10769599" cy="1200288"/>
          </a:xfrm>
          <a:prstGeom prst="rect">
            <a:avLst/>
          </a:prstGeom>
          <a:noFill/>
          <a:ln>
            <a:noFill/>
          </a:ln>
        </p:spPr>
        <p:txBody>
          <a:bodyPr spcFirstLastPara="1" wrap="square" lIns="91425" tIns="45700" rIns="91425" bIns="45700" anchor="t" anchorCtr="0">
            <a:spAutoFit/>
          </a:bodyPr>
          <a:lstStyle/>
          <a:p>
            <a:pPr lvl="0" algn="ctr"/>
            <a:r>
              <a:rPr lang="en-JM" sz="2400" b="1" dirty="0">
                <a:solidFill>
                  <a:schemeClr val="dk1"/>
                </a:solidFill>
              </a:rPr>
              <a:t>God takes away obstacles that stop our spiritual growth, or lets us experience the negative consequences of our bad decisions to teach us to follow the right path that leads to Him</a:t>
            </a:r>
            <a:r>
              <a:rPr lang="en-US" sz="2400" b="1" dirty="0">
                <a:solidFill>
                  <a:schemeClr val="dk1"/>
                </a:solidFill>
              </a:rPr>
              <a:t>.</a:t>
            </a:r>
            <a:endParaRPr sz="2400" b="1" dirty="0">
              <a:solidFill>
                <a:schemeClr val="dk1"/>
              </a:solidFill>
            </a:endParaRPr>
          </a:p>
        </p:txBody>
      </p:sp>
      <p:pic>
        <p:nvPicPr>
          <p:cNvPr id="173" name="Google Shape;173;p11" descr="El fue hecho Pecado - Desayuno espiritual 14 de abril de 2015"/>
          <p:cNvPicPr preferRelativeResize="0"/>
          <p:nvPr/>
        </p:nvPicPr>
        <p:blipFill rotWithShape="1">
          <a:blip r:embed="rId3">
            <a:alphaModFix/>
          </a:blip>
          <a:srcRect/>
          <a:stretch/>
        </p:blipFill>
        <p:spPr>
          <a:xfrm>
            <a:off x="2755899" y="1608376"/>
            <a:ext cx="5867400" cy="38724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20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677159" y="173855"/>
            <a:ext cx="10515600" cy="1325563"/>
          </a:xfrm>
          <a:prstGeom prst="rect">
            <a:avLst/>
          </a:prstGeom>
          <a:noFill/>
          <a:ln>
            <a:noFill/>
          </a:ln>
        </p:spPr>
        <p:txBody>
          <a:bodyPr spcFirstLastPara="1" wrap="square" lIns="91425" tIns="45700" rIns="91425" bIns="45700" anchor="ctr" anchorCtr="0">
            <a:normAutofit/>
          </a:bodyPr>
          <a:lstStyle/>
          <a:p>
            <a:pPr lvl="0"/>
            <a:r>
              <a:rPr lang="en-US" dirty="0"/>
              <a:t>Have you ever experienced God’s pruning?</a:t>
            </a:r>
            <a:endParaRPr dirty="0"/>
          </a:p>
        </p:txBody>
      </p:sp>
      <p:pic>
        <p:nvPicPr>
          <p:cNvPr id="179" name="Google Shape;179;p12" descr="6 lecciones espirituales que me dejó el libro de Job"/>
          <p:cNvPicPr preferRelativeResize="0"/>
          <p:nvPr/>
        </p:nvPicPr>
        <p:blipFill rotWithShape="1">
          <a:blip r:embed="rId3">
            <a:alphaModFix/>
          </a:blip>
          <a:srcRect l="26158"/>
          <a:stretch/>
        </p:blipFill>
        <p:spPr>
          <a:xfrm>
            <a:off x="999241" y="1499418"/>
            <a:ext cx="6168343" cy="5219700"/>
          </a:xfrm>
          <a:prstGeom prst="rect">
            <a:avLst/>
          </a:prstGeom>
          <a:ln>
            <a:noFill/>
          </a:ln>
          <a:effectLst>
            <a:softEdge rad="112500"/>
          </a:effectLst>
        </p:spPr>
      </p:pic>
      <p:sp>
        <p:nvSpPr>
          <p:cNvPr id="180" name="Google Shape;180;p12"/>
          <p:cNvSpPr txBox="1"/>
          <p:nvPr/>
        </p:nvSpPr>
        <p:spPr>
          <a:xfrm>
            <a:off x="4219281" y="3542121"/>
            <a:ext cx="2530311"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Arial"/>
              <a:buNone/>
            </a:pPr>
            <a:r>
              <a:rPr lang="en-US" sz="4400" b="1" dirty="0">
                <a:solidFill>
                  <a:schemeClr val="dk1"/>
                </a:solidFill>
                <a:latin typeface="Arial"/>
                <a:ea typeface="Arial"/>
                <a:cs typeface="Arial"/>
                <a:sym typeface="Arial"/>
              </a:rPr>
              <a:t>How?</a:t>
            </a:r>
            <a:endParaRPr dirty="0"/>
          </a:p>
        </p:txBody>
      </p:sp>
      <p:sp>
        <p:nvSpPr>
          <p:cNvPr id="181" name="Google Shape;181;p12"/>
          <p:cNvSpPr txBox="1"/>
          <p:nvPr/>
        </p:nvSpPr>
        <p:spPr>
          <a:xfrm>
            <a:off x="6929100" y="3098950"/>
            <a:ext cx="5262900" cy="132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dirty="0">
                <a:solidFill>
                  <a:schemeClr val="dk1"/>
                </a:solidFill>
                <a:latin typeface="Arial"/>
                <a:ea typeface="Arial"/>
                <a:cs typeface="Arial"/>
                <a:sym typeface="Arial"/>
              </a:rPr>
              <a:t>Share</a:t>
            </a:r>
            <a:endParaRPr sz="80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gtEl>
                                        <p:attrNameLst>
                                          <p:attrName>style.visibility</p:attrName>
                                        </p:attrNameLst>
                                      </p:cBhvr>
                                      <p:to>
                                        <p:strVal val="visible"/>
                                      </p:to>
                                    </p:set>
                                    <p:animEffect transition="in" filter="fade">
                                      <p:cBhvr>
                                        <p:cTn id="12" dur="2000"/>
                                        <p:tgtEl>
                                          <p:spTgt spid="179"/>
                                        </p:tgtEl>
                                      </p:cBhvr>
                                    </p:animEffect>
                                  </p:childTnLst>
                                </p:cTn>
                              </p:par>
                              <p:par>
                                <p:cTn id="13" presetID="1" presetClass="entr" presetSubtype="0" fill="hold" nodeType="with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1"/>
                                        </p:tgtEl>
                                        <p:attrNameLst>
                                          <p:attrName>style.visibility</p:attrName>
                                        </p:attrNameLst>
                                      </p:cBhvr>
                                      <p:to>
                                        <p:strVal val="visible"/>
                                      </p:to>
                                    </p:set>
                                    <p:animEffect transition="in" filter="fade">
                                      <p:cBhvr>
                                        <p:cTn id="19"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txBox="1">
            <a:spLocks noGrp="1"/>
          </p:cNvSpPr>
          <p:nvPr>
            <p:ph type="title"/>
          </p:nvPr>
        </p:nvSpPr>
        <p:spPr>
          <a:xfrm>
            <a:off x="147781" y="115743"/>
            <a:ext cx="12127346" cy="169458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en-US" dirty="0"/>
              <a:t>Jesus asks that we stay close to Him so we give fruit and so we receive all that we want from the Father.</a:t>
            </a:r>
            <a:endParaRPr dirty="0"/>
          </a:p>
        </p:txBody>
      </p:sp>
      <p:pic>
        <p:nvPicPr>
          <p:cNvPr id="187" name="Google Shape;187;p13" descr="Dibujos para catequesis: LA VID Y LOS SARMIENTOS"/>
          <p:cNvPicPr preferRelativeResize="0"/>
          <p:nvPr/>
        </p:nvPicPr>
        <p:blipFill rotWithShape="1">
          <a:blip r:embed="rId3">
            <a:alphaModFix/>
          </a:blip>
          <a:srcRect l="13066" r="9824" b="2"/>
          <a:stretch/>
        </p:blipFill>
        <p:spPr>
          <a:xfrm>
            <a:off x="3733801" y="1691826"/>
            <a:ext cx="4228080" cy="4756599"/>
          </a:xfrm>
          <a:prstGeom prst="rect">
            <a:avLst/>
          </a:prstGeom>
          <a:noFill/>
          <a:ln>
            <a:noFill/>
          </a:ln>
        </p:spPr>
      </p:pic>
      <p:sp>
        <p:nvSpPr>
          <p:cNvPr id="2" name="TextBox 1">
            <a:extLst>
              <a:ext uri="{FF2B5EF4-FFF2-40B4-BE49-F238E27FC236}">
                <a16:creationId xmlns:a16="http://schemas.microsoft.com/office/drawing/2014/main" id="{A06FCF01-2538-3B10-BD44-851EB776C2E0}"/>
              </a:ext>
            </a:extLst>
          </p:cNvPr>
          <p:cNvSpPr txBox="1"/>
          <p:nvPr/>
        </p:nvSpPr>
        <p:spPr>
          <a:xfrm>
            <a:off x="3929063" y="5166174"/>
            <a:ext cx="2376490" cy="461665"/>
          </a:xfrm>
          <a:prstGeom prst="rect">
            <a:avLst/>
          </a:prstGeom>
          <a:solidFill>
            <a:srgbClr val="F2B844"/>
          </a:solidFill>
        </p:spPr>
        <p:txBody>
          <a:bodyPr wrap="square" rtlCol="0">
            <a:spAutoFit/>
          </a:bodyPr>
          <a:lstStyle/>
          <a:p>
            <a:pPr algn="r"/>
            <a:r>
              <a:rPr lang="en-US" sz="2400" dirty="0">
                <a:solidFill>
                  <a:schemeClr val="bg1"/>
                </a:solidFill>
                <a:latin typeface="Baguet Script" panose="00000500000000000000" pitchFamily="2" charset="0"/>
              </a:rPr>
              <a:t>Remain in my</a:t>
            </a:r>
          </a:p>
        </p:txBody>
      </p:sp>
      <p:sp>
        <p:nvSpPr>
          <p:cNvPr id="3" name="TextBox 2">
            <a:extLst>
              <a:ext uri="{FF2B5EF4-FFF2-40B4-BE49-F238E27FC236}">
                <a16:creationId xmlns:a16="http://schemas.microsoft.com/office/drawing/2014/main" id="{05F104B6-FFD6-870A-C61C-927921F4CF01}"/>
              </a:ext>
            </a:extLst>
          </p:cNvPr>
          <p:cNvSpPr txBox="1"/>
          <p:nvPr/>
        </p:nvSpPr>
        <p:spPr>
          <a:xfrm>
            <a:off x="4886324" y="5627839"/>
            <a:ext cx="1488283" cy="461665"/>
          </a:xfrm>
          <a:prstGeom prst="rect">
            <a:avLst/>
          </a:prstGeom>
          <a:solidFill>
            <a:srgbClr val="F2B844"/>
          </a:solidFill>
        </p:spPr>
        <p:txBody>
          <a:bodyPr wrap="square" rtlCol="0">
            <a:spAutoFit/>
          </a:bodyPr>
          <a:lstStyle/>
          <a:p>
            <a:pPr algn="r"/>
            <a:r>
              <a:rPr lang="en-US" sz="2400" dirty="0">
                <a:solidFill>
                  <a:srgbClr val="FF0000"/>
                </a:solidFill>
                <a:latin typeface="Baguet Script" panose="00000500000000000000" pitchFamily="2" charset="0"/>
              </a:rPr>
              <a:t>LOVE</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4"/>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lvl="0"/>
            <a:r>
              <a:rPr lang="es-ES" dirty="0" err="1"/>
              <a:t>How</a:t>
            </a:r>
            <a:r>
              <a:rPr lang="es-ES" dirty="0"/>
              <a:t> do </a:t>
            </a:r>
            <a:r>
              <a:rPr lang="es-ES" dirty="0" err="1"/>
              <a:t>we</a:t>
            </a:r>
            <a:r>
              <a:rPr lang="es-ES" dirty="0"/>
              <a:t> </a:t>
            </a:r>
            <a:r>
              <a:rPr lang="es-ES" dirty="0" err="1"/>
              <a:t>stay</a:t>
            </a:r>
            <a:r>
              <a:rPr lang="es-ES" dirty="0"/>
              <a:t> </a:t>
            </a:r>
            <a:r>
              <a:rPr lang="es-ES" dirty="0" err="1"/>
              <a:t>close</a:t>
            </a:r>
            <a:r>
              <a:rPr lang="es-ES" dirty="0"/>
              <a:t> </a:t>
            </a:r>
            <a:r>
              <a:rPr lang="es-ES" dirty="0" err="1"/>
              <a:t>to</a:t>
            </a:r>
            <a:r>
              <a:rPr lang="es-ES" dirty="0"/>
              <a:t> </a:t>
            </a:r>
            <a:r>
              <a:rPr lang="es-ES" dirty="0" err="1"/>
              <a:t>Him</a:t>
            </a:r>
            <a:r>
              <a:rPr lang="es-ES" dirty="0"/>
              <a:t>? </a:t>
            </a:r>
            <a:r>
              <a:rPr lang="en-US" dirty="0"/>
              <a:t> </a:t>
            </a:r>
            <a:endParaRPr dirty="0"/>
          </a:p>
        </p:txBody>
      </p:sp>
      <p:pic>
        <p:nvPicPr>
          <p:cNvPr id="193" name="Google Shape;193;p14"/>
          <p:cNvPicPr preferRelativeResize="0"/>
          <p:nvPr/>
        </p:nvPicPr>
        <p:blipFill rotWithShape="1">
          <a:blip r:embed="rId3">
            <a:alphaModFix/>
          </a:blip>
          <a:srcRect/>
          <a:stretch/>
        </p:blipFill>
        <p:spPr>
          <a:xfrm>
            <a:off x="154133" y="1450109"/>
            <a:ext cx="3526060" cy="2348489"/>
          </a:xfrm>
          <a:prstGeom prst="rect">
            <a:avLst/>
          </a:prstGeom>
          <a:noFill/>
          <a:ln>
            <a:noFill/>
          </a:ln>
        </p:spPr>
      </p:pic>
      <p:sp>
        <p:nvSpPr>
          <p:cNvPr id="194" name="Google Shape;194;p14"/>
          <p:cNvSpPr txBox="1"/>
          <p:nvPr/>
        </p:nvSpPr>
        <p:spPr>
          <a:xfrm>
            <a:off x="22592" y="3732251"/>
            <a:ext cx="36576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Arial"/>
                <a:ea typeface="Arial"/>
                <a:cs typeface="Arial"/>
                <a:sym typeface="Arial"/>
              </a:rPr>
              <a:t>Praying,</a:t>
            </a:r>
            <a:endParaRPr sz="2800" b="1" dirty="0">
              <a:solidFill>
                <a:schemeClr val="dk1"/>
              </a:solidFill>
              <a:latin typeface="Arial"/>
              <a:ea typeface="Arial"/>
              <a:cs typeface="Arial"/>
              <a:sym typeface="Arial"/>
            </a:endParaRPr>
          </a:p>
        </p:txBody>
      </p:sp>
      <p:sp>
        <p:nvSpPr>
          <p:cNvPr id="195" name="Google Shape;195;p14"/>
          <p:cNvSpPr txBox="1"/>
          <p:nvPr/>
        </p:nvSpPr>
        <p:spPr>
          <a:xfrm>
            <a:off x="4177146" y="6060577"/>
            <a:ext cx="454288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Arial"/>
                <a:ea typeface="Arial"/>
                <a:cs typeface="Arial"/>
                <a:sym typeface="Arial"/>
              </a:rPr>
              <a:t>Participating in the Mass,</a:t>
            </a:r>
            <a:endParaRPr dirty="0"/>
          </a:p>
        </p:txBody>
      </p:sp>
      <p:pic>
        <p:nvPicPr>
          <p:cNvPr id="196" name="Google Shape;196;p14" descr="Misa - Dibujos y Cosas para Catequesis - Arguments"/>
          <p:cNvPicPr preferRelativeResize="0"/>
          <p:nvPr/>
        </p:nvPicPr>
        <p:blipFill rotWithShape="1">
          <a:blip r:embed="rId4">
            <a:alphaModFix/>
          </a:blip>
          <a:srcRect/>
          <a:stretch/>
        </p:blipFill>
        <p:spPr>
          <a:xfrm>
            <a:off x="3846984" y="1927145"/>
            <a:ext cx="4873048" cy="4133432"/>
          </a:xfrm>
          <a:prstGeom prst="rect">
            <a:avLst/>
          </a:prstGeom>
          <a:noFill/>
          <a:ln>
            <a:noFill/>
          </a:ln>
        </p:spPr>
      </p:pic>
      <p:pic>
        <p:nvPicPr>
          <p:cNvPr id="197" name="Google Shape;197;p14" descr="Por qué ir a misa los domingos? 5 razones contundentes – Catholic-Link"/>
          <p:cNvPicPr preferRelativeResize="0"/>
          <p:nvPr/>
        </p:nvPicPr>
        <p:blipFill rotWithShape="1">
          <a:blip r:embed="rId5">
            <a:alphaModFix/>
          </a:blip>
          <a:srcRect l="17494" r="11204"/>
          <a:stretch/>
        </p:blipFill>
        <p:spPr>
          <a:xfrm>
            <a:off x="1347762" y="4166466"/>
            <a:ext cx="2829384" cy="2482850"/>
          </a:xfrm>
          <a:prstGeom prst="rect">
            <a:avLst/>
          </a:prstGeom>
          <a:noFill/>
          <a:ln>
            <a:noFill/>
          </a:ln>
        </p:spPr>
      </p:pic>
      <p:pic>
        <p:nvPicPr>
          <p:cNvPr id="198" name="Google Shape;198;p14" descr="Ilustración De Una Niña Que Se Arrodilla En Oración Delante De Una Caja De  La Confesión De La Iglesia Fotos, Retratos, Imágenes Y Fotografía De  Archivo Libres De Derecho. Image 83239537."/>
          <p:cNvPicPr preferRelativeResize="0"/>
          <p:nvPr/>
        </p:nvPicPr>
        <p:blipFill rotWithShape="1">
          <a:blip r:embed="rId6">
            <a:alphaModFix/>
          </a:blip>
          <a:srcRect/>
          <a:stretch/>
        </p:blipFill>
        <p:spPr>
          <a:xfrm>
            <a:off x="9025369" y="22224"/>
            <a:ext cx="2898776" cy="3856701"/>
          </a:xfrm>
          <a:prstGeom prst="rect">
            <a:avLst/>
          </a:prstGeom>
          <a:noFill/>
          <a:ln>
            <a:noFill/>
          </a:ln>
        </p:spPr>
      </p:pic>
      <p:sp>
        <p:nvSpPr>
          <p:cNvPr id="199" name="Google Shape;199;p14"/>
          <p:cNvSpPr txBox="1"/>
          <p:nvPr/>
        </p:nvSpPr>
        <p:spPr>
          <a:xfrm>
            <a:off x="9025369" y="3901149"/>
            <a:ext cx="3139282"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b="1" dirty="0">
                <a:solidFill>
                  <a:schemeClr val="dk1"/>
                </a:solidFill>
                <a:latin typeface="Arial"/>
                <a:ea typeface="Arial"/>
                <a:cs typeface="Arial"/>
                <a:sym typeface="Arial"/>
              </a:rPr>
              <a:t>And in the other Sacraments; obeying His commandments of Love…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fade">
                                      <p:cBhvr>
                                        <p:cTn id="12" dur="2000"/>
                                        <p:tgtEl>
                                          <p:spTgt spid="193"/>
                                        </p:tgtEl>
                                      </p:cBhvr>
                                    </p:animEffect>
                                  </p:childTnLst>
                                </p:cTn>
                              </p:par>
                              <p:par>
                                <p:cTn id="13" presetID="10" presetClass="entr" presetSubtype="0" fill="hold" nodeType="withEffect">
                                  <p:stCondLst>
                                    <p:cond delay="0"/>
                                  </p:stCondLst>
                                  <p:childTnLst>
                                    <p:set>
                                      <p:cBhvr>
                                        <p:cTn id="14" dur="1" fill="hold">
                                          <p:stCondLst>
                                            <p:cond delay="0"/>
                                          </p:stCondLst>
                                        </p:cTn>
                                        <p:tgtEl>
                                          <p:spTgt spid="194"/>
                                        </p:tgtEl>
                                        <p:attrNameLst>
                                          <p:attrName>style.visibility</p:attrName>
                                        </p:attrNameLst>
                                      </p:cBhvr>
                                      <p:to>
                                        <p:strVal val="visible"/>
                                      </p:to>
                                    </p:set>
                                    <p:animEffect transition="in" filter="fade">
                                      <p:cBhvr>
                                        <p:cTn id="15" dur="2000"/>
                                        <p:tgtEl>
                                          <p:spTgt spid="1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6"/>
                                        </p:tgtEl>
                                        <p:attrNameLst>
                                          <p:attrName>style.visibility</p:attrName>
                                        </p:attrNameLst>
                                      </p:cBhvr>
                                      <p:to>
                                        <p:strVal val="visible"/>
                                      </p:to>
                                    </p:set>
                                    <p:animEffect transition="in" filter="fade">
                                      <p:cBhvr>
                                        <p:cTn id="20" dur="2000"/>
                                        <p:tgtEl>
                                          <p:spTgt spid="196"/>
                                        </p:tgtEl>
                                      </p:cBhvr>
                                    </p:animEffect>
                                  </p:childTnLst>
                                </p:cTn>
                              </p:par>
                              <p:par>
                                <p:cTn id="21" presetID="10" presetClass="entr" presetSubtype="0" fill="hold" nodeType="withEffect">
                                  <p:stCondLst>
                                    <p:cond delay="0"/>
                                  </p:stCondLst>
                                  <p:childTnLst>
                                    <p:set>
                                      <p:cBhvr>
                                        <p:cTn id="22" dur="1" fill="hold">
                                          <p:stCondLst>
                                            <p:cond delay="0"/>
                                          </p:stCondLst>
                                        </p:cTn>
                                        <p:tgtEl>
                                          <p:spTgt spid="197"/>
                                        </p:tgtEl>
                                        <p:attrNameLst>
                                          <p:attrName>style.visibility</p:attrName>
                                        </p:attrNameLst>
                                      </p:cBhvr>
                                      <p:to>
                                        <p:strVal val="visible"/>
                                      </p:to>
                                    </p:set>
                                    <p:animEffect transition="in" filter="fade">
                                      <p:cBhvr>
                                        <p:cTn id="23" dur="2000"/>
                                        <p:tgtEl>
                                          <p:spTgt spid="197"/>
                                        </p:tgtEl>
                                      </p:cBhvr>
                                    </p:animEffect>
                                  </p:childTnLst>
                                </p:cTn>
                              </p:par>
                              <p:par>
                                <p:cTn id="24" presetID="10" presetClass="entr" presetSubtype="0" fill="hold" nodeType="withEffect">
                                  <p:stCondLst>
                                    <p:cond delay="0"/>
                                  </p:stCondLst>
                                  <p:childTnLst>
                                    <p:set>
                                      <p:cBhvr>
                                        <p:cTn id="25" dur="1" fill="hold">
                                          <p:stCondLst>
                                            <p:cond delay="0"/>
                                          </p:stCondLst>
                                        </p:cTn>
                                        <p:tgtEl>
                                          <p:spTgt spid="195"/>
                                        </p:tgtEl>
                                        <p:attrNameLst>
                                          <p:attrName>style.visibility</p:attrName>
                                        </p:attrNameLst>
                                      </p:cBhvr>
                                      <p:to>
                                        <p:strVal val="visible"/>
                                      </p:to>
                                    </p:set>
                                    <p:animEffect transition="in" filter="fade">
                                      <p:cBhvr>
                                        <p:cTn id="26" dur="2000"/>
                                        <p:tgtEl>
                                          <p:spTgt spid="19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fade">
                                      <p:cBhvr>
                                        <p:cTn id="31" dur="2000"/>
                                        <p:tgtEl>
                                          <p:spTgt spid="198"/>
                                        </p:tgtEl>
                                      </p:cBhvr>
                                    </p:animEffect>
                                  </p:childTnLst>
                                </p:cTn>
                              </p:par>
                              <p:par>
                                <p:cTn id="32" presetID="10" presetClass="entr" presetSubtype="0" fill="hold" nodeType="withEffect">
                                  <p:stCondLst>
                                    <p:cond delay="0"/>
                                  </p:stCondLst>
                                  <p:childTnLst>
                                    <p:set>
                                      <p:cBhvr>
                                        <p:cTn id="33" dur="1" fill="hold">
                                          <p:stCondLst>
                                            <p:cond delay="0"/>
                                          </p:stCondLst>
                                        </p:cTn>
                                        <p:tgtEl>
                                          <p:spTgt spid="199"/>
                                        </p:tgtEl>
                                        <p:attrNameLst>
                                          <p:attrName>style.visibility</p:attrName>
                                        </p:attrNameLst>
                                      </p:cBhvr>
                                      <p:to>
                                        <p:strVal val="visible"/>
                                      </p:to>
                                    </p:set>
                                    <p:animEffect transition="in" filter="fade">
                                      <p:cBhvr>
                                        <p:cTn id="34" dur="2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5"/>
          <p:cNvSpPr txBox="1">
            <a:spLocks noGrp="1"/>
          </p:cNvSpPr>
          <p:nvPr>
            <p:ph type="title"/>
          </p:nvPr>
        </p:nvSpPr>
        <p:spPr>
          <a:xfrm>
            <a:off x="2362200" y="3025198"/>
            <a:ext cx="78994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9600"/>
              <a:buFont typeface="Arial"/>
              <a:buNone/>
            </a:pPr>
            <a:r>
              <a:rPr lang="en-US" sz="9600" dirty="0"/>
              <a:t>Activity</a:t>
            </a:r>
            <a:endParaRPr sz="9600" dirty="0"/>
          </a:p>
        </p:txBody>
      </p:sp>
      <p:sp>
        <p:nvSpPr>
          <p:cNvPr id="205" name="Google Shape;205;p15"/>
          <p:cNvSpPr txBox="1"/>
          <p:nvPr/>
        </p:nvSpPr>
        <p:spPr>
          <a:xfrm>
            <a:off x="533397" y="4350743"/>
            <a:ext cx="8835889" cy="2523727"/>
          </a:xfrm>
          <a:prstGeom prst="rect">
            <a:avLst/>
          </a:prstGeom>
          <a:noFill/>
          <a:ln>
            <a:noFill/>
          </a:ln>
        </p:spPr>
        <p:txBody>
          <a:bodyPr spcFirstLastPara="1" wrap="square" lIns="91425" tIns="45700" rIns="91425" bIns="45700" anchor="t" anchorCtr="0">
            <a:spAutoFit/>
          </a:bodyPr>
          <a:lstStyle/>
          <a:p>
            <a:r>
              <a:rPr lang="en-US" sz="2600" b="1" dirty="0">
                <a:solidFill>
                  <a:schemeClr val="dk1"/>
                </a:solidFill>
              </a:rPr>
              <a:t>Instructions: Write in some of the grapes, how you can give fruit for Jesus. Draw your face in the square on the Branch. On the dry fruits on the floor, write or draw how a soul feels without Jesus: sad, angry, selfish, proud… Color.</a:t>
            </a:r>
            <a:endParaRPr lang="es-CO" sz="2600" b="1" dirty="0">
              <a:solidFill>
                <a:schemeClr val="dk1"/>
              </a:solidFill>
            </a:endParaRPr>
          </a:p>
          <a:p>
            <a:pPr marL="0" marR="0" lvl="0" indent="0" algn="l" rtl="0">
              <a:spcBef>
                <a:spcPts val="0"/>
              </a:spcBef>
              <a:spcAft>
                <a:spcPts val="0"/>
              </a:spcAft>
              <a:buNone/>
            </a:pPr>
            <a:endParaRPr sz="2800" b="1"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3" name="Picture 2">
            <a:extLst>
              <a:ext uri="{FF2B5EF4-FFF2-40B4-BE49-F238E27FC236}">
                <a16:creationId xmlns:a16="http://schemas.microsoft.com/office/drawing/2014/main" id="{C6A2972C-7F0E-2C67-2CE6-D675FF72EA18}"/>
              </a:ext>
            </a:extLst>
          </p:cNvPr>
          <p:cNvPicPr>
            <a:picLocks noChangeAspect="1"/>
          </p:cNvPicPr>
          <p:nvPr/>
        </p:nvPicPr>
        <p:blipFill>
          <a:blip r:embed="rId3"/>
          <a:stretch>
            <a:fillRect/>
          </a:stretch>
        </p:blipFill>
        <p:spPr>
          <a:xfrm>
            <a:off x="3451427" y="-24238"/>
            <a:ext cx="6404042" cy="6858000"/>
          </a:xfrm>
          <a:prstGeom prst="rect">
            <a:avLst/>
          </a:prstGeom>
        </p:spPr>
      </p:pic>
      <p:sp>
        <p:nvSpPr>
          <p:cNvPr id="211" name="Google Shape;211;p16"/>
          <p:cNvSpPr txBox="1"/>
          <p:nvPr/>
        </p:nvSpPr>
        <p:spPr>
          <a:xfrm>
            <a:off x="8844946" y="3315852"/>
            <a:ext cx="73342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love</a:t>
            </a:r>
            <a:endParaRPr sz="1400" b="1" dirty="0">
              <a:solidFill>
                <a:srgbClr val="7030A0"/>
              </a:solidFill>
              <a:latin typeface="Arial"/>
              <a:ea typeface="Arial"/>
              <a:cs typeface="Arial"/>
              <a:sym typeface="Arial"/>
            </a:endParaRPr>
          </a:p>
        </p:txBody>
      </p:sp>
      <p:sp>
        <p:nvSpPr>
          <p:cNvPr id="212" name="Google Shape;212;p16"/>
          <p:cNvSpPr txBox="1"/>
          <p:nvPr/>
        </p:nvSpPr>
        <p:spPr>
          <a:xfrm rot="-938670">
            <a:off x="5450985" y="3359868"/>
            <a:ext cx="78761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obey</a:t>
            </a:r>
            <a:endParaRPr sz="1400" b="1" dirty="0">
              <a:solidFill>
                <a:srgbClr val="7030A0"/>
              </a:solidFill>
              <a:latin typeface="Arial"/>
              <a:ea typeface="Arial"/>
              <a:cs typeface="Arial"/>
              <a:sym typeface="Arial"/>
            </a:endParaRPr>
          </a:p>
        </p:txBody>
      </p:sp>
      <p:sp>
        <p:nvSpPr>
          <p:cNvPr id="213" name="Google Shape;213;p16"/>
          <p:cNvSpPr txBox="1"/>
          <p:nvPr/>
        </p:nvSpPr>
        <p:spPr>
          <a:xfrm rot="-938670">
            <a:off x="6849831" y="2951490"/>
            <a:ext cx="10356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pray</a:t>
            </a:r>
            <a:endParaRPr sz="1400" b="1" dirty="0">
              <a:solidFill>
                <a:srgbClr val="7030A0"/>
              </a:solidFill>
              <a:latin typeface="Arial"/>
              <a:ea typeface="Arial"/>
              <a:cs typeface="Arial"/>
              <a:sym typeface="Arial"/>
            </a:endParaRPr>
          </a:p>
        </p:txBody>
      </p:sp>
      <p:sp>
        <p:nvSpPr>
          <p:cNvPr id="214" name="Google Shape;214;p16"/>
          <p:cNvSpPr txBox="1"/>
          <p:nvPr/>
        </p:nvSpPr>
        <p:spPr>
          <a:xfrm rot="-938670">
            <a:off x="7801628" y="5549925"/>
            <a:ext cx="72592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Go to Mass</a:t>
            </a:r>
            <a:endParaRPr sz="1400" b="1" dirty="0">
              <a:solidFill>
                <a:srgbClr val="7030A0"/>
              </a:solidFill>
              <a:latin typeface="Arial"/>
              <a:ea typeface="Arial"/>
              <a:cs typeface="Arial"/>
              <a:sym typeface="Arial"/>
            </a:endParaRPr>
          </a:p>
        </p:txBody>
      </p:sp>
      <p:sp>
        <p:nvSpPr>
          <p:cNvPr id="215" name="Google Shape;215;p16"/>
          <p:cNvSpPr txBox="1"/>
          <p:nvPr/>
        </p:nvSpPr>
        <p:spPr>
          <a:xfrm rot="-938670">
            <a:off x="6951203" y="4038892"/>
            <a:ext cx="70933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serve</a:t>
            </a:r>
            <a:endParaRPr sz="1400" b="1" dirty="0">
              <a:solidFill>
                <a:srgbClr val="7030A0"/>
              </a:solidFill>
              <a:latin typeface="Arial"/>
              <a:ea typeface="Arial"/>
              <a:cs typeface="Arial"/>
              <a:sym typeface="Arial"/>
            </a:endParaRPr>
          </a:p>
        </p:txBody>
      </p:sp>
      <p:sp>
        <p:nvSpPr>
          <p:cNvPr id="216" name="Google Shape;216;p16"/>
          <p:cNvSpPr txBox="1"/>
          <p:nvPr/>
        </p:nvSpPr>
        <p:spPr>
          <a:xfrm rot="-938670">
            <a:off x="7940027" y="3221139"/>
            <a:ext cx="10356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help</a:t>
            </a:r>
            <a:endParaRPr sz="1400" b="1" dirty="0">
              <a:solidFill>
                <a:srgbClr val="7030A0"/>
              </a:solidFill>
              <a:latin typeface="Arial"/>
              <a:ea typeface="Arial"/>
              <a:cs typeface="Arial"/>
              <a:sym typeface="Arial"/>
            </a:endParaRPr>
          </a:p>
        </p:txBody>
      </p:sp>
      <p:sp>
        <p:nvSpPr>
          <p:cNvPr id="217" name="Google Shape;217;p16"/>
          <p:cNvSpPr txBox="1"/>
          <p:nvPr/>
        </p:nvSpPr>
        <p:spPr>
          <a:xfrm rot="-938670">
            <a:off x="8186907" y="4951746"/>
            <a:ext cx="10356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give</a:t>
            </a:r>
            <a:endParaRPr sz="1400" b="1" dirty="0">
              <a:solidFill>
                <a:srgbClr val="7030A0"/>
              </a:solidFill>
              <a:latin typeface="Arial"/>
              <a:ea typeface="Arial"/>
              <a:cs typeface="Arial"/>
              <a:sym typeface="Arial"/>
            </a:endParaRPr>
          </a:p>
        </p:txBody>
      </p:sp>
      <p:sp>
        <p:nvSpPr>
          <p:cNvPr id="218" name="Google Shape;218;p16"/>
          <p:cNvSpPr txBox="1"/>
          <p:nvPr/>
        </p:nvSpPr>
        <p:spPr>
          <a:xfrm rot="19505666">
            <a:off x="7592937" y="4091105"/>
            <a:ext cx="1035627"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forgive</a:t>
            </a:r>
            <a:endParaRPr sz="1400" b="1" dirty="0">
              <a:solidFill>
                <a:srgbClr val="7030A0"/>
              </a:solidFill>
              <a:latin typeface="Arial"/>
              <a:ea typeface="Arial"/>
              <a:cs typeface="Arial"/>
              <a:sym typeface="Arial"/>
            </a:endParaRPr>
          </a:p>
        </p:txBody>
      </p:sp>
      <p:sp>
        <p:nvSpPr>
          <p:cNvPr id="219" name="Google Shape;219;p16"/>
          <p:cNvSpPr txBox="1"/>
          <p:nvPr/>
        </p:nvSpPr>
        <p:spPr>
          <a:xfrm rot="-3718066">
            <a:off x="5601652" y="2473750"/>
            <a:ext cx="878981" cy="3068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advise</a:t>
            </a:r>
            <a:endParaRPr sz="1400" b="1" dirty="0">
              <a:solidFill>
                <a:srgbClr val="7030A0"/>
              </a:solidFill>
              <a:latin typeface="Arial"/>
              <a:ea typeface="Arial"/>
              <a:cs typeface="Arial"/>
              <a:sym typeface="Arial"/>
            </a:endParaRPr>
          </a:p>
        </p:txBody>
      </p:sp>
      <p:sp>
        <p:nvSpPr>
          <p:cNvPr id="220" name="Google Shape;220;p16"/>
          <p:cNvSpPr txBox="1"/>
          <p:nvPr/>
        </p:nvSpPr>
        <p:spPr>
          <a:xfrm rot="-1850871">
            <a:off x="5641081" y="4091124"/>
            <a:ext cx="909837"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console</a:t>
            </a:r>
            <a:endParaRPr sz="1400" b="1" dirty="0">
              <a:solidFill>
                <a:srgbClr val="7030A0"/>
              </a:solidFill>
              <a:latin typeface="Arial"/>
              <a:ea typeface="Arial"/>
              <a:cs typeface="Arial"/>
              <a:sym typeface="Arial"/>
            </a:endParaRPr>
          </a:p>
        </p:txBody>
      </p:sp>
      <p:pic>
        <p:nvPicPr>
          <p:cNvPr id="223" name="Google Shape;223;p16" descr="Diferentes Caras De Niños Y Niñas Ilustración Ilustraciones Vectoriales,  Clip Art Vectorizado Libre De Derechos. Image 77999808."/>
          <p:cNvPicPr preferRelativeResize="0"/>
          <p:nvPr/>
        </p:nvPicPr>
        <p:blipFill rotWithShape="1">
          <a:blip r:embed="rId4">
            <a:alphaModFix/>
          </a:blip>
          <a:srcRect l="5254" t="1751" r="67534" b="62561"/>
          <a:stretch/>
        </p:blipFill>
        <p:spPr>
          <a:xfrm>
            <a:off x="6922843" y="1515103"/>
            <a:ext cx="1187908" cy="1112987"/>
          </a:xfrm>
          <a:prstGeom prst="rect">
            <a:avLst/>
          </a:prstGeom>
          <a:ln>
            <a:noFill/>
          </a:ln>
          <a:effectLst>
            <a:softEdge rad="112500"/>
          </a:effectLst>
        </p:spPr>
      </p:pic>
      <p:sp>
        <p:nvSpPr>
          <p:cNvPr id="4" name="Google Shape;212;p16">
            <a:extLst>
              <a:ext uri="{FF2B5EF4-FFF2-40B4-BE49-F238E27FC236}">
                <a16:creationId xmlns:a16="http://schemas.microsoft.com/office/drawing/2014/main" id="{1C4793C9-7559-04D3-F908-1DF5DB5BD51B}"/>
              </a:ext>
            </a:extLst>
          </p:cNvPr>
          <p:cNvSpPr txBox="1"/>
          <p:nvPr/>
        </p:nvSpPr>
        <p:spPr>
          <a:xfrm>
            <a:off x="7644613" y="6374908"/>
            <a:ext cx="102543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sadness</a:t>
            </a:r>
            <a:endParaRPr sz="1400" b="1" dirty="0">
              <a:solidFill>
                <a:srgbClr val="7030A0"/>
              </a:solidFill>
              <a:latin typeface="Arial"/>
              <a:ea typeface="Arial"/>
              <a:cs typeface="Arial"/>
              <a:sym typeface="Arial"/>
            </a:endParaRPr>
          </a:p>
        </p:txBody>
      </p:sp>
      <p:sp>
        <p:nvSpPr>
          <p:cNvPr id="5" name="Google Shape;212;p16">
            <a:extLst>
              <a:ext uri="{FF2B5EF4-FFF2-40B4-BE49-F238E27FC236}">
                <a16:creationId xmlns:a16="http://schemas.microsoft.com/office/drawing/2014/main" id="{20E9664D-241A-8CCC-828C-F1E656360E8E}"/>
              </a:ext>
            </a:extLst>
          </p:cNvPr>
          <p:cNvSpPr txBox="1"/>
          <p:nvPr/>
        </p:nvSpPr>
        <p:spPr>
          <a:xfrm>
            <a:off x="3618292" y="6350776"/>
            <a:ext cx="130124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selfishness</a:t>
            </a:r>
            <a:endParaRPr sz="1400" b="1" dirty="0">
              <a:solidFill>
                <a:srgbClr val="7030A0"/>
              </a:solidFill>
              <a:latin typeface="Arial"/>
              <a:ea typeface="Arial"/>
              <a:cs typeface="Arial"/>
              <a:sym typeface="Arial"/>
            </a:endParaRPr>
          </a:p>
        </p:txBody>
      </p:sp>
      <p:sp>
        <p:nvSpPr>
          <p:cNvPr id="6" name="Google Shape;212;p16">
            <a:extLst>
              <a:ext uri="{FF2B5EF4-FFF2-40B4-BE49-F238E27FC236}">
                <a16:creationId xmlns:a16="http://schemas.microsoft.com/office/drawing/2014/main" id="{547B1BD9-B3A9-2D62-5BE0-359AEEC993D4}"/>
              </a:ext>
            </a:extLst>
          </p:cNvPr>
          <p:cNvSpPr txBox="1"/>
          <p:nvPr/>
        </p:nvSpPr>
        <p:spPr>
          <a:xfrm>
            <a:off x="5951608" y="6375853"/>
            <a:ext cx="810461"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pride</a:t>
            </a:r>
            <a:endParaRPr sz="1400" b="1" dirty="0">
              <a:solidFill>
                <a:srgbClr val="7030A0"/>
              </a:solidFill>
              <a:latin typeface="Arial"/>
              <a:ea typeface="Arial"/>
              <a:cs typeface="Arial"/>
              <a:sym typeface="Arial"/>
            </a:endParaRPr>
          </a:p>
        </p:txBody>
      </p:sp>
      <p:sp>
        <p:nvSpPr>
          <p:cNvPr id="7" name="Google Shape;212;p16">
            <a:extLst>
              <a:ext uri="{FF2B5EF4-FFF2-40B4-BE49-F238E27FC236}">
                <a16:creationId xmlns:a16="http://schemas.microsoft.com/office/drawing/2014/main" id="{121E7250-3869-1198-B171-31AEA58D4141}"/>
              </a:ext>
            </a:extLst>
          </p:cNvPr>
          <p:cNvSpPr txBox="1"/>
          <p:nvPr/>
        </p:nvSpPr>
        <p:spPr>
          <a:xfrm>
            <a:off x="6827515" y="6234994"/>
            <a:ext cx="878609"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anger</a:t>
            </a:r>
            <a:endParaRPr sz="1400" b="1" dirty="0">
              <a:solidFill>
                <a:srgbClr val="7030A0"/>
              </a:solidFill>
              <a:latin typeface="Arial"/>
              <a:ea typeface="Arial"/>
              <a:cs typeface="Arial"/>
              <a:sym typeface="Arial"/>
            </a:endParaRPr>
          </a:p>
        </p:txBody>
      </p:sp>
      <p:sp>
        <p:nvSpPr>
          <p:cNvPr id="8" name="Google Shape;212;p16">
            <a:extLst>
              <a:ext uri="{FF2B5EF4-FFF2-40B4-BE49-F238E27FC236}">
                <a16:creationId xmlns:a16="http://schemas.microsoft.com/office/drawing/2014/main" id="{C0E1ECD0-97B4-9A56-A2FA-6C36FD7D581B}"/>
              </a:ext>
            </a:extLst>
          </p:cNvPr>
          <p:cNvSpPr txBox="1"/>
          <p:nvPr/>
        </p:nvSpPr>
        <p:spPr>
          <a:xfrm>
            <a:off x="8670046" y="6303684"/>
            <a:ext cx="130216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7030A0"/>
                </a:solidFill>
                <a:latin typeface="Arial"/>
                <a:ea typeface="Arial"/>
                <a:cs typeface="Arial"/>
                <a:sym typeface="Arial"/>
              </a:rPr>
              <a:t>dissatisfied</a:t>
            </a:r>
          </a:p>
        </p:txBody>
      </p:sp>
      <p:sp>
        <p:nvSpPr>
          <p:cNvPr id="2" name="TextBox 1">
            <a:extLst>
              <a:ext uri="{FF2B5EF4-FFF2-40B4-BE49-F238E27FC236}">
                <a16:creationId xmlns:a16="http://schemas.microsoft.com/office/drawing/2014/main" id="{F637AAA3-8ADB-F022-8937-8A8289F29AD2}"/>
              </a:ext>
            </a:extLst>
          </p:cNvPr>
          <p:cNvSpPr txBox="1"/>
          <p:nvPr/>
        </p:nvSpPr>
        <p:spPr>
          <a:xfrm>
            <a:off x="3957638" y="0"/>
            <a:ext cx="1218249" cy="707886"/>
          </a:xfrm>
          <a:prstGeom prst="rect">
            <a:avLst/>
          </a:prstGeom>
          <a:solidFill>
            <a:schemeClr val="bg1"/>
          </a:solidFill>
        </p:spPr>
        <p:txBody>
          <a:bodyPr wrap="square" rtlCol="0">
            <a:spAutoFit/>
          </a:bodyPr>
          <a:lstStyle/>
          <a:p>
            <a:pPr algn="ctr"/>
            <a:r>
              <a:rPr lang="en-US" dirty="0">
                <a:latin typeface="Verdana" panose="020B0604030504040204" pitchFamily="34" charset="0"/>
                <a:ea typeface="Verdana" panose="020B0604030504040204" pitchFamily="34" charset="0"/>
              </a:rPr>
              <a:t>“I am the true vine”</a:t>
            </a:r>
          </a:p>
          <a:p>
            <a:pPr algn="ctr"/>
            <a:r>
              <a:rPr lang="en-US" sz="1200" dirty="0">
                <a:latin typeface="Verdana" panose="020B0604030504040204" pitchFamily="34" charset="0"/>
                <a:ea typeface="Verdana" panose="020B0604030504040204" pitchFamily="34" charset="0"/>
              </a:rPr>
              <a:t>(Jn 15:1)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5"/>
                                        </p:tgtEl>
                                        <p:attrNameLst>
                                          <p:attrName>style.visibility</p:attrName>
                                        </p:attrNameLst>
                                      </p:cBhvr>
                                      <p:to>
                                        <p:strVal val="visible"/>
                                      </p:to>
                                    </p:set>
                                    <p:animEffect transition="in" filter="fade">
                                      <p:cBhvr>
                                        <p:cTn id="23" dur="1000"/>
                                        <p:tgtEl>
                                          <p:spTgt spid="2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0"/>
                                        </p:tgtEl>
                                        <p:attrNameLst>
                                          <p:attrName>style.visibility</p:attrName>
                                        </p:attrNameLst>
                                      </p:cBhvr>
                                      <p:to>
                                        <p:strVal val="visible"/>
                                      </p:to>
                                    </p:set>
                                    <p:animEffect transition="in" filter="fade">
                                      <p:cBhvr>
                                        <p:cTn id="40" dur="1000"/>
                                        <p:tgtEl>
                                          <p:spTgt spid="22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026" name="Picture 15" descr="The Catholic Toolbox: Gospel for the Mass: 5/2/21- John 15:1-8 (The Vine  and the Branches)">
            <a:extLst>
              <a:ext uri="{FF2B5EF4-FFF2-40B4-BE49-F238E27FC236}">
                <a16:creationId xmlns:a16="http://schemas.microsoft.com/office/drawing/2014/main" id="{E0DB377D-6560-699E-2498-E81128EFA5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48617"/>
            <a:ext cx="8351838" cy="6906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EF94E2DB-BF10-5BA6-23B8-F539E95BC6FB}"/>
              </a:ext>
            </a:extLst>
          </p:cNvPr>
          <p:cNvSpPr/>
          <p:nvPr/>
        </p:nvSpPr>
        <p:spPr>
          <a:xfrm rot="1887264">
            <a:off x="2566038" y="988729"/>
            <a:ext cx="359822" cy="2761192"/>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0980118-D91B-704E-3B3F-68C96B07D3AC}"/>
              </a:ext>
            </a:extLst>
          </p:cNvPr>
          <p:cNvSpPr/>
          <p:nvPr/>
        </p:nvSpPr>
        <p:spPr>
          <a:xfrm rot="5400000">
            <a:off x="3339242" y="4717962"/>
            <a:ext cx="359822" cy="329420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B97CD69-CCDF-B3CB-912C-C42AA155C787}"/>
              </a:ext>
            </a:extLst>
          </p:cNvPr>
          <p:cNvSpPr/>
          <p:nvPr/>
        </p:nvSpPr>
        <p:spPr>
          <a:xfrm rot="5400000">
            <a:off x="3283536" y="2762457"/>
            <a:ext cx="359822" cy="2116771"/>
          </a:xfrm>
          <a:prstGeom prst="ellipse">
            <a:avLst/>
          </a:prstGeom>
          <a:noFill/>
          <a:ln w="381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A1D3689-089F-E95A-344A-34164F5D6417}"/>
              </a:ext>
            </a:extLst>
          </p:cNvPr>
          <p:cNvSpPr/>
          <p:nvPr/>
        </p:nvSpPr>
        <p:spPr>
          <a:xfrm rot="1970435">
            <a:off x="2989021" y="2161713"/>
            <a:ext cx="359822" cy="4103500"/>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E6A735B-6FAC-6CEA-B45B-B559CCE6C190}"/>
              </a:ext>
            </a:extLst>
          </p:cNvPr>
          <p:cNvSpPr/>
          <p:nvPr/>
        </p:nvSpPr>
        <p:spPr>
          <a:xfrm rot="1887264">
            <a:off x="2610575" y="256858"/>
            <a:ext cx="359822" cy="2761192"/>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80B4F04-75E8-2945-737F-5F780BB6F0A8}"/>
              </a:ext>
            </a:extLst>
          </p:cNvPr>
          <p:cNvSpPr/>
          <p:nvPr/>
        </p:nvSpPr>
        <p:spPr>
          <a:xfrm rot="1887264">
            <a:off x="3815599" y="3382672"/>
            <a:ext cx="359822" cy="2761192"/>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7E2E705-5651-66D4-A486-944D3120E8FF}"/>
              </a:ext>
            </a:extLst>
          </p:cNvPr>
          <p:cNvSpPr/>
          <p:nvPr/>
        </p:nvSpPr>
        <p:spPr>
          <a:xfrm>
            <a:off x="1592145" y="1097717"/>
            <a:ext cx="359822" cy="3642823"/>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9075C37-DAB8-F4C8-FC65-CCD88B4A968E}"/>
              </a:ext>
            </a:extLst>
          </p:cNvPr>
          <p:cNvSpPr/>
          <p:nvPr/>
        </p:nvSpPr>
        <p:spPr>
          <a:xfrm rot="5400000">
            <a:off x="4259877" y="760408"/>
            <a:ext cx="359822" cy="2527661"/>
          </a:xfrm>
          <a:prstGeom prst="ellipse">
            <a:avLst/>
          </a:prstGeom>
          <a:noFill/>
          <a:ln w="38100">
            <a:solidFill>
              <a:srgbClr val="CD37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C1D3D48-EE7C-14EE-47B6-139BD1102A38}"/>
              </a:ext>
            </a:extLst>
          </p:cNvPr>
          <p:cNvSpPr/>
          <p:nvPr/>
        </p:nvSpPr>
        <p:spPr>
          <a:xfrm rot="2024045">
            <a:off x="2622063" y="2725436"/>
            <a:ext cx="359822" cy="2761192"/>
          </a:xfrm>
          <a:prstGeom prst="ellipse">
            <a:avLst/>
          </a:prstGeom>
          <a:noFill/>
          <a:ln w="38100">
            <a:solidFill>
              <a:srgbClr val="F95A1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31117D-6548-857D-1450-8595F95CE705}"/>
              </a:ext>
            </a:extLst>
          </p:cNvPr>
          <p:cNvSpPr/>
          <p:nvPr/>
        </p:nvSpPr>
        <p:spPr>
          <a:xfrm rot="8914785">
            <a:off x="3222291" y="3368975"/>
            <a:ext cx="359822" cy="3439313"/>
          </a:xfrm>
          <a:prstGeom prst="ellipse">
            <a:avLst/>
          </a:prstGeom>
          <a:no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88C4565-CE05-F75A-91B4-4D9D1FD6182D}"/>
              </a:ext>
            </a:extLst>
          </p:cNvPr>
          <p:cNvSpPr/>
          <p:nvPr/>
        </p:nvSpPr>
        <p:spPr>
          <a:xfrm>
            <a:off x="4397384" y="364289"/>
            <a:ext cx="359822" cy="316305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8AE931D-77C0-6B47-28C5-614201E3FF61}"/>
              </a:ext>
            </a:extLst>
          </p:cNvPr>
          <p:cNvSpPr/>
          <p:nvPr/>
        </p:nvSpPr>
        <p:spPr>
          <a:xfrm rot="5400000">
            <a:off x="3657605" y="801891"/>
            <a:ext cx="359822" cy="3732206"/>
          </a:xfrm>
          <a:prstGeom prst="ellipse">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Google Shape;298;p18"/>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9" name="Google Shape;299;p18"/>
          <p:cNvGrpSpPr/>
          <p:nvPr/>
        </p:nvGrpSpPr>
        <p:grpSpPr>
          <a:xfrm>
            <a:off x="1" y="0"/>
            <a:ext cx="12191996" cy="6858000"/>
            <a:chOff x="1" y="0"/>
            <a:chExt cx="12191996" cy="6858000"/>
          </a:xfrm>
        </p:grpSpPr>
        <p:sp>
          <p:nvSpPr>
            <p:cNvPr id="300" name="Google Shape;300;p18"/>
            <p:cNvSpPr/>
            <p:nvPr/>
          </p:nvSpPr>
          <p:spPr>
            <a:xfrm>
              <a:off x="1" y="0"/>
              <a:ext cx="121919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8"/>
            <p:cNvSpPr/>
            <p:nvPr/>
          </p:nvSpPr>
          <p:spPr>
            <a:xfrm>
              <a:off x="1" y="0"/>
              <a:ext cx="12191996" cy="6858000"/>
            </a:xfrm>
            <a:prstGeom prst="rect">
              <a:avLst/>
            </a:prstGeom>
            <a:solidFill>
              <a:srgbClr val="1F3864">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302" name="Google Shape;302;p18"/>
          <p:cNvSpPr txBox="1">
            <a:spLocks noGrp="1"/>
          </p:cNvSpPr>
          <p:nvPr>
            <p:ph type="title"/>
          </p:nvPr>
        </p:nvSpPr>
        <p:spPr>
          <a:xfrm>
            <a:off x="269749" y="215588"/>
            <a:ext cx="4516505"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US" dirty="0"/>
              <a:t>Prayer</a:t>
            </a:r>
            <a:endParaRPr dirty="0"/>
          </a:p>
        </p:txBody>
      </p:sp>
      <p:sp>
        <p:nvSpPr>
          <p:cNvPr id="303" name="Google Shape;303;p18"/>
          <p:cNvSpPr/>
          <p:nvPr/>
        </p:nvSpPr>
        <p:spPr>
          <a:xfrm>
            <a:off x="5787375" y="0"/>
            <a:ext cx="6404625" cy="6373368"/>
          </a:xfrm>
          <a:custGeom>
            <a:avLst/>
            <a:gdLst/>
            <a:ahLst/>
            <a:cxnLst/>
            <a:rect l="l" t="t" r="r" b="b"/>
            <a:pathLst>
              <a:path w="6404625" h="6373368" extrusionOk="0">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4" name="Google Shape;304;p18" descr="Lectio Divina: 23 de julio de 2018 – Iglesia en Aragon"/>
          <p:cNvPicPr preferRelativeResize="0"/>
          <p:nvPr/>
        </p:nvPicPr>
        <p:blipFill rotWithShape="1">
          <a:blip r:embed="rId3">
            <a:alphaModFix/>
          </a:blip>
          <a:srcRect r="5154" b="1"/>
          <a:stretch/>
        </p:blipFill>
        <p:spPr>
          <a:xfrm>
            <a:off x="6003221" y="10"/>
            <a:ext cx="6188779" cy="6157770"/>
          </a:xfrm>
          <a:custGeom>
            <a:avLst/>
            <a:gdLst/>
            <a:ahLst/>
            <a:cxnLst/>
            <a:rect l="l" t="t" r="r" b="b"/>
            <a:pathLst>
              <a:path w="6188779" h="6157780" extrusionOk="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noFill/>
          <a:ln>
            <a:noFill/>
          </a:ln>
        </p:spPr>
      </p:pic>
      <p:sp>
        <p:nvSpPr>
          <p:cNvPr id="305" name="Google Shape;305;p18"/>
          <p:cNvSpPr txBox="1"/>
          <p:nvPr/>
        </p:nvSpPr>
        <p:spPr>
          <a:xfrm>
            <a:off x="181250" y="1198250"/>
            <a:ext cx="6588000" cy="5610300"/>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3600" dirty="0">
                <a:solidFill>
                  <a:schemeClr val="dk1"/>
                </a:solidFill>
              </a:rPr>
              <a:t>Lord, sometimes we separate ourselves from your presence. Then we feel like life has no meaning or happiness. Remind us always that to live and bear fruit, we need to be united to you and to each other, like branches on a vine</a:t>
            </a:r>
            <a:r>
              <a:rPr lang="en-US" sz="3600">
                <a:solidFill>
                  <a:schemeClr val="dk1"/>
                </a:solidFill>
              </a:rPr>
              <a:t>. </a:t>
            </a:r>
            <a:endParaRPr lang="en-US" sz="3600" dirty="0">
              <a:solidFill>
                <a:schemeClr val="dk1"/>
              </a:solidFill>
            </a:endParaRPr>
          </a:p>
          <a:p>
            <a:pPr marL="0" marR="0" lvl="0" indent="0" algn="r" rtl="0">
              <a:lnSpc>
                <a:spcPct val="90000"/>
              </a:lnSpc>
              <a:spcBef>
                <a:spcPts val="600"/>
              </a:spcBef>
              <a:spcAft>
                <a:spcPts val="0"/>
              </a:spcAft>
              <a:buNone/>
            </a:pPr>
            <a:r>
              <a:rPr lang="en-US" sz="3600" dirty="0">
                <a:solidFill>
                  <a:schemeClr val="dk1"/>
                </a:solidFill>
                <a:latin typeface="Arial"/>
                <a:ea typeface="Arial"/>
                <a:cs typeface="Arial"/>
                <a:sym typeface="Arial"/>
              </a:rPr>
              <a:t> Amen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2" name="TextBox 1">
            <a:extLst>
              <a:ext uri="{FF2B5EF4-FFF2-40B4-BE49-F238E27FC236}">
                <a16:creationId xmlns:a16="http://schemas.microsoft.com/office/drawing/2014/main" id="{0F33D299-0F3B-F077-A7B3-3116E29E147C}"/>
              </a:ext>
            </a:extLst>
          </p:cNvPr>
          <p:cNvSpPr txBox="1"/>
          <p:nvPr/>
        </p:nvSpPr>
        <p:spPr>
          <a:xfrm>
            <a:off x="132522" y="0"/>
            <a:ext cx="11767930" cy="369332"/>
          </a:xfrm>
          <a:prstGeom prst="rect">
            <a:avLst/>
          </a:prstGeom>
          <a:noFill/>
        </p:spPr>
        <p:txBody>
          <a:bodyPr wrap="square" rtlCol="0">
            <a:spAutoFit/>
          </a:bodyPr>
          <a:lstStyle/>
          <a:p>
            <a:pPr marL="0" marR="0">
              <a:spcBef>
                <a:spcPts val="0"/>
              </a:spcBef>
              <a:spcAft>
                <a:spcPts val="0"/>
              </a:spcAft>
            </a:pPr>
            <a:r>
              <a:rPr lang="en-US" sz="1800" b="1" dirty="0">
                <a:effectLst/>
                <a:latin typeface="Cambria" panose="02040503050406030204" pitchFamily="18" charset="0"/>
                <a:ea typeface="Times New Roman" panose="02020603050405020304" pitchFamily="18" charset="0"/>
              </a:rPr>
              <a:t>Song:</a:t>
            </a:r>
            <a:r>
              <a:rPr lang="en-US" sz="1800" dirty="0">
                <a:effectLst/>
                <a:latin typeface="Cambria" panose="02040503050406030204" pitchFamily="18" charset="0"/>
                <a:ea typeface="Times New Roman" panose="02020603050405020304" pitchFamily="18" charset="0"/>
              </a:rPr>
              <a:t> I am the Vine, I Believe, </a:t>
            </a:r>
            <a:r>
              <a:rPr lang="en-US" sz="1800" u="sng" dirty="0">
                <a:solidFill>
                  <a:srgbClr val="0000FF"/>
                </a:solidFill>
                <a:effectLst/>
                <a:latin typeface="Cambria" panose="02040503050406030204" pitchFamily="18" charset="0"/>
                <a:ea typeface="Times New Roman" panose="02020603050405020304" pitchFamily="18" charset="0"/>
                <a:hlinkClick r:id="rId4"/>
              </a:rPr>
              <a:t>https://youtu.be/sa1QmrfQ6q8?si=Dw5RSW0wxZUG8K37</a:t>
            </a:r>
            <a:r>
              <a:rPr lang="en-US" sz="1800" dirty="0">
                <a:effectLst/>
                <a:latin typeface="Cambria" panose="02040503050406030204" pitchFamily="18" charset="0"/>
                <a:ea typeface="Times New Roman" panose="02020603050405020304" pitchFamily="18" charset="0"/>
              </a:rPr>
              <a:t> (3-7 yrs.)</a:t>
            </a:r>
            <a:endParaRPr lang="en-US" sz="1800" dirty="0">
              <a:effectLst/>
              <a:latin typeface="Times New Roman" panose="02020603050405020304" pitchFamily="18" charset="0"/>
              <a:ea typeface="Times New Roman" panose="02020603050405020304" pitchFamily="18" charset="0"/>
            </a:endParaRPr>
          </a:p>
        </p:txBody>
      </p:sp>
      <p:pic>
        <p:nvPicPr>
          <p:cNvPr id="4" name="Online Media 3" title="John 15:5 ~ Bible Memory Verse Song for Kids ~ Scripture Song about GROWING IN CHRIST">
            <a:hlinkClick r:id="" action="ppaction://media"/>
            <a:extLst>
              <a:ext uri="{FF2B5EF4-FFF2-40B4-BE49-F238E27FC236}">
                <a16:creationId xmlns:a16="http://schemas.microsoft.com/office/drawing/2014/main" id="{A632AC72-D18F-515F-6E47-E9AD2862BF79}"/>
              </a:ext>
            </a:extLst>
          </p:cNvPr>
          <p:cNvPicPr>
            <a:picLocks noRot="1" noChangeAspect="1"/>
          </p:cNvPicPr>
          <p:nvPr>
            <a:videoFile r:link="rId1"/>
          </p:nvPr>
        </p:nvPicPr>
        <p:blipFill>
          <a:blip r:embed="rId5"/>
          <a:stretch>
            <a:fillRect/>
          </a:stretch>
        </p:blipFill>
        <p:spPr>
          <a:xfrm>
            <a:off x="26988" y="471488"/>
            <a:ext cx="12138025" cy="6386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1025469" y="3270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200"/>
              <a:buFont typeface="Roboto"/>
              <a:buNone/>
            </a:pPr>
            <a:br>
              <a:rPr lang="en-US" sz="2200" b="0" i="0">
                <a:latin typeface="Roboto"/>
                <a:ea typeface="Roboto"/>
                <a:cs typeface="Roboto"/>
                <a:sym typeface="Roboto"/>
              </a:rPr>
            </a:br>
            <a:endParaRPr sz="2200"/>
          </a:p>
        </p:txBody>
      </p:sp>
      <p:sp>
        <p:nvSpPr>
          <p:cNvPr id="100" name="Google Shape;100;p2"/>
          <p:cNvSpPr txBox="1"/>
          <p:nvPr/>
        </p:nvSpPr>
        <p:spPr>
          <a:xfrm>
            <a:off x="250520" y="0"/>
            <a:ext cx="11941479"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chemeClr val="dk1"/>
                </a:solidFill>
                <a:latin typeface="Comic Sans MS"/>
                <a:ea typeface="Comic Sans MS"/>
                <a:cs typeface="Comic Sans MS"/>
                <a:sym typeface="Comic Sans MS"/>
              </a:rPr>
              <a:t>Jesus the True Vine, </a:t>
            </a:r>
            <a:r>
              <a:rPr lang="en-US" sz="2000" b="0" i="0" u="none" strike="noStrike" cap="none" dirty="0">
                <a:solidFill>
                  <a:schemeClr val="dk1"/>
                </a:solidFill>
                <a:latin typeface="Comic Sans MS"/>
                <a:ea typeface="Comic Sans MS"/>
                <a:cs typeface="Comic Sans MS"/>
                <a:sym typeface="Comic Sans MS"/>
                <a:hlinkClick r:id="rId4"/>
              </a:rPr>
              <a:t>https://youtu.be/BgWesdAHGMg?si=EPVp8_XnWDE5R_UN </a:t>
            </a:r>
            <a:endParaRPr sz="2000" dirty="0">
              <a:solidFill>
                <a:schemeClr val="dk1"/>
              </a:solidFill>
              <a:latin typeface="Comic Sans MS"/>
              <a:ea typeface="Comic Sans MS"/>
              <a:cs typeface="Comic Sans MS"/>
              <a:sym typeface="Comic Sans MS"/>
            </a:endParaRPr>
          </a:p>
        </p:txBody>
      </p:sp>
      <p:pic>
        <p:nvPicPr>
          <p:cNvPr id="3" name="Online Media 2" title="Jesus, the True Vine | Slapstick Theater">
            <a:hlinkClick r:id="" action="ppaction://media"/>
            <a:extLst>
              <a:ext uri="{FF2B5EF4-FFF2-40B4-BE49-F238E27FC236}">
                <a16:creationId xmlns:a16="http://schemas.microsoft.com/office/drawing/2014/main" id="{2C258C1D-2F30-035C-0C19-B0E74FA1F356}"/>
              </a:ext>
            </a:extLst>
          </p:cNvPr>
          <p:cNvPicPr>
            <a:picLocks noRot="1" noChangeAspect="1"/>
          </p:cNvPicPr>
          <p:nvPr>
            <a:videoFile r:link="rId1"/>
          </p:nvPr>
        </p:nvPicPr>
        <p:blipFill>
          <a:blip r:embed="rId5"/>
          <a:stretch>
            <a:fillRect/>
          </a:stretch>
        </p:blipFill>
        <p:spPr>
          <a:xfrm>
            <a:off x="26988" y="528638"/>
            <a:ext cx="12138025" cy="6329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D30C-C90E-12E4-2E69-F1CE8D14F5EB}"/>
              </a:ext>
            </a:extLst>
          </p:cNvPr>
          <p:cNvSpPr>
            <a:spLocks noGrp="1"/>
          </p:cNvSpPr>
          <p:nvPr>
            <p:ph type="title"/>
          </p:nvPr>
        </p:nvSpPr>
        <p:spPr>
          <a:xfrm>
            <a:off x="0" y="0"/>
            <a:ext cx="12192000" cy="434974"/>
          </a:xfrm>
        </p:spPr>
        <p:txBody>
          <a:bodyPr>
            <a:normAutofit/>
          </a:bodyPr>
          <a:lstStyle/>
          <a:p>
            <a:r>
              <a:rPr lang="en-US" sz="1800" dirty="0">
                <a:effectLst/>
                <a:latin typeface="Cambria" panose="02040503050406030204" pitchFamily="18" charset="0"/>
                <a:ea typeface="Times New Roman" panose="02020603050405020304" pitchFamily="18" charset="0"/>
              </a:rPr>
              <a:t>Song: You are the Vine Vineyard Worship, J. </a:t>
            </a:r>
            <a:r>
              <a:rPr lang="en-US" sz="1800" dirty="0" err="1">
                <a:effectLst/>
                <a:latin typeface="Cambria" panose="02040503050406030204" pitchFamily="18" charset="0"/>
                <a:ea typeface="Times New Roman" panose="02020603050405020304" pitchFamily="18" charset="0"/>
              </a:rPr>
              <a:t>Priday</a:t>
            </a:r>
            <a:r>
              <a:rPr lang="en-US" sz="1800" dirty="0">
                <a:effectLst/>
                <a:latin typeface="Cambria" panose="02040503050406030204" pitchFamily="18" charset="0"/>
                <a:ea typeface="Times New Roman" panose="02020603050405020304" pitchFamily="18" charset="0"/>
              </a:rPr>
              <a:t>, </a:t>
            </a:r>
            <a:r>
              <a:rPr lang="en-US" sz="1400" u="sng" dirty="0">
                <a:solidFill>
                  <a:srgbClr val="0000FF"/>
                </a:solidFill>
                <a:effectLst/>
                <a:latin typeface="Cambria" panose="02040503050406030204" pitchFamily="18" charset="0"/>
                <a:ea typeface="Times New Roman" panose="02020603050405020304" pitchFamily="18" charset="0"/>
                <a:hlinkClick r:id="rId3"/>
              </a:rPr>
              <a:t>https://youtu.be/Mhq6Wse6sqY?si=3u20WkkMQCLT6d</a:t>
            </a:r>
            <a:r>
              <a:rPr lang="en-US" sz="1800" dirty="0">
                <a:effectLst/>
                <a:latin typeface="Cambria" panose="02040503050406030204" pitchFamily="18" charset="0"/>
                <a:ea typeface="Times New Roman" panose="02020603050405020304" pitchFamily="18" charset="0"/>
              </a:rPr>
              <a:t> (8+ yrs.)</a:t>
            </a:r>
            <a:endParaRPr lang="en-US" dirty="0"/>
          </a:p>
        </p:txBody>
      </p:sp>
      <p:pic>
        <p:nvPicPr>
          <p:cNvPr id="3" name="Online Media 2" title="You are the Vine   Vineyard Worship">
            <a:hlinkClick r:id="" action="ppaction://media"/>
            <a:extLst>
              <a:ext uri="{FF2B5EF4-FFF2-40B4-BE49-F238E27FC236}">
                <a16:creationId xmlns:a16="http://schemas.microsoft.com/office/drawing/2014/main" id="{76A296A0-D086-C3CE-34D6-874DEDC746C0}"/>
              </a:ext>
            </a:extLst>
          </p:cNvPr>
          <p:cNvPicPr>
            <a:picLocks noRot="1" noChangeAspect="1"/>
          </p:cNvPicPr>
          <p:nvPr>
            <a:videoFile r:link="rId1"/>
          </p:nvPr>
        </p:nvPicPr>
        <p:blipFill>
          <a:blip r:embed="rId4"/>
          <a:stretch>
            <a:fillRect/>
          </a:stretch>
        </p:blipFill>
        <p:spPr>
          <a:xfrm>
            <a:off x="26988" y="434974"/>
            <a:ext cx="12138025" cy="6423026"/>
          </a:xfrm>
          <a:prstGeom prst="rect">
            <a:avLst/>
          </a:prstGeom>
        </p:spPr>
      </p:pic>
    </p:spTree>
    <p:extLst>
      <p:ext uri="{BB962C8B-B14F-4D97-AF65-F5344CB8AC3E}">
        <p14:creationId xmlns:p14="http://schemas.microsoft.com/office/powerpoint/2010/main" val="422720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descr="Diócesis de Málaga : Portal de la Iglesia Católica de Málaga |  Evangelização infantil, Histórias da bíblia para crianças, Desenho jesus"/>
          <p:cNvPicPr preferRelativeResize="0"/>
          <p:nvPr/>
        </p:nvPicPr>
        <p:blipFill rotWithShape="1">
          <a:blip r:embed="rId3">
            <a:alphaModFix/>
          </a:blip>
          <a:srcRect/>
          <a:stretch/>
        </p:blipFill>
        <p:spPr>
          <a:xfrm>
            <a:off x="167986" y="2199120"/>
            <a:ext cx="5402407" cy="4257097"/>
          </a:xfrm>
          <a:prstGeom prst="rect">
            <a:avLst/>
          </a:prstGeom>
          <a:noFill/>
          <a:ln>
            <a:noFill/>
          </a:ln>
        </p:spPr>
      </p:pic>
      <p:sp>
        <p:nvSpPr>
          <p:cNvPr id="107" name="Google Shape;107;p3"/>
          <p:cNvSpPr txBox="1">
            <a:spLocks noGrp="1"/>
          </p:cNvSpPr>
          <p:nvPr>
            <p:ph type="title"/>
          </p:nvPr>
        </p:nvSpPr>
        <p:spPr>
          <a:xfrm>
            <a:off x="1363809" y="305290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7200"/>
              <a:buFont typeface="Arial"/>
              <a:buNone/>
            </a:pPr>
            <a:r>
              <a:rPr lang="en-US" sz="7200" dirty="0"/>
              <a:t>Reflection</a:t>
            </a:r>
            <a:endParaRPr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JM" dirty="0"/>
              <a:t>What does a tree or a vine need to give much fruit?</a:t>
            </a:r>
            <a:r>
              <a:rPr lang="en-US" dirty="0"/>
              <a:t> </a:t>
            </a:r>
            <a:endParaRPr dirty="0"/>
          </a:p>
        </p:txBody>
      </p:sp>
      <p:pic>
        <p:nvPicPr>
          <p:cNvPr id="113" name="Google Shape;113;p4" descr="Niño regando la planta | Vector Gratis"/>
          <p:cNvPicPr preferRelativeResize="0"/>
          <p:nvPr/>
        </p:nvPicPr>
        <p:blipFill rotWithShape="1">
          <a:blip r:embed="rId3">
            <a:alphaModFix/>
          </a:blip>
          <a:srcRect/>
          <a:stretch/>
        </p:blipFill>
        <p:spPr>
          <a:xfrm>
            <a:off x="106749" y="2165346"/>
            <a:ext cx="1862138" cy="2921001"/>
          </a:xfrm>
          <a:prstGeom prst="rect">
            <a:avLst/>
          </a:prstGeom>
          <a:noFill/>
          <a:ln>
            <a:noFill/>
          </a:ln>
        </p:spPr>
      </p:pic>
      <p:sp>
        <p:nvSpPr>
          <p:cNvPr id="114" name="Google Shape;114;p4"/>
          <p:cNvSpPr txBox="1"/>
          <p:nvPr/>
        </p:nvSpPr>
        <p:spPr>
          <a:xfrm rot="-1727265">
            <a:off x="49480" y="5109230"/>
            <a:ext cx="1764243" cy="76947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dk1"/>
                </a:solidFill>
                <a:latin typeface="Arial"/>
                <a:ea typeface="Arial"/>
                <a:cs typeface="Arial"/>
                <a:sym typeface="Arial"/>
              </a:rPr>
              <a:t>Water</a:t>
            </a:r>
            <a:endParaRPr dirty="0"/>
          </a:p>
        </p:txBody>
      </p:sp>
      <p:pic>
        <p:nvPicPr>
          <p:cNvPr id="115" name="Google Shape;115;p4" descr="Planta con gotas y el sol ilustración del vector. Ilustración de joven -  20472738"/>
          <p:cNvPicPr preferRelativeResize="0"/>
          <p:nvPr/>
        </p:nvPicPr>
        <p:blipFill rotWithShape="1">
          <a:blip r:embed="rId4">
            <a:alphaModFix/>
          </a:blip>
          <a:srcRect/>
          <a:stretch/>
        </p:blipFill>
        <p:spPr>
          <a:xfrm>
            <a:off x="2023889" y="3048000"/>
            <a:ext cx="2269067" cy="2926080"/>
          </a:xfrm>
          <a:prstGeom prst="rect">
            <a:avLst/>
          </a:prstGeom>
          <a:noFill/>
          <a:ln>
            <a:noFill/>
          </a:ln>
        </p:spPr>
      </p:pic>
      <p:sp>
        <p:nvSpPr>
          <p:cNvPr id="116" name="Google Shape;116;p4"/>
          <p:cNvSpPr txBox="1"/>
          <p:nvPr/>
        </p:nvSpPr>
        <p:spPr>
          <a:xfrm rot="-1714289">
            <a:off x="2062406" y="6108154"/>
            <a:ext cx="1485900"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dk1"/>
                </a:solidFill>
                <a:latin typeface="Arial"/>
                <a:ea typeface="Arial"/>
                <a:cs typeface="Arial"/>
                <a:sym typeface="Arial"/>
              </a:rPr>
              <a:t>Sun</a:t>
            </a:r>
            <a:endParaRPr dirty="0"/>
          </a:p>
        </p:txBody>
      </p:sp>
      <p:pic>
        <p:nvPicPr>
          <p:cNvPr id="117" name="Google Shape;117;p4" descr="Las mejores tierras para marihuana y sus mezclas. | FlorProhibida"/>
          <p:cNvPicPr preferRelativeResize="0"/>
          <p:nvPr/>
        </p:nvPicPr>
        <p:blipFill rotWithShape="1">
          <a:blip r:embed="rId5">
            <a:alphaModFix/>
          </a:blip>
          <a:srcRect/>
          <a:stretch/>
        </p:blipFill>
        <p:spPr>
          <a:xfrm>
            <a:off x="4347958" y="3890606"/>
            <a:ext cx="3932449" cy="2267712"/>
          </a:xfrm>
          <a:prstGeom prst="rect">
            <a:avLst/>
          </a:prstGeom>
          <a:noFill/>
          <a:ln>
            <a:noFill/>
          </a:ln>
        </p:spPr>
      </p:pic>
      <p:sp>
        <p:nvSpPr>
          <p:cNvPr id="118" name="Google Shape;118;p4"/>
          <p:cNvSpPr txBox="1"/>
          <p:nvPr/>
        </p:nvSpPr>
        <p:spPr>
          <a:xfrm>
            <a:off x="4093334" y="6108153"/>
            <a:ext cx="4005331"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dk1"/>
                </a:solidFill>
                <a:latin typeface="Arial"/>
                <a:ea typeface="Arial"/>
                <a:cs typeface="Arial"/>
                <a:sym typeface="Arial"/>
              </a:rPr>
              <a:t>Good soil</a:t>
            </a:r>
            <a:endParaRPr dirty="0"/>
          </a:p>
        </p:txBody>
      </p:sp>
      <p:pic>
        <p:nvPicPr>
          <p:cNvPr id="119" name="Google Shape;119;p4" descr="Los que reciben la semilla en tierra buena, son los que escuchan la  Palabra, la aceptan y dan fruto al treinta, al sesenta y al ciento por uno"/>
          <p:cNvPicPr preferRelativeResize="0"/>
          <p:nvPr/>
        </p:nvPicPr>
        <p:blipFill rotWithShape="1">
          <a:blip r:embed="rId6">
            <a:alphaModFix/>
          </a:blip>
          <a:srcRect/>
          <a:stretch/>
        </p:blipFill>
        <p:spPr>
          <a:xfrm>
            <a:off x="7443986" y="1117601"/>
            <a:ext cx="4748014" cy="3323610"/>
          </a:xfrm>
          <a:prstGeom prst="rect">
            <a:avLst/>
          </a:prstGeom>
          <a:noFill/>
          <a:ln>
            <a:noFill/>
          </a:ln>
        </p:spPr>
      </p:pic>
      <p:sp>
        <p:nvSpPr>
          <p:cNvPr id="120" name="Google Shape;120;p4"/>
          <p:cNvSpPr txBox="1"/>
          <p:nvPr/>
        </p:nvSpPr>
        <p:spPr>
          <a:xfrm rot="-1289021">
            <a:off x="7954171" y="4529031"/>
            <a:ext cx="4005331"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dk1"/>
                </a:solidFill>
                <a:latin typeface="Arial"/>
                <a:ea typeface="Arial"/>
                <a:cs typeface="Arial"/>
                <a:sym typeface="Arial"/>
              </a:rPr>
              <a:t>Pruning and cleaning</a:t>
            </a:r>
            <a:endParaRPr sz="4400"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20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20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fade">
                                      <p:cBhvr>
                                        <p:cTn id="20" dur="1000"/>
                                        <p:tgtEl>
                                          <p:spTgt spid="115"/>
                                        </p:tgtEl>
                                      </p:cBhvr>
                                    </p:animEffect>
                                  </p:childTnLst>
                                </p:cTn>
                              </p:par>
                              <p:par>
                                <p:cTn id="21" presetID="10" presetClass="entr" presetSubtype="0" fill="hold" nodeType="with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fade">
                                      <p:cBhvr>
                                        <p:cTn id="23" dur="1000"/>
                                        <p:tgtEl>
                                          <p:spTgt spid="1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7"/>
                                        </p:tgtEl>
                                        <p:attrNameLst>
                                          <p:attrName>style.visibility</p:attrName>
                                        </p:attrNameLst>
                                      </p:cBhvr>
                                      <p:to>
                                        <p:strVal val="visible"/>
                                      </p:to>
                                    </p:set>
                                    <p:animEffect transition="in" filter="fade">
                                      <p:cBhvr>
                                        <p:cTn id="28" dur="2000"/>
                                        <p:tgtEl>
                                          <p:spTgt spid="117"/>
                                        </p:tgtEl>
                                      </p:cBhvr>
                                    </p:animEffect>
                                  </p:childTnLst>
                                </p:cTn>
                              </p:par>
                              <p:par>
                                <p:cTn id="29" presetID="10" presetClass="entr" presetSubtype="0" fill="hold"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2000"/>
                                        <p:tgtEl>
                                          <p:spTgt spid="118"/>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119"/>
                                        </p:tgtEl>
                                        <p:attrNameLst>
                                          <p:attrName>style.visibility</p:attrName>
                                        </p:attrNameLst>
                                      </p:cBhvr>
                                      <p:to>
                                        <p:strVal val="visible"/>
                                      </p:to>
                                    </p:set>
                                    <p:anim calcmode="lin" valueType="num">
                                      <p:cBhvr additive="base">
                                        <p:cTn id="36" dur="500"/>
                                        <p:tgtEl>
                                          <p:spTgt spid="119"/>
                                        </p:tgtEl>
                                        <p:attrNameLst>
                                          <p:attrName>ppt_w</p:attrName>
                                        </p:attrNameLst>
                                      </p:cBhvr>
                                      <p:tavLst>
                                        <p:tav tm="0">
                                          <p:val>
                                            <p:strVal val="0"/>
                                          </p:val>
                                        </p:tav>
                                        <p:tav tm="100000">
                                          <p:val>
                                            <p:strVal val="#ppt_w"/>
                                          </p:val>
                                        </p:tav>
                                      </p:tavLst>
                                    </p:anim>
                                    <p:anim calcmode="lin" valueType="num">
                                      <p:cBhvr additive="base">
                                        <p:cTn id="37" dur="500"/>
                                        <p:tgtEl>
                                          <p:spTgt spid="119"/>
                                        </p:tgtEl>
                                        <p:attrNameLst>
                                          <p:attrName>ppt_h</p:attrName>
                                        </p:attrNameLst>
                                      </p:cBhvr>
                                      <p:tavLst>
                                        <p:tav tm="0">
                                          <p:val>
                                            <p:str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additive="base">
                                        <p:cTn id="40" dur="500"/>
                                        <p:tgtEl>
                                          <p:spTgt spid="120"/>
                                        </p:tgtEl>
                                        <p:attrNameLst>
                                          <p:attrName>ppt_w</p:attrName>
                                        </p:attrNameLst>
                                      </p:cBhvr>
                                      <p:tavLst>
                                        <p:tav tm="0">
                                          <p:val>
                                            <p:strVal val="0"/>
                                          </p:val>
                                        </p:tav>
                                        <p:tav tm="100000">
                                          <p:val>
                                            <p:strVal val="#ppt_w"/>
                                          </p:val>
                                        </p:tav>
                                      </p:tavLst>
                                    </p:anim>
                                    <p:anim calcmode="lin" valueType="num">
                                      <p:cBhvr additive="base">
                                        <p:cTn id="41" dur="500"/>
                                        <p:tgtEl>
                                          <p:spTgt spid="1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dirty="0"/>
              <a:t>Do you know what a vine is?</a:t>
            </a:r>
            <a:endParaRPr dirty="0"/>
          </a:p>
        </p:txBody>
      </p:sp>
      <p:pic>
        <p:nvPicPr>
          <p:cNvPr id="126" name="Google Shape;126;p5" descr="Cultivo de la uva - Caracteristicas, producción y uso - Agrotendencia.tv"/>
          <p:cNvPicPr preferRelativeResize="0"/>
          <p:nvPr/>
        </p:nvPicPr>
        <p:blipFill rotWithShape="1">
          <a:blip r:embed="rId3">
            <a:alphaModFix/>
          </a:blip>
          <a:srcRect/>
          <a:stretch/>
        </p:blipFill>
        <p:spPr>
          <a:xfrm>
            <a:off x="2295525" y="1414463"/>
            <a:ext cx="7115175" cy="4305982"/>
          </a:xfrm>
          <a:prstGeom prst="rect">
            <a:avLst/>
          </a:prstGeom>
          <a:noFill/>
          <a:ln>
            <a:noFill/>
          </a:ln>
        </p:spPr>
      </p:pic>
      <p:sp>
        <p:nvSpPr>
          <p:cNvPr id="127" name="Google Shape;127;p5"/>
          <p:cNvSpPr txBox="1"/>
          <p:nvPr/>
        </p:nvSpPr>
        <p:spPr>
          <a:xfrm>
            <a:off x="1870710" y="5903933"/>
            <a:ext cx="8450579"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VE" sz="2800" dirty="0">
                <a:solidFill>
                  <a:schemeClr val="dk1"/>
                </a:solidFill>
                <a:sym typeface="Arial"/>
              </a:rPr>
              <a:t> </a:t>
            </a:r>
            <a:r>
              <a:rPr lang="es-VE" sz="2800" dirty="0">
                <a:solidFill>
                  <a:schemeClr val="dk1"/>
                </a:solidFill>
              </a:rPr>
              <a:t>A vine </a:t>
            </a:r>
            <a:r>
              <a:rPr lang="es-VE" sz="2800" dirty="0" err="1">
                <a:solidFill>
                  <a:schemeClr val="dk1"/>
                </a:solidFill>
              </a:rPr>
              <a:t>is</a:t>
            </a:r>
            <a:r>
              <a:rPr lang="es-VE" sz="2800" dirty="0">
                <a:solidFill>
                  <a:schemeClr val="dk1"/>
                </a:solidFill>
              </a:rPr>
              <a:t> a </a:t>
            </a:r>
            <a:r>
              <a:rPr lang="es-VE" sz="2800" dirty="0" err="1">
                <a:solidFill>
                  <a:schemeClr val="dk1"/>
                </a:solidFill>
              </a:rPr>
              <a:t>tree</a:t>
            </a:r>
            <a:r>
              <a:rPr lang="es-VE" sz="2800" dirty="0">
                <a:solidFill>
                  <a:schemeClr val="dk1"/>
                </a:solidFill>
              </a:rPr>
              <a:t> </a:t>
            </a:r>
            <a:r>
              <a:rPr lang="es-VE" sz="2800" dirty="0" err="1">
                <a:solidFill>
                  <a:schemeClr val="dk1"/>
                </a:solidFill>
              </a:rPr>
              <a:t>that</a:t>
            </a:r>
            <a:r>
              <a:rPr lang="es-VE" sz="2800" dirty="0">
                <a:solidFill>
                  <a:schemeClr val="dk1"/>
                </a:solidFill>
              </a:rPr>
              <a:t> </a:t>
            </a:r>
            <a:r>
              <a:rPr lang="es-VE" sz="2800" dirty="0" err="1">
                <a:solidFill>
                  <a:schemeClr val="dk1"/>
                </a:solidFill>
              </a:rPr>
              <a:t>grows</a:t>
            </a:r>
            <a:r>
              <a:rPr lang="es-VE" sz="2800" dirty="0">
                <a:solidFill>
                  <a:schemeClr val="dk1"/>
                </a:solidFill>
              </a:rPr>
              <a:t> grapes </a:t>
            </a:r>
          </a:p>
          <a:p>
            <a:pPr marL="0" marR="0" lvl="0" indent="0" algn="ctr" rtl="0">
              <a:spcBef>
                <a:spcPts val="0"/>
              </a:spcBef>
              <a:spcAft>
                <a:spcPts val="0"/>
              </a:spcAft>
              <a:buNone/>
            </a:pPr>
            <a:r>
              <a:rPr lang="es-VE" sz="2800" dirty="0">
                <a:solidFill>
                  <a:schemeClr val="dk1"/>
                </a:solidFill>
              </a:rPr>
              <a:t>and </a:t>
            </a:r>
            <a:r>
              <a:rPr lang="es-VE" sz="2800" dirty="0" err="1">
                <a:solidFill>
                  <a:schemeClr val="dk1"/>
                </a:solidFill>
              </a:rPr>
              <a:t>grows</a:t>
            </a:r>
            <a:r>
              <a:rPr lang="es-VE" sz="2800" dirty="0">
                <a:solidFill>
                  <a:schemeClr val="dk1"/>
                </a:solidFill>
              </a:rPr>
              <a:t> in </a:t>
            </a:r>
            <a:r>
              <a:rPr lang="es-VE" sz="2800" dirty="0" err="1">
                <a:solidFill>
                  <a:schemeClr val="dk1"/>
                </a:solidFill>
              </a:rPr>
              <a:t>great</a:t>
            </a:r>
            <a:r>
              <a:rPr lang="es-VE" sz="2800" dirty="0">
                <a:solidFill>
                  <a:schemeClr val="dk1"/>
                </a:solidFill>
              </a:rPr>
              <a:t> </a:t>
            </a:r>
            <a:r>
              <a:rPr lang="es-VE" sz="2800" dirty="0" err="1">
                <a:solidFill>
                  <a:schemeClr val="dk1"/>
                </a:solidFill>
              </a:rPr>
              <a:t>vineyards</a:t>
            </a:r>
            <a:r>
              <a:rPr lang="es-VE" sz="2800" dirty="0">
                <a:solidFill>
                  <a:schemeClr val="dk1"/>
                </a:solidFill>
              </a:rPr>
              <a:t>.</a:t>
            </a:r>
            <a:endParaRPr lang="es-VE" dirty="0"/>
          </a:p>
        </p:txBody>
      </p:sp>
      <p:sp>
        <p:nvSpPr>
          <p:cNvPr id="2" name="TextBox 1">
            <a:extLst>
              <a:ext uri="{FF2B5EF4-FFF2-40B4-BE49-F238E27FC236}">
                <a16:creationId xmlns:a16="http://schemas.microsoft.com/office/drawing/2014/main" id="{27FCF378-511A-6839-6AB3-FFDA60111FC4}"/>
              </a:ext>
            </a:extLst>
          </p:cNvPr>
          <p:cNvSpPr txBox="1"/>
          <p:nvPr/>
        </p:nvSpPr>
        <p:spPr>
          <a:xfrm>
            <a:off x="8243888" y="5214938"/>
            <a:ext cx="700087" cy="307777"/>
          </a:xfrm>
          <a:prstGeom prst="rect">
            <a:avLst/>
          </a:prstGeom>
          <a:solidFill>
            <a:schemeClr val="bg1"/>
          </a:solidFill>
        </p:spPr>
        <p:txBody>
          <a:bodyPr wrap="square" rtlCol="0">
            <a:spAutoFit/>
          </a:bodyPr>
          <a:lstStyle/>
          <a:p>
            <a:r>
              <a:rPr lang="en-US" b="1" dirty="0"/>
              <a:t>Roots</a:t>
            </a:r>
          </a:p>
        </p:txBody>
      </p:sp>
      <p:sp>
        <p:nvSpPr>
          <p:cNvPr id="3" name="TextBox 2">
            <a:extLst>
              <a:ext uri="{FF2B5EF4-FFF2-40B4-BE49-F238E27FC236}">
                <a16:creationId xmlns:a16="http://schemas.microsoft.com/office/drawing/2014/main" id="{9E4A6555-EA5C-B668-781D-5860D611839E}"/>
              </a:ext>
            </a:extLst>
          </p:cNvPr>
          <p:cNvSpPr txBox="1"/>
          <p:nvPr/>
        </p:nvSpPr>
        <p:spPr>
          <a:xfrm>
            <a:off x="6238876" y="4052888"/>
            <a:ext cx="700087" cy="307777"/>
          </a:xfrm>
          <a:prstGeom prst="rect">
            <a:avLst/>
          </a:prstGeom>
          <a:solidFill>
            <a:schemeClr val="bg1"/>
          </a:solidFill>
        </p:spPr>
        <p:txBody>
          <a:bodyPr wrap="square" rtlCol="0">
            <a:spAutoFit/>
          </a:bodyPr>
          <a:lstStyle/>
          <a:p>
            <a:r>
              <a:rPr lang="en-US" b="1" dirty="0"/>
              <a:t>Trunk</a:t>
            </a:r>
          </a:p>
        </p:txBody>
      </p:sp>
      <p:sp>
        <p:nvSpPr>
          <p:cNvPr id="4" name="TextBox 3">
            <a:extLst>
              <a:ext uri="{FF2B5EF4-FFF2-40B4-BE49-F238E27FC236}">
                <a16:creationId xmlns:a16="http://schemas.microsoft.com/office/drawing/2014/main" id="{32FC7657-DE2E-1581-4199-17C5303CFE61}"/>
              </a:ext>
            </a:extLst>
          </p:cNvPr>
          <p:cNvSpPr txBox="1"/>
          <p:nvPr/>
        </p:nvSpPr>
        <p:spPr>
          <a:xfrm>
            <a:off x="4614863" y="3551678"/>
            <a:ext cx="1023937" cy="523220"/>
          </a:xfrm>
          <a:prstGeom prst="rect">
            <a:avLst/>
          </a:prstGeom>
          <a:solidFill>
            <a:schemeClr val="bg1"/>
          </a:solidFill>
        </p:spPr>
        <p:txBody>
          <a:bodyPr wrap="square" rtlCol="0">
            <a:spAutoFit/>
          </a:bodyPr>
          <a:lstStyle/>
          <a:p>
            <a:r>
              <a:rPr lang="en-US" b="1" dirty="0"/>
              <a:t>Branch</a:t>
            </a:r>
          </a:p>
          <a:p>
            <a:endParaRPr lang="en-US" b="1" dirty="0"/>
          </a:p>
        </p:txBody>
      </p:sp>
      <p:sp>
        <p:nvSpPr>
          <p:cNvPr id="5" name="TextBox 4">
            <a:extLst>
              <a:ext uri="{FF2B5EF4-FFF2-40B4-BE49-F238E27FC236}">
                <a16:creationId xmlns:a16="http://schemas.microsoft.com/office/drawing/2014/main" id="{059E7F53-0180-69DB-B531-7EBFA78051A5}"/>
              </a:ext>
            </a:extLst>
          </p:cNvPr>
          <p:cNvSpPr txBox="1"/>
          <p:nvPr/>
        </p:nvSpPr>
        <p:spPr>
          <a:xfrm>
            <a:off x="6546055" y="3715511"/>
            <a:ext cx="2112169" cy="307777"/>
          </a:xfrm>
          <a:prstGeom prst="rect">
            <a:avLst/>
          </a:prstGeom>
          <a:solidFill>
            <a:schemeClr val="bg1"/>
          </a:solidFill>
        </p:spPr>
        <p:txBody>
          <a:bodyPr wrap="square" rtlCol="0">
            <a:spAutoFit/>
          </a:bodyPr>
          <a:lstStyle/>
          <a:p>
            <a:r>
              <a:rPr lang="en-US" b="1" dirty="0"/>
              <a:t>Fruit cluster</a:t>
            </a:r>
          </a:p>
        </p:txBody>
      </p:sp>
      <p:sp>
        <p:nvSpPr>
          <p:cNvPr id="6" name="TextBox 5">
            <a:extLst>
              <a:ext uri="{FF2B5EF4-FFF2-40B4-BE49-F238E27FC236}">
                <a16:creationId xmlns:a16="http://schemas.microsoft.com/office/drawing/2014/main" id="{7F2AA525-EDD8-C20C-58F1-AF18559B7F4E}"/>
              </a:ext>
            </a:extLst>
          </p:cNvPr>
          <p:cNvSpPr txBox="1"/>
          <p:nvPr/>
        </p:nvSpPr>
        <p:spPr>
          <a:xfrm>
            <a:off x="7429500" y="1671638"/>
            <a:ext cx="885825" cy="307777"/>
          </a:xfrm>
          <a:prstGeom prst="rect">
            <a:avLst/>
          </a:prstGeom>
          <a:solidFill>
            <a:schemeClr val="bg1"/>
          </a:solidFill>
        </p:spPr>
        <p:txBody>
          <a:bodyPr wrap="square" rtlCol="0">
            <a:spAutoFit/>
          </a:bodyPr>
          <a:lstStyle/>
          <a:p>
            <a:r>
              <a:rPr lang="en-US" b="1" dirty="0"/>
              <a:t>leaves</a:t>
            </a:r>
          </a:p>
        </p:txBody>
      </p:sp>
      <p:sp>
        <p:nvSpPr>
          <p:cNvPr id="7" name="TextBox 6">
            <a:extLst>
              <a:ext uri="{FF2B5EF4-FFF2-40B4-BE49-F238E27FC236}">
                <a16:creationId xmlns:a16="http://schemas.microsoft.com/office/drawing/2014/main" id="{3B7D4A2E-382A-6CBD-3534-0C8BF5AD96BD}"/>
              </a:ext>
            </a:extLst>
          </p:cNvPr>
          <p:cNvSpPr txBox="1"/>
          <p:nvPr/>
        </p:nvSpPr>
        <p:spPr>
          <a:xfrm>
            <a:off x="2952751" y="1806476"/>
            <a:ext cx="700087" cy="307777"/>
          </a:xfrm>
          <a:prstGeom prst="rect">
            <a:avLst/>
          </a:prstGeom>
          <a:solidFill>
            <a:schemeClr val="bg1"/>
          </a:solidFill>
        </p:spPr>
        <p:txBody>
          <a:bodyPr wrap="square" rtlCol="0">
            <a:spAutoFit/>
          </a:bodyPr>
          <a:lstStyle/>
          <a:p>
            <a:endParaRPr lang="en-US" b="1" dirty="0"/>
          </a:p>
        </p:txBody>
      </p:sp>
      <p:sp>
        <p:nvSpPr>
          <p:cNvPr id="8" name="TextBox 7">
            <a:extLst>
              <a:ext uri="{FF2B5EF4-FFF2-40B4-BE49-F238E27FC236}">
                <a16:creationId xmlns:a16="http://schemas.microsoft.com/office/drawing/2014/main" id="{E58F25EB-EEE8-462F-FF2E-3B49C90B7B78}"/>
              </a:ext>
            </a:extLst>
          </p:cNvPr>
          <p:cNvSpPr txBox="1"/>
          <p:nvPr/>
        </p:nvSpPr>
        <p:spPr>
          <a:xfrm>
            <a:off x="4024313" y="2359573"/>
            <a:ext cx="700087" cy="307777"/>
          </a:xfrm>
          <a:prstGeom prst="rect">
            <a:avLst/>
          </a:prstGeom>
          <a:solidFill>
            <a:schemeClr val="bg1"/>
          </a:solidFill>
        </p:spPr>
        <p:txBody>
          <a:bodyPr wrap="square" rtlCol="0">
            <a:spAutoFit/>
          </a:bodyPr>
          <a:lstStyle/>
          <a:p>
            <a:endParaRPr lang="en-US" b="1" dirty="0"/>
          </a:p>
        </p:txBody>
      </p:sp>
      <p:sp>
        <p:nvSpPr>
          <p:cNvPr id="9" name="TextBox 8">
            <a:extLst>
              <a:ext uri="{FF2B5EF4-FFF2-40B4-BE49-F238E27FC236}">
                <a16:creationId xmlns:a16="http://schemas.microsoft.com/office/drawing/2014/main" id="{E4C8B3F4-D02B-13B2-3164-FA35693E5917}"/>
              </a:ext>
            </a:extLst>
          </p:cNvPr>
          <p:cNvSpPr txBox="1"/>
          <p:nvPr/>
        </p:nvSpPr>
        <p:spPr>
          <a:xfrm>
            <a:off x="5853112" y="1710577"/>
            <a:ext cx="883444" cy="307777"/>
          </a:xfrm>
          <a:prstGeom prst="rect">
            <a:avLst/>
          </a:prstGeom>
          <a:solidFill>
            <a:schemeClr val="bg1"/>
          </a:solidFill>
        </p:spPr>
        <p:txBody>
          <a:bodyPr wrap="square" rtlCol="0">
            <a:spAutoFit/>
          </a:bodyPr>
          <a:lstStyle/>
          <a:p>
            <a:endParaRPr lang="en-US" b="1" dirty="0"/>
          </a:p>
        </p:txBody>
      </p:sp>
      <p:sp>
        <p:nvSpPr>
          <p:cNvPr id="10" name="TextBox 9">
            <a:extLst>
              <a:ext uri="{FF2B5EF4-FFF2-40B4-BE49-F238E27FC236}">
                <a16:creationId xmlns:a16="http://schemas.microsoft.com/office/drawing/2014/main" id="{4C04B6AD-B03B-0642-27F1-285D0AB3390E}"/>
              </a:ext>
            </a:extLst>
          </p:cNvPr>
          <p:cNvSpPr txBox="1"/>
          <p:nvPr/>
        </p:nvSpPr>
        <p:spPr>
          <a:xfrm>
            <a:off x="4014787" y="3306046"/>
            <a:ext cx="485776" cy="409465"/>
          </a:xfrm>
          <a:prstGeom prst="rect">
            <a:avLst/>
          </a:prstGeom>
          <a:solidFill>
            <a:schemeClr val="bg1"/>
          </a:solidFill>
        </p:spPr>
        <p:txBody>
          <a:bodyPr wrap="square" rtlCol="0">
            <a:spAutoFit/>
          </a:bodyPr>
          <a:lstStyle/>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n-JM" dirty="0"/>
              <a:t>What happens if a branch separates from the trunk or the vine? </a:t>
            </a:r>
            <a:endParaRPr dirty="0"/>
          </a:p>
        </p:txBody>
      </p:sp>
      <p:pic>
        <p:nvPicPr>
          <p:cNvPr id="134" name="Google Shape;134;p6" descr="1,046 Rama Seca En El Fondo Blanco Fotos - Libres de Derechos y Gratuitas  de Dreamstime"/>
          <p:cNvPicPr preferRelativeResize="0"/>
          <p:nvPr/>
        </p:nvPicPr>
        <p:blipFill rotWithShape="1">
          <a:blip r:embed="rId3">
            <a:alphaModFix/>
          </a:blip>
          <a:srcRect l="12393" t="3868" r="8675" b="20266"/>
          <a:stretch/>
        </p:blipFill>
        <p:spPr>
          <a:xfrm>
            <a:off x="2647950" y="3711574"/>
            <a:ext cx="3943350" cy="2781301"/>
          </a:xfrm>
          <a:prstGeom prst="rect">
            <a:avLst/>
          </a:prstGeom>
          <a:ln>
            <a:noFill/>
          </a:ln>
          <a:effectLst>
            <a:softEdge rad="112500"/>
          </a:effectLst>
        </p:spPr>
      </p:pic>
      <p:sp>
        <p:nvSpPr>
          <p:cNvPr id="135" name="Google Shape;135;p6"/>
          <p:cNvSpPr txBox="1"/>
          <p:nvPr/>
        </p:nvSpPr>
        <p:spPr>
          <a:xfrm>
            <a:off x="628071" y="2228671"/>
            <a:ext cx="9162475" cy="1200288"/>
          </a:xfrm>
          <a:prstGeom prst="rect">
            <a:avLst/>
          </a:prstGeom>
          <a:noFill/>
          <a:ln>
            <a:noFill/>
          </a:ln>
        </p:spPr>
        <p:txBody>
          <a:bodyPr spcFirstLastPara="1" wrap="square" lIns="91425" tIns="45700" rIns="91425" bIns="45700" anchor="t" anchorCtr="0">
            <a:spAutoFit/>
          </a:bodyPr>
          <a:lstStyle/>
          <a:p>
            <a:pPr lvl="0"/>
            <a:r>
              <a:rPr lang="en-JM" sz="3600" dirty="0">
                <a:solidFill>
                  <a:srgbClr val="663300"/>
                </a:solidFill>
              </a:rPr>
              <a:t>The Branch and its fruits die because they don’t receive water and nutrients</a:t>
            </a:r>
            <a:r>
              <a:rPr lang="en-US" sz="3600" dirty="0">
                <a:solidFill>
                  <a:srgbClr val="663300"/>
                </a:solidFill>
              </a:rPr>
              <a:t>.</a:t>
            </a:r>
            <a:endParaRPr sz="3600" dirty="0">
              <a:solidFill>
                <a:srgbClr val="66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2000"/>
                                        <p:tgtEl>
                                          <p:spTgt spid="1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fade">
                                      <p:cBhvr>
                                        <p:cTn id="1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7"/>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2" name="Google Shape;142;p7" descr="Dibujos para catequesis: LA VID Y LOS SARMIENTOS"/>
          <p:cNvPicPr preferRelativeResize="0"/>
          <p:nvPr/>
        </p:nvPicPr>
        <p:blipFill rotWithShape="1">
          <a:blip r:embed="rId3">
            <a:alphaModFix/>
          </a:blip>
          <a:srcRect l="13066" r="9824" b="2"/>
          <a:stretch/>
        </p:blipFill>
        <p:spPr>
          <a:xfrm>
            <a:off x="46626" y="10"/>
            <a:ext cx="6095980" cy="6857990"/>
          </a:xfrm>
          <a:prstGeom prst="rect">
            <a:avLst/>
          </a:prstGeom>
          <a:noFill/>
          <a:ln>
            <a:noFill/>
          </a:ln>
        </p:spPr>
      </p:pic>
      <p:pic>
        <p:nvPicPr>
          <p:cNvPr id="143" name="Google Shape;143;p7" descr="Yo soy la vid, vosotros los sarmientos | Blog de Oka"/>
          <p:cNvPicPr preferRelativeResize="0"/>
          <p:nvPr/>
        </p:nvPicPr>
        <p:blipFill rotWithShape="1">
          <a:blip r:embed="rId4">
            <a:alphaModFix/>
          </a:blip>
          <a:srcRect l="13081" r="24919" b="2"/>
          <a:stretch/>
        </p:blipFill>
        <p:spPr>
          <a:xfrm>
            <a:off x="6096000" y="10"/>
            <a:ext cx="6096000" cy="6857990"/>
          </a:xfrm>
          <a:prstGeom prst="rect">
            <a:avLst/>
          </a:prstGeom>
          <a:noFill/>
          <a:ln>
            <a:noFill/>
          </a:ln>
        </p:spPr>
      </p:pic>
      <p:sp>
        <p:nvSpPr>
          <p:cNvPr id="144" name="Google Shape;144;p7"/>
          <p:cNvSpPr/>
          <p:nvPr/>
        </p:nvSpPr>
        <p:spPr>
          <a:xfrm rot="2700000">
            <a:off x="4409974" y="1742891"/>
            <a:ext cx="3372051" cy="337205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7"/>
          <p:cNvSpPr/>
          <p:nvPr/>
        </p:nvSpPr>
        <p:spPr>
          <a:xfrm rot="2700000">
            <a:off x="3971285" y="1304274"/>
            <a:ext cx="4249429" cy="4249429"/>
          </a:xfrm>
          <a:prstGeom prst="frame">
            <a:avLst>
              <a:gd name="adj1" fmla="val 1195"/>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7"/>
          <p:cNvSpPr txBox="1">
            <a:spLocks noGrp="1"/>
          </p:cNvSpPr>
          <p:nvPr>
            <p:ph type="title"/>
          </p:nvPr>
        </p:nvSpPr>
        <p:spPr>
          <a:xfrm>
            <a:off x="4568977" y="2816352"/>
            <a:ext cx="3052726" cy="1461610"/>
          </a:xfrm>
          <a:prstGeom prst="rect">
            <a:avLst/>
          </a:prstGeom>
          <a:noFill/>
          <a:ln>
            <a:noFill/>
          </a:ln>
        </p:spPr>
        <p:txBody>
          <a:bodyPr spcFirstLastPara="1" wrap="square" lIns="91425" tIns="45700" rIns="91425" bIns="45700" anchor="ctr" anchorCtr="0">
            <a:noAutofit/>
          </a:bodyPr>
          <a:lstStyle/>
          <a:p>
            <a:pPr lvl="0" algn="ctr">
              <a:buClr>
                <a:srgbClr val="548135"/>
              </a:buClr>
              <a:buSzPct val="100000"/>
            </a:pPr>
            <a:r>
              <a:rPr lang="en-JM" sz="2600" dirty="0">
                <a:solidFill>
                  <a:srgbClr val="080808"/>
                </a:solidFill>
                <a:latin typeface="Calibri"/>
                <a:ea typeface="Calibri"/>
                <a:cs typeface="Calibri"/>
              </a:rPr>
              <a:t>Jesus compares His Kingdom to a vine, where He is the vine, we are the branches and our Father in Heaven is the vine grower. </a:t>
            </a:r>
            <a:endParaRPr lang="es-CL" sz="2600" dirty="0"/>
          </a:p>
        </p:txBody>
      </p:sp>
      <p:sp>
        <p:nvSpPr>
          <p:cNvPr id="2" name="TextBox 1">
            <a:extLst>
              <a:ext uri="{FF2B5EF4-FFF2-40B4-BE49-F238E27FC236}">
                <a16:creationId xmlns:a16="http://schemas.microsoft.com/office/drawing/2014/main" id="{52E7C913-8FC8-1637-3ACE-619556F5B9CD}"/>
              </a:ext>
            </a:extLst>
          </p:cNvPr>
          <p:cNvSpPr txBox="1"/>
          <p:nvPr/>
        </p:nvSpPr>
        <p:spPr>
          <a:xfrm>
            <a:off x="328613" y="5200650"/>
            <a:ext cx="3600450" cy="584775"/>
          </a:xfrm>
          <a:prstGeom prst="rect">
            <a:avLst/>
          </a:prstGeom>
          <a:solidFill>
            <a:srgbClr val="F2B844"/>
          </a:solidFill>
        </p:spPr>
        <p:txBody>
          <a:bodyPr wrap="square" rtlCol="0">
            <a:spAutoFit/>
          </a:bodyPr>
          <a:lstStyle/>
          <a:p>
            <a:pPr algn="r"/>
            <a:r>
              <a:rPr lang="en-US" sz="3200" dirty="0">
                <a:solidFill>
                  <a:schemeClr val="bg1"/>
                </a:solidFill>
                <a:latin typeface="Baguet Script" panose="00000500000000000000" pitchFamily="2" charset="0"/>
              </a:rPr>
              <a:t>Remain in my</a:t>
            </a:r>
          </a:p>
        </p:txBody>
      </p:sp>
      <p:sp>
        <p:nvSpPr>
          <p:cNvPr id="3" name="TextBox 2">
            <a:extLst>
              <a:ext uri="{FF2B5EF4-FFF2-40B4-BE49-F238E27FC236}">
                <a16:creationId xmlns:a16="http://schemas.microsoft.com/office/drawing/2014/main" id="{FB26DB1A-BC74-6956-E7C9-1E2E63B14C65}"/>
              </a:ext>
            </a:extLst>
          </p:cNvPr>
          <p:cNvSpPr txBox="1"/>
          <p:nvPr/>
        </p:nvSpPr>
        <p:spPr>
          <a:xfrm>
            <a:off x="1414463" y="5764829"/>
            <a:ext cx="2514600" cy="584775"/>
          </a:xfrm>
          <a:prstGeom prst="rect">
            <a:avLst/>
          </a:prstGeom>
          <a:solidFill>
            <a:srgbClr val="F2B844"/>
          </a:solidFill>
        </p:spPr>
        <p:txBody>
          <a:bodyPr wrap="square" rtlCol="0">
            <a:spAutoFit/>
          </a:bodyPr>
          <a:lstStyle/>
          <a:p>
            <a:pPr algn="r"/>
            <a:r>
              <a:rPr lang="en-US" sz="3200" dirty="0">
                <a:solidFill>
                  <a:srgbClr val="FF0000"/>
                </a:solidFill>
                <a:latin typeface="Baguet Script" panose="00000500000000000000" pitchFamily="2" charset="0"/>
              </a:rPr>
              <a:t>LOVE</a:t>
            </a:r>
            <a:r>
              <a:rPr lang="en-US" sz="3200" dirty="0">
                <a:solidFill>
                  <a:schemeClr val="bg1"/>
                </a:solidFill>
                <a:latin typeface="Baguet Script" panose="00000500000000000000" pitchFamily="2" charset="0"/>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4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1000"/>
                                        <p:tgtEl>
                                          <p:spTgt spid="1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376382" y="5343525"/>
            <a:ext cx="10515600" cy="1325563"/>
          </a:xfrm>
          <a:prstGeom prst="rect">
            <a:avLst/>
          </a:prstGeom>
          <a:noFill/>
          <a:ln>
            <a:noFill/>
          </a:ln>
        </p:spPr>
        <p:txBody>
          <a:bodyPr spcFirstLastPara="1" wrap="square" lIns="91425" tIns="45700" rIns="91425" bIns="45700" anchor="ctr" anchorCtr="0">
            <a:normAutofit/>
          </a:bodyPr>
          <a:lstStyle/>
          <a:p>
            <a:pPr lvl="0"/>
            <a:r>
              <a:rPr lang="en-JM" dirty="0"/>
              <a:t>What do the fruits represent in this comparison?</a:t>
            </a:r>
            <a:endParaRPr dirty="0"/>
          </a:p>
        </p:txBody>
      </p:sp>
      <p:pic>
        <p:nvPicPr>
          <p:cNvPr id="152" name="Google Shape;152;p8" descr="Quinto Domingo de Resurrección. Ciclo B. 29 de abril de 2018 - Diócesis de  Guadix"/>
          <p:cNvPicPr preferRelativeResize="0"/>
          <p:nvPr/>
        </p:nvPicPr>
        <p:blipFill rotWithShape="1">
          <a:blip r:embed="rId3">
            <a:alphaModFix/>
          </a:blip>
          <a:srcRect l="14696" t="3505" r="16696" b="7910"/>
          <a:stretch/>
        </p:blipFill>
        <p:spPr>
          <a:xfrm>
            <a:off x="376382" y="452583"/>
            <a:ext cx="6401894" cy="4660034"/>
          </a:xfrm>
          <a:prstGeom prst="rect">
            <a:avLst/>
          </a:prstGeom>
          <a:noFill/>
          <a:ln>
            <a:noFill/>
          </a:ln>
        </p:spPr>
      </p:pic>
      <p:sp>
        <p:nvSpPr>
          <p:cNvPr id="153" name="Google Shape;153;p8"/>
          <p:cNvSpPr txBox="1"/>
          <p:nvPr/>
        </p:nvSpPr>
        <p:spPr>
          <a:xfrm>
            <a:off x="8580574" y="188898"/>
            <a:ext cx="3388800" cy="156962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lvl="0" algn="ctr"/>
            <a:r>
              <a:rPr lang="en-JM" sz="3200" b="1" dirty="0">
                <a:solidFill>
                  <a:schemeClr val="dk1"/>
                </a:solidFill>
              </a:rPr>
              <a:t>The love we share to build God’s Kingdom</a:t>
            </a:r>
            <a:endParaRPr lang="es-ES" sz="3200" b="1" dirty="0">
              <a:solidFill>
                <a:schemeClr val="dk1"/>
              </a:solidFill>
              <a:latin typeface="Calibri"/>
              <a:ea typeface="Calibri"/>
              <a:cs typeface="Calibri"/>
              <a:sym typeface="Calibri"/>
            </a:endParaRPr>
          </a:p>
        </p:txBody>
      </p:sp>
      <p:sp>
        <p:nvSpPr>
          <p:cNvPr id="3" name="Block Arc 2">
            <a:extLst>
              <a:ext uri="{FF2B5EF4-FFF2-40B4-BE49-F238E27FC236}">
                <a16:creationId xmlns:a16="http://schemas.microsoft.com/office/drawing/2014/main" id="{5DB93DDA-E1FA-B2FA-B2BA-366648960A6F}"/>
              </a:ext>
            </a:extLst>
          </p:cNvPr>
          <p:cNvSpPr/>
          <p:nvPr/>
        </p:nvSpPr>
        <p:spPr>
          <a:xfrm rot="3495187">
            <a:off x="4020693" y="2611630"/>
            <a:ext cx="1973796" cy="737620"/>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Block Arc 3">
            <a:extLst>
              <a:ext uri="{FF2B5EF4-FFF2-40B4-BE49-F238E27FC236}">
                <a16:creationId xmlns:a16="http://schemas.microsoft.com/office/drawing/2014/main" id="{34FA71BF-03EB-6FD7-617A-A50037BB8954}"/>
              </a:ext>
            </a:extLst>
          </p:cNvPr>
          <p:cNvSpPr/>
          <p:nvPr/>
        </p:nvSpPr>
        <p:spPr>
          <a:xfrm rot="3495187">
            <a:off x="4233314" y="2074745"/>
            <a:ext cx="1528762" cy="737620"/>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C6F659F6-CC9C-58B3-B1DF-C8C60307BEBF}"/>
              </a:ext>
            </a:extLst>
          </p:cNvPr>
          <p:cNvSpPr txBox="1"/>
          <p:nvPr/>
        </p:nvSpPr>
        <p:spPr>
          <a:xfrm>
            <a:off x="6285381" y="470579"/>
            <a:ext cx="473904" cy="4616648"/>
          </a:xfrm>
          <a:prstGeom prst="rect">
            <a:avLst/>
          </a:prstGeom>
          <a:solidFill>
            <a:schemeClr val="bg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Block Arc 4">
            <a:extLst>
              <a:ext uri="{FF2B5EF4-FFF2-40B4-BE49-F238E27FC236}">
                <a16:creationId xmlns:a16="http://schemas.microsoft.com/office/drawing/2014/main" id="{A43B9C40-7DA0-DFB2-94F2-D8A25D54C877}"/>
              </a:ext>
            </a:extLst>
          </p:cNvPr>
          <p:cNvSpPr/>
          <p:nvPr/>
        </p:nvSpPr>
        <p:spPr>
          <a:xfrm rot="4351263">
            <a:off x="4632485" y="2723673"/>
            <a:ext cx="1909551" cy="737620"/>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Block Arc 5">
            <a:extLst>
              <a:ext uri="{FF2B5EF4-FFF2-40B4-BE49-F238E27FC236}">
                <a16:creationId xmlns:a16="http://schemas.microsoft.com/office/drawing/2014/main" id="{E9DC4426-F848-89CD-A509-C4477F06880B}"/>
              </a:ext>
            </a:extLst>
          </p:cNvPr>
          <p:cNvSpPr/>
          <p:nvPr/>
        </p:nvSpPr>
        <p:spPr>
          <a:xfrm rot="3495187">
            <a:off x="4615796" y="1809320"/>
            <a:ext cx="1528762" cy="737620"/>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lock Arc 6">
            <a:extLst>
              <a:ext uri="{FF2B5EF4-FFF2-40B4-BE49-F238E27FC236}">
                <a16:creationId xmlns:a16="http://schemas.microsoft.com/office/drawing/2014/main" id="{5FD6B3AB-865C-0926-3B58-5B8DC9CA3147}"/>
              </a:ext>
            </a:extLst>
          </p:cNvPr>
          <p:cNvSpPr/>
          <p:nvPr/>
        </p:nvSpPr>
        <p:spPr>
          <a:xfrm rot="4083615">
            <a:off x="5159413" y="1963979"/>
            <a:ext cx="1528762" cy="737620"/>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Block Arc 7">
            <a:extLst>
              <a:ext uri="{FF2B5EF4-FFF2-40B4-BE49-F238E27FC236}">
                <a16:creationId xmlns:a16="http://schemas.microsoft.com/office/drawing/2014/main" id="{490D0AF7-B1CA-F465-01F0-3EE2D3E321F1}"/>
              </a:ext>
            </a:extLst>
          </p:cNvPr>
          <p:cNvSpPr/>
          <p:nvPr/>
        </p:nvSpPr>
        <p:spPr>
          <a:xfrm rot="4936847">
            <a:off x="4158801" y="3384549"/>
            <a:ext cx="1528762" cy="803562"/>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ock Arc 9">
            <a:extLst>
              <a:ext uri="{FF2B5EF4-FFF2-40B4-BE49-F238E27FC236}">
                <a16:creationId xmlns:a16="http://schemas.microsoft.com/office/drawing/2014/main" id="{F1FA9005-90AC-B8BF-266C-7E16560CBD9F}"/>
              </a:ext>
            </a:extLst>
          </p:cNvPr>
          <p:cNvSpPr/>
          <p:nvPr/>
        </p:nvSpPr>
        <p:spPr>
          <a:xfrm rot="4083615">
            <a:off x="4945905" y="2122102"/>
            <a:ext cx="1528762" cy="737620"/>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lock Arc 10">
            <a:extLst>
              <a:ext uri="{FF2B5EF4-FFF2-40B4-BE49-F238E27FC236}">
                <a16:creationId xmlns:a16="http://schemas.microsoft.com/office/drawing/2014/main" id="{8ECCA242-A437-FE8F-3E02-6ACAE628D09C}"/>
              </a:ext>
            </a:extLst>
          </p:cNvPr>
          <p:cNvSpPr/>
          <p:nvPr/>
        </p:nvSpPr>
        <p:spPr>
          <a:xfrm rot="3495187">
            <a:off x="4211455" y="2282976"/>
            <a:ext cx="1528762" cy="737620"/>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lock Arc 11">
            <a:extLst>
              <a:ext uri="{FF2B5EF4-FFF2-40B4-BE49-F238E27FC236}">
                <a16:creationId xmlns:a16="http://schemas.microsoft.com/office/drawing/2014/main" id="{2FFCE030-4AF4-6BAF-F07D-93DE11C01B6A}"/>
              </a:ext>
            </a:extLst>
          </p:cNvPr>
          <p:cNvSpPr/>
          <p:nvPr/>
        </p:nvSpPr>
        <p:spPr>
          <a:xfrm rot="3495187">
            <a:off x="4471089" y="1997405"/>
            <a:ext cx="1528762" cy="737620"/>
          </a:xfrm>
          <a:prstGeom prst="blockArc">
            <a:avLst/>
          </a:prstGeom>
          <a:solidFill>
            <a:srgbClr val="F6C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190500" y="1297625"/>
            <a:ext cx="60459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7200"/>
              <a:buFont typeface="Arial"/>
              <a:buNone/>
            </a:pPr>
            <a:r>
              <a:rPr lang="en-US" sz="7200" dirty="0"/>
              <a:t>How do we share that love?</a:t>
            </a:r>
            <a:endParaRPr dirty="0"/>
          </a:p>
        </p:txBody>
      </p:sp>
      <p:pic>
        <p:nvPicPr>
          <p:cNvPr id="159" name="Google Shape;159;p9" descr="Pin de jennifer en Religión niños | Niños católicos, Temas de catequesis,  Oraciones para niños"/>
          <p:cNvPicPr preferRelativeResize="0"/>
          <p:nvPr/>
        </p:nvPicPr>
        <p:blipFill rotWithShape="1">
          <a:blip r:embed="rId3">
            <a:alphaModFix/>
          </a:blip>
          <a:srcRect/>
          <a:stretch/>
        </p:blipFill>
        <p:spPr>
          <a:xfrm>
            <a:off x="5982078" y="56800"/>
            <a:ext cx="6209921" cy="6858000"/>
          </a:xfrm>
          <a:prstGeom prst="rect">
            <a:avLst/>
          </a:prstGeom>
          <a:noFill/>
          <a:ln>
            <a:noFill/>
          </a:ln>
        </p:spPr>
      </p:pic>
      <p:sp>
        <p:nvSpPr>
          <p:cNvPr id="5" name="TextBox 4">
            <a:extLst>
              <a:ext uri="{FF2B5EF4-FFF2-40B4-BE49-F238E27FC236}">
                <a16:creationId xmlns:a16="http://schemas.microsoft.com/office/drawing/2014/main" id="{E0527F49-8ED8-A416-3800-05FC9810AF5D}"/>
              </a:ext>
            </a:extLst>
          </p:cNvPr>
          <p:cNvSpPr txBox="1"/>
          <p:nvPr/>
        </p:nvSpPr>
        <p:spPr>
          <a:xfrm>
            <a:off x="7245391" y="1794823"/>
            <a:ext cx="985837" cy="430887"/>
          </a:xfrm>
          <a:prstGeom prst="rect">
            <a:avLst/>
          </a:prstGeom>
          <a:solidFill>
            <a:schemeClr val="bg1"/>
          </a:solidFill>
        </p:spPr>
        <p:txBody>
          <a:bodyPr wrap="square" rtlCol="0">
            <a:spAutoFit/>
          </a:bodyPr>
          <a:lstStyle/>
          <a:p>
            <a:r>
              <a:rPr lang="en-US" sz="1100" dirty="0"/>
              <a:t>Visit the imprisoned</a:t>
            </a:r>
          </a:p>
        </p:txBody>
      </p:sp>
      <p:sp>
        <p:nvSpPr>
          <p:cNvPr id="160" name="Google Shape;160;p9"/>
          <p:cNvSpPr txBox="1"/>
          <p:nvPr/>
        </p:nvSpPr>
        <p:spPr>
          <a:xfrm>
            <a:off x="228166" y="5365136"/>
            <a:ext cx="5400098"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Praying for others, doing works of mercy to help our neighbors…</a:t>
            </a:r>
            <a:endParaRPr sz="2800" dirty="0">
              <a:solidFill>
                <a:schemeClr val="dk1"/>
              </a:solidFill>
              <a:latin typeface="Arial"/>
              <a:ea typeface="Arial"/>
              <a:cs typeface="Arial"/>
              <a:sym typeface="Arial"/>
            </a:endParaRPr>
          </a:p>
        </p:txBody>
      </p:sp>
      <p:sp>
        <p:nvSpPr>
          <p:cNvPr id="10" name="TextBox 9">
            <a:extLst>
              <a:ext uri="{FF2B5EF4-FFF2-40B4-BE49-F238E27FC236}">
                <a16:creationId xmlns:a16="http://schemas.microsoft.com/office/drawing/2014/main" id="{4160CF67-899A-8223-AC93-DE752BB869FE}"/>
              </a:ext>
            </a:extLst>
          </p:cNvPr>
          <p:cNvSpPr txBox="1"/>
          <p:nvPr/>
        </p:nvSpPr>
        <p:spPr>
          <a:xfrm>
            <a:off x="9442140" y="2220955"/>
            <a:ext cx="813468" cy="430887"/>
          </a:xfrm>
          <a:prstGeom prst="rect">
            <a:avLst/>
          </a:prstGeom>
          <a:solidFill>
            <a:schemeClr val="bg1"/>
          </a:solidFill>
        </p:spPr>
        <p:txBody>
          <a:bodyPr wrap="square" rtlCol="0">
            <a:spAutoFit/>
          </a:bodyPr>
          <a:lstStyle/>
          <a:p>
            <a:pPr algn="r"/>
            <a:r>
              <a:rPr lang="en-US" sz="1100" dirty="0"/>
              <a:t>Visit the sick.</a:t>
            </a:r>
          </a:p>
        </p:txBody>
      </p:sp>
      <p:sp>
        <p:nvSpPr>
          <p:cNvPr id="2" name="Heart 1">
            <a:extLst>
              <a:ext uri="{FF2B5EF4-FFF2-40B4-BE49-F238E27FC236}">
                <a16:creationId xmlns:a16="http://schemas.microsoft.com/office/drawing/2014/main" id="{E55DD0C6-0749-A4A9-C32B-CAB6C7CA0506}"/>
              </a:ext>
            </a:extLst>
          </p:cNvPr>
          <p:cNvSpPr/>
          <p:nvPr/>
        </p:nvSpPr>
        <p:spPr>
          <a:xfrm>
            <a:off x="7815263" y="885825"/>
            <a:ext cx="2471737" cy="1737500"/>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BCCF880-ABFC-3199-8124-2709DB13A62B}"/>
              </a:ext>
            </a:extLst>
          </p:cNvPr>
          <p:cNvSpPr txBox="1"/>
          <p:nvPr/>
        </p:nvSpPr>
        <p:spPr>
          <a:xfrm>
            <a:off x="8229600" y="1297625"/>
            <a:ext cx="1671638" cy="923330"/>
          </a:xfrm>
          <a:prstGeom prst="rect">
            <a:avLst/>
          </a:prstGeom>
          <a:noFill/>
        </p:spPr>
        <p:txBody>
          <a:bodyPr wrap="square" rtlCol="0">
            <a:spAutoFit/>
          </a:bodyPr>
          <a:lstStyle/>
          <a:p>
            <a:pPr algn="ctr"/>
            <a:r>
              <a:rPr lang="en-US" sz="1800" b="1" dirty="0">
                <a:latin typeface="Aharoni" panose="02010803020104030203" pitchFamily="2" charset="-79"/>
                <a:cs typeface="Aharoni" panose="02010803020104030203" pitchFamily="2" charset="-79"/>
              </a:rPr>
              <a:t>The Corporal Works of Mercy</a:t>
            </a:r>
          </a:p>
        </p:txBody>
      </p:sp>
      <p:sp>
        <p:nvSpPr>
          <p:cNvPr id="4" name="TextBox 3">
            <a:extLst>
              <a:ext uri="{FF2B5EF4-FFF2-40B4-BE49-F238E27FC236}">
                <a16:creationId xmlns:a16="http://schemas.microsoft.com/office/drawing/2014/main" id="{3B6F6D08-9C90-0039-6E13-738EDC96C8A1}"/>
              </a:ext>
            </a:extLst>
          </p:cNvPr>
          <p:cNvSpPr txBox="1"/>
          <p:nvPr/>
        </p:nvSpPr>
        <p:spPr>
          <a:xfrm>
            <a:off x="8022431" y="4914044"/>
            <a:ext cx="2057400" cy="646331"/>
          </a:xfrm>
          <a:prstGeom prst="rect">
            <a:avLst/>
          </a:prstGeom>
          <a:solidFill>
            <a:schemeClr val="bg1"/>
          </a:solidFill>
        </p:spPr>
        <p:txBody>
          <a:bodyPr wrap="square" rtlCol="0">
            <a:spAutoFit/>
          </a:bodyPr>
          <a:lstStyle/>
          <a:p>
            <a:pPr algn="ctr"/>
            <a:r>
              <a:rPr lang="en-US" sz="1800" b="1" dirty="0">
                <a:latin typeface="Aharoni" panose="02010803020104030203" pitchFamily="2" charset="-79"/>
                <a:cs typeface="Aharoni" panose="02010803020104030203" pitchFamily="2" charset="-79"/>
              </a:rPr>
              <a:t>The Spiritual Works of Mercy</a:t>
            </a:r>
          </a:p>
        </p:txBody>
      </p:sp>
      <p:sp>
        <p:nvSpPr>
          <p:cNvPr id="6" name="TextBox 5">
            <a:extLst>
              <a:ext uri="{FF2B5EF4-FFF2-40B4-BE49-F238E27FC236}">
                <a16:creationId xmlns:a16="http://schemas.microsoft.com/office/drawing/2014/main" id="{B5302FDA-55D5-659B-7499-397EEBF3A650}"/>
              </a:ext>
            </a:extLst>
          </p:cNvPr>
          <p:cNvSpPr txBox="1"/>
          <p:nvPr/>
        </p:nvSpPr>
        <p:spPr>
          <a:xfrm>
            <a:off x="7815263" y="449974"/>
            <a:ext cx="985837" cy="430887"/>
          </a:xfrm>
          <a:prstGeom prst="rect">
            <a:avLst/>
          </a:prstGeom>
          <a:solidFill>
            <a:schemeClr val="bg1"/>
          </a:solidFill>
        </p:spPr>
        <p:txBody>
          <a:bodyPr wrap="square" rtlCol="0">
            <a:spAutoFit/>
          </a:bodyPr>
          <a:lstStyle/>
          <a:p>
            <a:r>
              <a:rPr lang="en-US" sz="1100" dirty="0"/>
              <a:t>Bury the</a:t>
            </a:r>
          </a:p>
          <a:p>
            <a:r>
              <a:rPr lang="en-US" sz="1100" dirty="0"/>
              <a:t>dead</a:t>
            </a:r>
          </a:p>
        </p:txBody>
      </p:sp>
      <p:sp>
        <p:nvSpPr>
          <p:cNvPr id="7" name="TextBox 6">
            <a:extLst>
              <a:ext uri="{FF2B5EF4-FFF2-40B4-BE49-F238E27FC236}">
                <a16:creationId xmlns:a16="http://schemas.microsoft.com/office/drawing/2014/main" id="{E9DC2D07-C978-F12A-A751-C63F67B3317C}"/>
              </a:ext>
            </a:extLst>
          </p:cNvPr>
          <p:cNvSpPr txBox="1"/>
          <p:nvPr/>
        </p:nvSpPr>
        <p:spPr>
          <a:xfrm>
            <a:off x="9105429" y="423029"/>
            <a:ext cx="985837" cy="430887"/>
          </a:xfrm>
          <a:prstGeom prst="rect">
            <a:avLst/>
          </a:prstGeom>
          <a:solidFill>
            <a:schemeClr val="bg1"/>
          </a:solidFill>
        </p:spPr>
        <p:txBody>
          <a:bodyPr wrap="square" rtlCol="0">
            <a:spAutoFit/>
          </a:bodyPr>
          <a:lstStyle/>
          <a:p>
            <a:r>
              <a:rPr lang="en-US" sz="1100" dirty="0"/>
              <a:t>Feed the</a:t>
            </a:r>
          </a:p>
          <a:p>
            <a:r>
              <a:rPr lang="en-US" sz="1100" dirty="0"/>
              <a:t>hungry</a:t>
            </a:r>
          </a:p>
        </p:txBody>
      </p:sp>
      <p:sp>
        <p:nvSpPr>
          <p:cNvPr id="8" name="TextBox 7">
            <a:extLst>
              <a:ext uri="{FF2B5EF4-FFF2-40B4-BE49-F238E27FC236}">
                <a16:creationId xmlns:a16="http://schemas.microsoft.com/office/drawing/2014/main" id="{0C55A1F1-7D3E-CD51-2686-8C5CE898353E}"/>
              </a:ext>
            </a:extLst>
          </p:cNvPr>
          <p:cNvSpPr txBox="1"/>
          <p:nvPr/>
        </p:nvSpPr>
        <p:spPr>
          <a:xfrm>
            <a:off x="10255052" y="1682941"/>
            <a:ext cx="643458" cy="769441"/>
          </a:xfrm>
          <a:prstGeom prst="rect">
            <a:avLst/>
          </a:prstGeom>
          <a:solidFill>
            <a:schemeClr val="bg1"/>
          </a:solidFill>
        </p:spPr>
        <p:txBody>
          <a:bodyPr wrap="square" rtlCol="0">
            <a:spAutoFit/>
          </a:bodyPr>
          <a:lstStyle/>
          <a:p>
            <a:r>
              <a:rPr lang="en-US" sz="1100" dirty="0"/>
              <a:t>Give water to the thirsty</a:t>
            </a:r>
          </a:p>
        </p:txBody>
      </p:sp>
      <p:sp>
        <p:nvSpPr>
          <p:cNvPr id="9" name="TextBox 8">
            <a:extLst>
              <a:ext uri="{FF2B5EF4-FFF2-40B4-BE49-F238E27FC236}">
                <a16:creationId xmlns:a16="http://schemas.microsoft.com/office/drawing/2014/main" id="{87697B57-ADF4-8995-5A07-BE8801D0822E}"/>
              </a:ext>
            </a:extLst>
          </p:cNvPr>
          <p:cNvSpPr txBox="1"/>
          <p:nvPr/>
        </p:nvSpPr>
        <p:spPr>
          <a:xfrm>
            <a:off x="8069585" y="2564331"/>
            <a:ext cx="813469" cy="600164"/>
          </a:xfrm>
          <a:prstGeom prst="rect">
            <a:avLst/>
          </a:prstGeom>
          <a:solidFill>
            <a:schemeClr val="bg1"/>
          </a:solidFill>
        </p:spPr>
        <p:txBody>
          <a:bodyPr wrap="square" rtlCol="0">
            <a:spAutoFit/>
          </a:bodyPr>
          <a:lstStyle/>
          <a:p>
            <a:r>
              <a:rPr lang="en-US" sz="1100" dirty="0"/>
              <a:t>House the homeless</a:t>
            </a:r>
          </a:p>
        </p:txBody>
      </p:sp>
      <p:sp>
        <p:nvSpPr>
          <p:cNvPr id="11" name="TextBox 10">
            <a:extLst>
              <a:ext uri="{FF2B5EF4-FFF2-40B4-BE49-F238E27FC236}">
                <a16:creationId xmlns:a16="http://schemas.microsoft.com/office/drawing/2014/main" id="{2FC230EC-2964-F177-077C-3EA06B40F787}"/>
              </a:ext>
            </a:extLst>
          </p:cNvPr>
          <p:cNvSpPr txBox="1"/>
          <p:nvPr/>
        </p:nvSpPr>
        <p:spPr>
          <a:xfrm>
            <a:off x="6119342" y="4122732"/>
            <a:ext cx="938683" cy="430887"/>
          </a:xfrm>
          <a:prstGeom prst="rect">
            <a:avLst/>
          </a:prstGeom>
          <a:solidFill>
            <a:schemeClr val="bg1"/>
          </a:solidFill>
        </p:spPr>
        <p:txBody>
          <a:bodyPr wrap="square" rtlCol="0">
            <a:spAutoFit/>
          </a:bodyPr>
          <a:lstStyle/>
          <a:p>
            <a:r>
              <a:rPr lang="en-US" sz="1100" dirty="0"/>
              <a:t>Instruct the ignorant</a:t>
            </a:r>
          </a:p>
        </p:txBody>
      </p:sp>
      <p:sp>
        <p:nvSpPr>
          <p:cNvPr id="12" name="TextBox 11">
            <a:extLst>
              <a:ext uri="{FF2B5EF4-FFF2-40B4-BE49-F238E27FC236}">
                <a16:creationId xmlns:a16="http://schemas.microsoft.com/office/drawing/2014/main" id="{C63CEA01-D812-C292-753E-1812C567C64B}"/>
              </a:ext>
            </a:extLst>
          </p:cNvPr>
          <p:cNvSpPr txBox="1"/>
          <p:nvPr/>
        </p:nvSpPr>
        <p:spPr>
          <a:xfrm>
            <a:off x="10448193" y="3863079"/>
            <a:ext cx="1496157" cy="430887"/>
          </a:xfrm>
          <a:prstGeom prst="rect">
            <a:avLst/>
          </a:prstGeom>
          <a:solidFill>
            <a:schemeClr val="bg1"/>
          </a:solidFill>
        </p:spPr>
        <p:txBody>
          <a:bodyPr wrap="square" rtlCol="0">
            <a:spAutoFit/>
          </a:bodyPr>
          <a:lstStyle/>
          <a:p>
            <a:r>
              <a:rPr lang="en-US" sz="1100" dirty="0"/>
              <a:t>Pray for the living and the dead</a:t>
            </a:r>
          </a:p>
        </p:txBody>
      </p:sp>
      <p:sp>
        <p:nvSpPr>
          <p:cNvPr id="13" name="TextBox 12">
            <a:extLst>
              <a:ext uri="{FF2B5EF4-FFF2-40B4-BE49-F238E27FC236}">
                <a16:creationId xmlns:a16="http://schemas.microsoft.com/office/drawing/2014/main" id="{C05F4D58-AF81-2335-C870-D237BD944CD0}"/>
              </a:ext>
            </a:extLst>
          </p:cNvPr>
          <p:cNvSpPr txBox="1"/>
          <p:nvPr/>
        </p:nvSpPr>
        <p:spPr>
          <a:xfrm>
            <a:off x="5982078" y="5649858"/>
            <a:ext cx="938683" cy="430887"/>
          </a:xfrm>
          <a:prstGeom prst="rect">
            <a:avLst/>
          </a:prstGeom>
          <a:solidFill>
            <a:schemeClr val="bg1"/>
          </a:solidFill>
        </p:spPr>
        <p:txBody>
          <a:bodyPr wrap="square" rtlCol="0">
            <a:spAutoFit/>
          </a:bodyPr>
          <a:lstStyle/>
          <a:p>
            <a:r>
              <a:rPr lang="en-US" sz="1100" dirty="0"/>
              <a:t>Give good advice</a:t>
            </a:r>
          </a:p>
        </p:txBody>
      </p:sp>
      <p:sp>
        <p:nvSpPr>
          <p:cNvPr id="14" name="TextBox 13">
            <a:extLst>
              <a:ext uri="{FF2B5EF4-FFF2-40B4-BE49-F238E27FC236}">
                <a16:creationId xmlns:a16="http://schemas.microsoft.com/office/drawing/2014/main" id="{2C150F9B-370E-E545-7736-1E8196F2F888}"/>
              </a:ext>
            </a:extLst>
          </p:cNvPr>
          <p:cNvSpPr txBox="1"/>
          <p:nvPr/>
        </p:nvSpPr>
        <p:spPr>
          <a:xfrm>
            <a:off x="10807481" y="5304553"/>
            <a:ext cx="1300163" cy="400110"/>
          </a:xfrm>
          <a:prstGeom prst="rect">
            <a:avLst/>
          </a:prstGeom>
          <a:solidFill>
            <a:schemeClr val="bg1"/>
          </a:solidFill>
        </p:spPr>
        <p:txBody>
          <a:bodyPr wrap="square" rtlCol="0">
            <a:spAutoFit/>
          </a:bodyPr>
          <a:lstStyle/>
          <a:p>
            <a:pPr algn="ctr"/>
            <a:r>
              <a:rPr lang="en-US" sz="1000" dirty="0"/>
              <a:t>Have patience with other’s faults</a:t>
            </a:r>
          </a:p>
        </p:txBody>
      </p:sp>
      <p:sp>
        <p:nvSpPr>
          <p:cNvPr id="15" name="TextBox 14">
            <a:extLst>
              <a:ext uri="{FF2B5EF4-FFF2-40B4-BE49-F238E27FC236}">
                <a16:creationId xmlns:a16="http://schemas.microsoft.com/office/drawing/2014/main" id="{C791DD7E-9375-B0CA-E04B-18C6F64EF562}"/>
              </a:ext>
            </a:extLst>
          </p:cNvPr>
          <p:cNvSpPr txBox="1"/>
          <p:nvPr/>
        </p:nvSpPr>
        <p:spPr>
          <a:xfrm>
            <a:off x="10079831" y="6473089"/>
            <a:ext cx="1300163" cy="400110"/>
          </a:xfrm>
          <a:prstGeom prst="rect">
            <a:avLst/>
          </a:prstGeom>
          <a:solidFill>
            <a:schemeClr val="bg1"/>
          </a:solidFill>
        </p:spPr>
        <p:txBody>
          <a:bodyPr wrap="square" rtlCol="0">
            <a:spAutoFit/>
          </a:bodyPr>
          <a:lstStyle/>
          <a:p>
            <a:pPr algn="ctr"/>
            <a:r>
              <a:rPr lang="en-US" sz="1000" dirty="0"/>
              <a:t>Console the sorrowful</a:t>
            </a:r>
          </a:p>
        </p:txBody>
      </p:sp>
      <p:sp>
        <p:nvSpPr>
          <p:cNvPr id="16" name="TextBox 15">
            <a:extLst>
              <a:ext uri="{FF2B5EF4-FFF2-40B4-BE49-F238E27FC236}">
                <a16:creationId xmlns:a16="http://schemas.microsoft.com/office/drawing/2014/main" id="{9B11E230-6940-15F8-30C6-D83213BF518E}"/>
              </a:ext>
            </a:extLst>
          </p:cNvPr>
          <p:cNvSpPr txBox="1"/>
          <p:nvPr/>
        </p:nvSpPr>
        <p:spPr>
          <a:xfrm>
            <a:off x="8429685" y="6628773"/>
            <a:ext cx="1300163" cy="246221"/>
          </a:xfrm>
          <a:prstGeom prst="rect">
            <a:avLst/>
          </a:prstGeom>
          <a:solidFill>
            <a:schemeClr val="bg1"/>
          </a:solidFill>
        </p:spPr>
        <p:txBody>
          <a:bodyPr wrap="square" rtlCol="0">
            <a:spAutoFit/>
          </a:bodyPr>
          <a:lstStyle/>
          <a:p>
            <a:pPr algn="ctr"/>
            <a:r>
              <a:rPr lang="en-US" sz="1000" dirty="0"/>
              <a:t>Bear with insults</a:t>
            </a:r>
          </a:p>
        </p:txBody>
      </p:sp>
      <p:sp>
        <p:nvSpPr>
          <p:cNvPr id="17" name="TextBox 16">
            <a:extLst>
              <a:ext uri="{FF2B5EF4-FFF2-40B4-BE49-F238E27FC236}">
                <a16:creationId xmlns:a16="http://schemas.microsoft.com/office/drawing/2014/main" id="{E4E5F5A9-D40D-2D7C-B5D5-8A7AC59417E4}"/>
              </a:ext>
            </a:extLst>
          </p:cNvPr>
          <p:cNvSpPr txBox="1"/>
          <p:nvPr/>
        </p:nvSpPr>
        <p:spPr>
          <a:xfrm>
            <a:off x="7008018" y="6443036"/>
            <a:ext cx="1300163" cy="246221"/>
          </a:xfrm>
          <a:prstGeom prst="rect">
            <a:avLst/>
          </a:prstGeom>
          <a:solidFill>
            <a:schemeClr val="bg1"/>
          </a:solidFill>
        </p:spPr>
        <p:txBody>
          <a:bodyPr wrap="square" rtlCol="0">
            <a:spAutoFit/>
          </a:bodyPr>
          <a:lstStyle/>
          <a:p>
            <a:pPr algn="ctr"/>
            <a:r>
              <a:rPr lang="en-US" sz="1000" dirty="0"/>
              <a:t>Correct the sinner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2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Effect transition="in" filter="fade">
                                      <p:cBhvr>
                                        <p:cTn id="12"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576</Words>
  <Application>Microsoft Office PowerPoint</Application>
  <PresentationFormat>Widescreen</PresentationFormat>
  <Paragraphs>106</Paragraphs>
  <Slides>20</Slides>
  <Notes>19</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Comic Sans MS</vt:lpstr>
      <vt:lpstr>Verdana</vt:lpstr>
      <vt:lpstr>Times New Roman</vt:lpstr>
      <vt:lpstr>Cambria</vt:lpstr>
      <vt:lpstr>Baguet Script</vt:lpstr>
      <vt:lpstr>Arial</vt:lpstr>
      <vt:lpstr>Aharoni</vt:lpstr>
      <vt:lpstr>Calibri</vt:lpstr>
      <vt:lpstr>Roboto</vt:lpstr>
      <vt:lpstr>Office Theme</vt:lpstr>
      <vt:lpstr>Ministry Friends of Jesus and Mary</vt:lpstr>
      <vt:lpstr> </vt:lpstr>
      <vt:lpstr>Reflection</vt:lpstr>
      <vt:lpstr>What does a tree or a vine need to give much fruit? </vt:lpstr>
      <vt:lpstr>Do you know what a vine is?</vt:lpstr>
      <vt:lpstr>What happens if a branch separates from the trunk or the vine? </vt:lpstr>
      <vt:lpstr>Jesus compares His Kingdom to a vine, where He is the vine, we are the branches and our Father in Heaven is the vine grower. </vt:lpstr>
      <vt:lpstr>What do the fruits represent in this comparison?</vt:lpstr>
      <vt:lpstr>How do we share that love?</vt:lpstr>
      <vt:lpstr>Jesus depends on us to be His voice and hands on earth.</vt:lpstr>
      <vt:lpstr>How does God prune us so we give more fruit and stay on the path to Heaven?</vt:lpstr>
      <vt:lpstr>Have you ever experienced God’s pruning?</vt:lpstr>
      <vt:lpstr>Jesus asks that we stay close to Him so we give fruit and so we receive all that we want from the Father.</vt:lpstr>
      <vt:lpstr>How do we stay close to Him?  </vt:lpstr>
      <vt:lpstr>Activity</vt:lpstr>
      <vt:lpstr>PowerPoint Presentation</vt:lpstr>
      <vt:lpstr>PowerPoint Presentation</vt:lpstr>
      <vt:lpstr>Prayer</vt:lpstr>
      <vt:lpstr>PowerPoint Presentation</vt:lpstr>
      <vt:lpstr>Song: You are the Vine Vineyard Worship, J. Priday, https://youtu.be/Mhq6Wse6sqY?si=3u20WkkMQCLT6d (8+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Maria Varona</dc:creator>
  <cp:lastModifiedBy>Maria Varona</cp:lastModifiedBy>
  <cp:revision>39</cp:revision>
  <dcterms:modified xsi:type="dcterms:W3CDTF">2024-04-17T15:42:25Z</dcterms:modified>
</cp:coreProperties>
</file>