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sldIdLst>
    <p:sldId id="256" r:id="rId3"/>
    <p:sldId id="294" r:id="rId4"/>
    <p:sldId id="300" r:id="rId5"/>
    <p:sldId id="299" r:id="rId6"/>
    <p:sldId id="298" r:id="rId7"/>
    <p:sldId id="297" r:id="rId8"/>
    <p:sldId id="296" r:id="rId9"/>
    <p:sldId id="295" r:id="rId10"/>
    <p:sldId id="302" r:id="rId11"/>
    <p:sldId id="284" r:id="rId12"/>
    <p:sldId id="317" r:id="rId13"/>
    <p:sldId id="306" r:id="rId14"/>
    <p:sldId id="315" r:id="rId15"/>
    <p:sldId id="303" r:id="rId16"/>
    <p:sldId id="305" r:id="rId17"/>
    <p:sldId id="310" r:id="rId18"/>
    <p:sldId id="316" r:id="rId19"/>
    <p:sldId id="309" r:id="rId20"/>
    <p:sldId id="314" r:id="rId21"/>
    <p:sldId id="308" r:id="rId22"/>
    <p:sldId id="313" r:id="rId23"/>
    <p:sldId id="307" r:id="rId24"/>
    <p:sldId id="268" r:id="rId25"/>
    <p:sldId id="291" r:id="rId26"/>
    <p:sldId id="271" r:id="rId27"/>
    <p:sldId id="293"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g4w551vKSkK+9Jq5gpO+9VFJR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704"/>
    <a:srgbClr val="FF3399"/>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80"/>
        <p:cNvGrpSpPr/>
        <p:nvPr/>
      </p:nvGrpSpPr>
      <p:grpSpPr>
        <a:xfrm>
          <a:off x="0" y="0"/>
          <a:ext cx="0" cy="0"/>
          <a:chOff x="0" y="0"/>
          <a:chExt cx="0" cy="0"/>
        </a:xfrm>
      </p:grpSpPr>
      <p:sp>
        <p:nvSpPr>
          <p:cNvPr id="81" name="Google Shape;8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yMkYxv-jQvw" TargetMode="External"/><Relationship Id="rId2" Type="http://schemas.openxmlformats.org/officeDocument/2006/relationships/slideLayout" Target="../slideLayouts/slideLayout2.xml"/><Relationship Id="rId1" Type="http://schemas.openxmlformats.org/officeDocument/2006/relationships/video" Target="https://www.youtube.com/embed/yMkYxv-jQvw?feature=oembed"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2832295" y="416449"/>
            <a:ext cx="9144000" cy="9900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omic Sans MS"/>
              <a:buNone/>
            </a:pPr>
            <a:r>
              <a:rPr lang="es-ES" dirty="0">
                <a:latin typeface="Comic Sans MS"/>
                <a:ea typeface="Comic Sans MS"/>
                <a:cs typeface="Comic Sans MS"/>
                <a:sym typeface="Comic Sans MS"/>
              </a:rPr>
              <a:t>Friends </a:t>
            </a:r>
            <a:r>
              <a:rPr lang="es-ES" dirty="0" err="1">
                <a:latin typeface="Comic Sans MS"/>
                <a:ea typeface="Comic Sans MS"/>
                <a:cs typeface="Comic Sans MS"/>
                <a:sym typeface="Comic Sans MS"/>
              </a:rPr>
              <a:t>of</a:t>
            </a:r>
            <a:r>
              <a:rPr lang="es-ES" dirty="0">
                <a:latin typeface="Comic Sans MS"/>
                <a:ea typeface="Comic Sans MS"/>
                <a:cs typeface="Comic Sans MS"/>
                <a:sym typeface="Comic Sans MS"/>
              </a:rPr>
              <a:t> </a:t>
            </a:r>
            <a:r>
              <a:rPr lang="es-ES" dirty="0" err="1">
                <a:latin typeface="Comic Sans MS"/>
                <a:ea typeface="Comic Sans MS"/>
                <a:cs typeface="Comic Sans MS"/>
                <a:sym typeface="Comic Sans MS"/>
              </a:rPr>
              <a:t>Jesus</a:t>
            </a:r>
            <a:r>
              <a:rPr lang="es-ES" dirty="0">
                <a:latin typeface="Comic Sans MS"/>
                <a:ea typeface="Comic Sans MS"/>
                <a:cs typeface="Comic Sans MS"/>
                <a:sym typeface="Comic Sans MS"/>
              </a:rPr>
              <a:t> and Mary</a:t>
            </a:r>
            <a:endParaRPr dirty="0">
              <a:latin typeface="Comic Sans MS"/>
              <a:ea typeface="Comic Sans MS"/>
              <a:cs typeface="Comic Sans MS"/>
              <a:sym typeface="Comic Sans MS"/>
            </a:endParaRPr>
          </a:p>
        </p:txBody>
      </p:sp>
      <p:sp>
        <p:nvSpPr>
          <p:cNvPr id="95" name="Google Shape;95;p1"/>
          <p:cNvSpPr txBox="1">
            <a:spLocks noGrp="1"/>
          </p:cNvSpPr>
          <p:nvPr>
            <p:ph type="subTitle" idx="1"/>
          </p:nvPr>
        </p:nvSpPr>
        <p:spPr>
          <a:xfrm>
            <a:off x="117229" y="3341075"/>
            <a:ext cx="7906044" cy="329113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3200" b="1" dirty="0"/>
              <a:t>Children’s Prayer Group</a:t>
            </a:r>
            <a:endParaRPr sz="3200" b="1" dirty="0"/>
          </a:p>
          <a:p>
            <a:pPr marL="0" lvl="0" indent="0" algn="ctr" rtl="0">
              <a:lnSpc>
                <a:spcPct val="90000"/>
              </a:lnSpc>
              <a:spcBef>
                <a:spcPts val="1000"/>
              </a:spcBef>
              <a:spcAft>
                <a:spcPts val="0"/>
              </a:spcAft>
              <a:buClr>
                <a:schemeClr val="dk1"/>
              </a:buClr>
              <a:buSzPts val="2800"/>
              <a:buNone/>
            </a:pPr>
            <a:r>
              <a:rPr lang="es-ES" sz="3200" b="1" dirty="0" err="1"/>
              <a:t>Cycle</a:t>
            </a:r>
            <a:r>
              <a:rPr lang="es-ES" sz="3200" b="1" dirty="0"/>
              <a:t> B-XI </a:t>
            </a:r>
            <a:r>
              <a:rPr lang="es-ES" sz="3200" b="1" dirty="0" err="1"/>
              <a:t>Sunday</a:t>
            </a:r>
            <a:r>
              <a:rPr lang="es-ES" sz="3200" b="1" dirty="0"/>
              <a:t> in </a:t>
            </a:r>
            <a:r>
              <a:rPr lang="es-ES" sz="3200" b="1" dirty="0" err="1"/>
              <a:t>Ordinary</a:t>
            </a:r>
            <a:r>
              <a:rPr lang="es-ES" sz="3200" b="1" dirty="0"/>
              <a:t> Time</a:t>
            </a:r>
          </a:p>
          <a:p>
            <a:pPr marL="0" lvl="0" indent="0" algn="ctr" rtl="0">
              <a:lnSpc>
                <a:spcPct val="90000"/>
              </a:lnSpc>
              <a:spcBef>
                <a:spcPts val="1000"/>
              </a:spcBef>
              <a:spcAft>
                <a:spcPts val="0"/>
              </a:spcAft>
              <a:buClr>
                <a:schemeClr val="dk1"/>
              </a:buClr>
              <a:buSzPts val="2800"/>
              <a:buNone/>
            </a:pPr>
            <a:r>
              <a:rPr lang="es-ES" sz="3200" b="1" dirty="0" err="1"/>
              <a:t>The</a:t>
            </a:r>
            <a:r>
              <a:rPr lang="es-ES" sz="3200" b="1" dirty="0"/>
              <a:t> </a:t>
            </a:r>
            <a:r>
              <a:rPr lang="es-ES" sz="3200" b="1" dirty="0" err="1"/>
              <a:t>Seed</a:t>
            </a:r>
            <a:r>
              <a:rPr lang="es-ES" sz="3200" b="1" dirty="0"/>
              <a:t> </a:t>
            </a:r>
            <a:r>
              <a:rPr lang="es-ES" sz="3200" b="1" dirty="0" err="1"/>
              <a:t>that</a:t>
            </a:r>
            <a:r>
              <a:rPr lang="es-ES" sz="3200" b="1" dirty="0"/>
              <a:t> </a:t>
            </a:r>
            <a:r>
              <a:rPr lang="es-ES" sz="3200" b="1" dirty="0" err="1"/>
              <a:t>Grew</a:t>
            </a:r>
            <a:r>
              <a:rPr lang="es-ES" sz="3200" b="1" dirty="0"/>
              <a:t>, Mark 4: 26-34</a:t>
            </a:r>
          </a:p>
          <a:p>
            <a:pPr marL="0" lvl="0" indent="0" algn="ctr" rtl="0">
              <a:lnSpc>
                <a:spcPct val="90000"/>
              </a:lnSpc>
              <a:spcBef>
                <a:spcPts val="1000"/>
              </a:spcBef>
              <a:spcAft>
                <a:spcPts val="0"/>
              </a:spcAft>
              <a:buClr>
                <a:schemeClr val="dk1"/>
              </a:buClr>
              <a:buSzPts val="2800"/>
              <a:buNone/>
            </a:pPr>
            <a:r>
              <a:rPr lang="es-ES" b="1" dirty="0"/>
              <a:t>and</a:t>
            </a:r>
          </a:p>
          <a:p>
            <a:pPr marL="0" indent="0">
              <a:buSzPts val="2800"/>
            </a:pPr>
            <a:r>
              <a:rPr lang="es-ES" b="1" dirty="0" err="1"/>
              <a:t>The</a:t>
            </a:r>
            <a:r>
              <a:rPr lang="es-ES" b="1" dirty="0"/>
              <a:t> </a:t>
            </a:r>
            <a:r>
              <a:rPr lang="es-ES" b="1" dirty="0" err="1"/>
              <a:t>Solemnity</a:t>
            </a:r>
            <a:r>
              <a:rPr lang="es-ES" b="1" dirty="0"/>
              <a:t> </a:t>
            </a:r>
            <a:r>
              <a:rPr lang="es-ES" b="1" dirty="0" err="1"/>
              <a:t>of</a:t>
            </a:r>
            <a:r>
              <a:rPr lang="es-ES" b="1" dirty="0"/>
              <a:t> </a:t>
            </a:r>
            <a:r>
              <a:rPr lang="es-ES" b="1" dirty="0" err="1"/>
              <a:t>the</a:t>
            </a:r>
            <a:r>
              <a:rPr lang="es-ES" b="1" dirty="0"/>
              <a:t> </a:t>
            </a:r>
            <a:r>
              <a:rPr lang="es-ES" b="1" dirty="0" err="1"/>
              <a:t>Sacred</a:t>
            </a:r>
            <a:r>
              <a:rPr lang="es-ES" b="1" dirty="0"/>
              <a:t> Heart </a:t>
            </a:r>
            <a:r>
              <a:rPr lang="es-ES" b="1" dirty="0" err="1"/>
              <a:t>of</a:t>
            </a:r>
            <a:r>
              <a:rPr lang="es-ES" b="1" dirty="0"/>
              <a:t> </a:t>
            </a:r>
            <a:r>
              <a:rPr lang="es-ES" b="1" dirty="0" err="1"/>
              <a:t>Jesus</a:t>
            </a:r>
            <a:r>
              <a:rPr lang="es-ES" b="1" dirty="0"/>
              <a:t> (June 11)</a:t>
            </a:r>
          </a:p>
          <a:p>
            <a:pPr marL="0" lvl="0" indent="0" algn="ctr" rtl="0">
              <a:lnSpc>
                <a:spcPct val="90000"/>
              </a:lnSpc>
              <a:spcBef>
                <a:spcPts val="1000"/>
              </a:spcBef>
              <a:spcAft>
                <a:spcPts val="0"/>
              </a:spcAft>
              <a:buClr>
                <a:schemeClr val="dk1"/>
              </a:buClr>
              <a:buSzPts val="2800"/>
              <a:buNone/>
            </a:pPr>
            <a:r>
              <a:rPr lang="es-ES" b="1" dirty="0"/>
              <a:t>and </a:t>
            </a:r>
            <a:r>
              <a:rPr lang="es-ES" b="1" dirty="0" err="1"/>
              <a:t>the</a:t>
            </a:r>
            <a:r>
              <a:rPr lang="es-ES" b="1" dirty="0"/>
              <a:t> </a:t>
            </a:r>
            <a:r>
              <a:rPr lang="es-ES" b="1" dirty="0" err="1"/>
              <a:t>Immaculate</a:t>
            </a:r>
            <a:r>
              <a:rPr lang="es-ES" b="1" dirty="0"/>
              <a:t> Heart </a:t>
            </a:r>
            <a:r>
              <a:rPr lang="es-ES" b="1" dirty="0" err="1"/>
              <a:t>of</a:t>
            </a:r>
            <a:r>
              <a:rPr lang="es-ES" b="1" dirty="0"/>
              <a:t> Mary (June 12)</a:t>
            </a:r>
          </a:p>
          <a:p>
            <a:pPr marL="0" lvl="0" indent="0" algn="ctr" rtl="0">
              <a:lnSpc>
                <a:spcPct val="90000"/>
              </a:lnSpc>
              <a:spcBef>
                <a:spcPts val="1000"/>
              </a:spcBef>
              <a:spcAft>
                <a:spcPts val="0"/>
              </a:spcAft>
              <a:buClr>
                <a:schemeClr val="dk1"/>
              </a:buClr>
              <a:buSzPts val="2800"/>
              <a:buNone/>
            </a:pPr>
            <a:endParaRPr lang="es-ES" sz="3200" b="1" dirty="0"/>
          </a:p>
          <a:p>
            <a:pPr marL="0" lvl="0" indent="0" algn="ctr" rtl="0">
              <a:lnSpc>
                <a:spcPct val="90000"/>
              </a:lnSpc>
              <a:spcBef>
                <a:spcPts val="1000"/>
              </a:spcBef>
              <a:spcAft>
                <a:spcPts val="0"/>
              </a:spcAft>
              <a:buClr>
                <a:schemeClr val="dk1"/>
              </a:buClr>
              <a:buSzPts val="2800"/>
              <a:buNone/>
            </a:pPr>
            <a:endParaRPr lang="es-ES" sz="3200" b="1" dirty="0"/>
          </a:p>
          <a:p>
            <a:pPr marL="0" lvl="0" indent="0" algn="ctr" rtl="0">
              <a:lnSpc>
                <a:spcPct val="90000"/>
              </a:lnSpc>
              <a:spcBef>
                <a:spcPts val="1000"/>
              </a:spcBef>
              <a:spcAft>
                <a:spcPts val="0"/>
              </a:spcAft>
              <a:buClr>
                <a:schemeClr val="dk1"/>
              </a:buClr>
              <a:buSzPts val="2800"/>
              <a:buNone/>
            </a:pPr>
            <a:endParaRPr sz="2800" b="1" dirty="0"/>
          </a:p>
          <a:p>
            <a:pPr marL="0" lvl="0" indent="0" algn="ctr" rtl="0">
              <a:lnSpc>
                <a:spcPct val="90000"/>
              </a:lnSpc>
              <a:spcBef>
                <a:spcPts val="1000"/>
              </a:spcBef>
              <a:spcAft>
                <a:spcPts val="0"/>
              </a:spcAft>
              <a:buClr>
                <a:schemeClr val="dk1"/>
              </a:buClr>
              <a:buSzPts val="2800"/>
              <a:buNone/>
            </a:pPr>
            <a:endParaRPr sz="3600" b="1" dirty="0"/>
          </a:p>
        </p:txBody>
      </p:sp>
      <p:pic>
        <p:nvPicPr>
          <p:cNvPr id="96" name="Google Shape;96;p1"/>
          <p:cNvPicPr preferRelativeResize="0"/>
          <p:nvPr/>
        </p:nvPicPr>
        <p:blipFill rotWithShape="1">
          <a:blip r:embed="rId3">
            <a:alphaModFix/>
          </a:blip>
          <a:srcRect/>
          <a:stretch/>
        </p:blipFill>
        <p:spPr>
          <a:xfrm>
            <a:off x="427350" y="309824"/>
            <a:ext cx="2193300" cy="2193300"/>
          </a:xfrm>
          <a:prstGeom prst="ellipse">
            <a:avLst/>
          </a:prstGeom>
          <a:noFill/>
          <a:ln>
            <a:noFill/>
          </a:ln>
          <a:effectLst>
            <a:outerShdw blurRad="381000" dist="292100" dir="5400000" sx="-80000" sy="-18000" rotWithShape="0">
              <a:srgbClr val="000000">
                <a:alpha val="21960"/>
              </a:srgbClr>
            </a:outerShdw>
          </a:effectLst>
        </p:spPr>
      </p:pic>
      <p:pic>
        <p:nvPicPr>
          <p:cNvPr id="1026" name="Picture 5" descr="mustard seed (2)">
            <a:extLst>
              <a:ext uri="{FF2B5EF4-FFF2-40B4-BE49-F238E27FC236}">
                <a16:creationId xmlns:a16="http://schemas.microsoft.com/office/drawing/2014/main" id="{9B81B837-9BE9-40F1-8BC1-E96BA2E87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3273" y="1586739"/>
            <a:ext cx="3953022" cy="504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BF09-BB0D-4DF8-A148-CD441666CD29}"/>
              </a:ext>
            </a:extLst>
          </p:cNvPr>
          <p:cNvSpPr>
            <a:spLocks noGrp="1"/>
          </p:cNvSpPr>
          <p:nvPr>
            <p:ph type="title"/>
          </p:nvPr>
        </p:nvSpPr>
        <p:spPr>
          <a:xfrm>
            <a:off x="3918089" y="139076"/>
            <a:ext cx="4355819" cy="1325563"/>
          </a:xfrm>
        </p:spPr>
        <p:txBody>
          <a:bodyPr>
            <a:normAutofit fontScale="90000"/>
          </a:bodyPr>
          <a:lstStyle/>
          <a:p>
            <a:r>
              <a:rPr lang="en-US" sz="5200" dirty="0">
                <a:latin typeface="Comic Sans MS" panose="030F0702030302020204" pitchFamily="66" charset="0"/>
              </a:rPr>
              <a:t>REFLECTION</a:t>
            </a:r>
          </a:p>
        </p:txBody>
      </p:sp>
      <p:pic>
        <p:nvPicPr>
          <p:cNvPr id="3" name="Picture 2" descr="Free Stock Photo of Jumping Kids Represents Green Grass And Reflection |  Download Free Images and Free Illustrations">
            <a:extLst>
              <a:ext uri="{FF2B5EF4-FFF2-40B4-BE49-F238E27FC236}">
                <a16:creationId xmlns:a16="http://schemas.microsoft.com/office/drawing/2014/main" id="{6A84132E-8B20-4773-8873-D5682C5BF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54" y="1214204"/>
            <a:ext cx="9432891" cy="550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9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9062-0CA6-4CA8-8072-DEF4103214A8}"/>
              </a:ext>
            </a:extLst>
          </p:cNvPr>
          <p:cNvSpPr>
            <a:spLocks noGrp="1"/>
          </p:cNvSpPr>
          <p:nvPr>
            <p:ph type="title"/>
          </p:nvPr>
        </p:nvSpPr>
        <p:spPr>
          <a:xfrm>
            <a:off x="379828" y="2103437"/>
            <a:ext cx="11633981" cy="1325563"/>
          </a:xfrm>
        </p:spPr>
        <p:txBody>
          <a:bodyPr>
            <a:normAutofit fontScale="90000"/>
          </a:bodyPr>
          <a:lstStyle/>
          <a:p>
            <a:pPr algn="ctr"/>
            <a:r>
              <a:rPr lang="en-US" sz="4400" b="1" dirty="0">
                <a:solidFill>
                  <a:srgbClr val="FF0000"/>
                </a:solidFill>
                <a:latin typeface="Comic Sans MS" panose="030F0702030302020204" pitchFamily="66" charset="0"/>
              </a:rPr>
              <a:t>Jesus tells 2 parables to explain the Kingdom of God. What is the Kingdom of God? </a:t>
            </a:r>
            <a:endParaRPr lang="en-US" dirty="0"/>
          </a:p>
        </p:txBody>
      </p:sp>
    </p:spTree>
    <p:extLst>
      <p:ext uri="{BB962C8B-B14F-4D97-AF65-F5344CB8AC3E}">
        <p14:creationId xmlns:p14="http://schemas.microsoft.com/office/powerpoint/2010/main" val="346366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D364CD-AC16-4573-8840-9742B39B86EA}"/>
              </a:ext>
            </a:extLst>
          </p:cNvPr>
          <p:cNvPicPr>
            <a:picLocks noChangeAspect="1"/>
          </p:cNvPicPr>
          <p:nvPr/>
        </p:nvPicPr>
        <p:blipFill>
          <a:blip r:embed="rId2"/>
          <a:stretch>
            <a:fillRect/>
          </a:stretch>
        </p:blipFill>
        <p:spPr>
          <a:xfrm>
            <a:off x="506437" y="-126648"/>
            <a:ext cx="7112865" cy="7112865"/>
          </a:xfrm>
          <a:prstGeom prst="rect">
            <a:avLst/>
          </a:prstGeom>
        </p:spPr>
      </p:pic>
      <p:pic>
        <p:nvPicPr>
          <p:cNvPr id="5" name="Picture 2" descr="Jesus Christ PNG File | PNG All">
            <a:extLst>
              <a:ext uri="{FF2B5EF4-FFF2-40B4-BE49-F238E27FC236}">
                <a16:creationId xmlns:a16="http://schemas.microsoft.com/office/drawing/2014/main" id="{4907C083-FE78-4F45-9AB9-7A8C5E629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627" y="922011"/>
            <a:ext cx="3784262" cy="37842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21BF12-94CA-41F3-A6D4-CCE3928CE243}"/>
              </a:ext>
            </a:extLst>
          </p:cNvPr>
          <p:cNvSpPr txBox="1"/>
          <p:nvPr/>
        </p:nvSpPr>
        <p:spPr>
          <a:xfrm>
            <a:off x="7995369" y="2397948"/>
            <a:ext cx="3537678" cy="2062103"/>
          </a:xfrm>
          <a:prstGeom prst="rect">
            <a:avLst/>
          </a:prstGeom>
          <a:noFill/>
        </p:spPr>
        <p:txBody>
          <a:bodyPr wrap="square" rtlCol="0">
            <a:spAutoFit/>
          </a:bodyPr>
          <a:lstStyle/>
          <a:p>
            <a:pPr algn="ctr"/>
            <a:r>
              <a:rPr lang="en-US" sz="3200" b="1" dirty="0">
                <a:latin typeface="Comic Sans MS" panose="030F0702030302020204" pitchFamily="66" charset="0"/>
                <a:ea typeface="Calibri"/>
                <a:cs typeface="Calibri"/>
                <a:sym typeface="Calibri"/>
              </a:rPr>
              <a:t>It is Jesus living and acting in the hearts of His friends.</a:t>
            </a:r>
            <a:endParaRPr lang="es-CL" sz="3200" b="1" dirty="0">
              <a:latin typeface="Comic Sans MS" panose="030F0702030302020204" pitchFamily="66" charset="0"/>
              <a:ea typeface="Calibri"/>
              <a:cs typeface="Calibri"/>
              <a:sym typeface="Calibri"/>
            </a:endParaRPr>
          </a:p>
        </p:txBody>
      </p:sp>
    </p:spTree>
    <p:extLst>
      <p:ext uri="{BB962C8B-B14F-4D97-AF65-F5344CB8AC3E}">
        <p14:creationId xmlns:p14="http://schemas.microsoft.com/office/powerpoint/2010/main" val="51596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E640-9507-44CA-A3B9-8DBE2EAE1F36}"/>
              </a:ext>
            </a:extLst>
          </p:cNvPr>
          <p:cNvSpPr>
            <a:spLocks noGrp="1"/>
          </p:cNvSpPr>
          <p:nvPr>
            <p:ph type="title"/>
          </p:nvPr>
        </p:nvSpPr>
        <p:spPr>
          <a:xfrm>
            <a:off x="838200" y="1996978"/>
            <a:ext cx="10515600" cy="1325563"/>
          </a:xfrm>
        </p:spPr>
        <p:txBody>
          <a:bodyPr/>
          <a:lstStyle/>
          <a:p>
            <a:pPr algn="ctr"/>
            <a:r>
              <a:rPr lang="en-US" sz="3200" b="1" dirty="0">
                <a:solidFill>
                  <a:srgbClr val="FF0000"/>
                </a:solidFill>
                <a:latin typeface="Comic Sans MS" panose="030F0702030302020204" pitchFamily="66" charset="0"/>
                <a:sym typeface="Arial"/>
              </a:rPr>
              <a:t>First, Jesus compares the </a:t>
            </a:r>
            <a:br>
              <a:rPr lang="en-US" sz="3200" b="1" dirty="0">
                <a:solidFill>
                  <a:srgbClr val="FF0000"/>
                </a:solidFill>
                <a:latin typeface="Comic Sans MS" panose="030F0702030302020204" pitchFamily="66" charset="0"/>
                <a:sym typeface="Arial"/>
              </a:rPr>
            </a:br>
            <a:r>
              <a:rPr lang="en-US" sz="3200" b="1" dirty="0">
                <a:solidFill>
                  <a:srgbClr val="FF0000"/>
                </a:solidFill>
                <a:latin typeface="Comic Sans MS" panose="030F0702030302020204" pitchFamily="66" charset="0"/>
                <a:sym typeface="Arial"/>
              </a:rPr>
              <a:t>Kingdom of God to what? </a:t>
            </a:r>
          </a:p>
        </p:txBody>
      </p:sp>
    </p:spTree>
    <p:extLst>
      <p:ext uri="{BB962C8B-B14F-4D97-AF65-F5344CB8AC3E}">
        <p14:creationId xmlns:p14="http://schemas.microsoft.com/office/powerpoint/2010/main" val="2123971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209862" y="7495"/>
            <a:ext cx="11652354" cy="1236689"/>
          </a:xfrm>
        </p:spPr>
        <p:txBody>
          <a:bodyPr>
            <a:normAutofit fontScale="90000"/>
          </a:bodyPr>
          <a:lstStyle/>
          <a:p>
            <a:pPr algn="ctr"/>
            <a:r>
              <a:rPr lang="en-US" sz="2800" b="1" dirty="0">
                <a:solidFill>
                  <a:srgbClr val="000000"/>
                </a:solidFill>
                <a:latin typeface="Comic Sans MS" panose="030F0702030302020204" pitchFamily="66" charset="0"/>
              </a:rPr>
              <a:t>Jesus compares the Kingdom of God to the process of planting a seed of wheat: the stems, stalks and grains grow, followed by the harvest</a:t>
            </a:r>
            <a:r>
              <a:rPr lang="es-ES" sz="2800" b="1" dirty="0">
                <a:solidFill>
                  <a:srgbClr val="000000"/>
                </a:solidFill>
                <a:latin typeface="Comic Sans MS" panose="030F0702030302020204" pitchFamily="66" charset="0"/>
              </a:rPr>
              <a:t>.</a:t>
            </a:r>
            <a:endParaRPr lang="en-US" sz="2800" b="1" dirty="0">
              <a:solidFill>
                <a:srgbClr val="000000"/>
              </a:solidFill>
              <a:latin typeface="Comic Sans MS" panose="030F0702030302020204" pitchFamily="66" charset="0"/>
            </a:endParaRPr>
          </a:p>
        </p:txBody>
      </p:sp>
      <p:pic>
        <p:nvPicPr>
          <p:cNvPr id="5" name="Picture 4">
            <a:extLst>
              <a:ext uri="{FF2B5EF4-FFF2-40B4-BE49-F238E27FC236}">
                <a16:creationId xmlns:a16="http://schemas.microsoft.com/office/drawing/2014/main" id="{2802349A-5EA5-4DB1-A983-FCC571D4DA6F}"/>
              </a:ext>
            </a:extLst>
          </p:cNvPr>
          <p:cNvPicPr>
            <a:picLocks noChangeAspect="1"/>
          </p:cNvPicPr>
          <p:nvPr/>
        </p:nvPicPr>
        <p:blipFill>
          <a:blip r:embed="rId2"/>
          <a:stretch>
            <a:fillRect/>
          </a:stretch>
        </p:blipFill>
        <p:spPr>
          <a:xfrm>
            <a:off x="329784" y="1594670"/>
            <a:ext cx="5266543" cy="3668659"/>
          </a:xfrm>
          <a:prstGeom prst="rect">
            <a:avLst/>
          </a:prstGeom>
        </p:spPr>
      </p:pic>
      <p:pic>
        <p:nvPicPr>
          <p:cNvPr id="6" name="Picture 5">
            <a:extLst>
              <a:ext uri="{FF2B5EF4-FFF2-40B4-BE49-F238E27FC236}">
                <a16:creationId xmlns:a16="http://schemas.microsoft.com/office/drawing/2014/main" id="{13DBFC9C-AB9B-41E4-9FDA-F20742FFCCB9}"/>
              </a:ext>
            </a:extLst>
          </p:cNvPr>
          <p:cNvPicPr>
            <a:picLocks noChangeAspect="1"/>
          </p:cNvPicPr>
          <p:nvPr/>
        </p:nvPicPr>
        <p:blipFill>
          <a:blip r:embed="rId3"/>
          <a:stretch>
            <a:fillRect/>
          </a:stretch>
        </p:blipFill>
        <p:spPr>
          <a:xfrm>
            <a:off x="5813833" y="1594670"/>
            <a:ext cx="6048383" cy="3668659"/>
          </a:xfrm>
          <a:prstGeom prst="rect">
            <a:avLst/>
          </a:prstGeom>
        </p:spPr>
      </p:pic>
      <p:sp>
        <p:nvSpPr>
          <p:cNvPr id="7" name="Title 1">
            <a:extLst>
              <a:ext uri="{FF2B5EF4-FFF2-40B4-BE49-F238E27FC236}">
                <a16:creationId xmlns:a16="http://schemas.microsoft.com/office/drawing/2014/main" id="{CD79A5F7-11E7-47E6-B477-EA3890C647B9}"/>
              </a:ext>
            </a:extLst>
          </p:cNvPr>
          <p:cNvSpPr txBox="1">
            <a:spLocks/>
          </p:cNvSpPr>
          <p:nvPr/>
        </p:nvSpPr>
        <p:spPr>
          <a:xfrm>
            <a:off x="958121" y="5703756"/>
            <a:ext cx="10515600" cy="80410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ES" sz="3600" b="1" dirty="0" err="1">
                <a:solidFill>
                  <a:srgbClr val="FF0000"/>
                </a:solidFill>
                <a:latin typeface="Comic Sans MS" panose="030F0702030302020204" pitchFamily="66" charset="0"/>
              </a:rPr>
              <a:t>How</a:t>
            </a:r>
            <a:r>
              <a:rPr lang="es-ES" sz="3600" b="1" dirty="0">
                <a:solidFill>
                  <a:srgbClr val="FF0000"/>
                </a:solidFill>
                <a:latin typeface="Comic Sans MS" panose="030F0702030302020204" pitchFamily="66" charset="0"/>
              </a:rPr>
              <a:t> are </a:t>
            </a:r>
            <a:r>
              <a:rPr lang="es-ES" sz="3600" b="1" dirty="0" err="1">
                <a:solidFill>
                  <a:srgbClr val="FF0000"/>
                </a:solidFill>
                <a:latin typeface="Comic Sans MS" panose="030F0702030302020204" pitchFamily="66" charset="0"/>
              </a:rPr>
              <a:t>they</a:t>
            </a:r>
            <a:r>
              <a:rPr lang="es-ES" sz="3600" b="1" dirty="0">
                <a:solidFill>
                  <a:srgbClr val="FF0000"/>
                </a:solidFill>
                <a:latin typeface="Comic Sans MS" panose="030F0702030302020204" pitchFamily="66" charset="0"/>
              </a:rPr>
              <a:t> </a:t>
            </a:r>
            <a:r>
              <a:rPr lang="es-ES" sz="3600" b="1" dirty="0" err="1">
                <a:solidFill>
                  <a:srgbClr val="FF0000"/>
                </a:solidFill>
                <a:latin typeface="Comic Sans MS" panose="030F0702030302020204" pitchFamily="66" charset="0"/>
              </a:rPr>
              <a:t>the</a:t>
            </a:r>
            <a:r>
              <a:rPr lang="es-ES" sz="3600" b="1" dirty="0">
                <a:solidFill>
                  <a:srgbClr val="FF0000"/>
                </a:solidFill>
                <a:latin typeface="Comic Sans MS" panose="030F0702030302020204" pitchFamily="66" charset="0"/>
              </a:rPr>
              <a:t> </a:t>
            </a:r>
            <a:r>
              <a:rPr lang="es-ES" sz="3600" b="1" dirty="0" err="1">
                <a:solidFill>
                  <a:srgbClr val="FF0000"/>
                </a:solidFill>
                <a:latin typeface="Comic Sans MS" panose="030F0702030302020204" pitchFamily="66" charset="0"/>
              </a:rPr>
              <a:t>same</a:t>
            </a:r>
            <a:r>
              <a:rPr lang="es-ES" sz="3600" b="1" dirty="0">
                <a:solidFill>
                  <a:srgbClr val="FF0000"/>
                </a:solidFill>
                <a:latin typeface="Comic Sans MS" panose="030F0702030302020204" pitchFamily="66" charset="0"/>
              </a:rPr>
              <a:t>? </a:t>
            </a:r>
            <a:endParaRPr lang="en-US"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2048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187569" y="330131"/>
            <a:ext cx="11816861" cy="789118"/>
          </a:xfrm>
        </p:spPr>
        <p:txBody>
          <a:bodyPr>
            <a:noAutofit/>
          </a:bodyPr>
          <a:lstStyle/>
          <a:p>
            <a:pPr algn="ctr"/>
            <a:r>
              <a:rPr lang="en-US" sz="2500" b="1" dirty="0">
                <a:solidFill>
                  <a:srgbClr val="000000"/>
                </a:solidFill>
                <a:latin typeface="Comic Sans MS" panose="030F0702030302020204" pitchFamily="66" charset="0"/>
              </a:rPr>
              <a:t>We plant the seed of the Kingdom of God when we baptize a child, teach them to pray and love God and others, and they receive the Sacraments. </a:t>
            </a:r>
          </a:p>
        </p:txBody>
      </p:sp>
      <p:pic>
        <p:nvPicPr>
          <p:cNvPr id="5" name="Picture 4">
            <a:extLst>
              <a:ext uri="{FF2B5EF4-FFF2-40B4-BE49-F238E27FC236}">
                <a16:creationId xmlns:a16="http://schemas.microsoft.com/office/drawing/2014/main" id="{7BB0D095-373D-4B21-A61A-351837246C5A}"/>
              </a:ext>
            </a:extLst>
          </p:cNvPr>
          <p:cNvPicPr>
            <a:picLocks noChangeAspect="1"/>
          </p:cNvPicPr>
          <p:nvPr/>
        </p:nvPicPr>
        <p:blipFill>
          <a:blip r:embed="rId2"/>
          <a:stretch>
            <a:fillRect/>
          </a:stretch>
        </p:blipFill>
        <p:spPr>
          <a:xfrm>
            <a:off x="393848" y="1737667"/>
            <a:ext cx="2844027" cy="3299027"/>
          </a:xfrm>
          <a:prstGeom prst="rect">
            <a:avLst/>
          </a:prstGeom>
        </p:spPr>
      </p:pic>
      <p:pic>
        <p:nvPicPr>
          <p:cNvPr id="7" name="Picture 6">
            <a:extLst>
              <a:ext uri="{FF2B5EF4-FFF2-40B4-BE49-F238E27FC236}">
                <a16:creationId xmlns:a16="http://schemas.microsoft.com/office/drawing/2014/main" id="{717C6318-F0AC-4FC8-BF4A-8105E049396F}"/>
              </a:ext>
            </a:extLst>
          </p:cNvPr>
          <p:cNvPicPr>
            <a:picLocks noChangeAspect="1"/>
          </p:cNvPicPr>
          <p:nvPr/>
        </p:nvPicPr>
        <p:blipFill>
          <a:blip r:embed="rId3"/>
          <a:stretch>
            <a:fillRect/>
          </a:stretch>
        </p:blipFill>
        <p:spPr>
          <a:xfrm>
            <a:off x="8034497" y="1737667"/>
            <a:ext cx="3493385" cy="3689321"/>
          </a:xfrm>
          <a:prstGeom prst="rect">
            <a:avLst/>
          </a:prstGeom>
        </p:spPr>
      </p:pic>
      <p:pic>
        <p:nvPicPr>
          <p:cNvPr id="5122" name="Picture 2" descr="Praying Little Boy coloring page | Free Printable Coloring Pages | Bible  coloring pages, Coloring pages for boys, Children praying">
            <a:extLst>
              <a:ext uri="{FF2B5EF4-FFF2-40B4-BE49-F238E27FC236}">
                <a16:creationId xmlns:a16="http://schemas.microsoft.com/office/drawing/2014/main" id="{82B4CF4F-3CAF-4BEA-A521-09EB81F24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309" y="3020596"/>
            <a:ext cx="2844026" cy="350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55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8579845" y="749508"/>
            <a:ext cx="2638270" cy="2143594"/>
          </a:xfrm>
        </p:spPr>
        <p:txBody>
          <a:bodyPr>
            <a:normAutofit/>
          </a:bodyPr>
          <a:lstStyle/>
          <a:p>
            <a:pPr algn="ctr"/>
            <a:r>
              <a:rPr lang="es-ES" sz="3600" b="1" dirty="0" err="1">
                <a:solidFill>
                  <a:srgbClr val="000000"/>
                </a:solidFill>
                <a:latin typeface="Comic Sans MS" panose="030F0702030302020204" pitchFamily="66" charset="0"/>
              </a:rPr>
              <a:t>The</a:t>
            </a:r>
            <a:r>
              <a:rPr lang="es-ES" sz="3600" b="1" dirty="0">
                <a:solidFill>
                  <a:srgbClr val="000000"/>
                </a:solidFill>
                <a:latin typeface="Comic Sans MS" panose="030F0702030302020204" pitchFamily="66" charset="0"/>
              </a:rPr>
              <a:t> </a:t>
            </a:r>
            <a:r>
              <a:rPr lang="es-ES" sz="3600" b="1" dirty="0" err="1">
                <a:solidFill>
                  <a:srgbClr val="000000"/>
                </a:solidFill>
                <a:latin typeface="Comic Sans MS" panose="030F0702030302020204" pitchFamily="66" charset="0"/>
              </a:rPr>
              <a:t>harvest</a:t>
            </a:r>
            <a:r>
              <a:rPr lang="es-ES" sz="3600" b="1" dirty="0">
                <a:solidFill>
                  <a:srgbClr val="000000"/>
                </a:solidFill>
                <a:latin typeface="Comic Sans MS" panose="030F0702030302020204" pitchFamily="66" charset="0"/>
              </a:rPr>
              <a:t> </a:t>
            </a:r>
            <a:r>
              <a:rPr lang="es-ES" sz="3600" b="1" dirty="0" err="1">
                <a:solidFill>
                  <a:srgbClr val="000000"/>
                </a:solidFill>
                <a:latin typeface="Comic Sans MS" panose="030F0702030302020204" pitchFamily="66" charset="0"/>
              </a:rPr>
              <a:t>is</a:t>
            </a:r>
            <a:r>
              <a:rPr lang="es-ES" sz="3600" b="1" dirty="0">
                <a:solidFill>
                  <a:srgbClr val="000000"/>
                </a:solidFill>
                <a:latin typeface="Comic Sans MS" panose="030F0702030302020204" pitchFamily="66" charset="0"/>
              </a:rPr>
              <a:t> </a:t>
            </a:r>
            <a:r>
              <a:rPr lang="es-ES" sz="3600" b="1" dirty="0" err="1">
                <a:solidFill>
                  <a:srgbClr val="000000"/>
                </a:solidFill>
                <a:latin typeface="Comic Sans MS" panose="030F0702030302020204" pitchFamily="66" charset="0"/>
              </a:rPr>
              <a:t>their</a:t>
            </a:r>
            <a:r>
              <a:rPr lang="es-ES" sz="3600" b="1" dirty="0">
                <a:solidFill>
                  <a:srgbClr val="000000"/>
                </a:solidFill>
                <a:latin typeface="Comic Sans MS" panose="030F0702030302020204" pitchFamily="66" charset="0"/>
              </a:rPr>
              <a:t> Good </a:t>
            </a:r>
            <a:r>
              <a:rPr lang="es-ES" sz="3600" b="1" dirty="0" err="1">
                <a:solidFill>
                  <a:srgbClr val="000000"/>
                </a:solidFill>
                <a:latin typeface="Comic Sans MS" panose="030F0702030302020204" pitchFamily="66" charset="0"/>
              </a:rPr>
              <a:t>fruits</a:t>
            </a:r>
            <a:r>
              <a:rPr lang="es-ES" sz="3600" b="1" dirty="0">
                <a:solidFill>
                  <a:srgbClr val="000000"/>
                </a:solidFill>
                <a:latin typeface="Comic Sans MS" panose="030F0702030302020204" pitchFamily="66" charset="0"/>
              </a:rPr>
              <a:t>.</a:t>
            </a:r>
            <a:endParaRPr lang="en-US" sz="3600" b="1" dirty="0">
              <a:solidFill>
                <a:srgbClr val="000000"/>
              </a:solidFill>
              <a:latin typeface="Comic Sans MS" panose="030F0702030302020204" pitchFamily="66" charset="0"/>
            </a:endParaRPr>
          </a:p>
        </p:txBody>
      </p:sp>
      <p:pic>
        <p:nvPicPr>
          <p:cNvPr id="4" name="Picture 3">
            <a:extLst>
              <a:ext uri="{FF2B5EF4-FFF2-40B4-BE49-F238E27FC236}">
                <a16:creationId xmlns:a16="http://schemas.microsoft.com/office/drawing/2014/main" id="{F4ED5009-B2B4-46E5-B23E-68BD7AF607EB}"/>
              </a:ext>
            </a:extLst>
          </p:cNvPr>
          <p:cNvPicPr>
            <a:picLocks noChangeAspect="1"/>
          </p:cNvPicPr>
          <p:nvPr/>
        </p:nvPicPr>
        <p:blipFill>
          <a:blip r:embed="rId2"/>
          <a:stretch>
            <a:fillRect/>
          </a:stretch>
        </p:blipFill>
        <p:spPr>
          <a:xfrm>
            <a:off x="149426" y="179882"/>
            <a:ext cx="7345656" cy="6471500"/>
          </a:xfrm>
          <a:prstGeom prst="rect">
            <a:avLst/>
          </a:prstGeom>
        </p:spPr>
      </p:pic>
      <p:sp>
        <p:nvSpPr>
          <p:cNvPr id="5" name="TextBox 4">
            <a:extLst>
              <a:ext uri="{FF2B5EF4-FFF2-40B4-BE49-F238E27FC236}">
                <a16:creationId xmlns:a16="http://schemas.microsoft.com/office/drawing/2014/main" id="{99EDA9CF-3769-41C9-B1D7-DEBE930F2BD7}"/>
              </a:ext>
            </a:extLst>
          </p:cNvPr>
          <p:cNvSpPr txBox="1"/>
          <p:nvPr/>
        </p:nvSpPr>
        <p:spPr>
          <a:xfrm>
            <a:off x="534572" y="3305332"/>
            <a:ext cx="2688313" cy="430887"/>
          </a:xfrm>
          <a:prstGeom prst="rect">
            <a:avLst/>
          </a:prstGeom>
          <a:noFill/>
        </p:spPr>
        <p:txBody>
          <a:bodyPr wrap="square" rtlCol="0">
            <a:spAutoFit/>
          </a:bodyPr>
          <a:lstStyle/>
          <a:p>
            <a:r>
              <a:rPr lang="es-PA" sz="2200" b="1" dirty="0" err="1">
                <a:solidFill>
                  <a:srgbClr val="FF0000"/>
                </a:solidFill>
                <a:latin typeface="Comic Sans MS" panose="030F0702030302020204" pitchFamily="66" charset="0"/>
              </a:rPr>
              <a:t>Going</a:t>
            </a:r>
            <a:r>
              <a:rPr lang="es-PA" sz="2200" b="1" dirty="0">
                <a:solidFill>
                  <a:srgbClr val="FF0000"/>
                </a:solidFill>
                <a:latin typeface="Comic Sans MS" panose="030F0702030302020204" pitchFamily="66" charset="0"/>
              </a:rPr>
              <a:t> </a:t>
            </a:r>
            <a:r>
              <a:rPr lang="es-PA" sz="2200" b="1" dirty="0" err="1">
                <a:solidFill>
                  <a:srgbClr val="FF0000"/>
                </a:solidFill>
                <a:latin typeface="Comic Sans MS" panose="030F0702030302020204" pitchFamily="66" charset="0"/>
              </a:rPr>
              <a:t>to</a:t>
            </a:r>
            <a:r>
              <a:rPr lang="es-PA" sz="2200" b="1" dirty="0">
                <a:solidFill>
                  <a:srgbClr val="FF0000"/>
                </a:solidFill>
                <a:latin typeface="Comic Sans MS" panose="030F0702030302020204" pitchFamily="66" charset="0"/>
              </a:rPr>
              <a:t> </a:t>
            </a:r>
            <a:r>
              <a:rPr lang="es-PA" sz="2200" b="1" dirty="0" err="1">
                <a:solidFill>
                  <a:srgbClr val="FF0000"/>
                </a:solidFill>
                <a:latin typeface="Comic Sans MS" panose="030F0702030302020204" pitchFamily="66" charset="0"/>
              </a:rPr>
              <a:t>Church</a:t>
            </a:r>
            <a:r>
              <a:rPr lang="es-PA" sz="2200" b="1" dirty="0">
                <a:solidFill>
                  <a:srgbClr val="FF0000"/>
                </a:solidFill>
                <a:latin typeface="Comic Sans MS" panose="030F0702030302020204" pitchFamily="66" charset="0"/>
              </a:rPr>
              <a:t>,</a:t>
            </a:r>
          </a:p>
        </p:txBody>
      </p:sp>
      <p:sp>
        <p:nvSpPr>
          <p:cNvPr id="6" name="TextBox 5">
            <a:extLst>
              <a:ext uri="{FF2B5EF4-FFF2-40B4-BE49-F238E27FC236}">
                <a16:creationId xmlns:a16="http://schemas.microsoft.com/office/drawing/2014/main" id="{938D2561-5D32-4195-BB20-28F75E7E0027}"/>
              </a:ext>
            </a:extLst>
          </p:cNvPr>
          <p:cNvSpPr txBox="1"/>
          <p:nvPr/>
        </p:nvSpPr>
        <p:spPr>
          <a:xfrm>
            <a:off x="5031698" y="3305332"/>
            <a:ext cx="2128604" cy="430887"/>
          </a:xfrm>
          <a:prstGeom prst="rect">
            <a:avLst/>
          </a:prstGeom>
          <a:noFill/>
        </p:spPr>
        <p:txBody>
          <a:bodyPr wrap="square" rtlCol="0">
            <a:spAutoFit/>
          </a:bodyPr>
          <a:lstStyle/>
          <a:p>
            <a:r>
              <a:rPr lang="es-PA" sz="2200" b="1" dirty="0" err="1">
                <a:solidFill>
                  <a:srgbClr val="00B050"/>
                </a:solidFill>
                <a:latin typeface="Comic Sans MS" panose="030F0702030302020204" pitchFamily="66" charset="0"/>
              </a:rPr>
              <a:t>Sharing</a:t>
            </a:r>
            <a:r>
              <a:rPr lang="es-PA" sz="2200" b="1" dirty="0">
                <a:solidFill>
                  <a:srgbClr val="00B050"/>
                </a:solidFill>
                <a:latin typeface="Comic Sans MS" panose="030F0702030302020204" pitchFamily="66" charset="0"/>
              </a:rPr>
              <a:t>,</a:t>
            </a:r>
          </a:p>
        </p:txBody>
      </p:sp>
      <p:sp>
        <p:nvSpPr>
          <p:cNvPr id="7" name="TextBox 6">
            <a:extLst>
              <a:ext uri="{FF2B5EF4-FFF2-40B4-BE49-F238E27FC236}">
                <a16:creationId xmlns:a16="http://schemas.microsoft.com/office/drawing/2014/main" id="{8258854A-EF58-455C-898F-4D8B8ABF7AFC}"/>
              </a:ext>
            </a:extLst>
          </p:cNvPr>
          <p:cNvSpPr txBox="1"/>
          <p:nvPr/>
        </p:nvSpPr>
        <p:spPr>
          <a:xfrm>
            <a:off x="4856811" y="5166611"/>
            <a:ext cx="2402117" cy="430887"/>
          </a:xfrm>
          <a:prstGeom prst="rect">
            <a:avLst/>
          </a:prstGeom>
          <a:noFill/>
        </p:spPr>
        <p:txBody>
          <a:bodyPr wrap="square" rtlCol="0">
            <a:spAutoFit/>
          </a:bodyPr>
          <a:lstStyle/>
          <a:p>
            <a:r>
              <a:rPr lang="es-CL" sz="2200" b="1" dirty="0" err="1">
                <a:solidFill>
                  <a:srgbClr val="7030A0"/>
                </a:solidFill>
                <a:latin typeface="Comic Sans MS" panose="030F0702030302020204" pitchFamily="66" charset="0"/>
              </a:rPr>
              <a:t>Helping</a:t>
            </a:r>
            <a:r>
              <a:rPr lang="es-CL" sz="2200" b="1" dirty="0">
                <a:solidFill>
                  <a:srgbClr val="7030A0"/>
                </a:solidFill>
                <a:latin typeface="Comic Sans MS" panose="030F0702030302020204" pitchFamily="66" charset="0"/>
              </a:rPr>
              <a:t> </a:t>
            </a:r>
            <a:r>
              <a:rPr lang="es-CL" sz="2200" b="1" dirty="0" err="1">
                <a:solidFill>
                  <a:srgbClr val="7030A0"/>
                </a:solidFill>
                <a:latin typeface="Comic Sans MS" panose="030F0702030302020204" pitchFamily="66" charset="0"/>
              </a:rPr>
              <a:t>others</a:t>
            </a:r>
            <a:r>
              <a:rPr lang="es-CL" sz="2200" b="1" dirty="0">
                <a:solidFill>
                  <a:srgbClr val="7030A0"/>
                </a:solidFill>
                <a:latin typeface="Comic Sans MS" panose="030F0702030302020204" pitchFamily="66" charset="0"/>
              </a:rPr>
              <a:t>…</a:t>
            </a:r>
          </a:p>
        </p:txBody>
      </p:sp>
      <p:pic>
        <p:nvPicPr>
          <p:cNvPr id="6146" name="Picture 2" descr="Fruit Rhymes for Kids: Learn Different Fruit Names - Ira Parenting">
            <a:extLst>
              <a:ext uri="{FF2B5EF4-FFF2-40B4-BE49-F238E27FC236}">
                <a16:creationId xmlns:a16="http://schemas.microsoft.com/office/drawing/2014/main" id="{C66063AD-1CF8-4B10-A7F6-2A9FF73F2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386" y="3297837"/>
            <a:ext cx="4287188" cy="306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1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D747-8585-45EB-BC7C-9405F2F5F903}"/>
              </a:ext>
            </a:extLst>
          </p:cNvPr>
          <p:cNvSpPr>
            <a:spLocks noGrp="1"/>
          </p:cNvSpPr>
          <p:nvPr>
            <p:ph type="title"/>
          </p:nvPr>
        </p:nvSpPr>
        <p:spPr>
          <a:xfrm>
            <a:off x="1547447" y="2089370"/>
            <a:ext cx="9326879" cy="1891788"/>
          </a:xfrm>
        </p:spPr>
        <p:txBody>
          <a:bodyPr>
            <a:normAutofit fontScale="90000"/>
          </a:bodyPr>
          <a:lstStyle/>
          <a:p>
            <a:r>
              <a:rPr lang="es-ES" dirty="0">
                <a:solidFill>
                  <a:srgbClr val="FF0000"/>
                </a:solidFill>
                <a:latin typeface="Comic Sans MS" panose="030F0702030302020204" pitchFamily="66" charset="0"/>
              </a:rPr>
              <a:t>Just as a </a:t>
            </a:r>
            <a:r>
              <a:rPr lang="es-ES" dirty="0" err="1">
                <a:solidFill>
                  <a:srgbClr val="FF0000"/>
                </a:solidFill>
                <a:latin typeface="Comic Sans MS" panose="030F0702030302020204" pitchFamily="66" charset="0"/>
              </a:rPr>
              <a:t>seed</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needs</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sun</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water</a:t>
            </a:r>
            <a:r>
              <a:rPr lang="es-ES" dirty="0">
                <a:solidFill>
                  <a:srgbClr val="FF0000"/>
                </a:solidFill>
                <a:latin typeface="Comic Sans MS" panose="030F0702030302020204" pitchFamily="66" charset="0"/>
              </a:rPr>
              <a:t>, and </a:t>
            </a:r>
            <a:r>
              <a:rPr lang="es-ES" dirty="0" err="1">
                <a:solidFill>
                  <a:srgbClr val="FF0000"/>
                </a:solidFill>
                <a:latin typeface="Comic Sans MS" panose="030F0702030302020204" pitchFamily="66" charset="0"/>
              </a:rPr>
              <a:t>good</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soil</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to</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grow</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what</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does</a:t>
            </a:r>
            <a:r>
              <a:rPr lang="es-ES" dirty="0">
                <a:solidFill>
                  <a:srgbClr val="FF0000"/>
                </a:solidFill>
                <a:latin typeface="Comic Sans MS" panose="030F0702030302020204" pitchFamily="66" charset="0"/>
              </a:rPr>
              <a:t> a </a:t>
            </a:r>
            <a:r>
              <a:rPr lang="es-ES" dirty="0" err="1">
                <a:solidFill>
                  <a:srgbClr val="FF0000"/>
                </a:solidFill>
                <a:latin typeface="Comic Sans MS" panose="030F0702030302020204" pitchFamily="66" charset="0"/>
              </a:rPr>
              <a:t>person</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need</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to</a:t>
            </a:r>
            <a:r>
              <a:rPr lang="en-US" dirty="0">
                <a:solidFill>
                  <a:srgbClr val="FF0000"/>
                </a:solidFill>
                <a:latin typeface="Comic Sans MS" panose="030F0702030302020204" pitchFamily="66" charset="0"/>
              </a:rPr>
              <a:t> grow in faith and love?</a:t>
            </a:r>
          </a:p>
        </p:txBody>
      </p:sp>
    </p:spTree>
    <p:extLst>
      <p:ext uri="{BB962C8B-B14F-4D97-AF65-F5344CB8AC3E}">
        <p14:creationId xmlns:p14="http://schemas.microsoft.com/office/powerpoint/2010/main" val="215362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6,038 Kids Praying Illustrations &amp;amp; Clip Art - iStock">
            <a:extLst>
              <a:ext uri="{FF2B5EF4-FFF2-40B4-BE49-F238E27FC236}">
                <a16:creationId xmlns:a16="http://schemas.microsoft.com/office/drawing/2014/main" id="{88217B27-74A8-4179-91ED-4CEB46F12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21" y="605763"/>
            <a:ext cx="2335393" cy="328565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Jesus Is The Bread Of Life. Holy Communion Is, For Roman Catholics..  Royalty Free Cliparts, Vectors, And Stock Illustration. Image 90338307.">
            <a:extLst>
              <a:ext uri="{FF2B5EF4-FFF2-40B4-BE49-F238E27FC236}">
                <a16:creationId xmlns:a16="http://schemas.microsoft.com/office/drawing/2014/main" id="{C5E7AEA7-6B96-4E28-B27B-0C3F63A64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686" y="1707432"/>
            <a:ext cx="2848313" cy="32856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iblia Infantil para Niños 2.0.0 apk | androidappsapk.co">
            <a:extLst>
              <a:ext uri="{FF2B5EF4-FFF2-40B4-BE49-F238E27FC236}">
                <a16:creationId xmlns:a16="http://schemas.microsoft.com/office/drawing/2014/main" id="{50D4DF81-81A6-463C-BB0A-E5E92F909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1027" y="427733"/>
            <a:ext cx="2857500" cy="32856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DC83EC-237B-4D4F-9961-3564F5848ABF}"/>
              </a:ext>
            </a:extLst>
          </p:cNvPr>
          <p:cNvPicPr>
            <a:picLocks noChangeAspect="1"/>
          </p:cNvPicPr>
          <p:nvPr/>
        </p:nvPicPr>
        <p:blipFill>
          <a:blip r:embed="rId5"/>
          <a:stretch>
            <a:fillRect/>
          </a:stretch>
        </p:blipFill>
        <p:spPr>
          <a:xfrm>
            <a:off x="9507715" y="1745360"/>
            <a:ext cx="2381984" cy="3164288"/>
          </a:xfrm>
          <a:prstGeom prst="rect">
            <a:avLst/>
          </a:prstGeom>
        </p:spPr>
      </p:pic>
      <p:sp>
        <p:nvSpPr>
          <p:cNvPr id="5" name="TextBox 4">
            <a:extLst>
              <a:ext uri="{FF2B5EF4-FFF2-40B4-BE49-F238E27FC236}">
                <a16:creationId xmlns:a16="http://schemas.microsoft.com/office/drawing/2014/main" id="{6F9A0ED9-264F-47B0-90E9-520D420543DE}"/>
              </a:ext>
            </a:extLst>
          </p:cNvPr>
          <p:cNvSpPr txBox="1"/>
          <p:nvPr/>
        </p:nvSpPr>
        <p:spPr>
          <a:xfrm>
            <a:off x="687874" y="4163094"/>
            <a:ext cx="1903751" cy="1200329"/>
          </a:xfrm>
          <a:prstGeom prst="rect">
            <a:avLst/>
          </a:prstGeom>
          <a:noFill/>
        </p:spPr>
        <p:txBody>
          <a:bodyPr wrap="square" rtlCol="0">
            <a:spAutoFit/>
          </a:bodyPr>
          <a:lstStyle/>
          <a:p>
            <a:pPr algn="ctr"/>
            <a:r>
              <a:rPr lang="en-US" sz="2400" b="1" dirty="0">
                <a:solidFill>
                  <a:srgbClr val="FF3399"/>
                </a:solidFill>
                <a:latin typeface="Comic Sans MS" panose="030F0702030302020204" pitchFamily="66" charset="0"/>
              </a:rPr>
              <a:t>To talk to God in Prayer,</a:t>
            </a:r>
          </a:p>
        </p:txBody>
      </p:sp>
      <p:sp>
        <p:nvSpPr>
          <p:cNvPr id="9" name="TextBox 8">
            <a:extLst>
              <a:ext uri="{FF2B5EF4-FFF2-40B4-BE49-F238E27FC236}">
                <a16:creationId xmlns:a16="http://schemas.microsoft.com/office/drawing/2014/main" id="{5CF8E281-72AE-4456-A3DF-FD34AAE223F9}"/>
              </a:ext>
            </a:extLst>
          </p:cNvPr>
          <p:cNvSpPr txBox="1"/>
          <p:nvPr/>
        </p:nvSpPr>
        <p:spPr>
          <a:xfrm>
            <a:off x="3415830" y="5230195"/>
            <a:ext cx="2376031" cy="1200329"/>
          </a:xfrm>
          <a:prstGeom prst="rect">
            <a:avLst/>
          </a:prstGeom>
          <a:noFill/>
        </p:spPr>
        <p:txBody>
          <a:bodyPr wrap="square" rtlCol="0">
            <a:spAutoFit/>
          </a:bodyPr>
          <a:lstStyle/>
          <a:p>
            <a:pPr algn="ctr"/>
            <a:r>
              <a:rPr lang="es-CL" sz="2400" b="1" dirty="0" err="1">
                <a:solidFill>
                  <a:schemeClr val="accent6"/>
                </a:solidFill>
                <a:latin typeface="Comic Sans MS" panose="030F0702030302020204" pitchFamily="66" charset="0"/>
              </a:rPr>
              <a:t>To</a:t>
            </a:r>
            <a:r>
              <a:rPr lang="es-CL" sz="2400" b="1" dirty="0">
                <a:solidFill>
                  <a:schemeClr val="accent6"/>
                </a:solidFill>
                <a:latin typeface="Comic Sans MS" panose="030F0702030302020204" pitchFamily="66" charset="0"/>
              </a:rPr>
              <a:t> share </a:t>
            </a:r>
            <a:r>
              <a:rPr lang="es-CL" sz="2400" b="1" dirty="0" err="1">
                <a:solidFill>
                  <a:schemeClr val="accent6"/>
                </a:solidFill>
                <a:latin typeface="Comic Sans MS" panose="030F0702030302020204" pitchFamily="66" charset="0"/>
              </a:rPr>
              <a:t>with</a:t>
            </a:r>
            <a:r>
              <a:rPr lang="es-CL" sz="2400" b="1" dirty="0">
                <a:solidFill>
                  <a:schemeClr val="accent6"/>
                </a:solidFill>
                <a:latin typeface="Comic Sans MS" panose="030F0702030302020204" pitchFamily="66" charset="0"/>
              </a:rPr>
              <a:t> </a:t>
            </a:r>
            <a:r>
              <a:rPr lang="es-CL" sz="2400" b="1" dirty="0" err="1">
                <a:solidFill>
                  <a:schemeClr val="accent6"/>
                </a:solidFill>
                <a:latin typeface="Comic Sans MS" panose="030F0702030302020204" pitchFamily="66" charset="0"/>
              </a:rPr>
              <a:t>Jesus</a:t>
            </a:r>
            <a:r>
              <a:rPr lang="es-CL" sz="2400" b="1" dirty="0">
                <a:solidFill>
                  <a:schemeClr val="accent6"/>
                </a:solidFill>
                <a:latin typeface="Comic Sans MS" panose="030F0702030302020204" pitchFamily="66" charset="0"/>
              </a:rPr>
              <a:t> in </a:t>
            </a:r>
            <a:r>
              <a:rPr lang="es-CL" sz="2400" b="1" dirty="0" err="1">
                <a:solidFill>
                  <a:schemeClr val="accent6"/>
                </a:solidFill>
                <a:latin typeface="Comic Sans MS" panose="030F0702030302020204" pitchFamily="66" charset="0"/>
              </a:rPr>
              <a:t>the</a:t>
            </a:r>
            <a:r>
              <a:rPr lang="es-CL" sz="2400" b="1" dirty="0">
                <a:solidFill>
                  <a:schemeClr val="accent6"/>
                </a:solidFill>
                <a:latin typeface="Comic Sans MS" panose="030F0702030302020204" pitchFamily="66" charset="0"/>
              </a:rPr>
              <a:t> </a:t>
            </a:r>
            <a:r>
              <a:rPr lang="es-CL" sz="2400" b="1" dirty="0" err="1">
                <a:solidFill>
                  <a:schemeClr val="accent6"/>
                </a:solidFill>
                <a:latin typeface="Comic Sans MS" panose="030F0702030302020204" pitchFamily="66" charset="0"/>
              </a:rPr>
              <a:t>Eucharist</a:t>
            </a:r>
            <a:r>
              <a:rPr lang="es-CL" sz="2400" b="1" dirty="0">
                <a:solidFill>
                  <a:schemeClr val="accent6"/>
                </a:solidFill>
                <a:latin typeface="Comic Sans MS" panose="030F0702030302020204" pitchFamily="66" charset="0"/>
              </a:rPr>
              <a:t>,</a:t>
            </a:r>
          </a:p>
        </p:txBody>
      </p:sp>
      <p:sp>
        <p:nvSpPr>
          <p:cNvPr id="10" name="TextBox 9">
            <a:extLst>
              <a:ext uri="{FF2B5EF4-FFF2-40B4-BE49-F238E27FC236}">
                <a16:creationId xmlns:a16="http://schemas.microsoft.com/office/drawing/2014/main" id="{0680B7C4-1D2A-47FC-9C04-F1805C151888}"/>
              </a:ext>
            </a:extLst>
          </p:cNvPr>
          <p:cNvSpPr txBox="1"/>
          <p:nvPr/>
        </p:nvSpPr>
        <p:spPr>
          <a:xfrm>
            <a:off x="6752061" y="4029866"/>
            <a:ext cx="2099592" cy="1200329"/>
          </a:xfrm>
          <a:prstGeom prst="rect">
            <a:avLst/>
          </a:prstGeom>
          <a:noFill/>
        </p:spPr>
        <p:txBody>
          <a:bodyPr wrap="square" rtlCol="0">
            <a:spAutoFit/>
          </a:bodyPr>
          <a:lstStyle/>
          <a:p>
            <a:pPr algn="ctr"/>
            <a:r>
              <a:rPr lang="es-PE" sz="2400" b="1" dirty="0" err="1">
                <a:solidFill>
                  <a:srgbClr val="FC2704"/>
                </a:solidFill>
                <a:latin typeface="Comic Sans MS" panose="030F0702030302020204" pitchFamily="66" charset="0"/>
              </a:rPr>
              <a:t>To</a:t>
            </a:r>
            <a:r>
              <a:rPr lang="es-PE" sz="2400" b="1" dirty="0">
                <a:solidFill>
                  <a:srgbClr val="FC2704"/>
                </a:solidFill>
                <a:latin typeface="Comic Sans MS" panose="030F0702030302020204" pitchFamily="66" charset="0"/>
              </a:rPr>
              <a:t> listen </a:t>
            </a:r>
            <a:r>
              <a:rPr lang="es-PE" sz="2400" b="1" dirty="0" err="1">
                <a:solidFill>
                  <a:srgbClr val="FC2704"/>
                </a:solidFill>
                <a:latin typeface="Comic Sans MS" panose="030F0702030302020204" pitchFamily="66" charset="0"/>
              </a:rPr>
              <a:t>to</a:t>
            </a:r>
            <a:r>
              <a:rPr lang="es-PE" sz="2400" b="1" dirty="0">
                <a:solidFill>
                  <a:srgbClr val="FC2704"/>
                </a:solidFill>
                <a:latin typeface="Comic Sans MS" panose="030F0702030302020204" pitchFamily="66" charset="0"/>
              </a:rPr>
              <a:t> </a:t>
            </a:r>
            <a:r>
              <a:rPr lang="es-PE" sz="2400" b="1" dirty="0" err="1">
                <a:solidFill>
                  <a:srgbClr val="FC2704"/>
                </a:solidFill>
                <a:latin typeface="Comic Sans MS" panose="030F0702030302020204" pitchFamily="66" charset="0"/>
              </a:rPr>
              <a:t>the</a:t>
            </a:r>
            <a:r>
              <a:rPr lang="es-PE" sz="2400" b="1" dirty="0">
                <a:solidFill>
                  <a:srgbClr val="FC2704"/>
                </a:solidFill>
                <a:latin typeface="Comic Sans MS" panose="030F0702030302020204" pitchFamily="66" charset="0"/>
              </a:rPr>
              <a:t> Word </a:t>
            </a:r>
            <a:r>
              <a:rPr lang="es-PE" sz="2400" b="1" dirty="0" err="1">
                <a:solidFill>
                  <a:srgbClr val="FC2704"/>
                </a:solidFill>
                <a:latin typeface="Comic Sans MS" panose="030F0702030302020204" pitchFamily="66" charset="0"/>
              </a:rPr>
              <a:t>of</a:t>
            </a:r>
            <a:r>
              <a:rPr lang="es-PE" sz="2400" b="1" dirty="0">
                <a:solidFill>
                  <a:srgbClr val="FC2704"/>
                </a:solidFill>
                <a:latin typeface="Comic Sans MS" panose="030F0702030302020204" pitchFamily="66" charset="0"/>
              </a:rPr>
              <a:t> </a:t>
            </a:r>
            <a:r>
              <a:rPr lang="es-PE" sz="2400" b="1" dirty="0" err="1">
                <a:solidFill>
                  <a:srgbClr val="FC2704"/>
                </a:solidFill>
                <a:latin typeface="Comic Sans MS" panose="030F0702030302020204" pitchFamily="66" charset="0"/>
              </a:rPr>
              <a:t>God</a:t>
            </a:r>
            <a:r>
              <a:rPr lang="es-PE" sz="2400" b="1" dirty="0">
                <a:solidFill>
                  <a:srgbClr val="FC2704"/>
                </a:solidFill>
                <a:latin typeface="Comic Sans MS" panose="030F0702030302020204" pitchFamily="66" charset="0"/>
              </a:rPr>
              <a:t>,</a:t>
            </a:r>
          </a:p>
        </p:txBody>
      </p:sp>
      <p:sp>
        <p:nvSpPr>
          <p:cNvPr id="11" name="TextBox 10">
            <a:extLst>
              <a:ext uri="{FF2B5EF4-FFF2-40B4-BE49-F238E27FC236}">
                <a16:creationId xmlns:a16="http://schemas.microsoft.com/office/drawing/2014/main" id="{4D977AC8-B44F-411B-8E73-CECC597C1969}"/>
              </a:ext>
            </a:extLst>
          </p:cNvPr>
          <p:cNvSpPr txBox="1"/>
          <p:nvPr/>
        </p:nvSpPr>
        <p:spPr>
          <a:xfrm>
            <a:off x="9952297" y="5045529"/>
            <a:ext cx="1903751" cy="1569660"/>
          </a:xfrm>
          <a:prstGeom prst="rect">
            <a:avLst/>
          </a:prstGeom>
          <a:noFill/>
        </p:spPr>
        <p:txBody>
          <a:bodyPr wrap="square" rtlCol="0">
            <a:spAutoFit/>
          </a:bodyPr>
          <a:lstStyle/>
          <a:p>
            <a:pPr algn="ctr"/>
            <a:r>
              <a:rPr lang="es-HN" sz="2400" b="1" dirty="0" err="1">
                <a:solidFill>
                  <a:srgbClr val="FF0000"/>
                </a:solidFill>
                <a:latin typeface="Comic Sans MS" panose="030F0702030302020204" pitchFamily="66" charset="0"/>
              </a:rPr>
              <a:t>To</a:t>
            </a:r>
            <a:r>
              <a:rPr lang="es-HN" sz="2400" b="1" dirty="0">
                <a:solidFill>
                  <a:srgbClr val="FF0000"/>
                </a:solidFill>
                <a:latin typeface="Comic Sans MS" panose="030F0702030302020204" pitchFamily="66" charset="0"/>
              </a:rPr>
              <a:t> share </a:t>
            </a:r>
            <a:r>
              <a:rPr lang="es-HN" sz="2400" b="1" dirty="0" err="1">
                <a:solidFill>
                  <a:srgbClr val="FF0000"/>
                </a:solidFill>
                <a:latin typeface="Comic Sans MS" panose="030F0702030302020204" pitchFamily="66" charset="0"/>
              </a:rPr>
              <a:t>God’s</a:t>
            </a:r>
            <a:r>
              <a:rPr lang="es-HN" sz="2400" b="1" dirty="0">
                <a:solidFill>
                  <a:srgbClr val="FF0000"/>
                </a:solidFill>
                <a:latin typeface="Comic Sans MS" panose="030F0702030302020204" pitchFamily="66" charset="0"/>
              </a:rPr>
              <a:t> Love </a:t>
            </a:r>
            <a:r>
              <a:rPr lang="es-HN" sz="2400" b="1" dirty="0" err="1">
                <a:solidFill>
                  <a:srgbClr val="FF0000"/>
                </a:solidFill>
                <a:latin typeface="Comic Sans MS" panose="030F0702030302020204" pitchFamily="66" charset="0"/>
              </a:rPr>
              <a:t>with</a:t>
            </a:r>
            <a:r>
              <a:rPr lang="es-HN" sz="2400" b="1" dirty="0">
                <a:solidFill>
                  <a:srgbClr val="FF0000"/>
                </a:solidFill>
                <a:latin typeface="Comic Sans MS" panose="030F0702030302020204" pitchFamily="66" charset="0"/>
              </a:rPr>
              <a:t> </a:t>
            </a:r>
            <a:r>
              <a:rPr lang="es-HN" sz="2400" b="1" dirty="0" err="1">
                <a:solidFill>
                  <a:srgbClr val="FF0000"/>
                </a:solidFill>
                <a:latin typeface="Comic Sans MS" panose="030F0702030302020204" pitchFamily="66" charset="0"/>
              </a:rPr>
              <a:t>others</a:t>
            </a:r>
            <a:r>
              <a:rPr lang="es-HN" sz="2400" b="1" dirty="0">
                <a:solidFill>
                  <a:srgbClr val="FF0000"/>
                </a:solidFill>
                <a:latin typeface="Comic Sans MS" panose="030F0702030302020204" pitchFamily="66" charset="0"/>
              </a:rPr>
              <a:t>,</a:t>
            </a:r>
          </a:p>
        </p:txBody>
      </p:sp>
    </p:spTree>
    <p:extLst>
      <p:ext uri="{BB962C8B-B14F-4D97-AF65-F5344CB8AC3E}">
        <p14:creationId xmlns:p14="http://schemas.microsoft.com/office/powerpoint/2010/main" val="168458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1000"/>
                                        <p:tgtEl>
                                          <p:spTgt spid="7172"/>
                                        </p:tgtEl>
                                      </p:cBhvr>
                                    </p:animEffect>
                                    <p:anim calcmode="lin" valueType="num">
                                      <p:cBhvr>
                                        <p:cTn id="20" dur="1000" fill="hold"/>
                                        <p:tgtEl>
                                          <p:spTgt spid="7172"/>
                                        </p:tgtEl>
                                        <p:attrNameLst>
                                          <p:attrName>ppt_x</p:attrName>
                                        </p:attrNameLst>
                                      </p:cBhvr>
                                      <p:tavLst>
                                        <p:tav tm="0">
                                          <p:val>
                                            <p:strVal val="#ppt_x"/>
                                          </p:val>
                                        </p:tav>
                                        <p:tav tm="100000">
                                          <p:val>
                                            <p:strVal val="#ppt_x"/>
                                          </p:val>
                                        </p:tav>
                                      </p:tavLst>
                                    </p:anim>
                                    <p:anim calcmode="lin" valueType="num">
                                      <p:cBhvr>
                                        <p:cTn id="21" dur="1000" fill="hold"/>
                                        <p:tgtEl>
                                          <p:spTgt spid="717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animEffect transition="in" filter="fade">
                                      <p:cBhvr>
                                        <p:cTn id="31" dur="1000"/>
                                        <p:tgtEl>
                                          <p:spTgt spid="7174"/>
                                        </p:tgtEl>
                                      </p:cBhvr>
                                    </p:animEffect>
                                    <p:anim calcmode="lin" valueType="num">
                                      <p:cBhvr>
                                        <p:cTn id="32" dur="1000" fill="hold"/>
                                        <p:tgtEl>
                                          <p:spTgt spid="7174"/>
                                        </p:tgtEl>
                                        <p:attrNameLst>
                                          <p:attrName>ppt_x</p:attrName>
                                        </p:attrNameLst>
                                      </p:cBhvr>
                                      <p:tavLst>
                                        <p:tav tm="0">
                                          <p:val>
                                            <p:strVal val="#ppt_x"/>
                                          </p:val>
                                        </p:tav>
                                        <p:tav tm="100000">
                                          <p:val>
                                            <p:strVal val="#ppt_x"/>
                                          </p:val>
                                        </p:tav>
                                      </p:tavLst>
                                    </p:anim>
                                    <p:anim calcmode="lin" valueType="num">
                                      <p:cBhvr>
                                        <p:cTn id="33" dur="1000" fill="hold"/>
                                        <p:tgtEl>
                                          <p:spTgt spid="717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2BFC-B02F-4B90-8258-FDDCA5CDBB45}"/>
              </a:ext>
            </a:extLst>
          </p:cNvPr>
          <p:cNvSpPr>
            <a:spLocks noGrp="1"/>
          </p:cNvSpPr>
          <p:nvPr>
            <p:ph type="title"/>
          </p:nvPr>
        </p:nvSpPr>
        <p:spPr>
          <a:xfrm>
            <a:off x="838200" y="0"/>
            <a:ext cx="10515600" cy="1325563"/>
          </a:xfrm>
        </p:spPr>
        <p:txBody>
          <a:bodyPr/>
          <a:lstStyle/>
          <a:p>
            <a:pPr algn="ctr"/>
            <a:r>
              <a:rPr lang="en-US" sz="2800" b="1" dirty="0">
                <a:solidFill>
                  <a:srgbClr val="000000"/>
                </a:solidFill>
                <a:latin typeface="Comic Sans MS" panose="030F0702030302020204" pitchFamily="66" charset="0"/>
                <a:cs typeface="Times New Roman" panose="02020603050405020304" pitchFamily="18" charset="0"/>
              </a:rPr>
              <a:t>Although we don’t see it, the Holy Spirit makes the seed of faith grow into good works to help build God’s Kingdom</a:t>
            </a:r>
            <a:r>
              <a:rPr lang="es-ES" sz="2800" b="1" dirty="0">
                <a:solidFill>
                  <a:srgbClr val="000000"/>
                </a:solidFill>
                <a:latin typeface="Comic Sans MS" panose="030F0702030302020204" pitchFamily="66" charset="0"/>
                <a:cs typeface="Times New Roman" panose="02020603050405020304" pitchFamily="18" charset="0"/>
              </a:rPr>
              <a:t>. </a:t>
            </a:r>
            <a:endParaRPr lang="en-US" sz="2800" b="1" dirty="0">
              <a:solidFill>
                <a:srgbClr val="000000"/>
              </a:solidFill>
              <a:latin typeface="Comic Sans MS" panose="030F0702030302020204" pitchFamily="66" charset="0"/>
              <a:cs typeface="Times New Roman" panose="02020603050405020304" pitchFamily="18" charset="0"/>
            </a:endParaRPr>
          </a:p>
        </p:txBody>
      </p:sp>
      <p:pic>
        <p:nvPicPr>
          <p:cNvPr id="3" name="Picture 2">
            <a:extLst>
              <a:ext uri="{FF2B5EF4-FFF2-40B4-BE49-F238E27FC236}">
                <a16:creationId xmlns:a16="http://schemas.microsoft.com/office/drawing/2014/main" id="{C08C3C12-FDCB-40CB-9347-05A8709F777E}"/>
              </a:ext>
            </a:extLst>
          </p:cNvPr>
          <p:cNvPicPr>
            <a:picLocks noChangeAspect="1"/>
          </p:cNvPicPr>
          <p:nvPr/>
        </p:nvPicPr>
        <p:blipFill>
          <a:blip r:embed="rId2"/>
          <a:stretch>
            <a:fillRect/>
          </a:stretch>
        </p:blipFill>
        <p:spPr>
          <a:xfrm>
            <a:off x="463446" y="1015489"/>
            <a:ext cx="6074855" cy="6074855"/>
          </a:xfrm>
          <a:prstGeom prst="rect">
            <a:avLst/>
          </a:prstGeom>
        </p:spPr>
      </p:pic>
      <p:pic>
        <p:nvPicPr>
          <p:cNvPr id="5" name="Picture 4">
            <a:extLst>
              <a:ext uri="{FF2B5EF4-FFF2-40B4-BE49-F238E27FC236}">
                <a16:creationId xmlns:a16="http://schemas.microsoft.com/office/drawing/2014/main" id="{5854F676-53B3-4BE3-BD42-EF1A46CCEC65}"/>
              </a:ext>
            </a:extLst>
          </p:cNvPr>
          <p:cNvPicPr>
            <a:picLocks noChangeAspect="1"/>
          </p:cNvPicPr>
          <p:nvPr/>
        </p:nvPicPr>
        <p:blipFill>
          <a:blip r:embed="rId3"/>
          <a:stretch>
            <a:fillRect/>
          </a:stretch>
        </p:blipFill>
        <p:spPr>
          <a:xfrm>
            <a:off x="2438942" y="2341050"/>
            <a:ext cx="2123862" cy="2936903"/>
          </a:xfrm>
          <a:prstGeom prst="rect">
            <a:avLst/>
          </a:prstGeom>
        </p:spPr>
      </p:pic>
      <p:pic>
        <p:nvPicPr>
          <p:cNvPr id="6" name="Picture 5">
            <a:extLst>
              <a:ext uri="{FF2B5EF4-FFF2-40B4-BE49-F238E27FC236}">
                <a16:creationId xmlns:a16="http://schemas.microsoft.com/office/drawing/2014/main" id="{249326E3-78F1-4161-AA21-7321FB51D748}"/>
              </a:ext>
            </a:extLst>
          </p:cNvPr>
          <p:cNvPicPr>
            <a:picLocks noChangeAspect="1"/>
          </p:cNvPicPr>
          <p:nvPr/>
        </p:nvPicPr>
        <p:blipFill>
          <a:blip r:embed="rId4"/>
          <a:stretch>
            <a:fillRect/>
          </a:stretch>
        </p:blipFill>
        <p:spPr>
          <a:xfrm>
            <a:off x="8522503" y="3055565"/>
            <a:ext cx="904514" cy="1044651"/>
          </a:xfrm>
          <a:prstGeom prst="rect">
            <a:avLst/>
          </a:prstGeom>
        </p:spPr>
      </p:pic>
      <p:pic>
        <p:nvPicPr>
          <p:cNvPr id="8" name="Picture 7">
            <a:extLst>
              <a:ext uri="{FF2B5EF4-FFF2-40B4-BE49-F238E27FC236}">
                <a16:creationId xmlns:a16="http://schemas.microsoft.com/office/drawing/2014/main" id="{588C9842-D91E-46EB-8BDE-4B086D03A321}"/>
              </a:ext>
            </a:extLst>
          </p:cNvPr>
          <p:cNvPicPr>
            <a:picLocks noChangeAspect="1"/>
          </p:cNvPicPr>
          <p:nvPr/>
        </p:nvPicPr>
        <p:blipFill>
          <a:blip r:embed="rId5"/>
          <a:stretch>
            <a:fillRect/>
          </a:stretch>
        </p:blipFill>
        <p:spPr>
          <a:xfrm>
            <a:off x="6388231" y="1744909"/>
            <a:ext cx="5115639" cy="3915321"/>
          </a:xfrm>
          <a:prstGeom prst="rect">
            <a:avLst/>
          </a:prstGeom>
        </p:spPr>
      </p:pic>
    </p:spTree>
    <p:extLst>
      <p:ext uri="{BB962C8B-B14F-4D97-AF65-F5344CB8AC3E}">
        <p14:creationId xmlns:p14="http://schemas.microsoft.com/office/powerpoint/2010/main" val="16808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208670" y="140043"/>
            <a:ext cx="11774659" cy="521140"/>
          </a:xfrm>
        </p:spPr>
        <p:txBody>
          <a:bodyPr>
            <a:normAutofit/>
          </a:bodyPr>
          <a:lstStyle/>
          <a:p>
            <a:pPr algn="ctr"/>
            <a:r>
              <a:rPr lang="es-ES" sz="2800" b="1" dirty="0" err="1">
                <a:solidFill>
                  <a:srgbClr val="000000"/>
                </a:solidFill>
                <a:effectLst/>
                <a:latin typeface="Comic Sans MS" panose="030F0702030302020204" pitchFamily="66" charset="0"/>
                <a:ea typeface="Times New Roman" panose="02020603050405020304" pitchFamily="18" charset="0"/>
              </a:rPr>
              <a:t>The</a:t>
            </a:r>
            <a:r>
              <a:rPr lang="es-ES" sz="2800" b="1" dirty="0">
                <a:solidFill>
                  <a:srgbClr val="000000"/>
                </a:solidFill>
                <a:effectLst/>
                <a:latin typeface="Comic Sans MS" panose="030F0702030302020204" pitchFamily="66" charset="0"/>
                <a:ea typeface="Times New Roman" panose="02020603050405020304" pitchFamily="18" charset="0"/>
              </a:rPr>
              <a:t> </a:t>
            </a:r>
            <a:r>
              <a:rPr lang="es-ES" sz="2800" b="1" dirty="0" err="1">
                <a:solidFill>
                  <a:srgbClr val="000000"/>
                </a:solidFill>
                <a:effectLst/>
                <a:latin typeface="Comic Sans MS" panose="030F0702030302020204" pitchFamily="66" charset="0"/>
                <a:ea typeface="Times New Roman" panose="02020603050405020304" pitchFamily="18" charset="0"/>
              </a:rPr>
              <a:t>Seed</a:t>
            </a:r>
            <a:r>
              <a:rPr lang="es-ES" sz="2800" b="1" dirty="0">
                <a:solidFill>
                  <a:srgbClr val="000000"/>
                </a:solidFill>
                <a:effectLst/>
                <a:latin typeface="Comic Sans MS" panose="030F0702030302020204" pitchFamily="66" charset="0"/>
                <a:ea typeface="Times New Roman" panose="02020603050405020304" pitchFamily="18" charset="0"/>
              </a:rPr>
              <a:t> </a:t>
            </a:r>
            <a:r>
              <a:rPr lang="es-ES" sz="2800" b="1" dirty="0" err="1">
                <a:solidFill>
                  <a:srgbClr val="000000"/>
                </a:solidFill>
                <a:effectLst/>
                <a:latin typeface="Comic Sans MS" panose="030F0702030302020204" pitchFamily="66" charset="0"/>
                <a:ea typeface="Times New Roman" panose="02020603050405020304" pitchFamily="18" charset="0"/>
              </a:rPr>
              <a:t>that</a:t>
            </a:r>
            <a:r>
              <a:rPr lang="es-ES" sz="2800" b="1" dirty="0">
                <a:solidFill>
                  <a:srgbClr val="000000"/>
                </a:solidFill>
                <a:effectLst/>
                <a:latin typeface="Comic Sans MS" panose="030F0702030302020204" pitchFamily="66" charset="0"/>
                <a:ea typeface="Times New Roman" panose="02020603050405020304" pitchFamily="18" charset="0"/>
              </a:rPr>
              <a:t> </a:t>
            </a:r>
            <a:r>
              <a:rPr lang="es-ES" sz="2800" b="1" dirty="0" err="1">
                <a:solidFill>
                  <a:srgbClr val="000000"/>
                </a:solidFill>
                <a:effectLst/>
                <a:latin typeface="Comic Sans MS" panose="030F0702030302020204" pitchFamily="66" charset="0"/>
                <a:ea typeface="Times New Roman" panose="02020603050405020304" pitchFamily="18" charset="0"/>
              </a:rPr>
              <a:t>Grew</a:t>
            </a:r>
            <a:r>
              <a:rPr lang="es-ES" sz="2800" b="1" dirty="0">
                <a:solidFill>
                  <a:srgbClr val="000000"/>
                </a:solidFill>
                <a:effectLst/>
                <a:latin typeface="Comic Sans MS" panose="030F0702030302020204" pitchFamily="66" charset="0"/>
                <a:ea typeface="Times New Roman" panose="02020603050405020304" pitchFamily="18" charset="0"/>
              </a:rPr>
              <a:t>, Mark </a:t>
            </a:r>
            <a:r>
              <a:rPr lang="es-ES" sz="2800" b="1" dirty="0">
                <a:latin typeface="Comic Sans MS" panose="030F0702030302020204" pitchFamily="66" charset="0"/>
              </a:rPr>
              <a:t>4: 26-34</a:t>
            </a:r>
            <a:endParaRPr lang="en-US" sz="2800" dirty="0">
              <a:latin typeface="Comic Sans MS" panose="030F0702030302020204" pitchFamily="66" charset="0"/>
            </a:endParaRPr>
          </a:p>
        </p:txBody>
      </p:sp>
      <p:pic>
        <p:nvPicPr>
          <p:cNvPr id="4" name="Picture 3">
            <a:extLst>
              <a:ext uri="{FF2B5EF4-FFF2-40B4-BE49-F238E27FC236}">
                <a16:creationId xmlns:a16="http://schemas.microsoft.com/office/drawing/2014/main" id="{A7A38127-E0C0-401F-9AF7-D0A024849F82}"/>
              </a:ext>
            </a:extLst>
          </p:cNvPr>
          <p:cNvPicPr>
            <a:picLocks noChangeAspect="1"/>
          </p:cNvPicPr>
          <p:nvPr/>
        </p:nvPicPr>
        <p:blipFill>
          <a:blip r:embed="rId2"/>
          <a:stretch>
            <a:fillRect/>
          </a:stretch>
        </p:blipFill>
        <p:spPr>
          <a:xfrm>
            <a:off x="2166425" y="884058"/>
            <a:ext cx="8114685" cy="5601150"/>
          </a:xfrm>
          <a:prstGeom prst="rect">
            <a:avLst/>
          </a:prstGeom>
        </p:spPr>
      </p:pic>
      <p:sp>
        <p:nvSpPr>
          <p:cNvPr id="3" name="TextBox 2">
            <a:extLst>
              <a:ext uri="{FF2B5EF4-FFF2-40B4-BE49-F238E27FC236}">
                <a16:creationId xmlns:a16="http://schemas.microsoft.com/office/drawing/2014/main" id="{99C3B733-211C-4091-9C00-FAC527E8A175}"/>
              </a:ext>
            </a:extLst>
          </p:cNvPr>
          <p:cNvSpPr txBox="1"/>
          <p:nvPr/>
        </p:nvSpPr>
        <p:spPr>
          <a:xfrm>
            <a:off x="3249637" y="5289452"/>
            <a:ext cx="4304714" cy="1077218"/>
          </a:xfrm>
          <a:prstGeom prst="rect">
            <a:avLst/>
          </a:prstGeom>
          <a:solidFill>
            <a:schemeClr val="bg1">
              <a:lumMod val="85000"/>
            </a:schemeClr>
          </a:solidFill>
        </p:spPr>
        <p:txBody>
          <a:bodyPr wrap="square" rtlCol="0">
            <a:spAutoFit/>
          </a:bodyPr>
          <a:lstStyle/>
          <a:p>
            <a:r>
              <a:rPr lang="en-US" sz="3200" b="1" dirty="0">
                <a:latin typeface="Comic Sans MS" panose="030F0702030302020204" pitchFamily="66" charset="0"/>
              </a:rPr>
              <a:t>Jesus said to the crowds:</a:t>
            </a:r>
          </a:p>
        </p:txBody>
      </p:sp>
    </p:spTree>
    <p:extLst>
      <p:ext uri="{BB962C8B-B14F-4D97-AF65-F5344CB8AC3E}">
        <p14:creationId xmlns:p14="http://schemas.microsoft.com/office/powerpoint/2010/main" val="62761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838200" y="0"/>
            <a:ext cx="10515600" cy="1325563"/>
          </a:xfrm>
        </p:spPr>
        <p:txBody>
          <a:bodyPr>
            <a:noAutofit/>
          </a:bodyPr>
          <a:lstStyle/>
          <a:p>
            <a:pPr algn="ctr"/>
            <a:r>
              <a:rPr lang="en-US" sz="3600" b="1" dirty="0">
                <a:solidFill>
                  <a:srgbClr val="FF0000"/>
                </a:solidFill>
                <a:latin typeface="Comic Sans MS" panose="030F0702030302020204" pitchFamily="66" charset="0"/>
              </a:rPr>
              <a:t>Jesus also compares the Kingdom of God to a mustard seed. How?</a:t>
            </a:r>
          </a:p>
        </p:txBody>
      </p:sp>
      <p:pic>
        <p:nvPicPr>
          <p:cNvPr id="3" name="Picture 2">
            <a:extLst>
              <a:ext uri="{FF2B5EF4-FFF2-40B4-BE49-F238E27FC236}">
                <a16:creationId xmlns:a16="http://schemas.microsoft.com/office/drawing/2014/main" id="{377B1720-2F53-419B-8AD3-496B1F396169}"/>
              </a:ext>
            </a:extLst>
          </p:cNvPr>
          <p:cNvPicPr>
            <a:picLocks noChangeAspect="1"/>
          </p:cNvPicPr>
          <p:nvPr/>
        </p:nvPicPr>
        <p:blipFill>
          <a:blip r:embed="rId2"/>
          <a:stretch>
            <a:fillRect/>
          </a:stretch>
        </p:blipFill>
        <p:spPr>
          <a:xfrm>
            <a:off x="2833524" y="1873770"/>
            <a:ext cx="6619966" cy="4653640"/>
          </a:xfrm>
          <a:prstGeom prst="rect">
            <a:avLst/>
          </a:prstGeom>
        </p:spPr>
      </p:pic>
    </p:spTree>
    <p:extLst>
      <p:ext uri="{BB962C8B-B14F-4D97-AF65-F5344CB8AC3E}">
        <p14:creationId xmlns:p14="http://schemas.microsoft.com/office/powerpoint/2010/main" val="363342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154744" y="0"/>
            <a:ext cx="11882511" cy="1113912"/>
          </a:xfrm>
        </p:spPr>
        <p:txBody>
          <a:bodyPr>
            <a:normAutofit fontScale="90000"/>
          </a:bodyPr>
          <a:lstStyle/>
          <a:p>
            <a:pPr algn="ctr"/>
            <a:r>
              <a:rPr lang="en-US" sz="2800" b="1" dirty="0">
                <a:latin typeface="Comic Sans MS" panose="030F0702030302020204" pitchFamily="66" charset="0"/>
              </a:rPr>
              <a:t>Although the mustard seed is tiny, the tree grows to be the largest, with abundant branches for many birds to build their nests.</a:t>
            </a:r>
            <a:r>
              <a:rPr lang="es-ES" sz="2800" b="1" dirty="0">
                <a:latin typeface="Comic Sans MS" panose="030F0702030302020204" pitchFamily="66" charset="0"/>
              </a:rPr>
              <a:t> </a:t>
            </a:r>
            <a:endParaRPr lang="en-US" sz="2500" b="1" dirty="0">
              <a:solidFill>
                <a:srgbClr val="000000"/>
              </a:solidFill>
              <a:latin typeface="Comic Sans MS" panose="030F0702030302020204" pitchFamily="66" charset="0"/>
            </a:endParaRPr>
          </a:p>
        </p:txBody>
      </p:sp>
      <p:pic>
        <p:nvPicPr>
          <p:cNvPr id="6" name="Picture 5">
            <a:extLst>
              <a:ext uri="{FF2B5EF4-FFF2-40B4-BE49-F238E27FC236}">
                <a16:creationId xmlns:a16="http://schemas.microsoft.com/office/drawing/2014/main" id="{19563DF1-330B-4D11-BC4D-50BAE4F1BA3D}"/>
              </a:ext>
            </a:extLst>
          </p:cNvPr>
          <p:cNvPicPr>
            <a:picLocks noChangeAspect="1"/>
          </p:cNvPicPr>
          <p:nvPr/>
        </p:nvPicPr>
        <p:blipFill>
          <a:blip r:embed="rId2"/>
          <a:stretch>
            <a:fillRect/>
          </a:stretch>
        </p:blipFill>
        <p:spPr>
          <a:xfrm>
            <a:off x="154744" y="1113912"/>
            <a:ext cx="11544652" cy="5383460"/>
          </a:xfrm>
          <a:prstGeom prst="rect">
            <a:avLst/>
          </a:prstGeom>
        </p:spPr>
      </p:pic>
      <p:pic>
        <p:nvPicPr>
          <p:cNvPr id="9" name="Picture 2" descr="Free Birds Transparent Background, Download Free Birds Transparent  Background png images, Free ClipArts on Clipart Library">
            <a:extLst>
              <a:ext uri="{FF2B5EF4-FFF2-40B4-BE49-F238E27FC236}">
                <a16:creationId xmlns:a16="http://schemas.microsoft.com/office/drawing/2014/main" id="{1C6D4C88-C762-4521-AE57-DB96730F0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134" y="4433427"/>
            <a:ext cx="763265" cy="4576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Birds Transparent Background, Download Free Birds Transparent  Background png images, Free ClipArts on Clipart Library">
            <a:extLst>
              <a:ext uri="{FF2B5EF4-FFF2-40B4-BE49-F238E27FC236}">
                <a16:creationId xmlns:a16="http://schemas.microsoft.com/office/drawing/2014/main" id="{4259DBDE-E4AD-41CF-9614-456319901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939" y="2788517"/>
            <a:ext cx="757672" cy="4543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Birds Transparent Background, Download Free Birds Transparent  Background png images, Free ClipArts on Clipart Library">
            <a:extLst>
              <a:ext uri="{FF2B5EF4-FFF2-40B4-BE49-F238E27FC236}">
                <a16:creationId xmlns:a16="http://schemas.microsoft.com/office/drawing/2014/main" id="{BAC32A28-76F3-4255-A73F-0E992C2DD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489" y="1909393"/>
            <a:ext cx="763266" cy="4576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Birds Transparent Background, Download Free Birds Transparent  Background png images, Free ClipArts on Clipart Library">
            <a:extLst>
              <a:ext uri="{FF2B5EF4-FFF2-40B4-BE49-F238E27FC236}">
                <a16:creationId xmlns:a16="http://schemas.microsoft.com/office/drawing/2014/main" id="{03681762-3143-416E-9F37-8B0A0CD6B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85" y="2330856"/>
            <a:ext cx="763265" cy="4576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Birds Transparent Background, Download Free Birds Transparent  Background png images, Free ClipArts on Clipart Library">
            <a:extLst>
              <a:ext uri="{FF2B5EF4-FFF2-40B4-BE49-F238E27FC236}">
                <a16:creationId xmlns:a16="http://schemas.microsoft.com/office/drawing/2014/main" id="{443D911D-05FB-40F9-9213-0334C86B3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466" y="4550030"/>
            <a:ext cx="725944" cy="4352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Birds Transparent Background, Download Free Birds Transparent  Background png images, Free ClipArts on Clipart Library">
            <a:extLst>
              <a:ext uri="{FF2B5EF4-FFF2-40B4-BE49-F238E27FC236}">
                <a16:creationId xmlns:a16="http://schemas.microsoft.com/office/drawing/2014/main" id="{7C703F9C-B131-4E75-A53A-E3D51E881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497" y="4122492"/>
            <a:ext cx="757672" cy="4543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Birds Transparent Background, Download Free Birds Transparent  Background png images, Free ClipArts on Clipart Library">
            <a:extLst>
              <a:ext uri="{FF2B5EF4-FFF2-40B4-BE49-F238E27FC236}">
                <a16:creationId xmlns:a16="http://schemas.microsoft.com/office/drawing/2014/main" id="{C1E6CEE2-8605-4F85-B450-6107CACE9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893" y="3976558"/>
            <a:ext cx="763265" cy="4576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Birds Transparent Background, Download Free Birds Transparent  Background png images, Free ClipArts on Clipart Library">
            <a:extLst>
              <a:ext uri="{FF2B5EF4-FFF2-40B4-BE49-F238E27FC236}">
                <a16:creationId xmlns:a16="http://schemas.microsoft.com/office/drawing/2014/main" id="{F47A523C-3CE0-4AF5-97BC-66B85162B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967" y="3429000"/>
            <a:ext cx="865934" cy="51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2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366312" y="74722"/>
            <a:ext cx="11812249" cy="1325563"/>
          </a:xfrm>
        </p:spPr>
        <p:txBody>
          <a:bodyPr>
            <a:normAutofit/>
          </a:bodyPr>
          <a:lstStyle/>
          <a:p>
            <a:r>
              <a:rPr lang="en-US" sz="2500" b="1" dirty="0">
                <a:latin typeface="Comic Sans MS" panose="030F0702030302020204" pitchFamily="66" charset="0"/>
              </a:rPr>
              <a:t>In the same way, when the seed of the Kingdom of God is planted in a fertile heart, faith, hope, and love grows and extends to others helping build God’s Kingdom</a:t>
            </a:r>
            <a:r>
              <a:rPr lang="es-ES" sz="2500" b="1" dirty="0">
                <a:latin typeface="Comic Sans MS" panose="030F0702030302020204" pitchFamily="66" charset="0"/>
              </a:rPr>
              <a:t>.</a:t>
            </a:r>
            <a:endParaRPr lang="en-US" sz="2500" b="1" dirty="0">
              <a:latin typeface="Comic Sans MS" panose="030F0702030302020204" pitchFamily="66" charset="0"/>
            </a:endParaRPr>
          </a:p>
        </p:txBody>
      </p:sp>
      <p:pic>
        <p:nvPicPr>
          <p:cNvPr id="6" name="Picture 5">
            <a:extLst>
              <a:ext uri="{FF2B5EF4-FFF2-40B4-BE49-F238E27FC236}">
                <a16:creationId xmlns:a16="http://schemas.microsoft.com/office/drawing/2014/main" id="{EB445CE4-187E-4803-B255-8D02D811FD3D}"/>
              </a:ext>
            </a:extLst>
          </p:cNvPr>
          <p:cNvPicPr>
            <a:picLocks noChangeAspect="1"/>
          </p:cNvPicPr>
          <p:nvPr/>
        </p:nvPicPr>
        <p:blipFill>
          <a:blip r:embed="rId2"/>
          <a:stretch>
            <a:fillRect/>
          </a:stretch>
        </p:blipFill>
        <p:spPr>
          <a:xfrm>
            <a:off x="3422305" y="1000502"/>
            <a:ext cx="5700264" cy="5700264"/>
          </a:xfrm>
          <a:prstGeom prst="rect">
            <a:avLst/>
          </a:prstGeom>
        </p:spPr>
      </p:pic>
      <p:pic>
        <p:nvPicPr>
          <p:cNvPr id="5" name="Picture 4">
            <a:extLst>
              <a:ext uri="{FF2B5EF4-FFF2-40B4-BE49-F238E27FC236}">
                <a16:creationId xmlns:a16="http://schemas.microsoft.com/office/drawing/2014/main" id="{7CD8AE78-7994-4044-8F3E-D845C8A72ECD}"/>
              </a:ext>
            </a:extLst>
          </p:cNvPr>
          <p:cNvPicPr>
            <a:picLocks noChangeAspect="1"/>
          </p:cNvPicPr>
          <p:nvPr/>
        </p:nvPicPr>
        <p:blipFill>
          <a:blip r:embed="rId3"/>
          <a:stretch>
            <a:fillRect/>
          </a:stretch>
        </p:blipFill>
        <p:spPr>
          <a:xfrm>
            <a:off x="6013068" y="3334446"/>
            <a:ext cx="676369" cy="781159"/>
          </a:xfrm>
          <a:prstGeom prst="rect">
            <a:avLst/>
          </a:prstGeom>
        </p:spPr>
      </p:pic>
      <p:pic>
        <p:nvPicPr>
          <p:cNvPr id="7" name="Picture 2" descr="Jesus Christ PNG File | PNG All">
            <a:extLst>
              <a:ext uri="{FF2B5EF4-FFF2-40B4-BE49-F238E27FC236}">
                <a16:creationId xmlns:a16="http://schemas.microsoft.com/office/drawing/2014/main" id="{B672F693-1633-4E01-9111-19261B177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059" y="1695120"/>
            <a:ext cx="3068754" cy="30687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C64AA5-A5D8-434E-BCA9-36D47D1A00E4}"/>
              </a:ext>
            </a:extLst>
          </p:cNvPr>
          <p:cNvPicPr>
            <a:picLocks noChangeAspect="1"/>
          </p:cNvPicPr>
          <p:nvPr/>
        </p:nvPicPr>
        <p:blipFill>
          <a:blip r:embed="rId5"/>
          <a:stretch>
            <a:fillRect/>
          </a:stretch>
        </p:blipFill>
        <p:spPr>
          <a:xfrm>
            <a:off x="9520909" y="1648815"/>
            <a:ext cx="1685011" cy="2238411"/>
          </a:xfrm>
          <a:prstGeom prst="rect">
            <a:avLst/>
          </a:prstGeom>
        </p:spPr>
      </p:pic>
      <p:pic>
        <p:nvPicPr>
          <p:cNvPr id="9" name="Picture 2" descr="6,038 Kids Praying Illustrations &amp;amp; Clip Art - iStock">
            <a:extLst>
              <a:ext uri="{FF2B5EF4-FFF2-40B4-BE49-F238E27FC236}">
                <a16:creationId xmlns:a16="http://schemas.microsoft.com/office/drawing/2014/main" id="{577B578B-B013-47C3-91E1-94C73131CC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080" y="1695120"/>
            <a:ext cx="1695078" cy="23847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ree Pictures Of Children Helping, Download Free Pictures Of Children  Helping png images, Free ClipArts on Clipart Library">
            <a:extLst>
              <a:ext uri="{FF2B5EF4-FFF2-40B4-BE49-F238E27FC236}">
                <a16:creationId xmlns:a16="http://schemas.microsoft.com/office/drawing/2014/main" id="{A0405339-F68E-49CF-AC23-01B187A064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1" y="4763874"/>
            <a:ext cx="3507698" cy="190585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ree Pictures Of Children Helping, Download Free Pictures Of Children  Helping png images, Free ClipArts on Clipart Library">
            <a:extLst>
              <a:ext uri="{FF2B5EF4-FFF2-40B4-BE49-F238E27FC236}">
                <a16:creationId xmlns:a16="http://schemas.microsoft.com/office/drawing/2014/main" id="{872D2DE6-56CB-4D4C-8FA8-ADB06A4FD6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391" y="4414028"/>
            <a:ext cx="24193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Free Clipart Children Helping Each Other | Free Images at Clker.com -  vector clip art online, royalty free &amp;amp; public domain">
            <a:extLst>
              <a:ext uri="{FF2B5EF4-FFF2-40B4-BE49-F238E27FC236}">
                <a16:creationId xmlns:a16="http://schemas.microsoft.com/office/drawing/2014/main" id="{49A2F119-5D8C-4186-8501-D8AE9494DB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2204" y="4616096"/>
            <a:ext cx="1614885" cy="210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73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fade">
                                      <p:cBhvr>
                                        <p:cTn id="32" dur="1000"/>
                                        <p:tgtEl>
                                          <p:spTgt spid="8198"/>
                                        </p:tgtEl>
                                      </p:cBhvr>
                                    </p:animEffect>
                                    <p:anim calcmode="lin" valueType="num">
                                      <p:cBhvr>
                                        <p:cTn id="33" dur="1000" fill="hold"/>
                                        <p:tgtEl>
                                          <p:spTgt spid="8198"/>
                                        </p:tgtEl>
                                        <p:attrNameLst>
                                          <p:attrName>ppt_x</p:attrName>
                                        </p:attrNameLst>
                                      </p:cBhvr>
                                      <p:tavLst>
                                        <p:tav tm="0">
                                          <p:val>
                                            <p:strVal val="#ppt_x"/>
                                          </p:val>
                                        </p:tav>
                                        <p:tav tm="100000">
                                          <p:val>
                                            <p:strVal val="#ppt_x"/>
                                          </p:val>
                                        </p:tav>
                                      </p:tavLst>
                                    </p:anim>
                                    <p:anim calcmode="lin" valueType="num">
                                      <p:cBhvr>
                                        <p:cTn id="34"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202"/>
                                        </p:tgtEl>
                                        <p:attrNameLst>
                                          <p:attrName>style.visibility</p:attrName>
                                        </p:attrNameLst>
                                      </p:cBhvr>
                                      <p:to>
                                        <p:strVal val="visible"/>
                                      </p:to>
                                    </p:set>
                                    <p:animEffect transition="in" filter="fade">
                                      <p:cBhvr>
                                        <p:cTn id="39" dur="1000"/>
                                        <p:tgtEl>
                                          <p:spTgt spid="8202"/>
                                        </p:tgtEl>
                                      </p:cBhvr>
                                    </p:animEffect>
                                    <p:anim calcmode="lin" valueType="num">
                                      <p:cBhvr>
                                        <p:cTn id="40" dur="1000" fill="hold"/>
                                        <p:tgtEl>
                                          <p:spTgt spid="8202"/>
                                        </p:tgtEl>
                                        <p:attrNameLst>
                                          <p:attrName>ppt_x</p:attrName>
                                        </p:attrNameLst>
                                      </p:cBhvr>
                                      <p:tavLst>
                                        <p:tav tm="0">
                                          <p:val>
                                            <p:strVal val="#ppt_x"/>
                                          </p:val>
                                        </p:tav>
                                        <p:tav tm="100000">
                                          <p:val>
                                            <p:strVal val="#ppt_x"/>
                                          </p:val>
                                        </p:tav>
                                      </p:tavLst>
                                    </p:anim>
                                    <p:anim calcmode="lin" valueType="num">
                                      <p:cBhvr>
                                        <p:cTn id="41" dur="1000" fill="hold"/>
                                        <p:tgtEl>
                                          <p:spTgt spid="820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196"/>
                                        </p:tgtEl>
                                        <p:attrNameLst>
                                          <p:attrName>style.visibility</p:attrName>
                                        </p:attrNameLst>
                                      </p:cBhvr>
                                      <p:to>
                                        <p:strVal val="visible"/>
                                      </p:to>
                                    </p:set>
                                    <p:animEffect transition="in" filter="fade">
                                      <p:cBhvr>
                                        <p:cTn id="46" dur="1000"/>
                                        <p:tgtEl>
                                          <p:spTgt spid="8196"/>
                                        </p:tgtEl>
                                      </p:cBhvr>
                                    </p:animEffect>
                                    <p:anim calcmode="lin" valueType="num">
                                      <p:cBhvr>
                                        <p:cTn id="47" dur="1000" fill="hold"/>
                                        <p:tgtEl>
                                          <p:spTgt spid="8196"/>
                                        </p:tgtEl>
                                        <p:attrNameLst>
                                          <p:attrName>ppt_x</p:attrName>
                                        </p:attrNameLst>
                                      </p:cBhvr>
                                      <p:tavLst>
                                        <p:tav tm="0">
                                          <p:val>
                                            <p:strVal val="#ppt_x"/>
                                          </p:val>
                                        </p:tav>
                                        <p:tav tm="100000">
                                          <p:val>
                                            <p:strVal val="#ppt_x"/>
                                          </p:val>
                                        </p:tav>
                                      </p:tavLst>
                                    </p:anim>
                                    <p:anim calcmode="lin" valueType="num">
                                      <p:cBhvr>
                                        <p:cTn id="48"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98"/>
        <p:cNvGrpSpPr/>
        <p:nvPr/>
      </p:nvGrpSpPr>
      <p:grpSpPr>
        <a:xfrm>
          <a:off x="0" y="0"/>
          <a:ext cx="0" cy="0"/>
          <a:chOff x="0" y="0"/>
          <a:chExt cx="0" cy="0"/>
        </a:xfrm>
      </p:grpSpPr>
      <p:sp>
        <p:nvSpPr>
          <p:cNvPr id="199" name="Google Shape;199;p13"/>
          <p:cNvSpPr txBox="1"/>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6000" dirty="0" err="1">
                <a:solidFill>
                  <a:schemeClr val="lt1"/>
                </a:solidFill>
                <a:latin typeface="Calibri"/>
                <a:ea typeface="Calibri"/>
                <a:cs typeface="Calibri"/>
                <a:sym typeface="Calibri"/>
              </a:rPr>
              <a:t>Activity</a:t>
            </a:r>
            <a:endParaRPr dirty="0"/>
          </a:p>
        </p:txBody>
      </p:sp>
      <p:sp>
        <p:nvSpPr>
          <p:cNvPr id="200" name="Google Shape;200;p1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1" name="Google Shape;201;p13"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111E1-8D71-4B05-A2E1-14AD40F56E91}"/>
              </a:ext>
            </a:extLst>
          </p:cNvPr>
          <p:cNvPicPr>
            <a:picLocks noChangeAspect="1"/>
          </p:cNvPicPr>
          <p:nvPr/>
        </p:nvPicPr>
        <p:blipFill>
          <a:blip r:embed="rId2"/>
          <a:stretch>
            <a:fillRect/>
          </a:stretch>
        </p:blipFill>
        <p:spPr>
          <a:xfrm>
            <a:off x="2863122" y="58308"/>
            <a:ext cx="6521680" cy="6799692"/>
          </a:xfrm>
          <a:prstGeom prst="rect">
            <a:avLst/>
          </a:prstGeom>
        </p:spPr>
      </p:pic>
      <p:sp>
        <p:nvSpPr>
          <p:cNvPr id="5" name="TextBox 4">
            <a:extLst>
              <a:ext uri="{FF2B5EF4-FFF2-40B4-BE49-F238E27FC236}">
                <a16:creationId xmlns:a16="http://schemas.microsoft.com/office/drawing/2014/main" id="{3A5FE703-23B6-4532-960B-F4BD3C363D3B}"/>
              </a:ext>
            </a:extLst>
          </p:cNvPr>
          <p:cNvSpPr txBox="1"/>
          <p:nvPr/>
        </p:nvSpPr>
        <p:spPr>
          <a:xfrm>
            <a:off x="63707" y="212733"/>
            <a:ext cx="2701026" cy="3970318"/>
          </a:xfrm>
          <a:prstGeom prst="rect">
            <a:avLst/>
          </a:prstGeom>
          <a:noFill/>
        </p:spPr>
        <p:txBody>
          <a:bodyPr wrap="square" rtlCol="0">
            <a:spAutoFit/>
          </a:bodyPr>
          <a:lstStyle/>
          <a:p>
            <a:pPr marL="0" marR="0">
              <a:spcBef>
                <a:spcPts val="0"/>
              </a:spcBef>
              <a:spcAft>
                <a:spcPts val="0"/>
              </a:spcAft>
            </a:pPr>
            <a:r>
              <a:rPr lang="es-ES" sz="2800" dirty="0" err="1">
                <a:effectLst/>
                <a:latin typeface="Comic Sans MS" panose="030F0702030302020204" pitchFamily="66" charset="0"/>
                <a:ea typeface="Times New Roman" panose="02020603050405020304" pitchFamily="18" charset="0"/>
                <a:cs typeface="Calibri" panose="020F0502020204030204" pitchFamily="34" charset="0"/>
              </a:rPr>
              <a:t>The</a:t>
            </a:r>
            <a:r>
              <a:rPr lang="es-ES" sz="2800" dirty="0">
                <a:effectLst/>
                <a:latin typeface="Comic Sans MS" panose="030F0702030302020204" pitchFamily="66" charset="0"/>
                <a:ea typeface="Times New Roman" panose="02020603050405020304" pitchFamily="18" charset="0"/>
                <a:cs typeface="Calibri" panose="020F0502020204030204" pitchFamily="34" charset="0"/>
              </a:rPr>
              <a:t> </a:t>
            </a:r>
            <a:r>
              <a:rPr lang="es-ES" sz="2800" dirty="0" err="1">
                <a:effectLst/>
                <a:latin typeface="Comic Sans MS" panose="030F0702030302020204" pitchFamily="66" charset="0"/>
                <a:ea typeface="Times New Roman" panose="02020603050405020304" pitchFamily="18" charset="0"/>
                <a:cs typeface="Calibri" panose="020F0502020204030204" pitchFamily="34" charset="0"/>
              </a:rPr>
              <a:t>Kingdom</a:t>
            </a:r>
            <a:r>
              <a:rPr lang="es-ES" sz="2800" dirty="0">
                <a:effectLst/>
                <a:latin typeface="Comic Sans MS" panose="030F0702030302020204" pitchFamily="66" charset="0"/>
                <a:ea typeface="Times New Roman" panose="02020603050405020304" pitchFamily="18" charset="0"/>
                <a:cs typeface="Calibri" panose="020F0502020204030204" pitchFamily="34" charset="0"/>
              </a:rPr>
              <a:t> </a:t>
            </a:r>
            <a:r>
              <a:rPr lang="es-ES" sz="2800" dirty="0" err="1">
                <a:effectLst/>
                <a:latin typeface="Comic Sans MS" panose="030F0702030302020204" pitchFamily="66" charset="0"/>
                <a:ea typeface="Times New Roman" panose="02020603050405020304" pitchFamily="18" charset="0"/>
                <a:cs typeface="Calibri" panose="020F0502020204030204" pitchFamily="34" charset="0"/>
              </a:rPr>
              <a:t>of</a:t>
            </a:r>
            <a:r>
              <a:rPr lang="es-ES" sz="2800" dirty="0">
                <a:effectLst/>
                <a:latin typeface="Comic Sans MS" panose="030F0702030302020204" pitchFamily="66" charset="0"/>
                <a:ea typeface="Times New Roman" panose="02020603050405020304" pitchFamily="18" charset="0"/>
                <a:cs typeface="Calibri" panose="020F0502020204030204" pitchFamily="34" charset="0"/>
              </a:rPr>
              <a:t> </a:t>
            </a:r>
            <a:r>
              <a:rPr lang="es-ES" sz="2800" dirty="0" err="1">
                <a:effectLst/>
                <a:latin typeface="Comic Sans MS" panose="030F0702030302020204" pitchFamily="66" charset="0"/>
                <a:ea typeface="Times New Roman" panose="02020603050405020304" pitchFamily="18" charset="0"/>
                <a:cs typeface="Calibri" panose="020F0502020204030204" pitchFamily="34" charset="0"/>
              </a:rPr>
              <a:t>God</a:t>
            </a:r>
            <a:r>
              <a:rPr lang="es-ES" sz="2800" dirty="0">
                <a:effectLst/>
                <a:latin typeface="Comic Sans MS" panose="030F0702030302020204" pitchFamily="66" charset="0"/>
                <a:ea typeface="Times New Roman" panose="02020603050405020304" pitchFamily="18" charset="0"/>
                <a:cs typeface="Calibri" panose="020F0502020204030204" pitchFamily="34" charset="0"/>
              </a:rPr>
              <a:t> </a:t>
            </a:r>
            <a:r>
              <a:rPr lang="es-ES" sz="2800" dirty="0" err="1">
                <a:effectLst/>
                <a:latin typeface="Comic Sans MS" panose="030F0702030302020204" pitchFamily="66" charset="0"/>
                <a:ea typeface="Times New Roman" panose="02020603050405020304" pitchFamily="18" charset="0"/>
                <a:cs typeface="Calibri" panose="020F0502020204030204" pitchFamily="34" charset="0"/>
              </a:rPr>
              <a:t>needs</a:t>
            </a:r>
            <a:r>
              <a:rPr lang="es-ES" sz="2800" dirty="0">
                <a:effectLst/>
                <a:latin typeface="Comic Sans MS" panose="030F0702030302020204" pitchFamily="66" charset="0"/>
                <a:ea typeface="Times New Roman" panose="02020603050405020304" pitchFamily="18" charset="0"/>
                <a:cs typeface="Calibri" panose="020F0502020204030204" pitchFamily="34" charset="0"/>
              </a:rPr>
              <a:t> </a:t>
            </a:r>
            <a:r>
              <a:rPr lang="es-ES" sz="2800" dirty="0" err="1">
                <a:effectLst/>
                <a:latin typeface="Comic Sans MS" panose="030F0702030302020204" pitchFamily="66" charset="0"/>
                <a:ea typeface="Times New Roman" panose="02020603050405020304" pitchFamily="18" charset="0"/>
                <a:cs typeface="Calibri" panose="020F0502020204030204" pitchFamily="34" charset="0"/>
              </a:rPr>
              <a:t>our</a:t>
            </a:r>
            <a:r>
              <a:rPr lang="es-ES" sz="2800" dirty="0">
                <a:effectLst/>
                <a:latin typeface="Comic Sans MS" panose="030F0702030302020204" pitchFamily="66" charset="0"/>
                <a:ea typeface="Times New Roman" panose="02020603050405020304" pitchFamily="18" charset="0"/>
                <a:cs typeface="Calibri" panose="020F0502020204030204" pitchFamily="34" charset="0"/>
              </a:rPr>
              <a:t> </a:t>
            </a:r>
            <a:r>
              <a:rPr lang="es-ES" sz="2800" dirty="0" err="1">
                <a:effectLst/>
                <a:latin typeface="Comic Sans MS" panose="030F0702030302020204" pitchFamily="66" charset="0"/>
                <a:ea typeface="Times New Roman" panose="02020603050405020304" pitchFamily="18" charset="0"/>
                <a:cs typeface="Calibri" panose="020F0502020204030204" pitchFamily="34" charset="0"/>
              </a:rPr>
              <a:t>help</a:t>
            </a:r>
            <a:r>
              <a:rPr lang="es-ES" sz="2800" dirty="0">
                <a:effectLst/>
                <a:latin typeface="Comic Sans MS" panose="030F0702030302020204" pitchFamily="66" charset="0"/>
                <a:ea typeface="Times New Roman" panose="02020603050405020304" pitchFamily="18" charset="0"/>
                <a:cs typeface="Calibri" panose="020F0502020204030204" pitchFamily="34" charset="0"/>
              </a:rPr>
              <a:t>. </a:t>
            </a:r>
          </a:p>
          <a:p>
            <a:pPr marL="0" marR="0">
              <a:spcBef>
                <a:spcPts val="0"/>
              </a:spcBef>
              <a:spcAft>
                <a:spcPts val="0"/>
              </a:spcAft>
            </a:pPr>
            <a:endParaRPr lang="es-ES" sz="2800" dirty="0">
              <a:latin typeface="Comic Sans MS" panose="030F0702030302020204" pitchFamily="66" charset="0"/>
              <a:ea typeface="Times New Roman" panose="02020603050405020304" pitchFamily="18" charset="0"/>
              <a:cs typeface="Calibri" panose="020F0502020204030204" pitchFamily="34" charset="0"/>
            </a:endParaRPr>
          </a:p>
          <a:p>
            <a:pPr marL="0" marR="0">
              <a:spcBef>
                <a:spcPts val="0"/>
              </a:spcBef>
              <a:spcAft>
                <a:spcPts val="0"/>
              </a:spcAft>
            </a:pPr>
            <a:r>
              <a:rPr lang="es-ES" sz="2800" dirty="0" err="1">
                <a:latin typeface="Comic Sans MS" panose="030F0702030302020204" pitchFamily="66" charset="0"/>
                <a:ea typeface="Times New Roman" panose="02020603050405020304" pitchFamily="18" charset="0"/>
                <a:cs typeface="Calibri" panose="020F0502020204030204" pitchFamily="34" charset="0"/>
              </a:rPr>
              <a:t>Choose</a:t>
            </a:r>
            <a:r>
              <a:rPr lang="es-ES" sz="2800" dirty="0">
                <a:latin typeface="Comic Sans MS" panose="030F0702030302020204" pitchFamily="66" charset="0"/>
                <a:ea typeface="Times New Roman" panose="02020603050405020304" pitchFamily="18" charset="0"/>
                <a:cs typeface="Calibri" panose="020F0502020204030204" pitchFamily="34" charset="0"/>
              </a:rPr>
              <a:t> </a:t>
            </a:r>
            <a:r>
              <a:rPr lang="es-ES" sz="2800" dirty="0" err="1">
                <a:latin typeface="Comic Sans MS" panose="030F0702030302020204" pitchFamily="66" charset="0"/>
                <a:ea typeface="Times New Roman" panose="02020603050405020304" pitchFamily="18" charset="0"/>
                <a:cs typeface="Calibri" panose="020F0502020204030204" pitchFamily="34" charset="0"/>
              </a:rPr>
              <a:t>the</a:t>
            </a:r>
            <a:r>
              <a:rPr lang="es-ES" sz="2800" dirty="0">
                <a:latin typeface="Comic Sans MS" panose="030F0702030302020204" pitchFamily="66" charset="0"/>
                <a:ea typeface="Times New Roman" panose="02020603050405020304" pitchFamily="18" charset="0"/>
                <a:cs typeface="Calibri" panose="020F0502020204030204" pitchFamily="34" charset="0"/>
              </a:rPr>
              <a:t> </a:t>
            </a:r>
            <a:r>
              <a:rPr lang="es-ES" sz="2800" dirty="0" err="1">
                <a:latin typeface="Comic Sans MS" panose="030F0702030302020204" pitchFamily="66" charset="0"/>
                <a:ea typeface="Times New Roman" panose="02020603050405020304" pitchFamily="18" charset="0"/>
                <a:cs typeface="Calibri" panose="020F0502020204030204" pitchFamily="34" charset="0"/>
              </a:rPr>
              <a:t>words</a:t>
            </a:r>
            <a:r>
              <a:rPr lang="es-ES" sz="2800" dirty="0">
                <a:latin typeface="Comic Sans MS" panose="030F0702030302020204" pitchFamily="66" charset="0"/>
                <a:ea typeface="Times New Roman" panose="02020603050405020304" pitchFamily="18" charset="0"/>
                <a:cs typeface="Calibri" panose="020F0502020204030204" pitchFamily="34" charset="0"/>
              </a:rPr>
              <a:t> </a:t>
            </a:r>
            <a:r>
              <a:rPr lang="es-ES" sz="2800" dirty="0" err="1">
                <a:latin typeface="Comic Sans MS" panose="030F0702030302020204" pitchFamily="66" charset="0"/>
                <a:ea typeface="Times New Roman" panose="02020603050405020304" pitchFamily="18" charset="0"/>
                <a:cs typeface="Calibri" panose="020F0502020204030204" pitchFamily="34" charset="0"/>
              </a:rPr>
              <a:t>that</a:t>
            </a:r>
            <a:r>
              <a:rPr lang="es-ES" sz="2800" dirty="0">
                <a:latin typeface="Comic Sans MS" panose="030F0702030302020204" pitchFamily="66" charset="0"/>
                <a:ea typeface="Times New Roman" panose="02020603050405020304" pitchFamily="18" charset="0"/>
                <a:cs typeface="Calibri" panose="020F0502020204030204" pitchFamily="34" charset="0"/>
              </a:rPr>
              <a:t> </a:t>
            </a:r>
            <a:r>
              <a:rPr lang="es-ES" sz="2800" dirty="0" err="1">
                <a:latin typeface="Comic Sans MS" panose="030F0702030302020204" pitchFamily="66" charset="0"/>
                <a:ea typeface="Times New Roman" panose="02020603050405020304" pitchFamily="18" charset="0"/>
                <a:cs typeface="Calibri" panose="020F0502020204030204" pitchFamily="34" charset="0"/>
              </a:rPr>
              <a:t>help</a:t>
            </a:r>
            <a:r>
              <a:rPr lang="es-ES" sz="2800" dirty="0">
                <a:latin typeface="Comic Sans MS" panose="030F0702030302020204" pitchFamily="66" charset="0"/>
                <a:ea typeface="Times New Roman" panose="02020603050405020304" pitchFamily="18" charset="0"/>
                <a:cs typeface="Calibri" panose="020F0502020204030204" pitchFamily="34" charset="0"/>
              </a:rPr>
              <a:t> </a:t>
            </a:r>
            <a:r>
              <a:rPr lang="es-ES" sz="2800" dirty="0" err="1">
                <a:latin typeface="Comic Sans MS" panose="030F0702030302020204" pitchFamily="66" charset="0"/>
                <a:ea typeface="Times New Roman" panose="02020603050405020304" pitchFamily="18" charset="0"/>
                <a:cs typeface="Calibri" panose="020F0502020204030204" pitchFamily="34" charset="0"/>
              </a:rPr>
              <a:t>build</a:t>
            </a:r>
            <a:r>
              <a:rPr lang="es-ES" sz="2800" dirty="0">
                <a:latin typeface="Comic Sans MS" panose="030F0702030302020204" pitchFamily="66" charset="0"/>
                <a:ea typeface="Times New Roman" panose="02020603050405020304" pitchFamily="18" charset="0"/>
                <a:cs typeface="Calibri" panose="020F0502020204030204" pitchFamily="34" charset="0"/>
              </a:rPr>
              <a:t> </a:t>
            </a:r>
            <a:r>
              <a:rPr lang="es-ES" sz="2800" dirty="0" err="1">
                <a:latin typeface="Comic Sans MS" panose="030F0702030302020204" pitchFamily="66" charset="0"/>
                <a:ea typeface="Times New Roman" panose="02020603050405020304" pitchFamily="18" charset="0"/>
                <a:cs typeface="Calibri" panose="020F0502020204030204" pitchFamily="34" charset="0"/>
              </a:rPr>
              <a:t>the</a:t>
            </a:r>
            <a:r>
              <a:rPr lang="es-ES" sz="2800" dirty="0">
                <a:latin typeface="Comic Sans MS" panose="030F0702030302020204" pitchFamily="66" charset="0"/>
                <a:ea typeface="Times New Roman" panose="02020603050405020304" pitchFamily="18" charset="0"/>
                <a:cs typeface="Calibri" panose="020F0502020204030204" pitchFamily="34" charset="0"/>
              </a:rPr>
              <a:t> </a:t>
            </a:r>
            <a:r>
              <a:rPr lang="es-ES" sz="2800" dirty="0" err="1">
                <a:latin typeface="Comic Sans MS" panose="030F0702030302020204" pitchFamily="66" charset="0"/>
                <a:ea typeface="Times New Roman" panose="02020603050405020304" pitchFamily="18" charset="0"/>
                <a:cs typeface="Calibri" panose="020F0502020204030204" pitchFamily="34" charset="0"/>
              </a:rPr>
              <a:t>Kingdom</a:t>
            </a:r>
            <a:r>
              <a:rPr lang="es-ES" sz="2800" dirty="0">
                <a:latin typeface="Comic Sans MS" panose="030F0702030302020204" pitchFamily="66" charset="0"/>
                <a:ea typeface="Times New Roman" panose="02020603050405020304" pitchFamily="18" charset="0"/>
                <a:cs typeface="Calibri" panose="020F0502020204030204" pitchFamily="34" charset="0"/>
              </a:rPr>
              <a:t> </a:t>
            </a:r>
            <a:r>
              <a:rPr lang="es-ES" sz="2800" dirty="0" err="1">
                <a:latin typeface="Comic Sans MS" panose="030F0702030302020204" pitchFamily="66" charset="0"/>
                <a:ea typeface="Times New Roman" panose="02020603050405020304" pitchFamily="18" charset="0"/>
                <a:cs typeface="Calibri" panose="020F0502020204030204" pitchFamily="34" charset="0"/>
              </a:rPr>
              <a:t>of</a:t>
            </a:r>
            <a:r>
              <a:rPr lang="es-ES" sz="2800" dirty="0">
                <a:latin typeface="Comic Sans MS" panose="030F0702030302020204" pitchFamily="66" charset="0"/>
                <a:ea typeface="Times New Roman" panose="02020603050405020304" pitchFamily="18" charset="0"/>
                <a:cs typeface="Calibri" panose="020F0502020204030204" pitchFamily="34" charset="0"/>
              </a:rPr>
              <a:t> </a:t>
            </a:r>
            <a:r>
              <a:rPr lang="es-ES" sz="2800" dirty="0" err="1">
                <a:latin typeface="Comic Sans MS" panose="030F0702030302020204" pitchFamily="66" charset="0"/>
                <a:ea typeface="Times New Roman" panose="02020603050405020304" pitchFamily="18" charset="0"/>
                <a:cs typeface="Calibri" panose="020F0502020204030204" pitchFamily="34" charset="0"/>
              </a:rPr>
              <a:t>God</a:t>
            </a:r>
            <a:r>
              <a:rPr lang="es-ES" sz="2800" dirty="0">
                <a:latin typeface="Comic Sans MS" panose="030F0702030302020204" pitchFamily="66" charset="0"/>
                <a:ea typeface="Times New Roman" panose="02020603050405020304" pitchFamily="18" charset="0"/>
                <a:cs typeface="Calibri" panose="020F0502020204030204" pitchFamily="34" charset="0"/>
              </a:rPr>
              <a:t>. </a:t>
            </a:r>
            <a:endParaRPr lang="en-US" sz="2800" dirty="0">
              <a:effectLst/>
              <a:latin typeface="Comic Sans MS" panose="030F0702030302020204" pitchFamily="66" charset="0"/>
              <a:ea typeface="Times New Roman" panose="02020603050405020304" pitchFamily="18" charset="0"/>
            </a:endParaRPr>
          </a:p>
        </p:txBody>
      </p:sp>
      <p:sp>
        <p:nvSpPr>
          <p:cNvPr id="6" name="TextBox 5">
            <a:extLst>
              <a:ext uri="{FF2B5EF4-FFF2-40B4-BE49-F238E27FC236}">
                <a16:creationId xmlns:a16="http://schemas.microsoft.com/office/drawing/2014/main" id="{074284E2-6D37-4C8F-86F9-1019876994AE}"/>
              </a:ext>
            </a:extLst>
          </p:cNvPr>
          <p:cNvSpPr txBox="1"/>
          <p:nvPr/>
        </p:nvSpPr>
        <p:spPr>
          <a:xfrm>
            <a:off x="9328878" y="612842"/>
            <a:ext cx="2948068" cy="5262979"/>
          </a:xfrm>
          <a:prstGeom prst="rect">
            <a:avLst/>
          </a:prstGeom>
          <a:noFill/>
        </p:spPr>
        <p:txBody>
          <a:bodyPr wrap="square" rtlCol="0">
            <a:spAutoFit/>
          </a:bodyPr>
          <a:lstStyle/>
          <a:p>
            <a:r>
              <a:rPr lang="es-ES" sz="2400" dirty="0">
                <a:effectLst/>
                <a:latin typeface="Comic Sans MS" panose="030F0702030302020204" pitchFamily="66" charset="0"/>
                <a:ea typeface="Times New Roman" panose="02020603050405020304" pitchFamily="18" charset="0"/>
                <a:cs typeface="Calibri" panose="020F0502020204030204" pitchFamily="34" charset="0"/>
              </a:rPr>
              <a:t>LOVE, </a:t>
            </a:r>
          </a:p>
          <a:p>
            <a:r>
              <a:rPr lang="es-ES" sz="2400" dirty="0">
                <a:effectLst/>
                <a:latin typeface="Comic Sans MS" panose="030F0702030302020204" pitchFamily="66" charset="0"/>
                <a:ea typeface="Times New Roman" panose="02020603050405020304" pitchFamily="18" charset="0"/>
                <a:cs typeface="Calibri" panose="020F0502020204030204" pitchFamily="34" charset="0"/>
              </a:rPr>
              <a:t>SELFISHNESS, PRAYER, DISOBEDIENCE,</a:t>
            </a:r>
          </a:p>
          <a:p>
            <a:r>
              <a:rPr lang="es-ES" sz="2400" dirty="0">
                <a:effectLst/>
                <a:latin typeface="Comic Sans MS" panose="030F0702030302020204" pitchFamily="66" charset="0"/>
                <a:ea typeface="Times New Roman" panose="02020603050405020304" pitchFamily="18" charset="0"/>
                <a:cs typeface="Calibri" panose="020F0502020204030204" pitchFamily="34" charset="0"/>
              </a:rPr>
              <a:t>SERVICE,  FORGIVENESS, </a:t>
            </a:r>
          </a:p>
          <a:p>
            <a:r>
              <a:rPr lang="es-ES" sz="2400" dirty="0">
                <a:effectLst/>
                <a:latin typeface="Comic Sans MS" panose="030F0702030302020204" pitchFamily="66" charset="0"/>
                <a:ea typeface="Times New Roman" panose="02020603050405020304" pitchFamily="18" charset="0"/>
                <a:cs typeface="Calibri" panose="020F0502020204030204" pitchFamily="34" charset="0"/>
              </a:rPr>
              <a:t>FIGHT, </a:t>
            </a:r>
          </a:p>
          <a:p>
            <a:r>
              <a:rPr lang="es-ES" sz="2400" dirty="0">
                <a:effectLst/>
                <a:latin typeface="Comic Sans MS" panose="030F0702030302020204" pitchFamily="66" charset="0"/>
                <a:ea typeface="Times New Roman" panose="02020603050405020304" pitchFamily="18" charset="0"/>
                <a:cs typeface="Calibri" panose="020F0502020204030204" pitchFamily="34" charset="0"/>
              </a:rPr>
              <a:t>THE EUCHARIST, LIES, </a:t>
            </a:r>
          </a:p>
          <a:p>
            <a:r>
              <a:rPr lang="es-ES" sz="2400" dirty="0">
                <a:effectLst/>
                <a:latin typeface="Comic Sans MS" panose="030F0702030302020204" pitchFamily="66" charset="0"/>
                <a:ea typeface="Times New Roman" panose="02020603050405020304" pitchFamily="18" charset="0"/>
                <a:cs typeface="Calibri" panose="020F0502020204030204" pitchFamily="34" charset="0"/>
              </a:rPr>
              <a:t>THE HOLY SPIRIT, </a:t>
            </a:r>
          </a:p>
          <a:p>
            <a:r>
              <a:rPr lang="es-ES" sz="2400" dirty="0">
                <a:effectLst/>
                <a:latin typeface="Comic Sans MS" panose="030F0702030302020204" pitchFamily="66" charset="0"/>
                <a:ea typeface="Times New Roman" panose="02020603050405020304" pitchFamily="18" charset="0"/>
                <a:cs typeface="Calibri" panose="020F0502020204030204" pitchFamily="34" charset="0"/>
              </a:rPr>
              <a:t>HUMILITY, </a:t>
            </a:r>
          </a:p>
          <a:p>
            <a:r>
              <a:rPr lang="es-ES" sz="2400" dirty="0">
                <a:effectLst/>
                <a:latin typeface="Comic Sans MS" panose="030F0702030302020204" pitchFamily="66" charset="0"/>
                <a:ea typeface="Times New Roman" panose="02020603050405020304" pitchFamily="18" charset="0"/>
                <a:cs typeface="Calibri" panose="020F0502020204030204" pitchFamily="34" charset="0"/>
              </a:rPr>
              <a:t>READING</a:t>
            </a:r>
          </a:p>
          <a:p>
            <a:r>
              <a:rPr lang="es-ES" sz="2400" dirty="0">
                <a:effectLst/>
                <a:latin typeface="Comic Sans MS" panose="030F0702030302020204" pitchFamily="66" charset="0"/>
                <a:ea typeface="Times New Roman" panose="02020603050405020304" pitchFamily="18" charset="0"/>
                <a:cs typeface="Calibri" panose="020F0502020204030204" pitchFamily="34" charset="0"/>
              </a:rPr>
              <a:t>THE BIBLE</a:t>
            </a:r>
            <a:endParaRPr lang="en-US" sz="2400" dirty="0">
              <a:latin typeface="Comic Sans MS" panose="030F0702030302020204" pitchFamily="66" charset="0"/>
            </a:endParaRPr>
          </a:p>
        </p:txBody>
      </p:sp>
      <p:sp>
        <p:nvSpPr>
          <p:cNvPr id="7" name="TextBox 6">
            <a:extLst>
              <a:ext uri="{FF2B5EF4-FFF2-40B4-BE49-F238E27FC236}">
                <a16:creationId xmlns:a16="http://schemas.microsoft.com/office/drawing/2014/main" id="{E3431BA5-B40B-4D97-8B53-47847478C80C}"/>
              </a:ext>
            </a:extLst>
          </p:cNvPr>
          <p:cNvSpPr txBox="1"/>
          <p:nvPr/>
        </p:nvSpPr>
        <p:spPr>
          <a:xfrm>
            <a:off x="4482059" y="1484026"/>
            <a:ext cx="1184223" cy="461665"/>
          </a:xfrm>
          <a:prstGeom prst="rect">
            <a:avLst/>
          </a:prstGeom>
          <a:noFill/>
        </p:spPr>
        <p:txBody>
          <a:bodyPr wrap="square" rtlCol="0">
            <a:spAutoFit/>
          </a:bodyPr>
          <a:lstStyle/>
          <a:p>
            <a:pPr algn="ctr"/>
            <a:r>
              <a:rPr lang="en-US" sz="2400" b="1" dirty="0">
                <a:solidFill>
                  <a:srgbClr val="FF0000"/>
                </a:solidFill>
                <a:latin typeface="Abadi" panose="020B0604020104020204" pitchFamily="34" charset="0"/>
                <a:cs typeface="Calibri" panose="020F0502020204030204" pitchFamily="34" charset="0"/>
              </a:rPr>
              <a:t>Love</a:t>
            </a:r>
          </a:p>
        </p:txBody>
      </p:sp>
      <p:sp>
        <p:nvSpPr>
          <p:cNvPr id="8" name="TextBox 7">
            <a:extLst>
              <a:ext uri="{FF2B5EF4-FFF2-40B4-BE49-F238E27FC236}">
                <a16:creationId xmlns:a16="http://schemas.microsoft.com/office/drawing/2014/main" id="{64CDA5C0-168C-4FB9-9518-DFDE95ED00A2}"/>
              </a:ext>
            </a:extLst>
          </p:cNvPr>
          <p:cNvSpPr txBox="1"/>
          <p:nvPr/>
        </p:nvSpPr>
        <p:spPr>
          <a:xfrm>
            <a:off x="6525720" y="1484026"/>
            <a:ext cx="1184223" cy="461665"/>
          </a:xfrm>
          <a:prstGeom prst="rect">
            <a:avLst/>
          </a:prstGeom>
          <a:noFill/>
        </p:spPr>
        <p:txBody>
          <a:bodyPr wrap="square" rtlCol="0">
            <a:spAutoFit/>
          </a:bodyPr>
          <a:lstStyle/>
          <a:p>
            <a:pPr algn="ctr"/>
            <a:r>
              <a:rPr lang="es-UY" sz="2400" b="1" dirty="0" err="1">
                <a:solidFill>
                  <a:srgbClr val="00B050"/>
                </a:solidFill>
                <a:latin typeface="Abadi" panose="020B0604020104020204" pitchFamily="34" charset="0"/>
                <a:cs typeface="Calibri" panose="020F0502020204030204" pitchFamily="34" charset="0"/>
              </a:rPr>
              <a:t>Prayer</a:t>
            </a:r>
            <a:endParaRPr lang="es-UY" sz="2400" b="1" dirty="0">
              <a:solidFill>
                <a:srgbClr val="00B050"/>
              </a:solidFill>
              <a:latin typeface="Abadi" panose="020B0604020104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ACCE0C9-626A-454A-BA31-47530E358464}"/>
              </a:ext>
            </a:extLst>
          </p:cNvPr>
          <p:cNvSpPr txBox="1"/>
          <p:nvPr/>
        </p:nvSpPr>
        <p:spPr>
          <a:xfrm>
            <a:off x="3650107" y="2598002"/>
            <a:ext cx="1184223" cy="461665"/>
          </a:xfrm>
          <a:prstGeom prst="rect">
            <a:avLst/>
          </a:prstGeom>
          <a:noFill/>
        </p:spPr>
        <p:txBody>
          <a:bodyPr wrap="square" rtlCol="0">
            <a:spAutoFit/>
          </a:bodyPr>
          <a:lstStyle/>
          <a:p>
            <a:pPr algn="ctr"/>
            <a:r>
              <a:rPr lang="es-UY" sz="2400" b="1" dirty="0" err="1">
                <a:solidFill>
                  <a:srgbClr val="0070C0"/>
                </a:solidFill>
                <a:latin typeface="Abadi" panose="020B0604020104020204" pitchFamily="34" charset="0"/>
                <a:cs typeface="Calibri" panose="020F0502020204030204" pitchFamily="34" charset="0"/>
              </a:rPr>
              <a:t>Service</a:t>
            </a:r>
            <a:endParaRPr lang="es-UY" sz="2400" b="1" dirty="0">
              <a:solidFill>
                <a:srgbClr val="0070C0"/>
              </a:solidFill>
              <a:latin typeface="Abadi" panose="020B060402010402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4ABC295-4AB7-43A7-B3BB-D25C2D26C4C8}"/>
              </a:ext>
            </a:extLst>
          </p:cNvPr>
          <p:cNvSpPr txBox="1"/>
          <p:nvPr/>
        </p:nvSpPr>
        <p:spPr>
          <a:xfrm>
            <a:off x="5340368" y="2598001"/>
            <a:ext cx="1760397" cy="461665"/>
          </a:xfrm>
          <a:prstGeom prst="rect">
            <a:avLst/>
          </a:prstGeom>
          <a:noFill/>
        </p:spPr>
        <p:txBody>
          <a:bodyPr wrap="square" rtlCol="0">
            <a:spAutoFit/>
          </a:bodyPr>
          <a:lstStyle/>
          <a:p>
            <a:pPr algn="ctr"/>
            <a:r>
              <a:rPr lang="es-UY" sz="2400" b="1" dirty="0" err="1">
                <a:solidFill>
                  <a:srgbClr val="7030A0"/>
                </a:solidFill>
                <a:latin typeface="Abadi" panose="020B0604020104020204" pitchFamily="34" charset="0"/>
                <a:cs typeface="Calibri" panose="020F0502020204030204" pitchFamily="34" charset="0"/>
              </a:rPr>
              <a:t>Forgiveness</a:t>
            </a:r>
            <a:endParaRPr lang="es-UY" sz="2400" b="1" dirty="0">
              <a:solidFill>
                <a:srgbClr val="7030A0"/>
              </a:solidFill>
              <a:latin typeface="Abadi" panose="020B0604020104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89D9232-A8B4-4D49-91B5-F6008F2AD140}"/>
              </a:ext>
            </a:extLst>
          </p:cNvPr>
          <p:cNvSpPr txBox="1"/>
          <p:nvPr/>
        </p:nvSpPr>
        <p:spPr>
          <a:xfrm>
            <a:off x="7430125" y="2228669"/>
            <a:ext cx="1536494" cy="830997"/>
          </a:xfrm>
          <a:prstGeom prst="rect">
            <a:avLst/>
          </a:prstGeom>
          <a:noFill/>
        </p:spPr>
        <p:txBody>
          <a:bodyPr wrap="square" rtlCol="0">
            <a:spAutoFit/>
          </a:bodyPr>
          <a:lstStyle/>
          <a:p>
            <a:pPr algn="ctr"/>
            <a:r>
              <a:rPr lang="es-UY" sz="2400" b="1" dirty="0" err="1">
                <a:solidFill>
                  <a:schemeClr val="accent2"/>
                </a:solidFill>
                <a:latin typeface="Abadi" panose="020B0604020104020204" pitchFamily="34" charset="0"/>
                <a:cs typeface="Calibri" panose="020F0502020204030204" pitchFamily="34" charset="0"/>
              </a:rPr>
              <a:t>The</a:t>
            </a:r>
            <a:r>
              <a:rPr lang="es-UY" sz="2400" b="1" dirty="0">
                <a:solidFill>
                  <a:schemeClr val="accent2"/>
                </a:solidFill>
                <a:latin typeface="Abadi" panose="020B0604020104020204" pitchFamily="34" charset="0"/>
                <a:cs typeface="Calibri" panose="020F0502020204030204" pitchFamily="34" charset="0"/>
              </a:rPr>
              <a:t> </a:t>
            </a:r>
            <a:r>
              <a:rPr lang="es-UY" sz="2400" b="1" dirty="0" err="1">
                <a:solidFill>
                  <a:schemeClr val="accent2"/>
                </a:solidFill>
                <a:latin typeface="Abadi" panose="020B0604020104020204" pitchFamily="34" charset="0"/>
                <a:cs typeface="Calibri" panose="020F0502020204030204" pitchFamily="34" charset="0"/>
              </a:rPr>
              <a:t>Eucharist</a:t>
            </a:r>
            <a:endParaRPr lang="es-UY" sz="2400" b="1" dirty="0">
              <a:solidFill>
                <a:schemeClr val="accent2"/>
              </a:solidFill>
              <a:latin typeface="Abadi" panose="020B060402010402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C31E955-534F-4641-A755-5E5B1EC029A3}"/>
              </a:ext>
            </a:extLst>
          </p:cNvPr>
          <p:cNvSpPr txBox="1"/>
          <p:nvPr/>
        </p:nvSpPr>
        <p:spPr>
          <a:xfrm>
            <a:off x="3942412" y="3428999"/>
            <a:ext cx="1184223" cy="1200329"/>
          </a:xfrm>
          <a:prstGeom prst="rect">
            <a:avLst/>
          </a:prstGeom>
          <a:noFill/>
        </p:spPr>
        <p:txBody>
          <a:bodyPr wrap="square" rtlCol="0">
            <a:spAutoFit/>
          </a:bodyPr>
          <a:lstStyle/>
          <a:p>
            <a:pPr algn="ctr"/>
            <a:r>
              <a:rPr lang="es-UY" sz="2400" b="1" dirty="0" err="1">
                <a:solidFill>
                  <a:srgbClr val="FF0000"/>
                </a:solidFill>
                <a:latin typeface="Abadi" panose="020B0604020104020204" pitchFamily="34" charset="0"/>
                <a:cs typeface="Calibri" panose="020F0502020204030204" pitchFamily="34" charset="0"/>
              </a:rPr>
              <a:t>The</a:t>
            </a:r>
            <a:r>
              <a:rPr lang="es-UY" sz="2400" b="1" dirty="0">
                <a:solidFill>
                  <a:srgbClr val="FF0000"/>
                </a:solidFill>
                <a:latin typeface="Abadi" panose="020B0604020104020204" pitchFamily="34" charset="0"/>
                <a:cs typeface="Calibri" panose="020F0502020204030204" pitchFamily="34" charset="0"/>
              </a:rPr>
              <a:t> </a:t>
            </a:r>
            <a:r>
              <a:rPr lang="es-UY" sz="2400" b="1" dirty="0" err="1">
                <a:solidFill>
                  <a:srgbClr val="FF0000"/>
                </a:solidFill>
                <a:latin typeface="Abadi" panose="020B0604020104020204" pitchFamily="34" charset="0"/>
                <a:cs typeface="Calibri" panose="020F0502020204030204" pitchFamily="34" charset="0"/>
              </a:rPr>
              <a:t>Holy</a:t>
            </a:r>
            <a:r>
              <a:rPr lang="es-UY" sz="2400" b="1" dirty="0">
                <a:solidFill>
                  <a:srgbClr val="FF0000"/>
                </a:solidFill>
                <a:latin typeface="Abadi" panose="020B0604020104020204" pitchFamily="34" charset="0"/>
                <a:cs typeface="Calibri" panose="020F0502020204030204" pitchFamily="34" charset="0"/>
              </a:rPr>
              <a:t> </a:t>
            </a:r>
            <a:r>
              <a:rPr lang="es-UY" sz="2400" b="1" dirty="0" err="1">
                <a:solidFill>
                  <a:srgbClr val="FF0000"/>
                </a:solidFill>
                <a:latin typeface="Abadi" panose="020B0604020104020204" pitchFamily="34" charset="0"/>
                <a:cs typeface="Calibri" panose="020F0502020204030204" pitchFamily="34" charset="0"/>
              </a:rPr>
              <a:t>Spirit</a:t>
            </a:r>
            <a:endParaRPr lang="es-UY" sz="2400" b="1" dirty="0">
              <a:solidFill>
                <a:srgbClr val="FF0000"/>
              </a:solidFill>
              <a:latin typeface="Abadi" panose="020B060402010402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EE7F77B-932F-47C2-90DD-B584E95A7E55}"/>
              </a:ext>
            </a:extLst>
          </p:cNvPr>
          <p:cNvSpPr txBox="1"/>
          <p:nvPr/>
        </p:nvSpPr>
        <p:spPr>
          <a:xfrm>
            <a:off x="5515422" y="3804159"/>
            <a:ext cx="1469998" cy="461665"/>
          </a:xfrm>
          <a:prstGeom prst="rect">
            <a:avLst/>
          </a:prstGeom>
          <a:noFill/>
        </p:spPr>
        <p:txBody>
          <a:bodyPr wrap="square" rtlCol="0">
            <a:spAutoFit/>
          </a:bodyPr>
          <a:lstStyle/>
          <a:p>
            <a:pPr algn="ctr"/>
            <a:r>
              <a:rPr lang="es-UY" sz="2400" b="1" dirty="0" err="1">
                <a:solidFill>
                  <a:srgbClr val="FF3399"/>
                </a:solidFill>
                <a:latin typeface="Abadi" panose="020B0604020104020204" pitchFamily="34" charset="0"/>
                <a:cs typeface="Calibri" panose="020F0502020204030204" pitchFamily="34" charset="0"/>
              </a:rPr>
              <a:t>Humility</a:t>
            </a:r>
            <a:endParaRPr lang="es-UY" sz="2400" b="1" dirty="0">
              <a:solidFill>
                <a:srgbClr val="FF3399"/>
              </a:solidFill>
              <a:latin typeface="Abadi" panose="020B060402010402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D54E64AB-4175-4EEA-A6D7-E0E89C8666E6}"/>
              </a:ext>
            </a:extLst>
          </p:cNvPr>
          <p:cNvSpPr txBox="1"/>
          <p:nvPr/>
        </p:nvSpPr>
        <p:spPr>
          <a:xfrm>
            <a:off x="7315205" y="3613664"/>
            <a:ext cx="1469998" cy="830997"/>
          </a:xfrm>
          <a:prstGeom prst="rect">
            <a:avLst/>
          </a:prstGeom>
          <a:noFill/>
        </p:spPr>
        <p:txBody>
          <a:bodyPr wrap="square" rtlCol="0">
            <a:spAutoFit/>
          </a:bodyPr>
          <a:lstStyle/>
          <a:p>
            <a:pPr algn="ctr"/>
            <a:r>
              <a:rPr lang="es-UY" sz="2400" b="1" dirty="0">
                <a:solidFill>
                  <a:srgbClr val="9900FF"/>
                </a:solidFill>
                <a:latin typeface="Abadi" panose="020B0604020104020204" pitchFamily="34" charset="0"/>
                <a:cs typeface="Calibri" panose="020F0502020204030204" pitchFamily="34" charset="0"/>
              </a:rPr>
              <a:t>Reading </a:t>
            </a:r>
          </a:p>
          <a:p>
            <a:pPr algn="ctr"/>
            <a:r>
              <a:rPr lang="es-UY" sz="2400" b="1" dirty="0" err="1">
                <a:solidFill>
                  <a:srgbClr val="9900FF"/>
                </a:solidFill>
                <a:latin typeface="Abadi" panose="020B0604020104020204" pitchFamily="34" charset="0"/>
                <a:cs typeface="Calibri" panose="020F0502020204030204" pitchFamily="34" charset="0"/>
              </a:rPr>
              <a:t>the</a:t>
            </a:r>
            <a:r>
              <a:rPr lang="es-UY" sz="2400" b="1" dirty="0">
                <a:solidFill>
                  <a:srgbClr val="9900FF"/>
                </a:solidFill>
                <a:latin typeface="Abadi" panose="020B0604020104020204" pitchFamily="34" charset="0"/>
                <a:cs typeface="Calibri" panose="020F0502020204030204" pitchFamily="34" charset="0"/>
              </a:rPr>
              <a:t> </a:t>
            </a:r>
            <a:r>
              <a:rPr lang="es-UY" sz="2400" b="1" dirty="0" err="1">
                <a:solidFill>
                  <a:srgbClr val="9900FF"/>
                </a:solidFill>
                <a:latin typeface="Abadi" panose="020B0604020104020204" pitchFamily="34" charset="0"/>
                <a:cs typeface="Calibri" panose="020F0502020204030204" pitchFamily="34" charset="0"/>
              </a:rPr>
              <a:t>Bible</a:t>
            </a:r>
            <a:endParaRPr lang="es-UY" sz="2400" b="1" dirty="0">
              <a:solidFill>
                <a:srgbClr val="9900FF"/>
              </a:solidFill>
              <a:latin typeface="Abadi" panose="020B06040201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969227C-4D2D-41F7-BF4F-AE2AF37A3EAB}"/>
              </a:ext>
            </a:extLst>
          </p:cNvPr>
          <p:cNvSpPr txBox="1"/>
          <p:nvPr/>
        </p:nvSpPr>
        <p:spPr>
          <a:xfrm>
            <a:off x="2863122" y="0"/>
            <a:ext cx="6521679" cy="523220"/>
          </a:xfrm>
          <a:prstGeom prst="rect">
            <a:avLst/>
          </a:prstGeom>
          <a:solidFill>
            <a:schemeClr val="bg1"/>
          </a:solidFill>
        </p:spPr>
        <p:txBody>
          <a:bodyPr wrap="square" rtlCol="0">
            <a:spAutoFit/>
          </a:bodyPr>
          <a:lstStyle/>
          <a:p>
            <a:pPr marL="0" marR="0" algn="ctr">
              <a:spcBef>
                <a:spcPts val="0"/>
              </a:spcBef>
              <a:spcAft>
                <a:spcPts val="0"/>
              </a:spcAft>
            </a:pPr>
            <a:r>
              <a:rPr lang="en-US" b="1" dirty="0">
                <a:effectLst/>
                <a:latin typeface="Abadi" panose="020B0604020104020204" pitchFamily="34" charset="0"/>
                <a:ea typeface="Times New Roman" panose="02020603050405020304" pitchFamily="18" charset="0"/>
                <a:cs typeface="Calibri" panose="020F0502020204030204" pitchFamily="34" charset="0"/>
              </a:rPr>
              <a:t>THE TINY MUSTARD SEED GROWS TO BE THE LARGEST TREE</a:t>
            </a:r>
            <a:endParaRPr lang="en-US"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b="1" dirty="0">
                <a:effectLst/>
                <a:latin typeface="Abadi" panose="020B0604020104020204" pitchFamily="34" charset="0"/>
                <a:ea typeface="Times New Roman" panose="02020603050405020304" pitchFamily="18" charset="0"/>
                <a:cs typeface="Calibri" panose="020F0502020204030204" pitchFamily="34" charset="0"/>
              </a:rPr>
              <a:t>HOUSING MANY BIRD’S NESTS (Mark 4, 26-34)</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43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861745" y="1706879"/>
            <a:ext cx="6369049" cy="4532243"/>
          </a:xfrm>
          <a:prstGeom prst="rect">
            <a:avLst/>
          </a:prstGeom>
          <a:noFill/>
          <a:ln>
            <a:noFill/>
          </a:ln>
        </p:spPr>
        <p:txBody>
          <a:bodyPr spcFirstLastPara="1" wrap="square" lIns="91425" tIns="45700" rIns="91425" bIns="45700" anchor="ctr" anchorCtr="0">
            <a:noAutofit/>
          </a:bodyPr>
          <a:lstStyle/>
          <a:p>
            <a:pPr marL="0" marR="0" algn="just">
              <a:spcBef>
                <a:spcPts val="0"/>
              </a:spcBef>
              <a:spcAft>
                <a:spcPts val="0"/>
              </a:spcAft>
            </a:pPr>
            <a:br>
              <a:rPr lang="es-ES" sz="3400" b="1" dirty="0">
                <a:latin typeface="Calibri"/>
                <a:ea typeface="Calibri"/>
                <a:cs typeface="Calibri"/>
                <a:sym typeface="Calibri"/>
              </a:rPr>
            </a:br>
            <a:br>
              <a:rPr lang="es-ES" sz="2800" b="1" dirty="0">
                <a:latin typeface="Calibri" panose="020F0502020204030204" pitchFamily="34" charset="0"/>
                <a:cs typeface="Calibri" panose="020F0502020204030204" pitchFamily="34" charset="0"/>
                <a:sym typeface="Calibri"/>
              </a:rPr>
            </a:br>
            <a:br>
              <a:rPr lang="en-US" sz="1800" dirty="0">
                <a:effectLst/>
                <a:latin typeface="Times New Roman" panose="02020603050405020304" pitchFamily="18" charset="0"/>
                <a:ea typeface="Times New Roman" panose="02020603050405020304" pitchFamily="18" charset="0"/>
              </a:rPr>
            </a:br>
            <a:r>
              <a:rPr lang="en-US" sz="3200" dirty="0">
                <a:solidFill>
                  <a:srgbClr val="000000"/>
                </a:solidFill>
                <a:latin typeface="Comic Sans MS" panose="030F0702030302020204" pitchFamily="66" charset="0"/>
              </a:rPr>
              <a:t>Jesus, you are the best Sower and you plant in your friends the seed of your Word and your immense Love.  Help me to share this love with my good works, and help build Your Kingdom.  Thank you, Jesus, for making me grow without me realizing it.</a:t>
            </a:r>
            <a:br>
              <a:rPr lang="en-US" sz="3200" dirty="0">
                <a:solidFill>
                  <a:srgbClr val="000000"/>
                </a:solidFill>
                <a:latin typeface="Comic Sans MS" panose="030F0702030302020204" pitchFamily="66" charset="0"/>
              </a:rPr>
            </a:br>
            <a:r>
              <a:rPr lang="es-ES" sz="3200" dirty="0">
                <a:solidFill>
                  <a:srgbClr val="000000"/>
                </a:solidFill>
                <a:effectLst/>
                <a:latin typeface="Comic Sans MS" panose="030F0702030302020204" pitchFamily="66" charset="0"/>
                <a:ea typeface="Times New Roman" panose="02020603050405020304" pitchFamily="18" charset="0"/>
              </a:rPr>
              <a:t> </a:t>
            </a:r>
            <a:br>
              <a:rPr lang="es-ES" sz="3200" dirty="0">
                <a:solidFill>
                  <a:srgbClr val="000000"/>
                </a:solidFill>
                <a:effectLst/>
                <a:latin typeface="Comic Sans MS" panose="030F0702030302020204" pitchFamily="66" charset="0"/>
                <a:ea typeface="Times New Roman" panose="02020603050405020304" pitchFamily="18" charset="0"/>
              </a:rPr>
            </a:br>
            <a:r>
              <a:rPr lang="es-ES" sz="3200" b="1" dirty="0">
                <a:solidFill>
                  <a:srgbClr val="000000"/>
                </a:solidFill>
                <a:effectLst/>
                <a:latin typeface="Comic Sans MS" panose="030F0702030302020204" pitchFamily="66" charset="0"/>
                <a:ea typeface="Times New Roman" panose="02020603050405020304" pitchFamily="18" charset="0"/>
              </a:rPr>
              <a:t>Amen</a:t>
            </a:r>
            <a:br>
              <a:rPr lang="en-US" sz="3200" dirty="0">
                <a:effectLst/>
                <a:latin typeface="Comic Sans MS" panose="030F0702030302020204" pitchFamily="66" charset="0"/>
                <a:ea typeface="Times New Roman" panose="02020603050405020304" pitchFamily="18" charset="0"/>
              </a:rPr>
            </a:br>
            <a:br>
              <a:rPr lang="en-US" sz="3200" dirty="0">
                <a:effectLst/>
                <a:latin typeface="Comic Sans MS" panose="030F0702030302020204" pitchFamily="66" charset="0"/>
                <a:ea typeface="Times New Roman" panose="02020603050405020304" pitchFamily="18" charset="0"/>
                <a:cs typeface="Calibri" panose="020F0502020204030204" pitchFamily="34" charset="0"/>
              </a:rPr>
            </a:br>
            <a:endParaRPr sz="3200" b="1" dirty="0">
              <a:latin typeface="Comic Sans MS" panose="030F0702030302020204" pitchFamily="66" charset="0"/>
              <a:ea typeface="Comic Sans MS"/>
              <a:cs typeface="Comic Sans MS"/>
              <a:sym typeface="Comic Sans MS"/>
            </a:endParaRPr>
          </a:p>
        </p:txBody>
      </p:sp>
      <p:pic>
        <p:nvPicPr>
          <p:cNvPr id="230" name="Google Shape;230;p16" descr="Image result for gratis, ninos orando"/>
          <p:cNvPicPr preferRelativeResize="0"/>
          <p:nvPr/>
        </p:nvPicPr>
        <p:blipFill rotWithShape="1">
          <a:blip r:embed="rId3">
            <a:alphaModFix/>
          </a:blip>
          <a:srcRect/>
          <a:stretch/>
        </p:blipFill>
        <p:spPr>
          <a:xfrm>
            <a:off x="7814447" y="904805"/>
            <a:ext cx="4139013" cy="4532244"/>
          </a:xfrm>
          <a:prstGeom prst="rect">
            <a:avLst/>
          </a:prstGeom>
          <a:noFill/>
          <a:ln>
            <a:noFill/>
          </a:ln>
        </p:spPr>
      </p:pic>
      <p:sp>
        <p:nvSpPr>
          <p:cNvPr id="5" name="TextBox 4">
            <a:extLst>
              <a:ext uri="{FF2B5EF4-FFF2-40B4-BE49-F238E27FC236}">
                <a16:creationId xmlns:a16="http://schemas.microsoft.com/office/drawing/2014/main" id="{108D31C2-644E-4DA1-A725-DAE46F54C474}"/>
              </a:ext>
            </a:extLst>
          </p:cNvPr>
          <p:cNvSpPr txBox="1"/>
          <p:nvPr/>
        </p:nvSpPr>
        <p:spPr>
          <a:xfrm>
            <a:off x="2874652" y="383297"/>
            <a:ext cx="2808695" cy="830997"/>
          </a:xfrm>
          <a:prstGeom prst="rect">
            <a:avLst/>
          </a:prstGeom>
          <a:noFill/>
        </p:spPr>
        <p:txBody>
          <a:bodyPr wrap="square">
            <a:spAutoFit/>
          </a:bodyPr>
          <a:lstStyle/>
          <a:p>
            <a:r>
              <a:rPr lang="es-ES" sz="4800" b="1" dirty="0" err="1">
                <a:latin typeface="Comic Sans MS" panose="030F0702030302020204" pitchFamily="66" charset="0"/>
                <a:ea typeface="Calibri"/>
                <a:cs typeface="Calibri"/>
                <a:sym typeface="Calibri"/>
              </a:rPr>
              <a:t>Prayer</a:t>
            </a:r>
            <a:r>
              <a:rPr lang="es-ES" sz="4800" b="1" dirty="0">
                <a:latin typeface="Comic Sans MS" panose="030F0702030302020204" pitchFamily="66" charset="0"/>
                <a:ea typeface="Calibri"/>
                <a:cs typeface="Calibri"/>
                <a:sym typeface="Calibri"/>
              </a:rPr>
              <a:t> </a:t>
            </a:r>
            <a:endParaRPr lang="en-US" sz="4800" dirty="0">
              <a:latin typeface="Comic Sans MS" panose="030F0702030302020204"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96E7-57DC-4B11-A540-DB6BFBEE2CE5}"/>
              </a:ext>
            </a:extLst>
          </p:cNvPr>
          <p:cNvSpPr>
            <a:spLocks noGrp="1"/>
          </p:cNvSpPr>
          <p:nvPr>
            <p:ph type="title"/>
          </p:nvPr>
        </p:nvSpPr>
        <p:spPr>
          <a:xfrm>
            <a:off x="0" y="0"/>
            <a:ext cx="12192000" cy="624226"/>
          </a:xfrm>
        </p:spPr>
        <p:txBody>
          <a:bodyPr>
            <a:noAutofit/>
          </a:bodyPr>
          <a:lstStyle/>
          <a:p>
            <a:pPr algn="ctr"/>
            <a:r>
              <a:rPr lang="en-US" sz="1800" b="1"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Song: Enable Me to Grow, Nabil and Nasreen, </a:t>
            </a:r>
            <a:r>
              <a:rPr lang="en-US" sz="1800" b="1" u="sng"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hlinkClick r:id="rId3"/>
              </a:rPr>
              <a:t>https://youtu.be/yMkYxv-jQvw</a:t>
            </a:r>
            <a:endParaRPr lang="en-US" sz="2000" dirty="0">
              <a:latin typeface="Comic Sans MS" panose="030F0702030302020204" pitchFamily="66" charset="0"/>
            </a:endParaRPr>
          </a:p>
        </p:txBody>
      </p:sp>
      <p:pic>
        <p:nvPicPr>
          <p:cNvPr id="3" name="Online Media 2" title="&quot;Enable Me To Grow&quot; Children's Prayer  ~ Nabil &amp; Nasreen">
            <a:hlinkClick r:id="" action="ppaction://media"/>
            <a:extLst>
              <a:ext uri="{FF2B5EF4-FFF2-40B4-BE49-F238E27FC236}">
                <a16:creationId xmlns:a16="http://schemas.microsoft.com/office/drawing/2014/main" id="{AEA25C62-2E6F-4D30-9F47-8E291632352B}"/>
              </a:ext>
            </a:extLst>
          </p:cNvPr>
          <p:cNvPicPr>
            <a:picLocks noRot="1" noChangeAspect="1"/>
          </p:cNvPicPr>
          <p:nvPr>
            <a:videoFile r:link="rId1"/>
          </p:nvPr>
        </p:nvPicPr>
        <p:blipFill>
          <a:blip r:embed="rId4"/>
          <a:stretch>
            <a:fillRect/>
          </a:stretch>
        </p:blipFill>
        <p:spPr>
          <a:xfrm>
            <a:off x="0" y="624226"/>
            <a:ext cx="12192000" cy="6233774"/>
          </a:xfrm>
          <a:prstGeom prst="rect">
            <a:avLst/>
          </a:prstGeom>
        </p:spPr>
      </p:pic>
    </p:spTree>
    <p:extLst>
      <p:ext uri="{BB962C8B-B14F-4D97-AF65-F5344CB8AC3E}">
        <p14:creationId xmlns:p14="http://schemas.microsoft.com/office/powerpoint/2010/main" val="4277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900333" y="0"/>
            <a:ext cx="10677378" cy="1325563"/>
          </a:xfrm>
        </p:spPr>
        <p:txBody>
          <a:bodyPr>
            <a:noAutofit/>
          </a:bodyPr>
          <a:lstStyle/>
          <a:p>
            <a:pPr algn="ctr"/>
            <a:r>
              <a:rPr lang="en-US"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This is how it is with the kingdom of God; it is as if a man were to scatter seed on the land and would sleep and rise night and day and through it all the seed would sprout and grow, he knows not how.</a:t>
            </a:r>
            <a:endParaRPr lang="en-US" sz="2400" b="1" dirty="0">
              <a:solidFill>
                <a:schemeClr val="tx1"/>
              </a:solidFill>
              <a:latin typeface="Comic Sans MS" panose="030F0702030302020204" pitchFamily="66" charset="0"/>
            </a:endParaRPr>
          </a:p>
        </p:txBody>
      </p:sp>
      <p:pic>
        <p:nvPicPr>
          <p:cNvPr id="4" name="Picture 3">
            <a:extLst>
              <a:ext uri="{FF2B5EF4-FFF2-40B4-BE49-F238E27FC236}">
                <a16:creationId xmlns:a16="http://schemas.microsoft.com/office/drawing/2014/main" id="{A9BCE1FC-4F64-4C62-8A7E-3822463EBAE9}"/>
              </a:ext>
            </a:extLst>
          </p:cNvPr>
          <p:cNvPicPr>
            <a:picLocks noChangeAspect="1"/>
          </p:cNvPicPr>
          <p:nvPr/>
        </p:nvPicPr>
        <p:blipFill>
          <a:blip r:embed="rId2"/>
          <a:stretch>
            <a:fillRect/>
          </a:stretch>
        </p:blipFill>
        <p:spPr>
          <a:xfrm>
            <a:off x="2320723" y="1325563"/>
            <a:ext cx="7301578" cy="5368370"/>
          </a:xfrm>
          <a:prstGeom prst="rect">
            <a:avLst/>
          </a:prstGeom>
        </p:spPr>
      </p:pic>
    </p:spTree>
    <p:extLst>
      <p:ext uri="{BB962C8B-B14F-4D97-AF65-F5344CB8AC3E}">
        <p14:creationId xmlns:p14="http://schemas.microsoft.com/office/powerpoint/2010/main" val="134662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647114" y="367259"/>
            <a:ext cx="11113477" cy="1083847"/>
          </a:xfrm>
        </p:spPr>
        <p:txBody>
          <a:bodyPr>
            <a:noAutofit/>
          </a:bodyPr>
          <a:lstStyle/>
          <a:p>
            <a:pPr algn="ctr"/>
            <a:r>
              <a:rPr lang="en-US" sz="3400" b="1"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Of its own accord the land yields fruit, first the blade, then the ear, then the full grain in the ear.</a:t>
            </a:r>
            <a:endParaRPr lang="en-US" sz="3400" b="1" dirty="0">
              <a:solidFill>
                <a:srgbClr val="000000"/>
              </a:solidFill>
              <a:latin typeface="Comic Sans MS" panose="030F0702030302020204" pitchFamily="66" charset="0"/>
            </a:endParaRPr>
          </a:p>
        </p:txBody>
      </p:sp>
      <p:pic>
        <p:nvPicPr>
          <p:cNvPr id="6" name="Picture 5">
            <a:extLst>
              <a:ext uri="{FF2B5EF4-FFF2-40B4-BE49-F238E27FC236}">
                <a16:creationId xmlns:a16="http://schemas.microsoft.com/office/drawing/2014/main" id="{505881AF-B0AB-4C4D-A32F-1ECE2A2AAFDA}"/>
              </a:ext>
            </a:extLst>
          </p:cNvPr>
          <p:cNvPicPr>
            <a:picLocks noChangeAspect="1"/>
          </p:cNvPicPr>
          <p:nvPr/>
        </p:nvPicPr>
        <p:blipFill>
          <a:blip r:embed="rId2"/>
          <a:stretch>
            <a:fillRect/>
          </a:stretch>
        </p:blipFill>
        <p:spPr>
          <a:xfrm>
            <a:off x="1022252" y="1708879"/>
            <a:ext cx="10363200" cy="4781862"/>
          </a:xfrm>
          <a:prstGeom prst="rect">
            <a:avLst/>
          </a:prstGeom>
        </p:spPr>
      </p:pic>
    </p:spTree>
    <p:extLst>
      <p:ext uri="{BB962C8B-B14F-4D97-AF65-F5344CB8AC3E}">
        <p14:creationId xmlns:p14="http://schemas.microsoft.com/office/powerpoint/2010/main" val="201519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838200" y="126609"/>
            <a:ext cx="10515600" cy="858764"/>
          </a:xfrm>
        </p:spPr>
        <p:txBody>
          <a:bodyPr>
            <a:noAutofit/>
          </a:bodyPr>
          <a:lstStyle/>
          <a:p>
            <a:pPr algn="ctr"/>
            <a:r>
              <a:rPr lang="en-US" sz="3200" b="1"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And when the grain is ripe, he wields the sickle at once, for the harvest has come.</a:t>
            </a:r>
            <a:endParaRPr lang="en-US" sz="3200" b="1" dirty="0">
              <a:solidFill>
                <a:srgbClr val="000000"/>
              </a:solidFill>
              <a:latin typeface="Comic Sans MS" panose="030F0702030302020204" pitchFamily="66" charset="0"/>
            </a:endParaRPr>
          </a:p>
        </p:txBody>
      </p:sp>
      <p:pic>
        <p:nvPicPr>
          <p:cNvPr id="4" name="Picture 3">
            <a:extLst>
              <a:ext uri="{FF2B5EF4-FFF2-40B4-BE49-F238E27FC236}">
                <a16:creationId xmlns:a16="http://schemas.microsoft.com/office/drawing/2014/main" id="{C29E32C2-C303-4A17-92DA-798695253D37}"/>
              </a:ext>
            </a:extLst>
          </p:cNvPr>
          <p:cNvPicPr>
            <a:picLocks noChangeAspect="1"/>
          </p:cNvPicPr>
          <p:nvPr/>
        </p:nvPicPr>
        <p:blipFill>
          <a:blip r:embed="rId2"/>
          <a:stretch>
            <a:fillRect/>
          </a:stretch>
        </p:blipFill>
        <p:spPr>
          <a:xfrm>
            <a:off x="682628" y="1177432"/>
            <a:ext cx="10826744" cy="5420316"/>
          </a:xfrm>
          <a:prstGeom prst="rect">
            <a:avLst/>
          </a:prstGeom>
        </p:spPr>
      </p:pic>
    </p:spTree>
    <p:extLst>
      <p:ext uri="{BB962C8B-B14F-4D97-AF65-F5344CB8AC3E}">
        <p14:creationId xmlns:p14="http://schemas.microsoft.com/office/powerpoint/2010/main" val="1278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838199" y="295423"/>
            <a:ext cx="10515600" cy="914400"/>
          </a:xfrm>
        </p:spPr>
        <p:txBody>
          <a:bodyPr>
            <a:noAutofit/>
          </a:bodyPr>
          <a:lstStyle/>
          <a:p>
            <a:pPr algn="ctr"/>
            <a:r>
              <a:rPr lang="en-US" sz="3200" b="1"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He said, “To what shall we compare the kingdom of God, or what parable can we use for it? </a:t>
            </a:r>
            <a:endParaRPr lang="en-US" sz="3200" b="1" dirty="0">
              <a:solidFill>
                <a:srgbClr val="000000"/>
              </a:solidFill>
              <a:latin typeface="Comic Sans MS" panose="030F0702030302020204" pitchFamily="66" charset="0"/>
            </a:endParaRPr>
          </a:p>
        </p:txBody>
      </p:sp>
      <p:pic>
        <p:nvPicPr>
          <p:cNvPr id="4" name="Picture 3">
            <a:extLst>
              <a:ext uri="{FF2B5EF4-FFF2-40B4-BE49-F238E27FC236}">
                <a16:creationId xmlns:a16="http://schemas.microsoft.com/office/drawing/2014/main" id="{2F8E4079-6470-48FF-B906-7C39165448E7}"/>
              </a:ext>
            </a:extLst>
          </p:cNvPr>
          <p:cNvPicPr>
            <a:picLocks noChangeAspect="1"/>
          </p:cNvPicPr>
          <p:nvPr/>
        </p:nvPicPr>
        <p:blipFill>
          <a:blip r:embed="rId2"/>
          <a:stretch>
            <a:fillRect/>
          </a:stretch>
        </p:blipFill>
        <p:spPr>
          <a:xfrm>
            <a:off x="1181426" y="1363667"/>
            <a:ext cx="9829147" cy="4907758"/>
          </a:xfrm>
          <a:prstGeom prst="rect">
            <a:avLst/>
          </a:prstGeom>
        </p:spPr>
      </p:pic>
    </p:spTree>
    <p:extLst>
      <p:ext uri="{BB962C8B-B14F-4D97-AF65-F5344CB8AC3E}">
        <p14:creationId xmlns:p14="http://schemas.microsoft.com/office/powerpoint/2010/main" val="205442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838200" y="0"/>
            <a:ext cx="10515600" cy="929103"/>
          </a:xfrm>
        </p:spPr>
        <p:txBody>
          <a:bodyPr/>
          <a:lstStyle/>
          <a:p>
            <a:pPr algn="ctr"/>
            <a:r>
              <a:rPr lang="en-US" sz="2500" b="1" dirty="0">
                <a:solidFill>
                  <a:srgbClr val="000000"/>
                </a:solidFill>
                <a:latin typeface="Comic Sans MS" panose="030F0702030302020204" pitchFamily="66" charset="0"/>
              </a:rPr>
              <a:t>It is like a mustard seed that, when it is sown in the ground, is the smallest of all the seeds on the earth.</a:t>
            </a:r>
          </a:p>
        </p:txBody>
      </p:sp>
      <p:pic>
        <p:nvPicPr>
          <p:cNvPr id="4" name="Picture 3">
            <a:extLst>
              <a:ext uri="{FF2B5EF4-FFF2-40B4-BE49-F238E27FC236}">
                <a16:creationId xmlns:a16="http://schemas.microsoft.com/office/drawing/2014/main" id="{5FDEADAF-4227-40C9-882A-C5DF20BD196E}"/>
              </a:ext>
            </a:extLst>
          </p:cNvPr>
          <p:cNvPicPr>
            <a:picLocks noChangeAspect="1"/>
          </p:cNvPicPr>
          <p:nvPr/>
        </p:nvPicPr>
        <p:blipFill>
          <a:blip r:embed="rId2"/>
          <a:stretch>
            <a:fillRect/>
          </a:stretch>
        </p:blipFill>
        <p:spPr>
          <a:xfrm>
            <a:off x="1982636" y="1275621"/>
            <a:ext cx="7470854" cy="5251789"/>
          </a:xfrm>
          <a:prstGeom prst="rect">
            <a:avLst/>
          </a:prstGeom>
        </p:spPr>
      </p:pic>
    </p:spTree>
    <p:extLst>
      <p:ext uri="{BB962C8B-B14F-4D97-AF65-F5344CB8AC3E}">
        <p14:creationId xmlns:p14="http://schemas.microsoft.com/office/powerpoint/2010/main" val="56133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154744" y="0"/>
            <a:ext cx="11882511" cy="1113912"/>
          </a:xfrm>
        </p:spPr>
        <p:txBody>
          <a:bodyPr>
            <a:normAutofit fontScale="90000"/>
          </a:bodyPr>
          <a:lstStyle/>
          <a:p>
            <a:r>
              <a:rPr lang="en-US" sz="2500" b="1" dirty="0">
                <a:solidFill>
                  <a:srgbClr val="000000"/>
                </a:solidFill>
                <a:latin typeface="Comic Sans MS" panose="030F0702030302020204" pitchFamily="66" charset="0"/>
              </a:rPr>
              <a:t>But once it is sown, it springs up and becomes the largest of plants and puts forth large branches, so that the birds of the sky can dwell in its shade</a:t>
            </a:r>
            <a:r>
              <a:rPr lang="es-ES" sz="2500" b="1" dirty="0">
                <a:solidFill>
                  <a:srgbClr val="000000"/>
                </a:solidFill>
                <a:latin typeface="Comic Sans MS" panose="030F0702030302020204" pitchFamily="66" charset="0"/>
              </a:rPr>
              <a:t>. </a:t>
            </a:r>
            <a:endParaRPr lang="en-US" sz="2500" b="1" dirty="0">
              <a:solidFill>
                <a:srgbClr val="000000"/>
              </a:solidFill>
              <a:latin typeface="Comic Sans MS" panose="030F0702030302020204" pitchFamily="66" charset="0"/>
            </a:endParaRPr>
          </a:p>
        </p:txBody>
      </p:sp>
      <p:pic>
        <p:nvPicPr>
          <p:cNvPr id="6" name="Picture 5">
            <a:extLst>
              <a:ext uri="{FF2B5EF4-FFF2-40B4-BE49-F238E27FC236}">
                <a16:creationId xmlns:a16="http://schemas.microsoft.com/office/drawing/2014/main" id="{19563DF1-330B-4D11-BC4D-50BAE4F1BA3D}"/>
              </a:ext>
            </a:extLst>
          </p:cNvPr>
          <p:cNvPicPr>
            <a:picLocks noChangeAspect="1"/>
          </p:cNvPicPr>
          <p:nvPr/>
        </p:nvPicPr>
        <p:blipFill>
          <a:blip r:embed="rId2"/>
          <a:stretch>
            <a:fillRect/>
          </a:stretch>
        </p:blipFill>
        <p:spPr>
          <a:xfrm>
            <a:off x="154744" y="1113912"/>
            <a:ext cx="11544652" cy="5383460"/>
          </a:xfrm>
          <a:prstGeom prst="rect">
            <a:avLst/>
          </a:prstGeom>
        </p:spPr>
      </p:pic>
      <p:pic>
        <p:nvPicPr>
          <p:cNvPr id="9" name="Picture 2" descr="Free Birds Transparent Background, Download Free Birds Transparent  Background png images, Free ClipArts on Clipart Library">
            <a:extLst>
              <a:ext uri="{FF2B5EF4-FFF2-40B4-BE49-F238E27FC236}">
                <a16:creationId xmlns:a16="http://schemas.microsoft.com/office/drawing/2014/main" id="{1C6D4C88-C762-4521-AE57-DB96730F0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022" y="4100125"/>
            <a:ext cx="763265" cy="4576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Birds Transparent Background, Download Free Birds Transparent  Background png images, Free ClipArts on Clipart Library">
            <a:extLst>
              <a:ext uri="{FF2B5EF4-FFF2-40B4-BE49-F238E27FC236}">
                <a16:creationId xmlns:a16="http://schemas.microsoft.com/office/drawing/2014/main" id="{4259DBDE-E4AD-41CF-9614-456319901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529" y="2508354"/>
            <a:ext cx="757672" cy="4543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Birds Transparent Background, Download Free Birds Transparent  Background png images, Free ClipArts on Clipart Library">
            <a:extLst>
              <a:ext uri="{FF2B5EF4-FFF2-40B4-BE49-F238E27FC236}">
                <a16:creationId xmlns:a16="http://schemas.microsoft.com/office/drawing/2014/main" id="{BAC32A28-76F3-4255-A73F-0E992C2DD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334" y="1920527"/>
            <a:ext cx="763266" cy="4576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Birds Transparent Background, Download Free Birds Transparent  Background png images, Free ClipArts on Clipart Library">
            <a:extLst>
              <a:ext uri="{FF2B5EF4-FFF2-40B4-BE49-F238E27FC236}">
                <a16:creationId xmlns:a16="http://schemas.microsoft.com/office/drawing/2014/main" id="{03681762-3143-416E-9F37-8B0A0CD6B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801" y="2160540"/>
            <a:ext cx="763265" cy="4576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Birds Transparent Background, Download Free Birds Transparent  Background png images, Free ClipArts on Clipart Library">
            <a:extLst>
              <a:ext uri="{FF2B5EF4-FFF2-40B4-BE49-F238E27FC236}">
                <a16:creationId xmlns:a16="http://schemas.microsoft.com/office/drawing/2014/main" id="{443D911D-05FB-40F9-9213-0334C86B3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334" y="4359157"/>
            <a:ext cx="725944" cy="4352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Birds Transparent Background, Download Free Birds Transparent  Background png images, Free ClipArts on Clipart Library">
            <a:extLst>
              <a:ext uri="{FF2B5EF4-FFF2-40B4-BE49-F238E27FC236}">
                <a16:creationId xmlns:a16="http://schemas.microsoft.com/office/drawing/2014/main" id="{7C703F9C-B131-4E75-A53A-E3D51E881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940" y="4576798"/>
            <a:ext cx="757672" cy="4543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Birds Transparent Background, Download Free Birds Transparent  Background png images, Free ClipArts on Clipart Library">
            <a:extLst>
              <a:ext uri="{FF2B5EF4-FFF2-40B4-BE49-F238E27FC236}">
                <a16:creationId xmlns:a16="http://schemas.microsoft.com/office/drawing/2014/main" id="{C1E6CEE2-8605-4F85-B450-6107CACE9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669" y="4314035"/>
            <a:ext cx="763265" cy="4576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Birds Transparent Background, Download Free Birds Transparent  Background png images, Free ClipArts on Clipart Library">
            <a:extLst>
              <a:ext uri="{FF2B5EF4-FFF2-40B4-BE49-F238E27FC236}">
                <a16:creationId xmlns:a16="http://schemas.microsoft.com/office/drawing/2014/main" id="{F47A523C-3CE0-4AF5-97BC-66B85162B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967" y="3429000"/>
            <a:ext cx="865934" cy="51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294806" y="164891"/>
            <a:ext cx="11602387" cy="1124264"/>
          </a:xfrm>
        </p:spPr>
        <p:txBody>
          <a:bodyPr>
            <a:normAutofit fontScale="90000"/>
          </a:bodyPr>
          <a:lstStyle/>
          <a:p>
            <a:pPr algn="ctr"/>
            <a:r>
              <a:rPr lang="en-US" sz="2600" b="1" dirty="0">
                <a:solidFill>
                  <a:srgbClr val="000000"/>
                </a:solidFill>
                <a:latin typeface="Comic Sans MS" panose="030F0702030302020204" pitchFamily="66" charset="0"/>
              </a:rPr>
              <a:t>With many such parables he spoke the word to them as they were able to understand it. Without parables he did not speak to them, but to his own disciples he explained everything in private.</a:t>
            </a:r>
            <a:br>
              <a:rPr lang="en-US" sz="2500" b="1" dirty="0">
                <a:solidFill>
                  <a:srgbClr val="000000"/>
                </a:solidFill>
                <a:latin typeface="Comic Sans MS" panose="030F0702030302020204" pitchFamily="66" charset="0"/>
              </a:rPr>
            </a:br>
            <a:endParaRPr lang="en-US" sz="2500" b="1" dirty="0">
              <a:solidFill>
                <a:srgbClr val="000000"/>
              </a:solidFill>
              <a:latin typeface="Comic Sans MS" panose="030F0702030302020204" pitchFamily="66" charset="0"/>
            </a:endParaRPr>
          </a:p>
        </p:txBody>
      </p:sp>
      <p:pic>
        <p:nvPicPr>
          <p:cNvPr id="5" name="Picture 4">
            <a:extLst>
              <a:ext uri="{FF2B5EF4-FFF2-40B4-BE49-F238E27FC236}">
                <a16:creationId xmlns:a16="http://schemas.microsoft.com/office/drawing/2014/main" id="{F30D93F0-5D03-41A7-B4BC-949026817C8E}"/>
              </a:ext>
            </a:extLst>
          </p:cNvPr>
          <p:cNvPicPr>
            <a:picLocks noChangeAspect="1"/>
          </p:cNvPicPr>
          <p:nvPr/>
        </p:nvPicPr>
        <p:blipFill>
          <a:blip r:embed="rId2"/>
          <a:stretch>
            <a:fillRect/>
          </a:stretch>
        </p:blipFill>
        <p:spPr>
          <a:xfrm>
            <a:off x="1202438" y="1139253"/>
            <a:ext cx="9787123" cy="4886793"/>
          </a:xfrm>
          <a:prstGeom prst="rect">
            <a:avLst/>
          </a:prstGeom>
        </p:spPr>
      </p:pic>
      <p:sp>
        <p:nvSpPr>
          <p:cNvPr id="6" name="TextBox 5">
            <a:extLst>
              <a:ext uri="{FF2B5EF4-FFF2-40B4-BE49-F238E27FC236}">
                <a16:creationId xmlns:a16="http://schemas.microsoft.com/office/drawing/2014/main" id="{2D594758-330C-4EA1-B2E8-AB5389C533CE}"/>
              </a:ext>
            </a:extLst>
          </p:cNvPr>
          <p:cNvSpPr txBox="1"/>
          <p:nvPr/>
        </p:nvSpPr>
        <p:spPr>
          <a:xfrm>
            <a:off x="754351" y="6231444"/>
            <a:ext cx="11437649" cy="461665"/>
          </a:xfrm>
          <a:prstGeom prst="rect">
            <a:avLst/>
          </a:prstGeom>
          <a:noFill/>
        </p:spPr>
        <p:txBody>
          <a:bodyPr wrap="square" rtlCol="0">
            <a:spAutoFit/>
          </a:bodyPr>
          <a:lstStyle/>
          <a:p>
            <a:r>
              <a:rPr lang="en-US" sz="2400" b="1" dirty="0">
                <a:solidFill>
                  <a:srgbClr val="FF0000"/>
                </a:solidFill>
                <a:latin typeface="Comic Sans MS" panose="030F0702030302020204" pitchFamily="66" charset="0"/>
                <a:cs typeface="Times New Roman" panose="02020603050405020304" pitchFamily="18" charset="0"/>
              </a:rPr>
              <a:t>THE GOSPEL OF THE LORD.  </a:t>
            </a:r>
            <a:r>
              <a:rPr lang="en-US" sz="2400" b="1" dirty="0">
                <a:latin typeface="Comic Sans MS" panose="030F0702030302020204" pitchFamily="66" charset="0"/>
                <a:cs typeface="Times New Roman" panose="02020603050405020304" pitchFamily="18" charset="0"/>
              </a:rPr>
              <a:t>PRAISE TO YOU LORD JESUS CHRIST.</a:t>
            </a:r>
            <a:endParaRPr lang="en-US" sz="2400" dirty="0">
              <a:latin typeface="Comic Sans MS" panose="030F0702030302020204" pitchFamily="66" charset="0"/>
            </a:endParaRPr>
          </a:p>
        </p:txBody>
      </p:sp>
    </p:spTree>
    <p:extLst>
      <p:ext uri="{BB962C8B-B14F-4D97-AF65-F5344CB8AC3E}">
        <p14:creationId xmlns:p14="http://schemas.microsoft.com/office/powerpoint/2010/main" val="23486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736</Words>
  <Application>Microsoft Office PowerPoint</Application>
  <PresentationFormat>Widescreen</PresentationFormat>
  <Paragraphs>66</Paragraphs>
  <Slides>26</Slides>
  <Notes>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Abadi</vt:lpstr>
      <vt:lpstr>Arial</vt:lpstr>
      <vt:lpstr>Calibri</vt:lpstr>
      <vt:lpstr>Comic Sans MS</vt:lpstr>
      <vt:lpstr>Times New Roman</vt:lpstr>
      <vt:lpstr>Office Theme</vt:lpstr>
      <vt:lpstr>Office Theme</vt:lpstr>
      <vt:lpstr>Friends of Jesus and Mary</vt:lpstr>
      <vt:lpstr>The Seed that Grew, Mark 4: 26-34</vt:lpstr>
      <vt:lpstr>This is how it is with the kingdom of God; it is as if a man were to scatter seed on the land and would sleep and rise night and day and through it all the seed would sprout and grow, he knows not how.</vt:lpstr>
      <vt:lpstr>Of its own accord the land yields fruit, first the blade, then the ear, then the full grain in the ear.</vt:lpstr>
      <vt:lpstr>And when the grain is ripe, he wields the sickle at once, for the harvest has come.</vt:lpstr>
      <vt:lpstr>He said, “To what shall we compare the kingdom of God, or what parable can we use for it? </vt:lpstr>
      <vt:lpstr>It is like a mustard seed that, when it is sown in the ground, is the smallest of all the seeds on the earth.</vt:lpstr>
      <vt:lpstr>But once it is sown, it springs up and becomes the largest of plants and puts forth large branches, so that the birds of the sky can dwell in its shade. </vt:lpstr>
      <vt:lpstr>With many such parables he spoke the word to them as they were able to understand it. Without parables he did not speak to them, but to his own disciples he explained everything in private. </vt:lpstr>
      <vt:lpstr>REFLECTION</vt:lpstr>
      <vt:lpstr>Jesus tells 2 parables to explain the Kingdom of God. What is the Kingdom of God? </vt:lpstr>
      <vt:lpstr>PowerPoint Presentation</vt:lpstr>
      <vt:lpstr>First, Jesus compares the  Kingdom of God to what? </vt:lpstr>
      <vt:lpstr>Jesus compares the Kingdom of God to the process of planting a seed of wheat: the stems, stalks and grains grow, followed by the harvest.</vt:lpstr>
      <vt:lpstr>We plant the seed of the Kingdom of God when we baptize a child, teach them to pray and love God and others, and they receive the Sacraments. </vt:lpstr>
      <vt:lpstr>The harvest is their Good fruits.</vt:lpstr>
      <vt:lpstr>Just as a seed needs sun, water, and good soil to grow,  what does a person need to grow in faith and love?</vt:lpstr>
      <vt:lpstr>PowerPoint Presentation</vt:lpstr>
      <vt:lpstr>Although we don’t see it, the Holy Spirit makes the seed of faith grow into good works to help build God’s Kingdom. </vt:lpstr>
      <vt:lpstr>Jesus also compares the Kingdom of God to a mustard seed. How?</vt:lpstr>
      <vt:lpstr>Although the mustard seed is tiny, the tree grows to be the largest, with abundant branches for many birds to build their nests. </vt:lpstr>
      <vt:lpstr>In the same way, when the seed of the Kingdom of God is planted in a fertile heart, faith, hope, and love grows and extends to others helping build God’s Kingdom.</vt:lpstr>
      <vt:lpstr>PowerPoint Presentation</vt:lpstr>
      <vt:lpstr>PowerPoint Presentation</vt:lpstr>
      <vt:lpstr>   Jesus, you are the best Sower and you plant in your friends the seed of your Word and your immense Love.  Help me to share this love with my good works, and help build Your Kingdom.  Thank you, Jesus, for making me grow without me realizing it.   Amen  </vt:lpstr>
      <vt:lpstr>Song: Enable Me to Grow, Nabil and Nasreen, https://youtu.be/yMkYxv-jQvw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129</cp:revision>
  <dcterms:created xsi:type="dcterms:W3CDTF">2020-07-14T14:58:41Z</dcterms:created>
  <dcterms:modified xsi:type="dcterms:W3CDTF">2021-06-14T22:15:41Z</dcterms:modified>
</cp:coreProperties>
</file>