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9" r:id="rId3"/>
    <p:sldId id="260" r:id="rId4"/>
    <p:sldId id="261" r:id="rId5"/>
    <p:sldId id="262" r:id="rId6"/>
    <p:sldId id="263" r:id="rId7"/>
    <p:sldId id="264" r:id="rId8"/>
    <p:sldId id="265" r:id="rId9"/>
    <p:sldId id="276" r:id="rId10"/>
    <p:sldId id="267" r:id="rId11"/>
    <p:sldId id="268" r:id="rId12"/>
    <p:sldId id="270" r:id="rId13"/>
    <p:sldId id="269" r:id="rId14"/>
    <p:sldId id="277" r:id="rId15"/>
    <p:sldId id="271" r:id="rId16"/>
    <p:sldId id="273" r:id="rId17"/>
    <p:sldId id="274" r:id="rId18"/>
    <p:sldId id="275" r:id="rId19"/>
    <p:sldId id="278" r:id="rId20"/>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p:scale>
          <a:sx n="82" d="100"/>
          <a:sy n="82" d="100"/>
        </p:scale>
        <p:origin x="1613"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4A62B-C8A0-48F2-804F-28588156C70E}" type="datetimeFigureOut">
              <a:rPr lang="en-US" smtClean="0"/>
              <a:t>6/27/2024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66440-1A2A-403C-95C8-69685574332C}" type="slidenum">
              <a:rPr lang="en-US" smtClean="0"/>
              <a:t>‹#›</a:t>
            </a:fld>
            <a:endParaRPr lang="en-US"/>
          </a:p>
        </p:txBody>
      </p:sp>
    </p:spTree>
    <p:extLst>
      <p:ext uri="{BB962C8B-B14F-4D97-AF65-F5344CB8AC3E}">
        <p14:creationId xmlns:p14="http://schemas.microsoft.com/office/powerpoint/2010/main" val="206763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C66"/>
            </a:gs>
            <a:gs pos="74000">
              <a:srgbClr val="FFCC66"/>
            </a:gs>
            <a:gs pos="83000">
              <a:srgbClr val="FFCC66"/>
            </a:gs>
            <a:gs pos="100000">
              <a:srgbClr val="FFCC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OCT_pZhGoaM?si=KoEy5PewJzpr5B_U" TargetMode="External"/><Relationship Id="rId2" Type="http://schemas.openxmlformats.org/officeDocument/2006/relationships/slideLayout" Target="../slideLayouts/slideLayout1.xml"/><Relationship Id="rId1" Type="http://schemas.openxmlformats.org/officeDocument/2006/relationships/video" Target="https://www.youtube.com/embed/OCT_pZhGoaM?feature=oembed" TargetMode="Externa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LSyig8AuFQw?si=Z-s1Q0IB9T94btEp" TargetMode="External"/><Relationship Id="rId2" Type="http://schemas.openxmlformats.org/officeDocument/2006/relationships/slideLayout" Target="../slideLayouts/slideLayout1.xml"/><Relationship Id="rId1" Type="http://schemas.openxmlformats.org/officeDocument/2006/relationships/video" Target="https://www.youtube.com/embed/r7cISC84Rls?feature=oembed" TargetMode="External"/><Relationship Id="rId5" Type="http://schemas.openxmlformats.org/officeDocument/2006/relationships/image" Target="../media/image22.jpeg"/><Relationship Id="rId4" Type="http://schemas.openxmlformats.org/officeDocument/2006/relationships/hyperlink" Target="https://youtu.be/r7cISC84Rls?si=t5juVq0g4TE_FnN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a:extLst>
              <a:ext uri="{FF2B5EF4-FFF2-40B4-BE49-F238E27FC236}">
                <a16:creationId xmlns:a16="http://schemas.microsoft.com/office/drawing/2014/main" id="{7230B390-4B68-4A65-BFB9-85B054D38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98023" y="1016503"/>
            <a:ext cx="7458891" cy="974508"/>
          </a:xfrm>
        </p:spPr>
        <p:txBody>
          <a:bodyPr>
            <a:normAutofit/>
          </a:bodyPr>
          <a:lstStyle/>
          <a:p>
            <a:pPr algn="ctr">
              <a:lnSpc>
                <a:spcPct val="100000"/>
              </a:lnSpc>
            </a:pPr>
            <a:r>
              <a:rPr lang="en-US" sz="2325" b="1" dirty="0">
                <a:solidFill>
                  <a:schemeClr val="bg1"/>
                </a:solidFill>
                <a:latin typeface="Arial Black" panose="020B0A04020102020204" pitchFamily="34" charset="0"/>
                <a:ea typeface="Ballerina Script" pitchFamily="2" charset="-128"/>
                <a:cs typeface="Arial" panose="020B0604020202020204" pitchFamily="34" charset="0"/>
              </a:rPr>
              <a:t>Cycle B - XIV Sunday in Ordinary Time</a:t>
            </a:r>
            <a:br>
              <a:rPr lang="en-US" sz="2325" b="1" dirty="0">
                <a:solidFill>
                  <a:schemeClr val="bg1"/>
                </a:solidFill>
                <a:latin typeface="Arial Black" panose="020B0A04020102020204" pitchFamily="34" charset="0"/>
                <a:ea typeface="Ballerina Script" pitchFamily="2" charset="-128"/>
                <a:cs typeface="Arial" panose="020B0604020202020204" pitchFamily="34" charset="0"/>
              </a:rPr>
            </a:br>
            <a:r>
              <a:rPr lang="en-US" sz="2325" b="1" dirty="0">
                <a:solidFill>
                  <a:schemeClr val="bg1"/>
                </a:solidFill>
                <a:latin typeface="Arial Black" panose="020B0A04020102020204" pitchFamily="34" charset="0"/>
                <a:ea typeface="Ballerina Script" pitchFamily="2" charset="-128"/>
                <a:cs typeface="Arial" panose="020B0604020202020204" pitchFamily="34" charset="0"/>
              </a:rPr>
              <a:t>No one is a prophet in his home. (Mk 6, 1-6) </a:t>
            </a:r>
          </a:p>
        </p:txBody>
      </p:sp>
      <p:sp>
        <p:nvSpPr>
          <p:cNvPr id="7" name="CuadroTexto 2">
            <a:extLst>
              <a:ext uri="{FF2B5EF4-FFF2-40B4-BE49-F238E27FC236}">
                <a16:creationId xmlns:a16="http://schemas.microsoft.com/office/drawing/2014/main" id="{97030E07-9DA7-4DE4-8CF6-4A7D5AB76E6F}"/>
              </a:ext>
            </a:extLst>
          </p:cNvPr>
          <p:cNvSpPr txBox="1"/>
          <p:nvPr/>
        </p:nvSpPr>
        <p:spPr>
          <a:xfrm>
            <a:off x="2007798" y="358411"/>
            <a:ext cx="7136202" cy="461665"/>
          </a:xfrm>
          <a:prstGeom prst="rect">
            <a:avLst/>
          </a:prstGeom>
          <a:noFill/>
        </p:spPr>
        <p:txBody>
          <a:bodyPr wrap="square" rtlCol="0">
            <a:spAutoFit/>
          </a:bodyPr>
          <a:lstStyle/>
          <a:p>
            <a:pPr algn="l"/>
            <a:r>
              <a:rPr lang="en-US" sz="2400" b="1" dirty="0">
                <a:solidFill>
                  <a:srgbClr val="002060"/>
                </a:solidFill>
                <a:latin typeface="Arial Black" panose="020B0A04020102020204" pitchFamily="34" charset="0"/>
              </a:rPr>
              <a:t>Ministry Friends of Jesus and Mary</a:t>
            </a:r>
            <a:endParaRPr lang="en-US" sz="2400" dirty="0">
              <a:solidFill>
                <a:srgbClr val="002060"/>
              </a:solidFill>
              <a:latin typeface="Arial Black" panose="020B0A04020102020204" pitchFamily="34" charset="0"/>
            </a:endParaRPr>
          </a:p>
        </p:txBody>
      </p:sp>
      <p:pic>
        <p:nvPicPr>
          <p:cNvPr id="16" name="Picture 15">
            <a:extLst>
              <a:ext uri="{FF2B5EF4-FFF2-40B4-BE49-F238E27FC236}">
                <a16:creationId xmlns:a16="http://schemas.microsoft.com/office/drawing/2014/main" id="{E332367E-2887-4527-AFBA-100F24226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8" y="0"/>
            <a:ext cx="1773455" cy="1773455"/>
          </a:xfrm>
          <a:prstGeom prst="rect">
            <a:avLst/>
          </a:prstGeom>
        </p:spPr>
      </p:pic>
      <p:pic>
        <p:nvPicPr>
          <p:cNvPr id="4" name="Picture 3">
            <a:extLst>
              <a:ext uri="{FF2B5EF4-FFF2-40B4-BE49-F238E27FC236}">
                <a16:creationId xmlns:a16="http://schemas.microsoft.com/office/drawing/2014/main" id="{6567B7F5-F009-4FB1-B71B-8325897BB555}"/>
              </a:ext>
            </a:extLst>
          </p:cNvPr>
          <p:cNvPicPr>
            <a:picLocks noChangeAspect="1"/>
          </p:cNvPicPr>
          <p:nvPr/>
        </p:nvPicPr>
        <p:blipFill>
          <a:blip r:embed="rId5"/>
          <a:stretch>
            <a:fillRect/>
          </a:stretch>
        </p:blipFill>
        <p:spPr>
          <a:xfrm>
            <a:off x="0" y="1969882"/>
            <a:ext cx="9144000" cy="4863424"/>
          </a:xfrm>
          <a:prstGeom prst="rect">
            <a:avLst/>
          </a:prstGeom>
        </p:spPr>
      </p:pic>
      <p:sp>
        <p:nvSpPr>
          <p:cNvPr id="3" name="TextBox 2">
            <a:extLst>
              <a:ext uri="{FF2B5EF4-FFF2-40B4-BE49-F238E27FC236}">
                <a16:creationId xmlns:a16="http://schemas.microsoft.com/office/drawing/2014/main" id="{48D7B2A3-A536-780F-0286-FA101011BD53}"/>
              </a:ext>
            </a:extLst>
          </p:cNvPr>
          <p:cNvSpPr txBox="1"/>
          <p:nvPr/>
        </p:nvSpPr>
        <p:spPr>
          <a:xfrm>
            <a:off x="3384222" y="1969882"/>
            <a:ext cx="3289955" cy="461665"/>
          </a:xfrm>
          <a:prstGeom prst="rect">
            <a:avLst/>
          </a:prstGeom>
          <a:noFill/>
        </p:spPr>
        <p:txBody>
          <a:bodyPr wrap="square" rtlCol="0">
            <a:spAutoFit/>
          </a:bodyPr>
          <a:lstStyle/>
          <a:p>
            <a:r>
              <a:rPr lang="en-US" sz="2400" b="1" dirty="0">
                <a:solidFill>
                  <a:srgbClr val="002060"/>
                </a:solidFill>
                <a:latin typeface="Arial Black" panose="020B0A04020102020204" pitchFamily="34" charset="0"/>
              </a:rPr>
              <a:t>www.fcpeace.org</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2A6FD3B6-76D1-4937-BAC1-0FA4183158CF}"/>
              </a:ext>
            </a:extLst>
          </p:cNvPr>
          <p:cNvSpPr txBox="1"/>
          <p:nvPr/>
        </p:nvSpPr>
        <p:spPr>
          <a:xfrm>
            <a:off x="3308985" y="46099"/>
            <a:ext cx="2221230" cy="954107"/>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REFLECTION</a:t>
            </a:r>
          </a:p>
          <a:p>
            <a:r>
              <a:rPr lang="en-US" sz="2800" b="1" dirty="0">
                <a:solidFill>
                  <a:srgbClr val="FF0000"/>
                </a:solidFill>
                <a:latin typeface="Aharoni" panose="02010803020104030203" pitchFamily="2" charset="-79"/>
                <a:cs typeface="Aharoni" panose="02010803020104030203" pitchFamily="2" charset="-79"/>
              </a:rPr>
              <a:t>                         </a:t>
            </a:r>
            <a:endParaRPr lang="en-US" sz="2800" dirty="0">
              <a:latin typeface="Aharoni" panose="02010803020104030203" pitchFamily="2" charset="-79"/>
              <a:cs typeface="Aharoni" panose="02010803020104030203" pitchFamily="2" charset="-79"/>
            </a:endParaRPr>
          </a:p>
        </p:txBody>
      </p:sp>
      <p:sp>
        <p:nvSpPr>
          <p:cNvPr id="8" name="TextBox 7">
            <a:extLst>
              <a:ext uri="{FF2B5EF4-FFF2-40B4-BE49-F238E27FC236}">
                <a16:creationId xmlns:a16="http://schemas.microsoft.com/office/drawing/2014/main" id="{56D917F6-879E-4771-86C1-67E5C2AEA024}"/>
              </a:ext>
            </a:extLst>
          </p:cNvPr>
          <p:cNvSpPr txBox="1"/>
          <p:nvPr/>
        </p:nvSpPr>
        <p:spPr>
          <a:xfrm>
            <a:off x="37730" y="413377"/>
            <a:ext cx="8903258" cy="954107"/>
          </a:xfrm>
          <a:prstGeom prst="rect">
            <a:avLst/>
          </a:prstGeom>
          <a:noFill/>
        </p:spPr>
        <p:txBody>
          <a:bodyPr wrap="square" rtlCol="0">
            <a:spAutoFit/>
          </a:bodyPr>
          <a:lstStyle/>
          <a:p>
            <a:r>
              <a:rPr lang="en-US" sz="2800" dirty="0">
                <a:solidFill>
                  <a:schemeClr val="accent6">
                    <a:lumMod val="50000"/>
                  </a:schemeClr>
                </a:solidFill>
                <a:latin typeface="Aharoni" panose="02010803020104030203" pitchFamily="2" charset="-79"/>
                <a:cs typeface="Aharoni" panose="02010803020104030203" pitchFamily="2" charset="-79"/>
              </a:rPr>
              <a:t>Jesus went to his home town with his disciples to teach in the synagogue. Where was Jesus raised? </a:t>
            </a:r>
          </a:p>
        </p:txBody>
      </p:sp>
      <p:pic>
        <p:nvPicPr>
          <p:cNvPr id="3" name="Picture 2">
            <a:extLst>
              <a:ext uri="{FF2B5EF4-FFF2-40B4-BE49-F238E27FC236}">
                <a16:creationId xmlns:a16="http://schemas.microsoft.com/office/drawing/2014/main" id="{5E19B88A-D3AB-4C77-A827-2E57E368F304}"/>
              </a:ext>
            </a:extLst>
          </p:cNvPr>
          <p:cNvPicPr>
            <a:picLocks noChangeAspect="1"/>
          </p:cNvPicPr>
          <p:nvPr/>
        </p:nvPicPr>
        <p:blipFill>
          <a:blip r:embed="rId2"/>
          <a:stretch>
            <a:fillRect/>
          </a:stretch>
        </p:blipFill>
        <p:spPr>
          <a:xfrm>
            <a:off x="171450" y="1381302"/>
            <a:ext cx="4011930" cy="2345108"/>
          </a:xfrm>
          <a:prstGeom prst="rect">
            <a:avLst/>
          </a:prstGeom>
        </p:spPr>
      </p:pic>
      <p:sp>
        <p:nvSpPr>
          <p:cNvPr id="11" name="TextBox 10">
            <a:extLst>
              <a:ext uri="{FF2B5EF4-FFF2-40B4-BE49-F238E27FC236}">
                <a16:creationId xmlns:a16="http://schemas.microsoft.com/office/drawing/2014/main" id="{4CB8B2E7-36D8-4632-9190-62F318277870}"/>
              </a:ext>
            </a:extLst>
          </p:cNvPr>
          <p:cNvSpPr txBox="1"/>
          <p:nvPr/>
        </p:nvSpPr>
        <p:spPr>
          <a:xfrm>
            <a:off x="4381280" y="1842601"/>
            <a:ext cx="4235824" cy="1384995"/>
          </a:xfrm>
          <a:prstGeom prst="rect">
            <a:avLst/>
          </a:prstGeom>
          <a:noFill/>
        </p:spPr>
        <p:txBody>
          <a:bodyPr wrap="square" rtlCol="0">
            <a:spAutoFit/>
          </a:bodyPr>
          <a:lstStyle/>
          <a:p>
            <a:r>
              <a:rPr lang="en-US" sz="2800" dirty="0">
                <a:solidFill>
                  <a:srgbClr val="FF0000"/>
                </a:solidFill>
                <a:latin typeface="Aharoni" panose="02010803020104030203" pitchFamily="2" charset="-79"/>
                <a:cs typeface="Aharoni" panose="02010803020104030203" pitchFamily="2" charset="-79"/>
              </a:rPr>
              <a:t>He was raised in Nazareth, a city in Galilee.</a:t>
            </a:r>
          </a:p>
        </p:txBody>
      </p:sp>
      <p:sp>
        <p:nvSpPr>
          <p:cNvPr id="12" name="TextBox 11">
            <a:extLst>
              <a:ext uri="{FF2B5EF4-FFF2-40B4-BE49-F238E27FC236}">
                <a16:creationId xmlns:a16="http://schemas.microsoft.com/office/drawing/2014/main" id="{A5CCC128-EACF-4A1B-AA9D-BBBC65507E78}"/>
              </a:ext>
            </a:extLst>
          </p:cNvPr>
          <p:cNvSpPr txBox="1"/>
          <p:nvPr/>
        </p:nvSpPr>
        <p:spPr>
          <a:xfrm>
            <a:off x="0" y="3740229"/>
            <a:ext cx="9633229" cy="954107"/>
          </a:xfrm>
          <a:prstGeom prst="rect">
            <a:avLst/>
          </a:prstGeom>
          <a:noFill/>
        </p:spPr>
        <p:txBody>
          <a:bodyPr wrap="square" rtlCol="0">
            <a:spAutoFit/>
          </a:bodyPr>
          <a:lstStyle/>
          <a:p>
            <a:r>
              <a:rPr lang="en-US" sz="2800" dirty="0">
                <a:solidFill>
                  <a:schemeClr val="accent6">
                    <a:lumMod val="50000"/>
                  </a:schemeClr>
                </a:solidFill>
                <a:latin typeface="Aharoni" panose="02010803020104030203" pitchFamily="2" charset="-79"/>
                <a:cs typeface="Aharoni" panose="02010803020104030203" pitchFamily="2" charset="-79"/>
              </a:rPr>
              <a:t>Why were they astonished at His wisdom and His power to do miracles? </a:t>
            </a:r>
          </a:p>
        </p:txBody>
      </p:sp>
      <p:sp>
        <p:nvSpPr>
          <p:cNvPr id="13" name="TextBox 12">
            <a:extLst>
              <a:ext uri="{FF2B5EF4-FFF2-40B4-BE49-F238E27FC236}">
                <a16:creationId xmlns:a16="http://schemas.microsoft.com/office/drawing/2014/main" id="{4F46E3E9-5EAB-4CB4-9F02-CE4BB31DFDEE}"/>
              </a:ext>
            </a:extLst>
          </p:cNvPr>
          <p:cNvSpPr txBox="1"/>
          <p:nvPr/>
        </p:nvSpPr>
        <p:spPr>
          <a:xfrm>
            <a:off x="26633" y="4624010"/>
            <a:ext cx="5363762" cy="2246769"/>
          </a:xfrm>
          <a:prstGeom prst="rect">
            <a:avLst/>
          </a:prstGeom>
          <a:noFill/>
        </p:spPr>
        <p:txBody>
          <a:bodyPr wrap="square" rtlCol="0">
            <a:spAutoFit/>
          </a:bodyPr>
          <a:lstStyle/>
          <a:p>
            <a:r>
              <a:rPr lang="en-US" sz="2800" dirty="0">
                <a:solidFill>
                  <a:srgbClr val="FF0000"/>
                </a:solidFill>
                <a:latin typeface="Aharoni" panose="02010803020104030203" pitchFamily="2" charset="-79"/>
                <a:cs typeface="Aharoni" panose="02010803020104030203" pitchFamily="2" charset="-79"/>
              </a:rPr>
              <a:t>They knew Him since He was a child as the son of Joseph, the carpenter, and Mary, a humble and loved family like their own.</a:t>
            </a:r>
          </a:p>
        </p:txBody>
      </p:sp>
      <p:pic>
        <p:nvPicPr>
          <p:cNvPr id="14" name="Picture 13">
            <a:extLst>
              <a:ext uri="{FF2B5EF4-FFF2-40B4-BE49-F238E27FC236}">
                <a16:creationId xmlns:a16="http://schemas.microsoft.com/office/drawing/2014/main" id="{5D59B679-1151-45BB-9D81-49A8B75AC8C8}"/>
              </a:ext>
            </a:extLst>
          </p:cNvPr>
          <p:cNvPicPr>
            <a:picLocks noChangeAspect="1"/>
          </p:cNvPicPr>
          <p:nvPr/>
        </p:nvPicPr>
        <p:blipFill>
          <a:blip r:embed="rId3"/>
          <a:stretch>
            <a:fillRect/>
          </a:stretch>
        </p:blipFill>
        <p:spPr>
          <a:xfrm>
            <a:off x="5390395" y="4240530"/>
            <a:ext cx="3673708" cy="2440880"/>
          </a:xfrm>
          <a:prstGeom prst="rect">
            <a:avLst/>
          </a:prstGeom>
        </p:spPr>
      </p:pic>
    </p:spTree>
    <p:extLst>
      <p:ext uri="{BB962C8B-B14F-4D97-AF65-F5344CB8AC3E}">
        <p14:creationId xmlns:p14="http://schemas.microsoft.com/office/powerpoint/2010/main" val="36764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56D917F6-879E-4771-86C1-67E5C2AEA024}"/>
              </a:ext>
            </a:extLst>
          </p:cNvPr>
          <p:cNvSpPr txBox="1"/>
          <p:nvPr/>
        </p:nvSpPr>
        <p:spPr>
          <a:xfrm>
            <a:off x="37730" y="413377"/>
            <a:ext cx="8903258" cy="954107"/>
          </a:xfrm>
          <a:prstGeom prst="rect">
            <a:avLst/>
          </a:prstGeom>
          <a:noFill/>
        </p:spPr>
        <p:txBody>
          <a:bodyPr wrap="square" rtlCol="0">
            <a:spAutoFit/>
          </a:bodyPr>
          <a:lstStyle/>
          <a:p>
            <a:r>
              <a:rPr lang="en-US" sz="2800" dirty="0">
                <a:solidFill>
                  <a:schemeClr val="accent6">
                    <a:lumMod val="50000"/>
                  </a:schemeClr>
                </a:solidFill>
                <a:latin typeface="Aharoni" panose="02010803020104030203" pitchFamily="2" charset="-79"/>
                <a:cs typeface="Aharoni" panose="02010803020104030203" pitchFamily="2" charset="-79"/>
              </a:rPr>
              <a:t>Do you think that when Jesus was speaking, they were opening their hearts to what he said?</a:t>
            </a:r>
          </a:p>
        </p:txBody>
      </p:sp>
      <p:sp>
        <p:nvSpPr>
          <p:cNvPr id="11" name="TextBox 10">
            <a:extLst>
              <a:ext uri="{FF2B5EF4-FFF2-40B4-BE49-F238E27FC236}">
                <a16:creationId xmlns:a16="http://schemas.microsoft.com/office/drawing/2014/main" id="{4CB8B2E7-36D8-4632-9190-62F318277870}"/>
              </a:ext>
            </a:extLst>
          </p:cNvPr>
          <p:cNvSpPr txBox="1"/>
          <p:nvPr/>
        </p:nvSpPr>
        <p:spPr>
          <a:xfrm>
            <a:off x="4467905" y="1982203"/>
            <a:ext cx="4235824" cy="1384995"/>
          </a:xfrm>
          <a:prstGeom prst="rect">
            <a:avLst/>
          </a:prstGeom>
          <a:noFill/>
        </p:spPr>
        <p:txBody>
          <a:bodyPr wrap="square" rtlCol="0">
            <a:spAutoFit/>
          </a:bodyPr>
          <a:lstStyle/>
          <a:p>
            <a:r>
              <a:rPr lang="en-US" sz="2800" dirty="0">
                <a:solidFill>
                  <a:srgbClr val="FF0000"/>
                </a:solidFill>
                <a:latin typeface="Aharoni" panose="02010803020104030203" pitchFamily="2" charset="-79"/>
                <a:cs typeface="Aharoni" panose="02010803020104030203" pitchFamily="2" charset="-79"/>
              </a:rPr>
              <a:t>Their hearts were closed. They thought He was lying.</a:t>
            </a:r>
          </a:p>
        </p:txBody>
      </p:sp>
      <p:sp>
        <p:nvSpPr>
          <p:cNvPr id="12" name="TextBox 11">
            <a:extLst>
              <a:ext uri="{FF2B5EF4-FFF2-40B4-BE49-F238E27FC236}">
                <a16:creationId xmlns:a16="http://schemas.microsoft.com/office/drawing/2014/main" id="{A5CCC128-EACF-4A1B-AA9D-BBBC65507E78}"/>
              </a:ext>
            </a:extLst>
          </p:cNvPr>
          <p:cNvSpPr txBox="1"/>
          <p:nvPr/>
        </p:nvSpPr>
        <p:spPr>
          <a:xfrm>
            <a:off x="0" y="4159219"/>
            <a:ext cx="8903258" cy="523220"/>
          </a:xfrm>
          <a:prstGeom prst="rect">
            <a:avLst/>
          </a:prstGeom>
          <a:noFill/>
        </p:spPr>
        <p:txBody>
          <a:bodyPr wrap="square" rtlCol="0">
            <a:spAutoFit/>
          </a:bodyPr>
          <a:lstStyle/>
          <a:p>
            <a:r>
              <a:rPr lang="en-US" sz="2800" dirty="0">
                <a:solidFill>
                  <a:schemeClr val="accent6">
                    <a:lumMod val="50000"/>
                  </a:schemeClr>
                </a:solidFill>
                <a:latin typeface="Aharoni" panose="02010803020104030203" pitchFamily="2" charset="-79"/>
                <a:cs typeface="Aharoni" panose="02010803020104030203" pitchFamily="2" charset="-79"/>
              </a:rPr>
              <a:t>How do you think Jesus felt?</a:t>
            </a:r>
          </a:p>
        </p:txBody>
      </p:sp>
      <p:sp>
        <p:nvSpPr>
          <p:cNvPr id="13" name="TextBox 12">
            <a:extLst>
              <a:ext uri="{FF2B5EF4-FFF2-40B4-BE49-F238E27FC236}">
                <a16:creationId xmlns:a16="http://schemas.microsoft.com/office/drawing/2014/main" id="{4F46E3E9-5EAB-4CB4-9F02-CE4BB31DFDEE}"/>
              </a:ext>
            </a:extLst>
          </p:cNvPr>
          <p:cNvSpPr txBox="1"/>
          <p:nvPr/>
        </p:nvSpPr>
        <p:spPr>
          <a:xfrm>
            <a:off x="0" y="4840459"/>
            <a:ext cx="5459437" cy="1815882"/>
          </a:xfrm>
          <a:prstGeom prst="rect">
            <a:avLst/>
          </a:prstGeom>
          <a:noFill/>
        </p:spPr>
        <p:txBody>
          <a:bodyPr wrap="square" rtlCol="0">
            <a:spAutoFit/>
          </a:bodyPr>
          <a:lstStyle/>
          <a:p>
            <a:r>
              <a:rPr lang="en-US" sz="2800" dirty="0">
                <a:solidFill>
                  <a:srgbClr val="FF0000"/>
                </a:solidFill>
                <a:latin typeface="Aharoni" panose="02010803020104030203" pitchFamily="2" charset="-79"/>
                <a:cs typeface="Aharoni" panose="02010803020104030203" pitchFamily="2" charset="-79"/>
              </a:rPr>
              <a:t>He was very sad. That is why He said, “A prophet is not without honor except  in his native place…”.</a:t>
            </a:r>
          </a:p>
        </p:txBody>
      </p:sp>
      <p:pic>
        <p:nvPicPr>
          <p:cNvPr id="4" name="Picture 3">
            <a:extLst>
              <a:ext uri="{FF2B5EF4-FFF2-40B4-BE49-F238E27FC236}">
                <a16:creationId xmlns:a16="http://schemas.microsoft.com/office/drawing/2014/main" id="{BF11F5CC-0736-45EA-995E-15B5392C3F16}"/>
              </a:ext>
            </a:extLst>
          </p:cNvPr>
          <p:cNvPicPr>
            <a:picLocks noChangeAspect="1"/>
          </p:cNvPicPr>
          <p:nvPr/>
        </p:nvPicPr>
        <p:blipFill>
          <a:blip r:embed="rId2"/>
          <a:stretch>
            <a:fillRect/>
          </a:stretch>
        </p:blipFill>
        <p:spPr>
          <a:xfrm>
            <a:off x="304799" y="1648226"/>
            <a:ext cx="3921887" cy="2371622"/>
          </a:xfrm>
          <a:prstGeom prst="rect">
            <a:avLst/>
          </a:prstGeom>
        </p:spPr>
      </p:pic>
      <p:pic>
        <p:nvPicPr>
          <p:cNvPr id="15" name="Picture 14">
            <a:extLst>
              <a:ext uri="{FF2B5EF4-FFF2-40B4-BE49-F238E27FC236}">
                <a16:creationId xmlns:a16="http://schemas.microsoft.com/office/drawing/2014/main" id="{12F41AF5-9A6D-4C99-BE42-073DB23DFE40}"/>
              </a:ext>
            </a:extLst>
          </p:cNvPr>
          <p:cNvPicPr>
            <a:picLocks noChangeAspect="1"/>
          </p:cNvPicPr>
          <p:nvPr/>
        </p:nvPicPr>
        <p:blipFill>
          <a:blip r:embed="rId3"/>
          <a:stretch>
            <a:fillRect/>
          </a:stretch>
        </p:blipFill>
        <p:spPr>
          <a:xfrm>
            <a:off x="5459437" y="4631886"/>
            <a:ext cx="3564192" cy="1997514"/>
          </a:xfrm>
          <a:prstGeom prst="rect">
            <a:avLst/>
          </a:prstGeom>
        </p:spPr>
      </p:pic>
      <p:sp>
        <p:nvSpPr>
          <p:cNvPr id="2" name="TextBox 1">
            <a:extLst>
              <a:ext uri="{FF2B5EF4-FFF2-40B4-BE49-F238E27FC236}">
                <a16:creationId xmlns:a16="http://schemas.microsoft.com/office/drawing/2014/main" id="{E1249A3A-AD22-8A35-8C61-080ED20EF21D}"/>
              </a:ext>
            </a:extLst>
          </p:cNvPr>
          <p:cNvSpPr txBox="1"/>
          <p:nvPr/>
        </p:nvSpPr>
        <p:spPr>
          <a:xfrm>
            <a:off x="3308985" y="46099"/>
            <a:ext cx="2221230" cy="954107"/>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REFLECTION</a:t>
            </a:r>
          </a:p>
          <a:p>
            <a:r>
              <a:rPr lang="en-US" sz="2800" b="1" dirty="0">
                <a:solidFill>
                  <a:srgbClr val="FF0000"/>
                </a:solidFill>
                <a:latin typeface="Aharoni" panose="02010803020104030203" pitchFamily="2" charset="-79"/>
                <a:cs typeface="Aharoni" panose="02010803020104030203" pitchFamily="2" charset="-79"/>
              </a:rPr>
              <a:t>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118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56D917F6-879E-4771-86C1-67E5C2AEA024}"/>
              </a:ext>
            </a:extLst>
          </p:cNvPr>
          <p:cNvSpPr txBox="1"/>
          <p:nvPr/>
        </p:nvSpPr>
        <p:spPr>
          <a:xfrm>
            <a:off x="40057" y="341830"/>
            <a:ext cx="8903258" cy="523220"/>
          </a:xfrm>
          <a:prstGeom prst="rect">
            <a:avLst/>
          </a:prstGeom>
          <a:noFill/>
        </p:spPr>
        <p:txBody>
          <a:bodyPr wrap="square" rtlCol="0">
            <a:spAutoFit/>
          </a:bodyPr>
          <a:lstStyle/>
          <a:p>
            <a:r>
              <a:rPr lang="en-US" sz="2800" dirty="0">
                <a:solidFill>
                  <a:schemeClr val="accent6">
                    <a:lumMod val="50000"/>
                  </a:schemeClr>
                </a:solidFill>
                <a:latin typeface="Aharoni" panose="02010803020104030203" pitchFamily="2" charset="-79"/>
                <a:cs typeface="Aharoni" panose="02010803020104030203" pitchFamily="2" charset="-79"/>
              </a:rPr>
              <a:t>What is a prophet?</a:t>
            </a:r>
          </a:p>
        </p:txBody>
      </p:sp>
      <p:sp>
        <p:nvSpPr>
          <p:cNvPr id="11" name="TextBox 10">
            <a:extLst>
              <a:ext uri="{FF2B5EF4-FFF2-40B4-BE49-F238E27FC236}">
                <a16:creationId xmlns:a16="http://schemas.microsoft.com/office/drawing/2014/main" id="{4CB8B2E7-36D8-4632-9190-62F318277870}"/>
              </a:ext>
            </a:extLst>
          </p:cNvPr>
          <p:cNvSpPr txBox="1"/>
          <p:nvPr/>
        </p:nvSpPr>
        <p:spPr>
          <a:xfrm>
            <a:off x="4646621" y="1412493"/>
            <a:ext cx="4520697" cy="523220"/>
          </a:xfrm>
          <a:prstGeom prst="rect">
            <a:avLst/>
          </a:prstGeom>
          <a:noFill/>
        </p:spPr>
        <p:txBody>
          <a:bodyPr wrap="square" rtlCol="0">
            <a:spAutoFit/>
          </a:bodyPr>
          <a:lstStyle/>
          <a:p>
            <a:r>
              <a:rPr lang="es-ES" sz="2800" dirty="0">
                <a:solidFill>
                  <a:srgbClr val="FF0000"/>
                </a:solidFill>
                <a:latin typeface="Aharoni" panose="02010803020104030203" pitchFamily="2" charset="-79"/>
                <a:cs typeface="Aharoni" panose="02010803020104030203" pitchFamily="2" charset="-79"/>
              </a:rPr>
              <a:t>A Messenger </a:t>
            </a:r>
            <a:r>
              <a:rPr lang="es-ES" sz="2800" dirty="0" err="1">
                <a:solidFill>
                  <a:srgbClr val="FF0000"/>
                </a:solidFill>
                <a:latin typeface="Aharoni" panose="02010803020104030203" pitchFamily="2" charset="-79"/>
                <a:cs typeface="Aharoni" panose="02010803020104030203" pitchFamily="2" charset="-79"/>
              </a:rPr>
              <a:t>from</a:t>
            </a:r>
            <a:r>
              <a:rPr lang="es-ES" sz="2800" dirty="0">
                <a:solidFill>
                  <a:srgbClr val="FF0000"/>
                </a:solidFill>
                <a:latin typeface="Aharoni" panose="02010803020104030203" pitchFamily="2" charset="-79"/>
                <a:cs typeface="Aharoni" panose="02010803020104030203" pitchFamily="2" charset="-79"/>
              </a:rPr>
              <a:t> </a:t>
            </a:r>
            <a:r>
              <a:rPr lang="es-ES" sz="2800" dirty="0" err="1">
                <a:solidFill>
                  <a:srgbClr val="FF0000"/>
                </a:solidFill>
                <a:latin typeface="Aharoni" panose="02010803020104030203" pitchFamily="2" charset="-79"/>
                <a:cs typeface="Aharoni" panose="02010803020104030203" pitchFamily="2" charset="-79"/>
              </a:rPr>
              <a:t>God</a:t>
            </a:r>
            <a:r>
              <a:rPr lang="es-ES" sz="2800" dirty="0">
                <a:solidFill>
                  <a:srgbClr val="FF0000"/>
                </a:solidFill>
                <a:latin typeface="Aharoni" panose="02010803020104030203" pitchFamily="2" charset="-79"/>
                <a:cs typeface="Aharoni" panose="02010803020104030203" pitchFamily="2" charset="-79"/>
              </a:rPr>
              <a:t>.</a:t>
            </a:r>
          </a:p>
        </p:txBody>
      </p:sp>
      <p:sp>
        <p:nvSpPr>
          <p:cNvPr id="12" name="TextBox 11">
            <a:extLst>
              <a:ext uri="{FF2B5EF4-FFF2-40B4-BE49-F238E27FC236}">
                <a16:creationId xmlns:a16="http://schemas.microsoft.com/office/drawing/2014/main" id="{A5CCC128-EACF-4A1B-AA9D-BBBC65507E78}"/>
              </a:ext>
            </a:extLst>
          </p:cNvPr>
          <p:cNvSpPr txBox="1"/>
          <p:nvPr/>
        </p:nvSpPr>
        <p:spPr>
          <a:xfrm>
            <a:off x="53574" y="3041097"/>
            <a:ext cx="8903258" cy="1384995"/>
          </a:xfrm>
          <a:prstGeom prst="rect">
            <a:avLst/>
          </a:prstGeom>
          <a:noFill/>
        </p:spPr>
        <p:txBody>
          <a:bodyPr wrap="square" rtlCol="0">
            <a:spAutoFit/>
          </a:bodyPr>
          <a:lstStyle/>
          <a:p>
            <a:r>
              <a:rPr lang="es-ES" sz="2800" dirty="0" err="1">
                <a:solidFill>
                  <a:schemeClr val="accent6">
                    <a:lumMod val="50000"/>
                  </a:schemeClr>
                </a:solidFill>
                <a:latin typeface="Aharoni" panose="02010803020104030203" pitchFamily="2" charset="-79"/>
                <a:cs typeface="Aharoni" panose="02010803020104030203" pitchFamily="2" charset="-79"/>
              </a:rPr>
              <a:t>Even</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though</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we</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cannot</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hear</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or</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see</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Jesus</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like</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they</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did</a:t>
            </a:r>
            <a:r>
              <a:rPr lang="es-ES" sz="2800" dirty="0">
                <a:solidFill>
                  <a:schemeClr val="accent6">
                    <a:lumMod val="50000"/>
                  </a:schemeClr>
                </a:solidFill>
                <a:latin typeface="Aharoni" panose="02010803020104030203" pitchFamily="2" charset="-79"/>
                <a:cs typeface="Aharoni" panose="02010803020104030203" pitchFamily="2" charset="-79"/>
              </a:rPr>
              <a:t> back </a:t>
            </a:r>
            <a:r>
              <a:rPr lang="es-ES" sz="2800" dirty="0" err="1">
                <a:solidFill>
                  <a:schemeClr val="accent6">
                    <a:lumMod val="50000"/>
                  </a:schemeClr>
                </a:solidFill>
                <a:latin typeface="Aharoni" panose="02010803020104030203" pitchFamily="2" charset="-79"/>
                <a:cs typeface="Aharoni" panose="02010803020104030203" pitchFamily="2" charset="-79"/>
              </a:rPr>
              <a:t>then</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we</a:t>
            </a:r>
            <a:r>
              <a:rPr lang="es-ES" sz="2800" dirty="0">
                <a:solidFill>
                  <a:schemeClr val="accent6">
                    <a:lumMod val="50000"/>
                  </a:schemeClr>
                </a:solidFill>
                <a:latin typeface="Aharoni" panose="02010803020104030203" pitchFamily="2" charset="-79"/>
                <a:cs typeface="Aharoni" panose="02010803020104030203" pitchFamily="2" charset="-79"/>
              </a:rPr>
              <a:t> can </a:t>
            </a:r>
            <a:r>
              <a:rPr lang="es-ES" sz="2800" dirty="0" err="1">
                <a:solidFill>
                  <a:schemeClr val="accent6">
                    <a:lumMod val="50000"/>
                  </a:schemeClr>
                </a:solidFill>
                <a:latin typeface="Aharoni" panose="02010803020104030203" pitchFamily="2" charset="-79"/>
                <a:cs typeface="Aharoni" panose="02010803020104030203" pitchFamily="2" charset="-79"/>
              </a:rPr>
              <a:t>feel</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His</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presence</a:t>
            </a:r>
            <a:r>
              <a:rPr lang="es-ES" sz="2800" dirty="0">
                <a:solidFill>
                  <a:schemeClr val="accent6">
                    <a:lumMod val="50000"/>
                  </a:schemeClr>
                </a:solidFill>
                <a:latin typeface="Aharoni" panose="02010803020104030203" pitchFamily="2" charset="-79"/>
                <a:cs typeface="Aharoni" panose="02010803020104030203" pitchFamily="2" charset="-79"/>
              </a:rPr>
              <a:t> and </a:t>
            </a:r>
            <a:r>
              <a:rPr lang="es-ES" sz="2800" dirty="0" err="1">
                <a:solidFill>
                  <a:schemeClr val="accent6">
                    <a:lumMod val="50000"/>
                  </a:schemeClr>
                </a:solidFill>
                <a:latin typeface="Aharoni" panose="02010803020104030203" pitchFamily="2" charset="-79"/>
                <a:cs typeface="Aharoni" panose="02010803020104030203" pitchFamily="2" charset="-79"/>
              </a:rPr>
              <a:t>love</a:t>
            </a:r>
            <a:r>
              <a:rPr lang="es-ES" sz="2800" dirty="0">
                <a:solidFill>
                  <a:schemeClr val="accent6">
                    <a:lumMod val="50000"/>
                  </a:schemeClr>
                </a:solidFill>
                <a:latin typeface="Aharoni" panose="02010803020104030203" pitchFamily="2" charset="-79"/>
                <a:cs typeface="Aharoni" panose="02010803020104030203" pitchFamily="2" charset="-79"/>
              </a:rPr>
              <a:t>. Do </a:t>
            </a:r>
            <a:r>
              <a:rPr lang="es-ES" sz="2800" dirty="0" err="1">
                <a:solidFill>
                  <a:schemeClr val="accent6">
                    <a:lumMod val="50000"/>
                  </a:schemeClr>
                </a:solidFill>
                <a:latin typeface="Aharoni" panose="02010803020104030203" pitchFamily="2" charset="-79"/>
                <a:cs typeface="Aharoni" panose="02010803020104030203" pitchFamily="2" charset="-79"/>
              </a:rPr>
              <a:t>you</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know</a:t>
            </a:r>
            <a:r>
              <a:rPr lang="es-ES" sz="2800" dirty="0">
                <a:solidFill>
                  <a:schemeClr val="accent6">
                    <a:lumMod val="50000"/>
                  </a:schemeClr>
                </a:solidFill>
                <a:latin typeface="Aharoni" panose="02010803020104030203" pitchFamily="2" charset="-79"/>
                <a:cs typeface="Aharoni" panose="02010803020104030203" pitchFamily="2" charset="-79"/>
              </a:rPr>
              <a:t> </a:t>
            </a:r>
            <a:r>
              <a:rPr lang="es-ES" sz="2800" dirty="0" err="1">
                <a:solidFill>
                  <a:schemeClr val="accent6">
                    <a:lumMod val="50000"/>
                  </a:schemeClr>
                </a:solidFill>
                <a:latin typeface="Aharoni" panose="02010803020104030203" pitchFamily="2" charset="-79"/>
                <a:cs typeface="Aharoni" panose="02010803020104030203" pitchFamily="2" charset="-79"/>
              </a:rPr>
              <a:t>how</a:t>
            </a:r>
            <a:r>
              <a:rPr lang="es-ES" sz="2800" dirty="0">
                <a:solidFill>
                  <a:schemeClr val="accent6">
                    <a:lumMod val="50000"/>
                  </a:schemeClr>
                </a:solidFill>
                <a:latin typeface="Aharoni" panose="02010803020104030203" pitchFamily="2" charset="-79"/>
                <a:cs typeface="Aharoni" panose="02010803020104030203" pitchFamily="2" charset="-79"/>
              </a:rPr>
              <a:t>?</a:t>
            </a:r>
          </a:p>
        </p:txBody>
      </p:sp>
      <p:sp>
        <p:nvSpPr>
          <p:cNvPr id="13" name="TextBox 12">
            <a:extLst>
              <a:ext uri="{FF2B5EF4-FFF2-40B4-BE49-F238E27FC236}">
                <a16:creationId xmlns:a16="http://schemas.microsoft.com/office/drawing/2014/main" id="{4F46E3E9-5EAB-4CB4-9F02-CE4BB31DFDEE}"/>
              </a:ext>
            </a:extLst>
          </p:cNvPr>
          <p:cNvSpPr txBox="1"/>
          <p:nvPr/>
        </p:nvSpPr>
        <p:spPr>
          <a:xfrm>
            <a:off x="40057" y="4395295"/>
            <a:ext cx="4931520" cy="892552"/>
          </a:xfrm>
          <a:prstGeom prst="rect">
            <a:avLst/>
          </a:prstGeom>
          <a:noFill/>
        </p:spPr>
        <p:txBody>
          <a:bodyPr wrap="square" rtlCol="0">
            <a:spAutoFit/>
          </a:bodyPr>
          <a:lstStyle/>
          <a:p>
            <a:r>
              <a:rPr lang="es-MX" sz="2600" dirty="0" err="1">
                <a:solidFill>
                  <a:srgbClr val="FF0000"/>
                </a:solidFill>
                <a:latin typeface="Aharoni" panose="02010803020104030203" pitchFamily="2" charset="-79"/>
                <a:cs typeface="Aharoni" panose="02010803020104030203" pitchFamily="2" charset="-79"/>
              </a:rPr>
              <a:t>We</a:t>
            </a:r>
            <a:r>
              <a:rPr lang="es-MX" sz="2600" dirty="0">
                <a:solidFill>
                  <a:srgbClr val="FF0000"/>
                </a:solidFill>
                <a:latin typeface="Aharoni" panose="02010803020104030203" pitchFamily="2" charset="-79"/>
                <a:cs typeface="Aharoni" panose="02010803020104030203" pitchFamily="2" charset="-79"/>
              </a:rPr>
              <a:t> </a:t>
            </a:r>
            <a:r>
              <a:rPr lang="es-MX" sz="2600" dirty="0" err="1">
                <a:solidFill>
                  <a:srgbClr val="FF0000"/>
                </a:solidFill>
                <a:latin typeface="Aharoni" panose="02010803020104030203" pitchFamily="2" charset="-79"/>
                <a:cs typeface="Aharoni" panose="02010803020104030203" pitchFamily="2" charset="-79"/>
              </a:rPr>
              <a:t>receive</a:t>
            </a:r>
            <a:r>
              <a:rPr lang="es-MX" sz="2600" dirty="0">
                <a:solidFill>
                  <a:srgbClr val="FF0000"/>
                </a:solidFill>
                <a:latin typeface="Aharoni" panose="02010803020104030203" pitchFamily="2" charset="-79"/>
                <a:cs typeface="Aharoni" panose="02010803020104030203" pitchFamily="2" charset="-79"/>
              </a:rPr>
              <a:t> </a:t>
            </a:r>
            <a:r>
              <a:rPr lang="es-MX" sz="2600" dirty="0" err="1">
                <a:solidFill>
                  <a:srgbClr val="FF0000"/>
                </a:solidFill>
                <a:latin typeface="Aharoni" panose="02010803020104030203" pitchFamily="2" charset="-79"/>
                <a:cs typeface="Aharoni" panose="02010803020104030203" pitchFamily="2" charset="-79"/>
              </a:rPr>
              <a:t>His</a:t>
            </a:r>
            <a:r>
              <a:rPr lang="es-MX" sz="2600" dirty="0">
                <a:solidFill>
                  <a:srgbClr val="FF0000"/>
                </a:solidFill>
                <a:latin typeface="Aharoni" panose="02010803020104030203" pitchFamily="2" charset="-79"/>
                <a:cs typeface="Aharoni" panose="02010803020104030203" pitchFamily="2" charset="-79"/>
              </a:rPr>
              <a:t> Grace (</a:t>
            </a:r>
            <a:r>
              <a:rPr lang="es-MX" sz="2600" dirty="0" err="1">
                <a:solidFill>
                  <a:srgbClr val="FF0000"/>
                </a:solidFill>
                <a:latin typeface="Aharoni" panose="02010803020104030203" pitchFamily="2" charset="-79"/>
                <a:cs typeface="Aharoni" panose="02010803020104030203" pitchFamily="2" charset="-79"/>
              </a:rPr>
              <a:t>His</a:t>
            </a:r>
            <a:r>
              <a:rPr lang="es-MX" sz="2600" dirty="0">
                <a:solidFill>
                  <a:srgbClr val="FF0000"/>
                </a:solidFill>
                <a:latin typeface="Aharoni" panose="02010803020104030203" pitchFamily="2" charset="-79"/>
                <a:cs typeface="Aharoni" panose="02010803020104030203" pitchFamily="2" charset="-79"/>
              </a:rPr>
              <a:t> </a:t>
            </a:r>
            <a:r>
              <a:rPr lang="es-MX" sz="2600" dirty="0" err="1">
                <a:solidFill>
                  <a:srgbClr val="FF0000"/>
                </a:solidFill>
                <a:latin typeface="Aharoni" panose="02010803020104030203" pitchFamily="2" charset="-79"/>
                <a:cs typeface="Aharoni" panose="02010803020104030203" pitchFamily="2" charset="-79"/>
              </a:rPr>
              <a:t>Life</a:t>
            </a:r>
            <a:r>
              <a:rPr lang="es-MX" sz="2600" dirty="0">
                <a:solidFill>
                  <a:srgbClr val="FF0000"/>
                </a:solidFill>
                <a:latin typeface="Aharoni" panose="02010803020104030203" pitchFamily="2" charset="-79"/>
                <a:cs typeface="Aharoni" panose="02010803020104030203" pitchFamily="2" charset="-79"/>
              </a:rPr>
              <a:t> and </a:t>
            </a:r>
            <a:r>
              <a:rPr lang="es-MX" sz="2600" dirty="0" err="1">
                <a:solidFill>
                  <a:srgbClr val="FF0000"/>
                </a:solidFill>
                <a:latin typeface="Aharoni" panose="02010803020104030203" pitchFamily="2" charset="-79"/>
                <a:cs typeface="Aharoni" panose="02010803020104030203" pitchFamily="2" charset="-79"/>
              </a:rPr>
              <a:t>love</a:t>
            </a:r>
            <a:r>
              <a:rPr lang="es-MX" sz="2600" dirty="0">
                <a:solidFill>
                  <a:srgbClr val="FF0000"/>
                </a:solidFill>
                <a:latin typeface="Aharoni" panose="02010803020104030203" pitchFamily="2" charset="-79"/>
                <a:cs typeface="Aharoni" panose="02010803020104030203" pitchFamily="2" charset="-79"/>
              </a:rPr>
              <a:t>) in </a:t>
            </a:r>
            <a:r>
              <a:rPr lang="es-MX" sz="2600" dirty="0" err="1">
                <a:solidFill>
                  <a:srgbClr val="FF0000"/>
                </a:solidFill>
                <a:latin typeface="Aharoni" panose="02010803020104030203" pitchFamily="2" charset="-79"/>
                <a:cs typeface="Aharoni" panose="02010803020104030203" pitchFamily="2" charset="-79"/>
              </a:rPr>
              <a:t>the</a:t>
            </a:r>
            <a:r>
              <a:rPr lang="es-MX" sz="2600" dirty="0">
                <a:solidFill>
                  <a:srgbClr val="FF0000"/>
                </a:solidFill>
                <a:latin typeface="Aharoni" panose="02010803020104030203" pitchFamily="2" charset="-79"/>
                <a:cs typeface="Aharoni" panose="02010803020104030203" pitchFamily="2" charset="-79"/>
              </a:rPr>
              <a:t> </a:t>
            </a:r>
            <a:r>
              <a:rPr lang="es-MX" sz="2600" dirty="0" err="1">
                <a:solidFill>
                  <a:srgbClr val="FF0000"/>
                </a:solidFill>
                <a:latin typeface="Aharoni" panose="02010803020104030203" pitchFamily="2" charset="-79"/>
                <a:cs typeface="Aharoni" panose="02010803020104030203" pitchFamily="2" charset="-79"/>
              </a:rPr>
              <a:t>Sacraments</a:t>
            </a:r>
            <a:r>
              <a:rPr lang="es-MX" sz="2600" dirty="0">
                <a:solidFill>
                  <a:srgbClr val="FF0000"/>
                </a:solidFill>
                <a:latin typeface="Aharoni" panose="02010803020104030203" pitchFamily="2" charset="-79"/>
                <a:cs typeface="Aharoni" panose="02010803020104030203" pitchFamily="2" charset="-79"/>
              </a:rPr>
              <a:t>.</a:t>
            </a:r>
          </a:p>
        </p:txBody>
      </p:sp>
      <p:pic>
        <p:nvPicPr>
          <p:cNvPr id="14" name="Picture 13">
            <a:extLst>
              <a:ext uri="{FF2B5EF4-FFF2-40B4-BE49-F238E27FC236}">
                <a16:creationId xmlns:a16="http://schemas.microsoft.com/office/drawing/2014/main" id="{FFFCFA6F-7788-44A6-B255-0FFE66B15129}"/>
              </a:ext>
            </a:extLst>
          </p:cNvPr>
          <p:cNvPicPr>
            <a:picLocks noChangeAspect="1"/>
          </p:cNvPicPr>
          <p:nvPr/>
        </p:nvPicPr>
        <p:blipFill>
          <a:blip r:embed="rId2"/>
          <a:stretch>
            <a:fillRect/>
          </a:stretch>
        </p:blipFill>
        <p:spPr>
          <a:xfrm>
            <a:off x="133539" y="757153"/>
            <a:ext cx="4419600" cy="2357120"/>
          </a:xfrm>
          <a:prstGeom prst="rect">
            <a:avLst/>
          </a:prstGeom>
        </p:spPr>
      </p:pic>
      <p:pic>
        <p:nvPicPr>
          <p:cNvPr id="1026" name="Picture 2">
            <a:extLst>
              <a:ext uri="{FF2B5EF4-FFF2-40B4-BE49-F238E27FC236}">
                <a16:creationId xmlns:a16="http://schemas.microsoft.com/office/drawing/2014/main" id="{CAACA27D-85FB-4F22-9126-42E10E365E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129" y="3976605"/>
            <a:ext cx="4520696" cy="285561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3CE43F2-DD10-4FEE-9AAF-7B81C8320D1A}"/>
              </a:ext>
            </a:extLst>
          </p:cNvPr>
          <p:cNvSpPr txBox="1"/>
          <p:nvPr/>
        </p:nvSpPr>
        <p:spPr>
          <a:xfrm>
            <a:off x="40057" y="6220761"/>
            <a:ext cx="5973600" cy="492443"/>
          </a:xfrm>
          <a:prstGeom prst="rect">
            <a:avLst/>
          </a:prstGeom>
          <a:noFill/>
        </p:spPr>
        <p:txBody>
          <a:bodyPr wrap="square" rtlCol="0">
            <a:spAutoFit/>
          </a:bodyPr>
          <a:lstStyle/>
          <a:p>
            <a:r>
              <a:rPr lang="en-US" sz="2600" dirty="0">
                <a:solidFill>
                  <a:srgbClr val="FF0000"/>
                </a:solidFill>
                <a:latin typeface="Aharoni" panose="02010803020104030203" pitchFamily="2" charset="-79"/>
                <a:cs typeface="Aharoni" panose="02010803020104030203" pitchFamily="2" charset="-79"/>
              </a:rPr>
              <a:t>He is in the beauty of Nature.</a:t>
            </a:r>
          </a:p>
        </p:txBody>
      </p:sp>
      <p:sp>
        <p:nvSpPr>
          <p:cNvPr id="17" name="TextBox 16">
            <a:extLst>
              <a:ext uri="{FF2B5EF4-FFF2-40B4-BE49-F238E27FC236}">
                <a16:creationId xmlns:a16="http://schemas.microsoft.com/office/drawing/2014/main" id="{CE2D37E7-D75C-4900-A1AC-1B3803070F3F}"/>
              </a:ext>
            </a:extLst>
          </p:cNvPr>
          <p:cNvSpPr txBox="1"/>
          <p:nvPr/>
        </p:nvSpPr>
        <p:spPr>
          <a:xfrm>
            <a:off x="53574" y="5287847"/>
            <a:ext cx="4862555" cy="892552"/>
          </a:xfrm>
          <a:prstGeom prst="rect">
            <a:avLst/>
          </a:prstGeom>
          <a:noFill/>
        </p:spPr>
        <p:txBody>
          <a:bodyPr wrap="square" rtlCol="0">
            <a:spAutoFit/>
          </a:bodyPr>
          <a:lstStyle/>
          <a:p>
            <a:r>
              <a:rPr lang="en-US" sz="2600" dirty="0">
                <a:solidFill>
                  <a:srgbClr val="FF0000"/>
                </a:solidFill>
                <a:latin typeface="Aharoni" panose="02010803020104030203" pitchFamily="2" charset="-79"/>
                <a:cs typeface="Aharoni" panose="02010803020104030203" pitchFamily="2" charset="-79"/>
              </a:rPr>
              <a:t>He is in our heart and speaks to us when we pray.</a:t>
            </a:r>
          </a:p>
        </p:txBody>
      </p:sp>
      <p:sp>
        <p:nvSpPr>
          <p:cNvPr id="2" name="TextBox 1">
            <a:extLst>
              <a:ext uri="{FF2B5EF4-FFF2-40B4-BE49-F238E27FC236}">
                <a16:creationId xmlns:a16="http://schemas.microsoft.com/office/drawing/2014/main" id="{39677B8F-7B6D-9453-60AD-504C7FA7C776}"/>
              </a:ext>
            </a:extLst>
          </p:cNvPr>
          <p:cNvSpPr txBox="1"/>
          <p:nvPr/>
        </p:nvSpPr>
        <p:spPr>
          <a:xfrm>
            <a:off x="3308985" y="46099"/>
            <a:ext cx="2221230" cy="954107"/>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REFLECTION</a:t>
            </a:r>
          </a:p>
          <a:p>
            <a:r>
              <a:rPr lang="en-US" sz="2800" b="1" dirty="0">
                <a:solidFill>
                  <a:srgbClr val="FF0000"/>
                </a:solidFill>
                <a:latin typeface="Aharoni" panose="02010803020104030203" pitchFamily="2" charset="-79"/>
                <a:cs typeface="Aharoni" panose="02010803020104030203" pitchFamily="2" charset="-79"/>
              </a:rPr>
              <a:t>                         </a:t>
            </a:r>
            <a:endParaRPr lang="en-US" sz="2800"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B82CC402-1E37-AA36-073B-BA1404D6E18D}"/>
              </a:ext>
            </a:extLst>
          </p:cNvPr>
          <p:cNvSpPr txBox="1"/>
          <p:nvPr/>
        </p:nvSpPr>
        <p:spPr>
          <a:xfrm>
            <a:off x="4823927" y="3976605"/>
            <a:ext cx="335902" cy="2881395"/>
          </a:xfrm>
          <a:prstGeom prst="rect">
            <a:avLst/>
          </a:prstGeom>
          <a:solidFill>
            <a:srgbClr val="FFCD2D"/>
          </a:solidFill>
        </p:spPr>
        <p:txBody>
          <a:bodyPr wrap="square" rtlCol="0">
            <a:spAutoFit/>
          </a:bodyPr>
          <a:lstStyle/>
          <a:p>
            <a:endParaRPr lang="en-US" dirty="0"/>
          </a:p>
        </p:txBody>
      </p:sp>
    </p:spTree>
    <p:extLst>
      <p:ext uri="{BB962C8B-B14F-4D97-AF65-F5344CB8AC3E}">
        <p14:creationId xmlns:p14="http://schemas.microsoft.com/office/powerpoint/2010/main" val="35069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6" grpId="0"/>
      <p:bldP spid="17"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4CB8B2E7-36D8-4632-9190-62F318277870}"/>
              </a:ext>
            </a:extLst>
          </p:cNvPr>
          <p:cNvSpPr txBox="1"/>
          <p:nvPr/>
        </p:nvSpPr>
        <p:spPr>
          <a:xfrm>
            <a:off x="-1" y="5206335"/>
            <a:ext cx="9144000" cy="1384995"/>
          </a:xfrm>
          <a:prstGeom prst="rect">
            <a:avLst/>
          </a:prstGeom>
          <a:noFill/>
        </p:spPr>
        <p:txBody>
          <a:bodyPr wrap="square" rtlCol="0">
            <a:spAutoFit/>
          </a:bodyPr>
          <a:lstStyle/>
          <a:p>
            <a:pPr algn="ctr"/>
            <a:r>
              <a:rPr lang="en-US" sz="2800" dirty="0">
                <a:solidFill>
                  <a:srgbClr val="C00000"/>
                </a:solidFill>
                <a:latin typeface="Aharoni" panose="02010803020104030203" pitchFamily="2" charset="-79"/>
                <a:cs typeface="Aharoni" panose="02010803020104030203" pitchFamily="2" charset="-79"/>
              </a:rPr>
              <a:t>Jesus is always close. You can see Him in the simplest things; you only have to believe that He is present and He can change your heart. </a:t>
            </a:r>
          </a:p>
        </p:txBody>
      </p:sp>
      <p:pic>
        <p:nvPicPr>
          <p:cNvPr id="1026" name="Picture 2">
            <a:extLst>
              <a:ext uri="{FF2B5EF4-FFF2-40B4-BE49-F238E27FC236}">
                <a16:creationId xmlns:a16="http://schemas.microsoft.com/office/drawing/2014/main" id="{0E97B54B-8560-4D32-96B5-0D3DCF5BA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537" y="1620464"/>
            <a:ext cx="2907463" cy="2040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C65E9C-DAD1-4893-82A2-103718B1E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4663"/>
            <a:ext cx="2438400" cy="18312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A4CEE9-6D68-417D-A2DF-C43C42B5EA1F}"/>
              </a:ext>
            </a:extLst>
          </p:cNvPr>
          <p:cNvSpPr txBox="1"/>
          <p:nvPr/>
        </p:nvSpPr>
        <p:spPr>
          <a:xfrm>
            <a:off x="111200" y="476161"/>
            <a:ext cx="5890806" cy="1384995"/>
          </a:xfrm>
          <a:prstGeom prst="rect">
            <a:avLst/>
          </a:prstGeom>
          <a:noFill/>
        </p:spPr>
        <p:txBody>
          <a:bodyPr wrap="square" rtlCol="0">
            <a:spAutoFit/>
          </a:bodyPr>
          <a:lstStyle/>
          <a:p>
            <a:r>
              <a:rPr lang="es-PY" sz="2800" dirty="0" err="1">
                <a:solidFill>
                  <a:srgbClr val="FF0000"/>
                </a:solidFill>
                <a:latin typeface="Aharoni" panose="02010803020104030203" pitchFamily="2" charset="-79"/>
                <a:cs typeface="Aharoni" panose="02010803020104030203" pitchFamily="2" charset="-79"/>
              </a:rPr>
              <a:t>Jesus</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is</a:t>
            </a:r>
            <a:r>
              <a:rPr lang="es-PY" sz="2800" dirty="0">
                <a:solidFill>
                  <a:srgbClr val="FF0000"/>
                </a:solidFill>
                <a:latin typeface="Aharoni" panose="02010803020104030203" pitchFamily="2" charset="-79"/>
                <a:cs typeface="Aharoni" panose="02010803020104030203" pitchFamily="2" charset="-79"/>
              </a:rPr>
              <a:t> in </a:t>
            </a:r>
            <a:r>
              <a:rPr lang="es-PY" sz="2800" dirty="0" err="1">
                <a:solidFill>
                  <a:srgbClr val="FF0000"/>
                </a:solidFill>
                <a:latin typeface="Aharoni" panose="02010803020104030203" pitchFamily="2" charset="-79"/>
                <a:cs typeface="Aharoni" panose="02010803020104030203" pitchFamily="2" charset="-79"/>
              </a:rPr>
              <a:t>the</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child</a:t>
            </a:r>
            <a:r>
              <a:rPr lang="es-PY" sz="2800" dirty="0">
                <a:solidFill>
                  <a:srgbClr val="FF0000"/>
                </a:solidFill>
                <a:latin typeface="Aharoni" panose="02010803020104030203" pitchFamily="2" charset="-79"/>
                <a:cs typeface="Aharoni" panose="02010803020104030203" pitchFamily="2" charset="-79"/>
              </a:rPr>
              <a:t> at </a:t>
            </a:r>
            <a:r>
              <a:rPr lang="es-PY" sz="2800" dirty="0" err="1">
                <a:solidFill>
                  <a:srgbClr val="FF0000"/>
                </a:solidFill>
                <a:latin typeface="Aharoni" panose="02010803020104030203" pitchFamily="2" charset="-79"/>
                <a:cs typeface="Aharoni" panose="02010803020104030203" pitchFamily="2" charset="-79"/>
              </a:rPr>
              <a:t>school</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who</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is</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sad</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because</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some</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make</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fun</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of</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him</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or</a:t>
            </a:r>
            <a:r>
              <a:rPr lang="es-PY" sz="2800" dirty="0">
                <a:solidFill>
                  <a:srgbClr val="FF0000"/>
                </a:solidFill>
                <a:latin typeface="Aharoni" panose="02010803020104030203" pitchFamily="2" charset="-79"/>
                <a:cs typeface="Aharoni" panose="02010803020104030203" pitchFamily="2" charset="-79"/>
              </a:rPr>
              <a:t> </a:t>
            </a:r>
            <a:r>
              <a:rPr lang="es-PY" sz="2800" dirty="0" err="1">
                <a:solidFill>
                  <a:srgbClr val="FF0000"/>
                </a:solidFill>
                <a:latin typeface="Aharoni" panose="02010803020104030203" pitchFamily="2" charset="-79"/>
                <a:cs typeface="Aharoni" panose="02010803020104030203" pitchFamily="2" charset="-79"/>
              </a:rPr>
              <a:t>her</a:t>
            </a:r>
            <a:r>
              <a:rPr lang="es-PY" sz="2800" dirty="0">
                <a:solidFill>
                  <a:srgbClr val="FF0000"/>
                </a:solidFill>
                <a:latin typeface="Aharoni" panose="02010803020104030203" pitchFamily="2" charset="-79"/>
                <a:cs typeface="Aharoni" panose="02010803020104030203" pitchFamily="2" charset="-79"/>
              </a:rPr>
              <a:t>, </a:t>
            </a:r>
          </a:p>
        </p:txBody>
      </p:sp>
      <p:sp>
        <p:nvSpPr>
          <p:cNvPr id="16" name="TextBox 15">
            <a:extLst>
              <a:ext uri="{FF2B5EF4-FFF2-40B4-BE49-F238E27FC236}">
                <a16:creationId xmlns:a16="http://schemas.microsoft.com/office/drawing/2014/main" id="{10EF3DDD-09B9-4DD3-9F39-5EA3E55FC7FE}"/>
              </a:ext>
            </a:extLst>
          </p:cNvPr>
          <p:cNvSpPr txBox="1"/>
          <p:nvPr/>
        </p:nvSpPr>
        <p:spPr>
          <a:xfrm>
            <a:off x="52794" y="1985134"/>
            <a:ext cx="6260473" cy="954107"/>
          </a:xfrm>
          <a:prstGeom prst="rect">
            <a:avLst/>
          </a:prstGeom>
          <a:noFill/>
        </p:spPr>
        <p:txBody>
          <a:bodyPr wrap="square" rtlCol="0">
            <a:spAutoFit/>
          </a:bodyPr>
          <a:lstStyle/>
          <a:p>
            <a:r>
              <a:rPr lang="en-US" sz="2800" dirty="0">
                <a:solidFill>
                  <a:srgbClr val="FF0000"/>
                </a:solidFill>
                <a:latin typeface="Aharoni" panose="02010803020104030203" pitchFamily="2" charset="-79"/>
                <a:cs typeface="Aharoni" panose="02010803020104030203" pitchFamily="2" charset="-79"/>
              </a:rPr>
              <a:t>He is in the elderly man who begs in the street,</a:t>
            </a:r>
          </a:p>
        </p:txBody>
      </p:sp>
      <p:sp>
        <p:nvSpPr>
          <p:cNvPr id="17" name="TextBox 16">
            <a:extLst>
              <a:ext uri="{FF2B5EF4-FFF2-40B4-BE49-F238E27FC236}">
                <a16:creationId xmlns:a16="http://schemas.microsoft.com/office/drawing/2014/main" id="{D0BDB8E4-85A0-4813-AB5F-FCA487AD5FB4}"/>
              </a:ext>
            </a:extLst>
          </p:cNvPr>
          <p:cNvSpPr txBox="1"/>
          <p:nvPr/>
        </p:nvSpPr>
        <p:spPr>
          <a:xfrm>
            <a:off x="52793" y="3102780"/>
            <a:ext cx="4519206" cy="1384995"/>
          </a:xfrm>
          <a:prstGeom prst="rect">
            <a:avLst/>
          </a:prstGeom>
          <a:noFill/>
        </p:spPr>
        <p:txBody>
          <a:bodyPr wrap="square" rtlCol="0">
            <a:spAutoFit/>
          </a:bodyPr>
          <a:lstStyle/>
          <a:p>
            <a:r>
              <a:rPr lang="en-US" sz="2800" dirty="0">
                <a:solidFill>
                  <a:srgbClr val="FF0000"/>
                </a:solidFill>
                <a:latin typeface="Aharoni" panose="02010803020104030203" pitchFamily="2" charset="-79"/>
                <a:cs typeface="Aharoni" panose="02010803020104030203" pitchFamily="2" charset="-79"/>
              </a:rPr>
              <a:t>He is in the little piece of bread in the Church, </a:t>
            </a:r>
          </a:p>
          <a:p>
            <a:r>
              <a:rPr lang="en-US" sz="2800" dirty="0">
                <a:solidFill>
                  <a:srgbClr val="FF0000"/>
                </a:solidFill>
                <a:latin typeface="Aharoni" panose="02010803020104030203" pitchFamily="2" charset="-79"/>
                <a:cs typeface="Aharoni" panose="02010803020104030203" pitchFamily="2" charset="-79"/>
              </a:rPr>
              <a:t>(the Eucharist).</a:t>
            </a:r>
          </a:p>
        </p:txBody>
      </p:sp>
      <p:pic>
        <p:nvPicPr>
          <p:cNvPr id="1030" name="Picture 6">
            <a:extLst>
              <a:ext uri="{FF2B5EF4-FFF2-40B4-BE49-F238E27FC236}">
                <a16:creationId xmlns:a16="http://schemas.microsoft.com/office/drawing/2014/main" id="{05E4EC16-6A3A-4269-AB76-D5547F1E19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399" y="2904780"/>
            <a:ext cx="2104053" cy="19300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6DCBA4-97E5-8E19-F211-4B9470C7B3FA}"/>
              </a:ext>
            </a:extLst>
          </p:cNvPr>
          <p:cNvSpPr txBox="1"/>
          <p:nvPr/>
        </p:nvSpPr>
        <p:spPr>
          <a:xfrm>
            <a:off x="3308985" y="46099"/>
            <a:ext cx="2221230" cy="954107"/>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REFLECTION</a:t>
            </a:r>
          </a:p>
          <a:p>
            <a:r>
              <a:rPr lang="en-US" sz="2800" b="1" dirty="0">
                <a:solidFill>
                  <a:srgbClr val="FF0000"/>
                </a:solidFill>
                <a:latin typeface="Aharoni" panose="02010803020104030203" pitchFamily="2" charset="-79"/>
                <a:cs typeface="Aharoni" panose="02010803020104030203" pitchFamily="2" charset="-79"/>
              </a:rPr>
              <a:t>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015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48A4CEE9-6D68-417D-A2DF-C43C42B5EA1F}"/>
              </a:ext>
            </a:extLst>
          </p:cNvPr>
          <p:cNvSpPr txBox="1"/>
          <p:nvPr/>
        </p:nvSpPr>
        <p:spPr>
          <a:xfrm>
            <a:off x="4641635" y="721502"/>
            <a:ext cx="4406471" cy="1384995"/>
          </a:xfrm>
          <a:prstGeom prst="rect">
            <a:avLst/>
          </a:prstGeom>
          <a:noFill/>
        </p:spPr>
        <p:txBody>
          <a:bodyPr wrap="square" rtlCol="0">
            <a:spAutoFit/>
          </a:bodyPr>
          <a:lstStyle/>
          <a:p>
            <a:r>
              <a:rPr lang="en-US" sz="2800" dirty="0">
                <a:solidFill>
                  <a:srgbClr val="C00000"/>
                </a:solidFill>
                <a:latin typeface="Aharoni" panose="02010803020104030203" pitchFamily="2" charset="-79"/>
                <a:cs typeface="Aharoni" panose="02010803020104030203" pitchFamily="2" charset="-79"/>
              </a:rPr>
              <a:t>Why was Jesus not able to perform miracles in Nazareth? </a:t>
            </a:r>
            <a:endParaRPr lang="es-PY" sz="2800" dirty="0">
              <a:solidFill>
                <a:srgbClr val="C00000"/>
              </a:solidFill>
              <a:latin typeface="Aharoni" panose="02010803020104030203" pitchFamily="2" charset="-79"/>
              <a:cs typeface="Aharoni" panose="02010803020104030203" pitchFamily="2" charset="-79"/>
            </a:endParaRPr>
          </a:p>
        </p:txBody>
      </p:sp>
      <p:sp>
        <p:nvSpPr>
          <p:cNvPr id="2" name="TextBox 1">
            <a:extLst>
              <a:ext uri="{FF2B5EF4-FFF2-40B4-BE49-F238E27FC236}">
                <a16:creationId xmlns:a16="http://schemas.microsoft.com/office/drawing/2014/main" id="{3F6DCBA4-97E5-8E19-F211-4B9470C7B3FA}"/>
              </a:ext>
            </a:extLst>
          </p:cNvPr>
          <p:cNvSpPr txBox="1"/>
          <p:nvPr/>
        </p:nvSpPr>
        <p:spPr>
          <a:xfrm>
            <a:off x="3308985" y="-17711"/>
            <a:ext cx="2221230" cy="954107"/>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REFLECTION</a:t>
            </a:r>
          </a:p>
          <a:p>
            <a:r>
              <a:rPr lang="en-US" sz="2800" b="1" dirty="0">
                <a:solidFill>
                  <a:srgbClr val="FF0000"/>
                </a:solidFill>
                <a:latin typeface="Aharoni" panose="02010803020104030203" pitchFamily="2" charset="-79"/>
                <a:cs typeface="Aharoni" panose="02010803020104030203" pitchFamily="2" charset="-79"/>
              </a:rPr>
              <a:t>                         </a:t>
            </a:r>
            <a:endParaRPr lang="en-US" sz="2800" dirty="0">
              <a:latin typeface="Aharoni" panose="02010803020104030203" pitchFamily="2" charset="-79"/>
              <a:cs typeface="Aharoni" panose="02010803020104030203" pitchFamily="2" charset="-79"/>
            </a:endParaRPr>
          </a:p>
        </p:txBody>
      </p:sp>
      <p:pic>
        <p:nvPicPr>
          <p:cNvPr id="3" name="Picture 2">
            <a:extLst>
              <a:ext uri="{FF2B5EF4-FFF2-40B4-BE49-F238E27FC236}">
                <a16:creationId xmlns:a16="http://schemas.microsoft.com/office/drawing/2014/main" id="{BFBF531F-5D80-FE17-19F3-014CF12DC33F}"/>
              </a:ext>
            </a:extLst>
          </p:cNvPr>
          <p:cNvPicPr>
            <a:picLocks noChangeAspect="1"/>
          </p:cNvPicPr>
          <p:nvPr/>
        </p:nvPicPr>
        <p:blipFill>
          <a:blip r:embed="rId2"/>
          <a:stretch>
            <a:fillRect/>
          </a:stretch>
        </p:blipFill>
        <p:spPr>
          <a:xfrm>
            <a:off x="202620" y="523152"/>
            <a:ext cx="4216980" cy="2223012"/>
          </a:xfrm>
          <a:prstGeom prst="rect">
            <a:avLst/>
          </a:prstGeom>
          <a:ln>
            <a:noFill/>
          </a:ln>
          <a:effectLst>
            <a:softEdge rad="112500"/>
          </a:effectLst>
        </p:spPr>
      </p:pic>
      <p:sp>
        <p:nvSpPr>
          <p:cNvPr id="5" name="TextBox 4">
            <a:extLst>
              <a:ext uri="{FF2B5EF4-FFF2-40B4-BE49-F238E27FC236}">
                <a16:creationId xmlns:a16="http://schemas.microsoft.com/office/drawing/2014/main" id="{055CE9F6-C427-C6C1-2DD9-35436A7644FF}"/>
              </a:ext>
            </a:extLst>
          </p:cNvPr>
          <p:cNvSpPr txBox="1"/>
          <p:nvPr/>
        </p:nvSpPr>
        <p:spPr>
          <a:xfrm>
            <a:off x="202620" y="2836050"/>
            <a:ext cx="4571999" cy="2246769"/>
          </a:xfrm>
          <a:prstGeom prst="rect">
            <a:avLst/>
          </a:prstGeom>
          <a:noFill/>
        </p:spPr>
        <p:txBody>
          <a:bodyPr wrap="square">
            <a:spAutoFit/>
          </a:bodyPr>
          <a:lstStyle/>
          <a:p>
            <a:r>
              <a:rPr lang="en-US" sz="2800" dirty="0">
                <a:solidFill>
                  <a:srgbClr val="FF0000"/>
                </a:solidFill>
                <a:latin typeface="Aharoni" panose="02010803020104030203" pitchFamily="2" charset="-79"/>
                <a:cs typeface="Aharoni" panose="02010803020104030203" pitchFamily="2" charset="-79"/>
              </a:rPr>
              <a:t>They did not believe He was God. They did not have faith in His power to do miracles and in His love.</a:t>
            </a:r>
          </a:p>
        </p:txBody>
      </p:sp>
      <p:pic>
        <p:nvPicPr>
          <p:cNvPr id="6" name="Picture 5">
            <a:extLst>
              <a:ext uri="{FF2B5EF4-FFF2-40B4-BE49-F238E27FC236}">
                <a16:creationId xmlns:a16="http://schemas.microsoft.com/office/drawing/2014/main" id="{98C704F9-312E-4F5C-C361-3C33347291CA}"/>
              </a:ext>
            </a:extLst>
          </p:cNvPr>
          <p:cNvPicPr>
            <a:picLocks noChangeAspect="1"/>
          </p:cNvPicPr>
          <p:nvPr/>
        </p:nvPicPr>
        <p:blipFill>
          <a:blip r:embed="rId3"/>
          <a:stretch>
            <a:fillRect/>
          </a:stretch>
        </p:blipFill>
        <p:spPr>
          <a:xfrm>
            <a:off x="4912838" y="2652858"/>
            <a:ext cx="3864064" cy="2336655"/>
          </a:xfrm>
          <a:prstGeom prst="rect">
            <a:avLst/>
          </a:prstGeom>
        </p:spPr>
      </p:pic>
      <p:sp>
        <p:nvSpPr>
          <p:cNvPr id="7" name="TextBox 6">
            <a:extLst>
              <a:ext uri="{FF2B5EF4-FFF2-40B4-BE49-F238E27FC236}">
                <a16:creationId xmlns:a16="http://schemas.microsoft.com/office/drawing/2014/main" id="{A946F242-2AE8-5EB5-8CEA-C4B596F6ED49}"/>
              </a:ext>
            </a:extLst>
          </p:cNvPr>
          <p:cNvSpPr txBox="1"/>
          <p:nvPr/>
        </p:nvSpPr>
        <p:spPr>
          <a:xfrm>
            <a:off x="0" y="5172705"/>
            <a:ext cx="9144000" cy="892552"/>
          </a:xfrm>
          <a:prstGeom prst="rect">
            <a:avLst/>
          </a:prstGeom>
          <a:noFill/>
        </p:spPr>
        <p:txBody>
          <a:bodyPr wrap="square" rtlCol="0">
            <a:spAutoFit/>
          </a:bodyPr>
          <a:lstStyle/>
          <a:p>
            <a:pPr marL="355600" marR="368300" algn="ctr">
              <a:spcBef>
                <a:spcPts val="20"/>
              </a:spcBef>
              <a:spcAft>
                <a:spcPts val="0"/>
              </a:spcAft>
            </a:pPr>
            <a:r>
              <a:rPr lang="en-US" sz="2600" dirty="0">
                <a:solidFill>
                  <a:srgbClr val="C00000"/>
                </a:solidFill>
                <a:latin typeface="Aharoni" panose="02010803020104030203" pitchFamily="2" charset="-79"/>
                <a:cs typeface="Aharoni" panose="02010803020104030203" pitchFamily="2" charset="-79"/>
              </a:rPr>
              <a:t>When we open our hearts to Jesus, we grow in love and faith and then He can do miracles in our life. </a:t>
            </a:r>
          </a:p>
        </p:txBody>
      </p:sp>
      <p:sp>
        <p:nvSpPr>
          <p:cNvPr id="8" name="TextBox 7">
            <a:extLst>
              <a:ext uri="{FF2B5EF4-FFF2-40B4-BE49-F238E27FC236}">
                <a16:creationId xmlns:a16="http://schemas.microsoft.com/office/drawing/2014/main" id="{4F46E3E9-5EAB-4CB4-9F02-CE4BB31DFDEE}"/>
              </a:ext>
            </a:extLst>
          </p:cNvPr>
          <p:cNvSpPr txBox="1"/>
          <p:nvPr/>
        </p:nvSpPr>
        <p:spPr>
          <a:xfrm>
            <a:off x="0" y="6287202"/>
            <a:ext cx="9143999" cy="461665"/>
          </a:xfrm>
          <a:prstGeom prst="rect">
            <a:avLst/>
          </a:prstGeom>
          <a:no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Jesus only wants that you </a:t>
            </a:r>
            <a:r>
              <a:rPr lang="en-US" sz="2400" dirty="0">
                <a:solidFill>
                  <a:srgbClr val="FF0000"/>
                </a:solidFill>
                <a:latin typeface="Aharoni" panose="02010803020104030203" pitchFamily="2" charset="-79"/>
                <a:cs typeface="Aharoni" panose="02010803020104030203" pitchFamily="2" charset="-79"/>
              </a:rPr>
              <a:t>ALWAYS</a:t>
            </a:r>
            <a:r>
              <a:rPr lang="en-US" sz="2400" dirty="0">
                <a:solidFill>
                  <a:srgbClr val="C00000"/>
                </a:solidFill>
                <a:latin typeface="Aharoni" panose="02010803020104030203" pitchFamily="2" charset="-79"/>
                <a:cs typeface="Aharoni" panose="02010803020104030203" pitchFamily="2" charset="-79"/>
              </a:rPr>
              <a:t> believe and trust Him.</a:t>
            </a:r>
          </a:p>
        </p:txBody>
      </p:sp>
    </p:spTree>
    <p:extLst>
      <p:ext uri="{BB962C8B-B14F-4D97-AF65-F5344CB8AC3E}">
        <p14:creationId xmlns:p14="http://schemas.microsoft.com/office/powerpoint/2010/main" val="65177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s is a set of PowerPoint background pictures with books and children as  bac… | Cute powerpoint templates, Cool powerpoint backgrounds, Powerpoint  background free">
            <a:extLst>
              <a:ext uri="{FF2B5EF4-FFF2-40B4-BE49-F238E27FC236}">
                <a16:creationId xmlns:a16="http://schemas.microsoft.com/office/drawing/2014/main" id="{D7D97EAE-DDEC-4712-ACB1-9D4BDAF16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51419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274570" y="3143250"/>
            <a:ext cx="5029200" cy="1169551"/>
          </a:xfrm>
          <a:prstGeom prst="rect">
            <a:avLst/>
          </a:prstGeom>
          <a:noFill/>
        </p:spPr>
        <p:txBody>
          <a:bodyPr wrap="square" rtlCol="0">
            <a:spAutoFit/>
          </a:bodyPr>
          <a:lstStyle/>
          <a:p>
            <a:pPr algn="just"/>
            <a:r>
              <a:rPr lang="en-US" sz="70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effectLst>
                <a:latin typeface="Arial Black" pitchFamily="34" charset="0"/>
              </a:rPr>
              <a:t>ACTIVITY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84636-1273-F974-54B1-CCD66B336FDB}"/>
              </a:ext>
            </a:extLst>
          </p:cNvPr>
          <p:cNvPicPr>
            <a:picLocks noChangeAspect="1"/>
          </p:cNvPicPr>
          <p:nvPr/>
        </p:nvPicPr>
        <p:blipFill>
          <a:blip r:embed="rId2"/>
          <a:stretch>
            <a:fillRect/>
          </a:stretch>
        </p:blipFill>
        <p:spPr>
          <a:xfrm>
            <a:off x="1943100" y="404592"/>
            <a:ext cx="6053418" cy="6448926"/>
          </a:xfrm>
          <a:prstGeom prst="rect">
            <a:avLst/>
          </a:prstGeom>
        </p:spPr>
      </p:pic>
      <p:sp>
        <p:nvSpPr>
          <p:cNvPr id="2" name="TextBox 1">
            <a:extLst>
              <a:ext uri="{FF2B5EF4-FFF2-40B4-BE49-F238E27FC236}">
                <a16:creationId xmlns:a16="http://schemas.microsoft.com/office/drawing/2014/main" id="{C54A3BAF-2A8A-4D5A-914B-22B62586C053}"/>
              </a:ext>
            </a:extLst>
          </p:cNvPr>
          <p:cNvSpPr txBox="1"/>
          <p:nvPr/>
        </p:nvSpPr>
        <p:spPr>
          <a:xfrm>
            <a:off x="76200" y="4482"/>
            <a:ext cx="8902045" cy="400110"/>
          </a:xfrm>
          <a:prstGeom prst="rect">
            <a:avLst/>
          </a:prstGeom>
          <a:noFill/>
        </p:spPr>
        <p:txBody>
          <a:bodyPr wrap="square" rtlCol="0">
            <a:spAutoFit/>
          </a:bodyPr>
          <a:lstStyle/>
          <a:p>
            <a:r>
              <a:rPr lang="es-ES" sz="2000" b="1" dirty="0">
                <a:effectLst/>
                <a:latin typeface="Arial" panose="020B0604020202020204" pitchFamily="34" charset="0"/>
              </a:rPr>
              <a:t>INSTRUCTIONS: Match </a:t>
            </a:r>
            <a:r>
              <a:rPr lang="es-ES" sz="2000" b="1" dirty="0" err="1">
                <a:effectLst/>
                <a:latin typeface="Arial" panose="020B0604020202020204" pitchFamily="34" charset="0"/>
              </a:rPr>
              <a:t>the</a:t>
            </a:r>
            <a:r>
              <a:rPr lang="es-ES" sz="2000" b="1" dirty="0">
                <a:effectLst/>
                <a:latin typeface="Arial" panose="020B0604020202020204" pitchFamily="34" charset="0"/>
              </a:rPr>
              <a:t> </a:t>
            </a:r>
            <a:r>
              <a:rPr lang="es-ES" sz="2000" b="1" dirty="0" err="1">
                <a:effectLst/>
                <a:latin typeface="Arial" panose="020B0604020202020204" pitchFamily="34" charset="0"/>
              </a:rPr>
              <a:t>question</a:t>
            </a:r>
            <a:r>
              <a:rPr lang="es-ES" sz="2000" b="1" dirty="0">
                <a:effectLst/>
                <a:latin typeface="Arial" panose="020B0604020202020204" pitchFamily="34" charset="0"/>
              </a:rPr>
              <a:t> </a:t>
            </a:r>
            <a:r>
              <a:rPr lang="es-ES" sz="2000" b="1" dirty="0" err="1">
                <a:effectLst/>
                <a:latin typeface="Arial" panose="020B0604020202020204" pitchFamily="34" charset="0"/>
              </a:rPr>
              <a:t>with</a:t>
            </a:r>
            <a:r>
              <a:rPr lang="es-ES" sz="2000" b="1" dirty="0">
                <a:effectLst/>
                <a:latin typeface="Arial" panose="020B0604020202020204" pitchFamily="34" charset="0"/>
              </a:rPr>
              <a:t> </a:t>
            </a:r>
            <a:r>
              <a:rPr lang="es-ES" sz="2000" b="1" dirty="0" err="1">
                <a:effectLst/>
                <a:latin typeface="Arial" panose="020B0604020202020204" pitchFamily="34" charset="0"/>
              </a:rPr>
              <a:t>the</a:t>
            </a:r>
            <a:r>
              <a:rPr lang="es-ES" sz="2000" b="1" dirty="0">
                <a:effectLst/>
                <a:latin typeface="Arial" panose="020B0604020202020204" pitchFamily="34" charset="0"/>
              </a:rPr>
              <a:t> </a:t>
            </a:r>
            <a:r>
              <a:rPr lang="es-ES" sz="2000" b="1" dirty="0" err="1">
                <a:effectLst/>
                <a:latin typeface="Arial" panose="020B0604020202020204" pitchFamily="34" charset="0"/>
              </a:rPr>
              <a:t>correct</a:t>
            </a:r>
            <a:r>
              <a:rPr lang="es-ES" sz="2000" b="1" dirty="0">
                <a:effectLst/>
                <a:latin typeface="Arial" panose="020B0604020202020204" pitchFamily="34" charset="0"/>
              </a:rPr>
              <a:t> </a:t>
            </a:r>
            <a:r>
              <a:rPr lang="es-ES" sz="2000" b="1" dirty="0" err="1">
                <a:effectLst/>
                <a:latin typeface="Arial" panose="020B0604020202020204" pitchFamily="34" charset="0"/>
              </a:rPr>
              <a:t>Sacrament</a:t>
            </a:r>
            <a:r>
              <a:rPr lang="es-ES" sz="2000" b="1" dirty="0">
                <a:effectLst/>
                <a:latin typeface="Arial" panose="020B0604020202020204" pitchFamily="34" charset="0"/>
              </a:rPr>
              <a:t>.</a:t>
            </a:r>
            <a:endParaRPr lang="en-US" sz="2000" dirty="0">
              <a:latin typeface="Arial Black" panose="020B0A04020102020204" pitchFamily="34" charset="0"/>
            </a:endParaRPr>
          </a:p>
        </p:txBody>
      </p:sp>
      <p:sp>
        <p:nvSpPr>
          <p:cNvPr id="7" name="AutoShape 2">
            <a:extLst>
              <a:ext uri="{FF2B5EF4-FFF2-40B4-BE49-F238E27FC236}">
                <a16:creationId xmlns:a16="http://schemas.microsoft.com/office/drawing/2014/main" id="{168E5297-37C1-426A-9422-BF500C5E7CB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2" name="Straight Arrow Connector 11">
            <a:extLst>
              <a:ext uri="{FF2B5EF4-FFF2-40B4-BE49-F238E27FC236}">
                <a16:creationId xmlns:a16="http://schemas.microsoft.com/office/drawing/2014/main" id="{E13C54EC-40AB-4783-8B56-F65D182F7C11}"/>
              </a:ext>
            </a:extLst>
          </p:cNvPr>
          <p:cNvCxnSpPr>
            <a:cxnSpLocks/>
          </p:cNvCxnSpPr>
          <p:nvPr/>
        </p:nvCxnSpPr>
        <p:spPr>
          <a:xfrm>
            <a:off x="5867400" y="773250"/>
            <a:ext cx="1257300" cy="47602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 name="Straight Arrow Connector 5">
            <a:extLst>
              <a:ext uri="{FF2B5EF4-FFF2-40B4-BE49-F238E27FC236}">
                <a16:creationId xmlns:a16="http://schemas.microsoft.com/office/drawing/2014/main" id="{686CA97D-33C4-48C6-A07C-9DCB13665644}"/>
              </a:ext>
            </a:extLst>
          </p:cNvPr>
          <p:cNvCxnSpPr>
            <a:cxnSpLocks/>
          </p:cNvCxnSpPr>
          <p:nvPr/>
        </p:nvCxnSpPr>
        <p:spPr>
          <a:xfrm>
            <a:off x="5429839" y="1470581"/>
            <a:ext cx="1694861" cy="498282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a16="http://schemas.microsoft.com/office/drawing/2014/main" id="{24358F53-193C-4A6D-8F04-E429F6189DFB}"/>
              </a:ext>
            </a:extLst>
          </p:cNvPr>
          <p:cNvCxnSpPr>
            <a:cxnSpLocks/>
          </p:cNvCxnSpPr>
          <p:nvPr/>
        </p:nvCxnSpPr>
        <p:spPr>
          <a:xfrm>
            <a:off x="4336330" y="2318994"/>
            <a:ext cx="2750270" cy="240540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3" name="Straight Arrow Connector 12">
            <a:extLst>
              <a:ext uri="{FF2B5EF4-FFF2-40B4-BE49-F238E27FC236}">
                <a16:creationId xmlns:a16="http://schemas.microsoft.com/office/drawing/2014/main" id="{E79B3CD4-4FF1-45D9-8E3C-1157FB31980B}"/>
              </a:ext>
            </a:extLst>
          </p:cNvPr>
          <p:cNvCxnSpPr>
            <a:cxnSpLocks/>
          </p:cNvCxnSpPr>
          <p:nvPr/>
        </p:nvCxnSpPr>
        <p:spPr>
          <a:xfrm flipV="1">
            <a:off x="5515270" y="2819400"/>
            <a:ext cx="1495130" cy="39533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CF5B1F20-8269-47BA-803C-45A2D46E283E}"/>
              </a:ext>
            </a:extLst>
          </p:cNvPr>
          <p:cNvCxnSpPr>
            <a:cxnSpLocks/>
          </p:cNvCxnSpPr>
          <p:nvPr/>
        </p:nvCxnSpPr>
        <p:spPr>
          <a:xfrm flipV="1">
            <a:off x="4376093" y="1202476"/>
            <a:ext cx="2824807" cy="292364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a:extLst>
              <a:ext uri="{FF2B5EF4-FFF2-40B4-BE49-F238E27FC236}">
                <a16:creationId xmlns:a16="http://schemas.microsoft.com/office/drawing/2014/main" id="{C3311721-6263-42A5-91F3-1F97194D9737}"/>
              </a:ext>
            </a:extLst>
          </p:cNvPr>
          <p:cNvCxnSpPr>
            <a:cxnSpLocks/>
          </p:cNvCxnSpPr>
          <p:nvPr/>
        </p:nvCxnSpPr>
        <p:spPr>
          <a:xfrm flipV="1">
            <a:off x="5206646" y="1951300"/>
            <a:ext cx="2079685" cy="313812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4" name="Straight Arrow Connector 23">
            <a:extLst>
              <a:ext uri="{FF2B5EF4-FFF2-40B4-BE49-F238E27FC236}">
                <a16:creationId xmlns:a16="http://schemas.microsoft.com/office/drawing/2014/main" id="{B37488C4-D37A-475B-8C12-2DDA0F4DFD65}"/>
              </a:ext>
            </a:extLst>
          </p:cNvPr>
          <p:cNvCxnSpPr>
            <a:cxnSpLocks/>
          </p:cNvCxnSpPr>
          <p:nvPr/>
        </p:nvCxnSpPr>
        <p:spPr>
          <a:xfrm flipV="1">
            <a:off x="6381946" y="3643263"/>
            <a:ext cx="704654" cy="23614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259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19776" y="382678"/>
            <a:ext cx="2304448" cy="646331"/>
          </a:xfrm>
          <a:prstGeom prst="rect">
            <a:avLst/>
          </a:prstGeom>
          <a:noFill/>
        </p:spPr>
        <p:txBody>
          <a:bodyPr wrap="square" rtlCol="0">
            <a:spAutoFit/>
          </a:bodyPr>
          <a:lstStyle/>
          <a:p>
            <a:pPr algn="just"/>
            <a:r>
              <a:rPr lang="en-US" sz="3600" b="1" dirty="0">
                <a:latin typeface="Arial Black" pitchFamily="34" charset="0"/>
              </a:rPr>
              <a:t>PRAYER</a:t>
            </a:r>
          </a:p>
        </p:txBody>
      </p:sp>
      <p:sp>
        <p:nvSpPr>
          <p:cNvPr id="4" name="Rectangle 3"/>
          <p:cNvSpPr/>
          <p:nvPr/>
        </p:nvSpPr>
        <p:spPr>
          <a:xfrm>
            <a:off x="76200" y="1108947"/>
            <a:ext cx="8991600" cy="2831544"/>
          </a:xfrm>
          <a:prstGeom prst="rect">
            <a:avLst/>
          </a:prstGeom>
        </p:spPr>
        <p:txBody>
          <a:bodyPr wrap="square">
            <a:spAutoFit/>
          </a:bodyPr>
          <a:lstStyle/>
          <a:p>
            <a:pPr algn="just"/>
            <a:r>
              <a:rPr lang="en-US" sz="3200" dirty="0">
                <a:latin typeface="Arial Rounded MT Bold" panose="020F0704030504030204" pitchFamily="34" charset="0"/>
              </a:rPr>
              <a:t>Lord, help to always seek you. Help me to grow in faith every day and to see the great Love you have for me in all the events of my life and in the Church’s Sacraments. Help me to trust you always. Amen</a:t>
            </a:r>
          </a:p>
          <a:p>
            <a:endParaRPr lang="en-US" dirty="0">
              <a:latin typeface="Arial Black" pitchFamily="34" charset="0"/>
            </a:endParaRPr>
          </a:p>
        </p:txBody>
      </p:sp>
      <p:pic>
        <p:nvPicPr>
          <p:cNvPr id="8" name="Picture 7">
            <a:extLst>
              <a:ext uri="{FF2B5EF4-FFF2-40B4-BE49-F238E27FC236}">
                <a16:creationId xmlns:a16="http://schemas.microsoft.com/office/drawing/2014/main" id="{918BF3BA-58D6-4C36-B3A8-20DADF352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785096"/>
            <a:ext cx="3657600" cy="283604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233" y="0"/>
            <a:ext cx="9825135" cy="307777"/>
          </a:xfrm>
          <a:prstGeom prst="rect">
            <a:avLst/>
          </a:prstGeom>
        </p:spPr>
        <p:txBody>
          <a:bodyPr wrap="square">
            <a:spAutoFit/>
          </a:bodyPr>
          <a:lstStyle/>
          <a:p>
            <a:pPr marL="342900" marR="525780">
              <a:spcBef>
                <a:spcPts val="25"/>
              </a:spcBef>
              <a:spcAft>
                <a:spcPts val="0"/>
              </a:spcAft>
            </a:pPr>
            <a:r>
              <a:rPr lang="en-US" sz="1400" b="1" dirty="0">
                <a:effectLst/>
                <a:latin typeface="Cambria" panose="02040503050406030204" pitchFamily="18" charset="0"/>
                <a:ea typeface="Cambria" panose="02040503050406030204" pitchFamily="18" charset="0"/>
                <a:cs typeface="Cambria" panose="02040503050406030204" pitchFamily="18" charset="0"/>
              </a:rPr>
              <a:t>Song: </a:t>
            </a:r>
            <a:r>
              <a:rPr lang="en-US" sz="1400" dirty="0">
                <a:effectLst/>
                <a:latin typeface="Cambria" panose="02040503050406030204" pitchFamily="18" charset="0"/>
                <a:ea typeface="Cambria" panose="02040503050406030204" pitchFamily="18" charset="0"/>
                <a:cs typeface="Cambria" panose="02040503050406030204" pitchFamily="18" charset="0"/>
              </a:rPr>
              <a:t>The Seven Sacraments, Christine in Action, </a:t>
            </a:r>
            <a:r>
              <a:rPr lang="en-US" sz="14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https://youtu.be/OCT_pZhGoaM?si=KoEy5PewJzpr5B_U</a:t>
            </a:r>
            <a:r>
              <a:rPr lang="en-US" sz="1400" dirty="0">
                <a:effectLst/>
                <a:latin typeface="Cambria" panose="02040503050406030204" pitchFamily="18" charset="0"/>
                <a:ea typeface="Cambria" panose="02040503050406030204" pitchFamily="18" charset="0"/>
                <a:cs typeface="Cambria" panose="02040503050406030204" pitchFamily="18" charset="0"/>
              </a:rPr>
              <a:t> (3-7 yrs.)</a:t>
            </a:r>
          </a:p>
        </p:txBody>
      </p:sp>
      <p:pic>
        <p:nvPicPr>
          <p:cNvPr id="3" name="Online Media 2" title="The Seven Sacraments">
            <a:hlinkClick r:id="" action="ppaction://media"/>
            <a:extLst>
              <a:ext uri="{FF2B5EF4-FFF2-40B4-BE49-F238E27FC236}">
                <a16:creationId xmlns:a16="http://schemas.microsoft.com/office/drawing/2014/main" id="{B8CED7A7-652A-016A-1E5A-6F0190D0C5F1}"/>
              </a:ext>
            </a:extLst>
          </p:cNvPr>
          <p:cNvPicPr>
            <a:picLocks noRot="1" noChangeAspect="1"/>
          </p:cNvPicPr>
          <p:nvPr>
            <a:videoFile r:link="rId1"/>
          </p:nvPr>
        </p:nvPicPr>
        <p:blipFill>
          <a:blip r:embed="rId4"/>
          <a:stretch>
            <a:fillRect/>
          </a:stretch>
        </p:blipFill>
        <p:spPr>
          <a:xfrm>
            <a:off x="0" y="485192"/>
            <a:ext cx="9144000" cy="6372808"/>
          </a:xfrm>
          <a:prstGeom prst="rect">
            <a:avLst/>
          </a:prstGeom>
        </p:spPr>
      </p:pic>
    </p:spTree>
    <p:extLst>
      <p:ext uri="{BB962C8B-B14F-4D97-AF65-F5344CB8AC3E}">
        <p14:creationId xmlns:p14="http://schemas.microsoft.com/office/powerpoint/2010/main" val="370563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479902" cy="584775"/>
          </a:xfrm>
          <a:prstGeom prst="rect">
            <a:avLst/>
          </a:prstGeom>
        </p:spPr>
        <p:txBody>
          <a:bodyPr wrap="square">
            <a:spAutoFit/>
          </a:bodyPr>
          <a:lstStyle/>
          <a:p>
            <a:pPr marL="342900" marR="525780">
              <a:spcBef>
                <a:spcPts val="25"/>
              </a:spcBef>
            </a:pPr>
            <a:r>
              <a:rPr lang="en-US" sz="1400" b="1" dirty="0">
                <a:effectLst/>
                <a:latin typeface="Cambria" panose="02040503050406030204" pitchFamily="18" charset="0"/>
                <a:ea typeface="Cambria" panose="02040503050406030204" pitchFamily="18" charset="0"/>
                <a:cs typeface="Cambria" panose="02040503050406030204" pitchFamily="18" charset="0"/>
                <a:hlinkClick r:id="rId3">
                  <a:extLst>
                    <a:ext uri="{A12FA001-AC4F-418D-AE19-62706E023703}">
                      <ahyp:hlinkClr xmlns:ahyp="http://schemas.microsoft.com/office/drawing/2018/hyperlinkcolor" val="tx"/>
                    </a:ext>
                  </a:extLst>
                </a:hlinkClick>
              </a:rPr>
              <a:t>Song: </a:t>
            </a:r>
            <a:r>
              <a:rPr lang="en-US" sz="1800"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Power Shuffle,</a:t>
            </a:r>
            <a:r>
              <a:rPr lang="en-US" sz="1800" dirty="0">
                <a:effectLst/>
                <a:latin typeface="Times New Roman" panose="02020603050405020304" pitchFamily="18" charset="0"/>
                <a:ea typeface="Times New Roman" panose="02020603050405020304" pitchFamily="18" charset="0"/>
              </a:rPr>
              <a:t> </a:t>
            </a:r>
            <a:r>
              <a:rPr lang="en-US" sz="1800" u="sng"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hlinkClick r:id="rId4"/>
              </a:rPr>
              <a:t>https://youtu.be/r7cISC84Rls?si=t5juVq0g4TE_FnN2</a:t>
            </a:r>
            <a:r>
              <a:rPr lang="en-US" sz="1800" kern="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(8+ yrs.)</a:t>
            </a:r>
            <a:endParaRPr lang="en-US" sz="1800" dirty="0">
              <a:effectLst/>
              <a:latin typeface="Times New Roman" panose="02020603050405020304" pitchFamily="18" charset="0"/>
              <a:ea typeface="Times New Roman" panose="02020603050405020304" pitchFamily="18" charset="0"/>
            </a:endParaRPr>
          </a:p>
          <a:p>
            <a:pPr marL="342900" marR="525780">
              <a:spcBef>
                <a:spcPts val="25"/>
              </a:spcBef>
              <a:spcAft>
                <a:spcPts val="0"/>
              </a:spcAft>
            </a:pPr>
            <a:endParaRPr lang="en-US" sz="14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5" name="Online Media 4" title="Power Shuffle">
            <a:hlinkClick r:id="" action="ppaction://media"/>
            <a:extLst>
              <a:ext uri="{FF2B5EF4-FFF2-40B4-BE49-F238E27FC236}">
                <a16:creationId xmlns:a16="http://schemas.microsoft.com/office/drawing/2014/main" id="{3E8E9A97-CC37-D7B7-B927-603107884ABB}"/>
              </a:ext>
            </a:extLst>
          </p:cNvPr>
          <p:cNvPicPr>
            <a:picLocks noRot="1" noChangeAspect="1"/>
          </p:cNvPicPr>
          <p:nvPr>
            <a:videoFile r:link="rId1"/>
          </p:nvPr>
        </p:nvPicPr>
        <p:blipFill>
          <a:blip r:embed="rId5"/>
          <a:stretch>
            <a:fillRect/>
          </a:stretch>
        </p:blipFill>
        <p:spPr>
          <a:xfrm>
            <a:off x="0" y="671804"/>
            <a:ext cx="9144000" cy="6186196"/>
          </a:xfrm>
          <a:prstGeom prst="rect">
            <a:avLst/>
          </a:prstGeom>
        </p:spPr>
      </p:pic>
    </p:spTree>
    <p:extLst>
      <p:ext uri="{BB962C8B-B14F-4D97-AF65-F5344CB8AC3E}">
        <p14:creationId xmlns:p14="http://schemas.microsoft.com/office/powerpoint/2010/main" val="373831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14405E5-F72F-4E76-AF51-FA9E416AC121}"/>
              </a:ext>
            </a:extLst>
          </p:cNvPr>
          <p:cNvPicPr>
            <a:picLocks noChangeAspect="1"/>
          </p:cNvPicPr>
          <p:nvPr/>
        </p:nvPicPr>
        <p:blipFill>
          <a:blip r:embed="rId2"/>
          <a:stretch>
            <a:fillRect/>
          </a:stretch>
        </p:blipFill>
        <p:spPr>
          <a:xfrm>
            <a:off x="0" y="1701923"/>
            <a:ext cx="9144000" cy="5143500"/>
          </a:xfrm>
          <a:prstGeom prst="rect">
            <a:avLst/>
          </a:prstGeom>
          <a:solidFill>
            <a:schemeClr val="tx2">
              <a:lumMod val="75000"/>
            </a:schemeClr>
          </a:solidFill>
        </p:spPr>
      </p:pic>
      <p:sp>
        <p:nvSpPr>
          <p:cNvPr id="2" name="TextBox 1">
            <a:extLst>
              <a:ext uri="{FF2B5EF4-FFF2-40B4-BE49-F238E27FC236}">
                <a16:creationId xmlns:a16="http://schemas.microsoft.com/office/drawing/2014/main" id="{12E1AA6D-5E6F-47C6-80E0-1707DC805739}"/>
              </a:ext>
            </a:extLst>
          </p:cNvPr>
          <p:cNvSpPr txBox="1"/>
          <p:nvPr/>
        </p:nvSpPr>
        <p:spPr>
          <a:xfrm>
            <a:off x="0" y="381000"/>
            <a:ext cx="9144000" cy="923330"/>
          </a:xfrm>
          <a:prstGeom prst="rect">
            <a:avLst/>
          </a:prstGeom>
          <a:noFill/>
        </p:spPr>
        <p:txBody>
          <a:bodyPr wrap="square" rtlCol="0">
            <a:spAutoFit/>
          </a:bodyPr>
          <a:lstStyle/>
          <a:p>
            <a:pPr algn="ctr"/>
            <a:r>
              <a:rPr lang="en-US" sz="2700" dirty="0">
                <a:solidFill>
                  <a:schemeClr val="tx2"/>
                </a:solidFill>
                <a:latin typeface="Arial Black" panose="020B0A04020102020204" pitchFamily="34" charset="0"/>
              </a:rPr>
              <a:t>  </a:t>
            </a:r>
            <a:r>
              <a:rPr lang="en-US" sz="2700" dirty="0">
                <a:latin typeface="Arial Black" panose="020B0A04020102020204" pitchFamily="34" charset="0"/>
              </a:rPr>
              <a:t>The Gospel according to Mark 6: 1-6</a:t>
            </a:r>
          </a:p>
          <a:p>
            <a:pPr algn="ctr"/>
            <a:r>
              <a:rPr lang="en-US" sz="2700" dirty="0">
                <a:latin typeface="Arial Black" panose="020B0A04020102020204" pitchFamily="34" charset="0"/>
              </a:rPr>
              <a:t>  No one is a prophet in his own home.</a:t>
            </a:r>
          </a:p>
        </p:txBody>
      </p:sp>
    </p:spTree>
    <p:extLst>
      <p:ext uri="{BB962C8B-B14F-4D97-AF65-F5344CB8AC3E}">
        <p14:creationId xmlns:p14="http://schemas.microsoft.com/office/powerpoint/2010/main" val="115186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5E2B76C6-CFFE-47C9-BFFF-7A11440AE2B8}"/>
              </a:ext>
            </a:extLst>
          </p:cNvPr>
          <p:cNvPicPr>
            <a:picLocks noChangeAspect="1"/>
          </p:cNvPicPr>
          <p:nvPr/>
        </p:nvPicPr>
        <p:blipFill>
          <a:blip r:embed="rId2"/>
          <a:stretch>
            <a:fillRect/>
          </a:stretch>
        </p:blipFill>
        <p:spPr>
          <a:xfrm>
            <a:off x="0" y="1981201"/>
            <a:ext cx="9144000" cy="4876800"/>
          </a:xfrm>
          <a:prstGeom prst="rect">
            <a:avLst/>
          </a:prstGeom>
        </p:spPr>
      </p:pic>
      <p:sp>
        <p:nvSpPr>
          <p:cNvPr id="6" name="TextBox 5">
            <a:extLst>
              <a:ext uri="{FF2B5EF4-FFF2-40B4-BE49-F238E27FC236}">
                <a16:creationId xmlns:a16="http://schemas.microsoft.com/office/drawing/2014/main" id="{CAE4C7E1-B0A9-4BAE-B18C-6AF0542AA487}"/>
              </a:ext>
            </a:extLst>
          </p:cNvPr>
          <p:cNvSpPr txBox="1"/>
          <p:nvPr/>
        </p:nvSpPr>
        <p:spPr>
          <a:xfrm>
            <a:off x="0" y="14056"/>
            <a:ext cx="9144000" cy="2062103"/>
          </a:xfrm>
          <a:prstGeom prst="rect">
            <a:avLst/>
          </a:prstGeom>
          <a:noFill/>
        </p:spPr>
        <p:txBody>
          <a:bodyPr wrap="square">
            <a:spAutoFit/>
          </a:bodyPr>
          <a:lstStyle/>
          <a:p>
            <a:pPr algn="ctr"/>
            <a:r>
              <a:rPr lang="en-US" sz="3200" dirty="0">
                <a:latin typeface="Arial Black" panose="020B0A04020102020204" pitchFamily="34" charset="0"/>
              </a:rPr>
              <a:t>Jesus departed from there and came to his native place, accompanied by his disciples. When the sabbath came he began to teach in the synagogue…</a:t>
            </a:r>
          </a:p>
        </p:txBody>
      </p:sp>
    </p:spTree>
    <p:extLst>
      <p:ext uri="{BB962C8B-B14F-4D97-AF65-F5344CB8AC3E}">
        <p14:creationId xmlns:p14="http://schemas.microsoft.com/office/powerpoint/2010/main" val="253607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5CF58DF2-C21B-4D04-BD5A-E6744AD6816F}"/>
              </a:ext>
            </a:extLst>
          </p:cNvPr>
          <p:cNvPicPr>
            <a:picLocks noChangeAspect="1"/>
          </p:cNvPicPr>
          <p:nvPr/>
        </p:nvPicPr>
        <p:blipFill>
          <a:blip r:embed="rId2"/>
          <a:stretch>
            <a:fillRect/>
          </a:stretch>
        </p:blipFill>
        <p:spPr>
          <a:xfrm>
            <a:off x="0" y="1970314"/>
            <a:ext cx="9144000" cy="4873630"/>
          </a:xfrm>
          <a:prstGeom prst="rect">
            <a:avLst/>
          </a:prstGeom>
        </p:spPr>
      </p:pic>
      <p:sp>
        <p:nvSpPr>
          <p:cNvPr id="7" name="TextBox 6">
            <a:extLst>
              <a:ext uri="{FF2B5EF4-FFF2-40B4-BE49-F238E27FC236}">
                <a16:creationId xmlns:a16="http://schemas.microsoft.com/office/drawing/2014/main" id="{29B5BA9F-60B0-4106-A60B-830334C675E6}"/>
              </a:ext>
            </a:extLst>
          </p:cNvPr>
          <p:cNvSpPr txBox="1"/>
          <p:nvPr/>
        </p:nvSpPr>
        <p:spPr>
          <a:xfrm>
            <a:off x="0" y="14056"/>
            <a:ext cx="9144000" cy="2062103"/>
          </a:xfrm>
          <a:prstGeom prst="rect">
            <a:avLst/>
          </a:prstGeom>
          <a:noFill/>
        </p:spPr>
        <p:txBody>
          <a:bodyPr wrap="square">
            <a:spAutoFit/>
          </a:bodyPr>
          <a:lstStyle/>
          <a:p>
            <a:pPr algn="ctr"/>
            <a:r>
              <a:rPr lang="en-US" sz="3200" dirty="0">
                <a:latin typeface="Arial Black" panose="020B0A04020102020204" pitchFamily="34" charset="0"/>
              </a:rPr>
              <a:t>…and many who heard him were astonished. They said, “Where did this man get all this? What kind of wisdom has been given him?”</a:t>
            </a:r>
          </a:p>
        </p:txBody>
      </p:sp>
    </p:spTree>
    <p:extLst>
      <p:ext uri="{BB962C8B-B14F-4D97-AF65-F5344CB8AC3E}">
        <p14:creationId xmlns:p14="http://schemas.microsoft.com/office/powerpoint/2010/main" val="50090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058BE1C-E9A7-499A-9B90-DE54CF68AE6C}"/>
              </a:ext>
            </a:extLst>
          </p:cNvPr>
          <p:cNvPicPr>
            <a:picLocks noChangeAspect="1"/>
          </p:cNvPicPr>
          <p:nvPr/>
        </p:nvPicPr>
        <p:blipFill>
          <a:blip r:embed="rId2"/>
          <a:stretch>
            <a:fillRect/>
          </a:stretch>
        </p:blipFill>
        <p:spPr>
          <a:xfrm>
            <a:off x="0" y="1938992"/>
            <a:ext cx="9144000" cy="4919008"/>
          </a:xfrm>
          <a:prstGeom prst="rect">
            <a:avLst/>
          </a:prstGeom>
        </p:spPr>
      </p:pic>
      <p:sp>
        <p:nvSpPr>
          <p:cNvPr id="7" name="TextBox 6">
            <a:extLst>
              <a:ext uri="{FF2B5EF4-FFF2-40B4-BE49-F238E27FC236}">
                <a16:creationId xmlns:a16="http://schemas.microsoft.com/office/drawing/2014/main" id="{29B5BA9F-60B0-4106-A60B-830334C675E6}"/>
              </a:ext>
            </a:extLst>
          </p:cNvPr>
          <p:cNvSpPr txBox="1"/>
          <p:nvPr/>
        </p:nvSpPr>
        <p:spPr>
          <a:xfrm>
            <a:off x="0" y="0"/>
            <a:ext cx="9144000" cy="1938992"/>
          </a:xfrm>
          <a:prstGeom prst="rect">
            <a:avLst/>
          </a:prstGeom>
          <a:noFill/>
        </p:spPr>
        <p:txBody>
          <a:bodyPr wrap="square">
            <a:spAutoFit/>
          </a:bodyPr>
          <a:lstStyle/>
          <a:p>
            <a:pPr algn="ctr"/>
            <a:r>
              <a:rPr lang="en-US" sz="3000" dirty="0">
                <a:latin typeface="Arial Black" panose="020B0A04020102020204" pitchFamily="34" charset="0"/>
              </a:rPr>
              <a:t>“What mighty deeds are wrought by his hands! Is he not the carpenter, the son of Mary, and the brother of James and John and Judas and Simon?”</a:t>
            </a:r>
          </a:p>
        </p:txBody>
      </p:sp>
    </p:spTree>
    <p:extLst>
      <p:ext uri="{BB962C8B-B14F-4D97-AF65-F5344CB8AC3E}">
        <p14:creationId xmlns:p14="http://schemas.microsoft.com/office/powerpoint/2010/main" val="391967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29B5BA9F-60B0-4106-A60B-830334C675E6}"/>
              </a:ext>
            </a:extLst>
          </p:cNvPr>
          <p:cNvSpPr txBox="1"/>
          <p:nvPr/>
        </p:nvSpPr>
        <p:spPr>
          <a:xfrm>
            <a:off x="0" y="380471"/>
            <a:ext cx="9144000" cy="1077218"/>
          </a:xfrm>
          <a:prstGeom prst="rect">
            <a:avLst/>
          </a:prstGeom>
          <a:noFill/>
        </p:spPr>
        <p:txBody>
          <a:bodyPr wrap="square">
            <a:spAutoFit/>
          </a:bodyPr>
          <a:lstStyle/>
          <a:p>
            <a:pPr algn="ctr"/>
            <a:r>
              <a:rPr lang="en-US" sz="3200" dirty="0">
                <a:latin typeface="Arial Black" panose="020B0A04020102020204" pitchFamily="34" charset="0"/>
              </a:rPr>
              <a:t>“And are not his sisters here with us?” And they took offense at him.</a:t>
            </a:r>
          </a:p>
        </p:txBody>
      </p:sp>
      <p:pic>
        <p:nvPicPr>
          <p:cNvPr id="3" name="Picture 2">
            <a:extLst>
              <a:ext uri="{FF2B5EF4-FFF2-40B4-BE49-F238E27FC236}">
                <a16:creationId xmlns:a16="http://schemas.microsoft.com/office/drawing/2014/main" id="{92DC38B7-A0E2-4C1D-A401-987F8D767AAB}"/>
              </a:ext>
            </a:extLst>
          </p:cNvPr>
          <p:cNvPicPr>
            <a:picLocks noChangeAspect="1"/>
          </p:cNvPicPr>
          <p:nvPr/>
        </p:nvPicPr>
        <p:blipFill>
          <a:blip r:embed="rId2"/>
          <a:stretch>
            <a:fillRect/>
          </a:stretch>
        </p:blipFill>
        <p:spPr>
          <a:xfrm>
            <a:off x="0" y="1704920"/>
            <a:ext cx="9144000" cy="5144942"/>
          </a:xfrm>
          <a:prstGeom prst="rect">
            <a:avLst/>
          </a:prstGeom>
        </p:spPr>
      </p:pic>
    </p:spTree>
    <p:extLst>
      <p:ext uri="{BB962C8B-B14F-4D97-AF65-F5344CB8AC3E}">
        <p14:creationId xmlns:p14="http://schemas.microsoft.com/office/powerpoint/2010/main" val="167359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2A6FD3B6-76D1-4937-BAC1-0FA4183158CF}"/>
              </a:ext>
            </a:extLst>
          </p:cNvPr>
          <p:cNvSpPr txBox="1"/>
          <p:nvPr/>
        </p:nvSpPr>
        <p:spPr>
          <a:xfrm>
            <a:off x="0" y="19235"/>
            <a:ext cx="9144000" cy="1384995"/>
          </a:xfrm>
          <a:prstGeom prst="rect">
            <a:avLst/>
          </a:prstGeom>
          <a:noFill/>
        </p:spPr>
        <p:txBody>
          <a:bodyPr wrap="square" rtlCol="0">
            <a:spAutoFit/>
          </a:bodyPr>
          <a:lstStyle/>
          <a:p>
            <a:pPr algn="ctr"/>
            <a:r>
              <a:rPr lang="en-US" sz="2800" b="1" dirty="0">
                <a:latin typeface="Arial Black" panose="020B0A04020102020204" pitchFamily="34" charset="0"/>
              </a:rPr>
              <a:t>Jesus said to them, “A prophet is not without honor except  in his native place and among his own kin and in his own house.”</a:t>
            </a:r>
          </a:p>
        </p:txBody>
      </p:sp>
      <p:pic>
        <p:nvPicPr>
          <p:cNvPr id="7" name="Picture 6">
            <a:extLst>
              <a:ext uri="{FF2B5EF4-FFF2-40B4-BE49-F238E27FC236}">
                <a16:creationId xmlns:a16="http://schemas.microsoft.com/office/drawing/2014/main" id="{0A0D0634-A9AF-41C5-94D1-90082852F403}"/>
              </a:ext>
            </a:extLst>
          </p:cNvPr>
          <p:cNvPicPr>
            <a:picLocks noChangeAspect="1"/>
          </p:cNvPicPr>
          <p:nvPr/>
        </p:nvPicPr>
        <p:blipFill>
          <a:blip r:embed="rId2"/>
          <a:stretch>
            <a:fillRect/>
          </a:stretch>
        </p:blipFill>
        <p:spPr>
          <a:xfrm>
            <a:off x="0" y="1345786"/>
            <a:ext cx="9144000" cy="5124659"/>
          </a:xfrm>
          <a:prstGeom prst="rect">
            <a:avLst/>
          </a:prstGeom>
        </p:spPr>
      </p:pic>
    </p:spTree>
    <p:extLst>
      <p:ext uri="{BB962C8B-B14F-4D97-AF65-F5344CB8AC3E}">
        <p14:creationId xmlns:p14="http://schemas.microsoft.com/office/powerpoint/2010/main" val="388774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BF3205-43B9-4B85-AC03-4FE44A00C973}"/>
              </a:ext>
            </a:extLst>
          </p:cNvPr>
          <p:cNvPicPr>
            <a:picLocks noChangeAspect="1"/>
          </p:cNvPicPr>
          <p:nvPr/>
        </p:nvPicPr>
        <p:blipFill>
          <a:blip r:embed="rId2"/>
          <a:stretch>
            <a:fillRect/>
          </a:stretch>
        </p:blipFill>
        <p:spPr>
          <a:xfrm>
            <a:off x="0" y="1835117"/>
            <a:ext cx="9144000" cy="4820326"/>
          </a:xfrm>
          <a:prstGeom prst="rect">
            <a:avLst/>
          </a:prstGeom>
        </p:spPr>
      </p:pic>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2A6FD3B6-76D1-4937-BAC1-0FA4183158CF}"/>
              </a:ext>
            </a:extLst>
          </p:cNvPr>
          <p:cNvSpPr txBox="1"/>
          <p:nvPr/>
        </p:nvSpPr>
        <p:spPr>
          <a:xfrm>
            <a:off x="0" y="19235"/>
            <a:ext cx="9144000" cy="1815882"/>
          </a:xfrm>
          <a:prstGeom prst="rect">
            <a:avLst/>
          </a:prstGeom>
          <a:noFill/>
        </p:spPr>
        <p:txBody>
          <a:bodyPr wrap="square" rtlCol="0">
            <a:spAutoFit/>
          </a:bodyPr>
          <a:lstStyle/>
          <a:p>
            <a:pPr marL="355600" marR="360680" algn="ctr">
              <a:spcBef>
                <a:spcPts val="25"/>
              </a:spcBef>
              <a:spcAft>
                <a:spcPts val="0"/>
              </a:spcAft>
            </a:pPr>
            <a:r>
              <a:rPr lang="en-US" sz="2800" b="1" dirty="0">
                <a:latin typeface="Arial Black" panose="020B0A04020102020204" pitchFamily="34" charset="0"/>
              </a:rPr>
              <a:t>So, he was not able to perform any mighty deed there, apart from curing a few sick people by laying his hands on them. He was amazed at their lack of faith.</a:t>
            </a:r>
          </a:p>
        </p:txBody>
      </p:sp>
      <p:sp>
        <p:nvSpPr>
          <p:cNvPr id="2" name="TextBox 1">
            <a:extLst>
              <a:ext uri="{FF2B5EF4-FFF2-40B4-BE49-F238E27FC236}">
                <a16:creationId xmlns:a16="http://schemas.microsoft.com/office/drawing/2014/main" id="{E9F5433C-EF43-CDCB-D89F-DFC393F80310}"/>
              </a:ext>
            </a:extLst>
          </p:cNvPr>
          <p:cNvSpPr txBox="1"/>
          <p:nvPr/>
        </p:nvSpPr>
        <p:spPr>
          <a:xfrm>
            <a:off x="0" y="5884658"/>
            <a:ext cx="9144000" cy="954107"/>
          </a:xfrm>
          <a:prstGeom prst="rect">
            <a:avLst/>
          </a:prstGeom>
          <a:noFill/>
        </p:spPr>
        <p:txBody>
          <a:bodyPr wrap="square" rtlCol="0">
            <a:spAutoFit/>
          </a:bodyPr>
          <a:lstStyle/>
          <a:p>
            <a:r>
              <a:rPr lang="en-US" sz="2800" b="1" dirty="0">
                <a:solidFill>
                  <a:srgbClr val="C00000"/>
                </a:solidFill>
                <a:latin typeface="Arial Black" panose="020B0A04020102020204" pitchFamily="34" charset="0"/>
              </a:rPr>
              <a:t>The Gospel of the Lord,</a:t>
            </a:r>
          </a:p>
          <a:p>
            <a:r>
              <a:rPr lang="en-US" sz="2800" b="1" dirty="0">
                <a:latin typeface="Arial Black" panose="020B0A04020102020204" pitchFamily="34" charset="0"/>
              </a:rPr>
              <a:t>			</a:t>
            </a:r>
            <a:r>
              <a:rPr lang="en-US" sz="2800" b="1" dirty="0">
                <a:solidFill>
                  <a:srgbClr val="0070C0"/>
                </a:solidFill>
                <a:latin typeface="Arial Black" panose="020B0A04020102020204" pitchFamily="34" charset="0"/>
              </a:rPr>
              <a:t>Praise to you Lord Jesus Christ.</a:t>
            </a:r>
          </a:p>
        </p:txBody>
      </p:sp>
    </p:spTree>
    <p:extLst>
      <p:ext uri="{BB962C8B-B14F-4D97-AF65-F5344CB8AC3E}">
        <p14:creationId xmlns:p14="http://schemas.microsoft.com/office/powerpoint/2010/main" val="174107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DBF5-2B3D-FAE2-5E57-61C18352A042}"/>
              </a:ext>
            </a:extLst>
          </p:cNvPr>
          <p:cNvSpPr>
            <a:spLocks noGrp="1"/>
          </p:cNvSpPr>
          <p:nvPr>
            <p:ph type="title"/>
          </p:nvPr>
        </p:nvSpPr>
        <p:spPr>
          <a:xfrm>
            <a:off x="457200" y="0"/>
            <a:ext cx="8229600" cy="1417638"/>
          </a:xfrm>
        </p:spPr>
        <p:txBody>
          <a:bodyPr>
            <a:normAutofit/>
          </a:bodyPr>
          <a:lstStyle/>
          <a:p>
            <a:r>
              <a:rPr lang="en-US" sz="6000" dirty="0">
                <a:effectLst>
                  <a:reflection blurRad="6350" stA="60000" endA="900" endPos="60000" dist="60007" dir="5400000" sy="-100000" algn="bl" rotWithShape="0"/>
                </a:effectLst>
              </a:rPr>
              <a:t>REFLECTION</a:t>
            </a:r>
          </a:p>
        </p:txBody>
      </p:sp>
      <p:pic>
        <p:nvPicPr>
          <p:cNvPr id="1026" name="Picture 2" descr="191,400+ Child Thinking Stock Photos, Pictures &amp; Royalty-Free Images -  iStock | Young child thinking, Child thinking looking up, Child thinking  classroom">
            <a:extLst>
              <a:ext uri="{FF2B5EF4-FFF2-40B4-BE49-F238E27FC236}">
                <a16:creationId xmlns:a16="http://schemas.microsoft.com/office/drawing/2014/main" id="{BFD3CA12-DF2C-B0F6-122A-A969597FB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05" y="1991769"/>
            <a:ext cx="6887390" cy="4591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40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720</Words>
  <Application>Microsoft Office PowerPoint</Application>
  <PresentationFormat>On-screen Show (4:3)</PresentationFormat>
  <Paragraphs>54</Paragraphs>
  <Slides>19</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Aharoni</vt:lpstr>
      <vt:lpstr>Arial</vt:lpstr>
      <vt:lpstr>Arial Black</vt:lpstr>
      <vt:lpstr>Arial Rounded MT Bold</vt:lpstr>
      <vt:lpstr>Calibri</vt:lpstr>
      <vt:lpstr>Cambria</vt:lpstr>
      <vt:lpstr>Times New Roman</vt:lpstr>
      <vt:lpstr>Office Theme</vt:lpstr>
      <vt:lpstr>Cycle B - XIV Sunday in Ordinary Time No one is a prophet in his home. (Mk 6, 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XIV Tiempo Ordinario Ciclo B Nadie es Profeta en su Tierra (Mc 6, 1-6) </dc:title>
  <dc:creator>Maria Varona</dc:creator>
  <cp:lastModifiedBy>Maria Varona</cp:lastModifiedBy>
  <cp:revision>24</cp:revision>
  <dcterms:modified xsi:type="dcterms:W3CDTF">2024-06-27T21:50:55Z</dcterms:modified>
</cp:coreProperties>
</file>