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1" r:id="rId6"/>
    <p:sldId id="282" r:id="rId7"/>
    <p:sldId id="283" r:id="rId8"/>
    <p:sldId id="278" r:id="rId9"/>
    <p:sldId id="279" r:id="rId10"/>
    <p:sldId id="280" r:id="rId11"/>
    <p:sldId id="275" r:id="rId12"/>
    <p:sldId id="276" r:id="rId13"/>
    <p:sldId id="288" r:id="rId14"/>
    <p:sldId id="258" r:id="rId15"/>
    <p:sldId id="259" r:id="rId16"/>
    <p:sldId id="260" r:id="rId17"/>
    <p:sldId id="289" r:id="rId18"/>
    <p:sldId id="290" r:id="rId19"/>
    <p:sldId id="261" r:id="rId20"/>
    <p:sldId id="262" r:id="rId21"/>
    <p:sldId id="263" r:id="rId22"/>
    <p:sldId id="291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92" r:id="rId31"/>
    <p:sldId id="272" r:id="rId32"/>
    <p:sldId id="273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1:29:19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 0,'0'651,"-1"-763,4-136,-2 232,2 0,0 0,7-19,-9 30,1 0,-1 1,2-1,-1 0,0 1,1-1,0 1,0 0,0 0,0 0,1 0,0 1,5-5,-7 7,-1 0,0 1,1-1,-1 0,0 1,1 0,-1-1,1 1,-1 0,0-1,1 1,-1 0,1 0,-1 0,1 0,-1 1,1-1,-1 0,0 1,1-1,-1 1,0-1,1 1,-1-1,0 1,1 0,-1 0,0 0,0 0,0 0,0 0,0 0,0 0,0 0,0 0,-1 0,1 1,0-1,-1 0,1 1,0-1,-1 0,0 1,1-1,-1 2,4 8,-1 1,-1-1,0 1,1 13,-2 191,-3-129,1-51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336236" cy="365125"/>
          </a:xfrm>
        </p:spPr>
        <p:txBody>
          <a:bodyPr/>
          <a:lstStyle/>
          <a:p>
            <a:r>
              <a:rPr lang="en-US" dirty="0"/>
              <a:t>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6" y="4856232"/>
            <a:ext cx="1901687" cy="19016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39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56722" cy="365125"/>
          </a:xfrm>
        </p:spPr>
        <p:txBody>
          <a:bodyPr/>
          <a:lstStyle/>
          <a:p>
            <a:r>
              <a:rPr lang="en-US" dirty="0"/>
              <a:t>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9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879574" cy="365125"/>
          </a:xfrm>
        </p:spPr>
        <p:txBody>
          <a:bodyPr/>
          <a:lstStyle/>
          <a:p>
            <a:r>
              <a:rPr lang="en-US" dirty="0"/>
              <a:t>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B)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6" y="4856232"/>
            <a:ext cx="1901687" cy="19016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/>
        </p:blipFill>
        <p:spPr>
          <a:xfrm>
            <a:off x="0" y="0"/>
            <a:ext cx="1386865" cy="12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6" y="4856232"/>
            <a:ext cx="1901687" cy="19016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/>
        </p:blipFill>
        <p:spPr>
          <a:xfrm>
            <a:off x="0" y="-1"/>
            <a:ext cx="1938461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765D-510E-4894-B23F-6C80998A25F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A little sunshine" panose="02000603000000000000" pitchFamily="2" charset="0"/>
          <a:ea typeface="A little sunshine" panose="02000603000000000000" pitchFamily="2" charset="0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customXml" Target="../ink/ink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VuBcbZ24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pVuBcbZ24c?feature=oembed" TargetMode="Externa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/>
        </p:blipFill>
        <p:spPr>
          <a:xfrm>
            <a:off x="3219829" y="159357"/>
            <a:ext cx="5752342" cy="5042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3200" y="2496457"/>
            <a:ext cx="12192000" cy="2387600"/>
          </a:xfrm>
        </p:spPr>
        <p:txBody>
          <a:bodyPr>
            <a:normAutofit/>
          </a:bodyPr>
          <a:lstStyle/>
          <a:p>
            <a:r>
              <a:rPr lang="es-ES" sz="8000" dirty="0" err="1">
                <a:solidFill>
                  <a:schemeClr val="accent6">
                    <a:lumMod val="50000"/>
                  </a:schemeClr>
                </a:solidFill>
              </a:rPr>
              <a:t>Ministry</a:t>
            </a:r>
            <a:r>
              <a:rPr lang="es-ES" sz="8000" dirty="0">
                <a:solidFill>
                  <a:schemeClr val="accent6">
                    <a:lumMod val="50000"/>
                  </a:schemeClr>
                </a:solidFill>
              </a:rPr>
              <a:t> Friends </a:t>
            </a:r>
            <a:r>
              <a:rPr lang="es-ES" sz="80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es-ES" sz="8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8000" dirty="0" err="1">
                <a:solidFill>
                  <a:schemeClr val="accent6">
                    <a:lumMod val="50000"/>
                  </a:schemeClr>
                </a:solidFill>
              </a:rPr>
              <a:t>Jesus</a:t>
            </a:r>
            <a:r>
              <a:rPr lang="es-ES" sz="8000" dirty="0">
                <a:solidFill>
                  <a:schemeClr val="accent6">
                    <a:lumMod val="50000"/>
                  </a:schemeClr>
                </a:solidFill>
              </a:rPr>
              <a:t> and Mary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52022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XXIV Sunday in Ordinary Time</a:t>
            </a:r>
          </a:p>
          <a:p>
            <a:r>
              <a:rPr lang="es-ES" sz="3600" dirty="0">
                <a:latin typeface="Candara" panose="020E0502030303020204" pitchFamily="34" charset="0"/>
              </a:rPr>
              <a:t>Mark 8, 27-35 </a:t>
            </a:r>
          </a:p>
          <a:p>
            <a:r>
              <a:rPr lang="es-ES" sz="3600" b="1" dirty="0" err="1">
                <a:latin typeface="Candara" panose="020E0502030303020204" pitchFamily="34" charset="0"/>
              </a:rPr>
              <a:t>Carry</a:t>
            </a:r>
            <a:r>
              <a:rPr lang="es-ES" sz="3600" b="1" dirty="0">
                <a:latin typeface="Candara" panose="020E0502030303020204" pitchFamily="34" charset="0"/>
              </a:rPr>
              <a:t> </a:t>
            </a:r>
            <a:r>
              <a:rPr lang="es-ES" sz="3600" b="1" dirty="0" err="1">
                <a:latin typeface="Candara" panose="020E0502030303020204" pitchFamily="34" charset="0"/>
              </a:rPr>
              <a:t>Your</a:t>
            </a:r>
            <a:r>
              <a:rPr lang="es-ES" sz="3600" b="1" dirty="0">
                <a:latin typeface="Candara" panose="020E0502030303020204" pitchFamily="34" charset="0"/>
              </a:rPr>
              <a:t> Cross and </a:t>
            </a:r>
            <a:r>
              <a:rPr lang="es-ES" sz="3600" b="1" dirty="0" err="1">
                <a:latin typeface="Candara" panose="020E0502030303020204" pitchFamily="34" charset="0"/>
              </a:rPr>
              <a:t>Follow</a:t>
            </a:r>
            <a:r>
              <a:rPr lang="es-ES" sz="3600" b="1" dirty="0">
                <a:latin typeface="Candara" panose="020E0502030303020204" pitchFamily="34" charset="0"/>
              </a:rPr>
              <a:t> Me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4429-E02B-4714-9D7C-5391F36B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76" y="0"/>
            <a:ext cx="900034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At this he turned around and, looking at his disciples, rebuked Peter and said,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B6649-0A0D-474E-A944-F3B3E7238843}"/>
              </a:ext>
            </a:extLst>
          </p:cNvPr>
          <p:cNvSpPr txBox="1"/>
          <p:nvPr/>
        </p:nvSpPr>
        <p:spPr>
          <a:xfrm>
            <a:off x="6944192" y="2063141"/>
            <a:ext cx="49579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Get behind me, Satan.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E590B-BCA6-4167-A6F5-24BBB72DD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1" y="1890504"/>
            <a:ext cx="6735115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BBA-C01D-43A4-80A3-6B2E835E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32" y="0"/>
            <a:ext cx="8175885" cy="1325563"/>
          </a:xfrm>
        </p:spPr>
        <p:txBody>
          <a:bodyPr/>
          <a:lstStyle/>
          <a:p>
            <a:pPr algn="ctr"/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You are thinking not as God does, but as human beings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68A0E-8AA2-41F4-83BD-7AF8FA8FF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38" y="1325564"/>
            <a:ext cx="8698379" cy="53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2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C481-3A8F-4340-B4DD-090A30A5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7" y="-37475"/>
            <a:ext cx="773492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He summoned the crowd with his disciples and said to them,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2151B-1466-48EF-ADBC-BD1743B7F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1981163"/>
            <a:ext cx="4269455" cy="3249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8DCFB-DCFE-4238-B427-6813A3529816}"/>
              </a:ext>
            </a:extLst>
          </p:cNvPr>
          <p:cNvSpPr txBox="1"/>
          <p:nvPr/>
        </p:nvSpPr>
        <p:spPr>
          <a:xfrm>
            <a:off x="5051685" y="1374376"/>
            <a:ext cx="71403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Whoever wishes to come after me must deny himself, take up his cross, and follow me. </a:t>
            </a:r>
          </a:p>
        </p:txBody>
      </p:sp>
      <p:pic>
        <p:nvPicPr>
          <p:cNvPr id="3074" name="Picture 2" descr="The Martyrs Mirror: Living the Cross (Intro) | Spencer Boersma">
            <a:extLst>
              <a:ext uri="{FF2B5EF4-FFF2-40B4-BE49-F238E27FC236}">
                <a16:creationId xmlns:a16="http://schemas.microsoft.com/office/drawing/2014/main" id="{B3671486-6ED3-47E3-B824-549B312B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8" y="2414771"/>
            <a:ext cx="6885482" cy="28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59998-4636-4999-B79B-4BF62F8E3E3A}"/>
              </a:ext>
            </a:extLst>
          </p:cNvPr>
          <p:cNvSpPr txBox="1"/>
          <p:nvPr/>
        </p:nvSpPr>
        <p:spPr>
          <a:xfrm>
            <a:off x="404734" y="5745234"/>
            <a:ext cx="955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For whoever wishes to save his life will lose it. </a:t>
            </a:r>
          </a:p>
        </p:txBody>
      </p:sp>
    </p:spTree>
    <p:extLst>
      <p:ext uri="{BB962C8B-B14F-4D97-AF65-F5344CB8AC3E}">
        <p14:creationId xmlns:p14="http://schemas.microsoft.com/office/powerpoint/2010/main" val="9438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4429-E02B-4714-9D7C-5391F36B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78" y="0"/>
            <a:ext cx="8214610" cy="13041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But whoever loses his life for my sake and that of the gospel will save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1DF76-E267-46C7-8C49-DCC365BD84B5}"/>
              </a:ext>
            </a:extLst>
          </p:cNvPr>
          <p:cNvSpPr txBox="1"/>
          <p:nvPr/>
        </p:nvSpPr>
        <p:spPr>
          <a:xfrm>
            <a:off x="8694295" y="1933732"/>
            <a:ext cx="3162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 Gospel of the Lord,</a:t>
            </a:r>
          </a:p>
          <a:p>
            <a:pPr algn="ctr"/>
            <a:endParaRPr lang="en-US" sz="30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Praise to you Lord Jesus Christ.</a:t>
            </a:r>
          </a:p>
        </p:txBody>
      </p:sp>
      <p:pic>
        <p:nvPicPr>
          <p:cNvPr id="5126" name="Picture 6" descr="Jesus Children Images | Free Vectors, Stock Photos &amp;amp; PSD">
            <a:extLst>
              <a:ext uri="{FF2B5EF4-FFF2-40B4-BE49-F238E27FC236}">
                <a16:creationId xmlns:a16="http://schemas.microsoft.com/office/drawing/2014/main" id="{5F19956C-4E41-478F-BBCD-22100EDB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12" y="1423363"/>
            <a:ext cx="59626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flection Kids Stock Illustrations – 1,816 Reflection Kids Stock  Illustrations, Vectors &amp;amp; Clipart - Dreamstime">
            <a:extLst>
              <a:ext uri="{FF2B5EF4-FFF2-40B4-BE49-F238E27FC236}">
                <a16:creationId xmlns:a16="http://schemas.microsoft.com/office/drawing/2014/main" id="{1BBC02BA-76FC-4F97-B022-7F7291E7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36" y="1753849"/>
            <a:ext cx="6163456" cy="46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56AC9-59E9-4C96-9202-7C294FF2E2FB}"/>
              </a:ext>
            </a:extLst>
          </p:cNvPr>
          <p:cNvSpPr txBox="1"/>
          <p:nvPr/>
        </p:nvSpPr>
        <p:spPr>
          <a:xfrm>
            <a:off x="3297836" y="0"/>
            <a:ext cx="6509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C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90382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1" y="90597"/>
            <a:ext cx="10515600" cy="6748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Jesus asks, "Who do people say that I am?"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854" y="1395166"/>
            <a:ext cx="3177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Some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say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John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the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Baptist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ea typeface="A little sunshine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7811" y="2750521"/>
            <a:ext cx="2898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Others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say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Elijah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ea typeface="A little sunshine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20 de julio - San Elías profe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5988" r="22963" b="15127"/>
          <a:stretch/>
        </p:blipFill>
        <p:spPr bwMode="auto">
          <a:xfrm>
            <a:off x="4780805" y="3388001"/>
            <a:ext cx="2792563" cy="33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69639" y="1458887"/>
            <a:ext cx="3177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And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others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one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of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the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prophets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ea typeface="A little sunshine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34F64-8D12-4C62-97AE-1F0ECCF3F4F3}"/>
              </a:ext>
            </a:extLst>
          </p:cNvPr>
          <p:cNvSpPr txBox="1"/>
          <p:nvPr/>
        </p:nvSpPr>
        <p:spPr>
          <a:xfrm>
            <a:off x="4149702" y="748835"/>
            <a:ext cx="515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do they answer?</a:t>
            </a:r>
            <a:endParaRPr lang="en-US" sz="3600" dirty="0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442BA492-0076-4492-A4E6-ADB40F354513}"/>
              </a:ext>
            </a:extLst>
          </p:cNvPr>
          <p:cNvSpPr/>
          <p:nvPr/>
        </p:nvSpPr>
        <p:spPr>
          <a:xfrm>
            <a:off x="5096657" y="3380282"/>
            <a:ext cx="1080430" cy="29357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88226DFF-0B13-4F23-BBCE-B289CD6A1A5C}"/>
              </a:ext>
            </a:extLst>
          </p:cNvPr>
          <p:cNvSpPr/>
          <p:nvPr/>
        </p:nvSpPr>
        <p:spPr>
          <a:xfrm>
            <a:off x="6177086" y="3380282"/>
            <a:ext cx="1080430" cy="29357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lip art - Clip Art Library">
            <a:extLst>
              <a:ext uri="{FF2B5EF4-FFF2-40B4-BE49-F238E27FC236}">
                <a16:creationId xmlns:a16="http://schemas.microsoft.com/office/drawing/2014/main" id="{29E7CEC6-FBE1-472E-87C8-AF284D7F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91" y="2223208"/>
            <a:ext cx="3247395" cy="33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PowerPoint Presentations about John the Baptist for Kids &amp;amp; Teachers  (K-12)">
            <a:extLst>
              <a:ext uri="{FF2B5EF4-FFF2-40B4-BE49-F238E27FC236}">
                <a16:creationId xmlns:a16="http://schemas.microsoft.com/office/drawing/2014/main" id="{0E09B4DC-F4B1-4739-824D-6409E803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5" y="2669117"/>
            <a:ext cx="2683125" cy="3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10" y="216807"/>
            <a:ext cx="10135020" cy="648994"/>
          </a:xfrm>
        </p:spPr>
        <p:txBody>
          <a:bodyPr>
            <a:noAutofit/>
          </a:bodyPr>
          <a:lstStyle/>
          <a:p>
            <a:r>
              <a:rPr lang="es-ES" sz="40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Then</a:t>
            </a:r>
            <a:r>
              <a:rPr lang="es-E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Jesus</a:t>
            </a:r>
            <a:r>
              <a:rPr lang="es-E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asks</a:t>
            </a:r>
            <a:r>
              <a:rPr lang="es-E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, “Who do </a:t>
            </a:r>
            <a:r>
              <a:rPr lang="es-ES" sz="40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lang="es-E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say</a:t>
            </a:r>
            <a:r>
              <a:rPr lang="es-E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that</a:t>
            </a:r>
            <a:r>
              <a:rPr lang="es-ES" sz="4000" dirty="0">
                <a:latin typeface="Candara" panose="020E0502030303020204" pitchFamily="34" charset="0"/>
                <a:cs typeface="Times New Roman" panose="02020603050405020304" pitchFamily="18" charset="0"/>
              </a:rPr>
              <a:t> I am?”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E9BC7-6BE3-41F1-A304-A4BDD3B6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69" y="1830943"/>
            <a:ext cx="6465702" cy="33979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2616" y="5582951"/>
            <a:ext cx="8081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Peter responded, </a:t>
            </a:r>
            <a:r>
              <a:rPr lang="es-ES" sz="5400" b="1" dirty="0" err="1">
                <a:solidFill>
                  <a:srgbClr val="FFFF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You</a:t>
            </a:r>
            <a:r>
              <a:rPr lang="es-ES" sz="5400" b="1" dirty="0">
                <a:solidFill>
                  <a:srgbClr val="FFFF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are </a:t>
            </a:r>
            <a:r>
              <a:rPr lang="es-ES" sz="5400" b="1" dirty="0" err="1">
                <a:solidFill>
                  <a:srgbClr val="FFFF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the</a:t>
            </a:r>
            <a:r>
              <a:rPr lang="es-ES" sz="5400" b="1" dirty="0">
                <a:solidFill>
                  <a:srgbClr val="FFFF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s-ES" sz="5400" b="1" dirty="0" err="1">
                <a:solidFill>
                  <a:srgbClr val="FFFF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Christ</a:t>
            </a:r>
            <a:r>
              <a:rPr lang="es-ES" sz="5400" b="1" dirty="0">
                <a:solidFill>
                  <a:srgbClr val="FFFF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54" t="24192" r="63885" b="27990"/>
          <a:stretch/>
        </p:blipFill>
        <p:spPr>
          <a:xfrm>
            <a:off x="1372616" y="1833331"/>
            <a:ext cx="2982351" cy="3395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2ED0A4-19E9-4B4A-962B-466CDA1FE6A7}"/>
              </a:ext>
            </a:extLst>
          </p:cNvPr>
          <p:cNvSpPr txBox="1"/>
          <p:nvPr/>
        </p:nvSpPr>
        <p:spPr>
          <a:xfrm>
            <a:off x="3798369" y="830591"/>
            <a:ext cx="515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did Peter respond?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92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34D3-4B37-47EF-BCAD-E401C804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217" y="220038"/>
            <a:ext cx="6831143" cy="849078"/>
          </a:xfrm>
        </p:spPr>
        <p:txBody>
          <a:bodyPr>
            <a:noAutofit/>
          </a:bodyPr>
          <a:lstStyle/>
          <a:p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What does Christ mean?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670EF-3705-41A5-8F8B-11ABCEE8ECEA}"/>
              </a:ext>
            </a:extLst>
          </p:cNvPr>
          <p:cNvSpPr txBox="1"/>
          <p:nvPr/>
        </p:nvSpPr>
        <p:spPr>
          <a:xfrm>
            <a:off x="1532744" y="2728808"/>
            <a:ext cx="310032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500" b="1" dirty="0">
                <a:solidFill>
                  <a:srgbClr val="FFFF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Savior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8FE3B-0605-47F5-BF80-28A23FB0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2" y="1426737"/>
            <a:ext cx="3823648" cy="48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0BE1-88C3-4BF6-B180-872455C2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20" y="1"/>
            <a:ext cx="9554980" cy="14240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 Old Testament announced that God would send a Savior to His people. 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35E4D-9808-457E-9F73-2B27723A1A71}"/>
              </a:ext>
            </a:extLst>
          </p:cNvPr>
          <p:cNvSpPr txBox="1"/>
          <p:nvPr/>
        </p:nvSpPr>
        <p:spPr>
          <a:xfrm>
            <a:off x="2653883" y="5899903"/>
            <a:ext cx="72664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How did they imagine the Savior would be?</a:t>
            </a:r>
          </a:p>
        </p:txBody>
      </p:sp>
      <p:pic>
        <p:nvPicPr>
          <p:cNvPr id="10242" name="Picture 2" descr="The Prophet Isaiah Kids Bible Story | Sharefaith Kids">
            <a:extLst>
              <a:ext uri="{FF2B5EF4-FFF2-40B4-BE49-F238E27FC236}">
                <a16:creationId xmlns:a16="http://schemas.microsoft.com/office/drawing/2014/main" id="{6C618487-BA5C-4801-BE9C-FF64BE1F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77" y="1424067"/>
            <a:ext cx="7475095" cy="42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584" y="1536174"/>
            <a:ext cx="4886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Many thought the Savior would be a military leader who would liberate the Jewish people from the Romans.</a:t>
            </a:r>
            <a:endParaRPr lang="en-US" sz="4000" dirty="0">
              <a:solidFill>
                <a:schemeClr val="bg1"/>
              </a:solidFill>
              <a:latin typeface="Candara" panose="020E0502030303020204" pitchFamily="34" charset="0"/>
              <a:ea typeface="A little sunshine" panose="02000603000000000000" pitchFamily="2" charset="0"/>
            </a:endParaRPr>
          </a:p>
        </p:txBody>
      </p:sp>
      <p:pic>
        <p:nvPicPr>
          <p:cNvPr id="7170" name="Picture 2" descr="No solo existe Jesucristo: 7 mesías dormidos que podrían retornar para  salvar el mundo | by Juan Cruz | E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35" y="1"/>
            <a:ext cx="5732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670623" y="434715"/>
            <a:ext cx="5351488" cy="5756223"/>
          </a:xfrm>
          <a:prstGeom prst="noSmoking">
            <a:avLst>
              <a:gd name="adj" fmla="val 7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BBA-C01D-43A4-80A3-6B2E835E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964" y="1639956"/>
            <a:ext cx="4174435" cy="178904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and his disciples set out for the villages of Caesarea Philippi. </a:t>
            </a:r>
            <a:endParaRPr lang="en-US" sz="32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srael in the Time of Jesus – Bible Maps | Bible mapping, Bible history,  Jesus bible">
            <a:extLst>
              <a:ext uri="{FF2B5EF4-FFF2-40B4-BE49-F238E27FC236}">
                <a16:creationId xmlns:a16="http://schemas.microsoft.com/office/drawing/2014/main" id="{4B45F68E-C65C-4F7D-8E82-5577FFF5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84" y="0"/>
            <a:ext cx="5942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0E2263-60C7-4665-98D3-977D8F2B6B84}"/>
              </a:ext>
            </a:extLst>
          </p:cNvPr>
          <p:cNvCxnSpPr/>
          <p:nvPr/>
        </p:nvCxnSpPr>
        <p:spPr>
          <a:xfrm flipH="1" flipV="1">
            <a:off x="5936974" y="159026"/>
            <a:ext cx="304800" cy="5963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075" y="177171"/>
            <a:ext cx="10782925" cy="94709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But Jesus tells them the Jewish High Priests would reject Him; He would suffer, die, and then resurrect on the 3rd day.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4506" y="2397948"/>
            <a:ext cx="45585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Peter tries to convince Him to not do this because he didn’t want to see Him suffer or die.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361" t="23908" r="43750" b="28422"/>
          <a:stretch/>
        </p:blipFill>
        <p:spPr>
          <a:xfrm>
            <a:off x="352709" y="1933731"/>
            <a:ext cx="6632707" cy="4747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D61AF-C5B8-4545-8385-3EE9FDE2FDCB}"/>
              </a:ext>
            </a:extLst>
          </p:cNvPr>
          <p:cNvSpPr txBox="1"/>
          <p:nvPr/>
        </p:nvSpPr>
        <p:spPr>
          <a:xfrm>
            <a:off x="3717560" y="1169656"/>
            <a:ext cx="57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How did they respond to this?</a:t>
            </a:r>
          </a:p>
        </p:txBody>
      </p:sp>
    </p:spTree>
    <p:extLst>
      <p:ext uri="{BB962C8B-B14F-4D97-AF65-F5344CB8AC3E}">
        <p14:creationId xmlns:p14="http://schemas.microsoft.com/office/powerpoint/2010/main" val="4169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190" y="83736"/>
            <a:ext cx="5428938" cy="7860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What does Jesus say?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7790366" y="1123102"/>
            <a:ext cx="34867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Get behind me, Satan.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144C8-E7BA-4453-8BF8-BBCD8E8E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0" y="1319134"/>
            <a:ext cx="6735115" cy="5216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08DF1-C230-4D3B-8DF9-5940059EE9FF}"/>
              </a:ext>
            </a:extLst>
          </p:cNvPr>
          <p:cNvSpPr txBox="1"/>
          <p:nvPr/>
        </p:nvSpPr>
        <p:spPr>
          <a:xfrm>
            <a:off x="7495081" y="3007655"/>
            <a:ext cx="4077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You are thinking not as God does, but as human beings do.</a:t>
            </a:r>
          </a:p>
        </p:txBody>
      </p:sp>
    </p:spTree>
    <p:extLst>
      <p:ext uri="{BB962C8B-B14F-4D97-AF65-F5344CB8AC3E}">
        <p14:creationId xmlns:p14="http://schemas.microsoft.com/office/powerpoint/2010/main" val="37348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BE45-BF0C-4EE0-AE17-7E0F7F96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26" y="185243"/>
            <a:ext cx="10515600" cy="90903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Jesus says the world thinks differently than God;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B96D-F445-4A40-9F7C-A69A1D27DBA5}"/>
              </a:ext>
            </a:extLst>
          </p:cNvPr>
          <p:cNvSpPr txBox="1"/>
          <p:nvPr/>
        </p:nvSpPr>
        <p:spPr>
          <a:xfrm>
            <a:off x="854439" y="1606330"/>
            <a:ext cx="352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The world thinks about wealth, and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035D9-CB85-48A9-ABE8-837B92811A6E}"/>
              </a:ext>
            </a:extLst>
          </p:cNvPr>
          <p:cNvSpPr txBox="1"/>
          <p:nvPr/>
        </p:nvSpPr>
        <p:spPr>
          <a:xfrm>
            <a:off x="5321508" y="1563742"/>
            <a:ext cx="5591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ndara" panose="020E0502030303020204" pitchFamily="34" charset="0"/>
              </a:rPr>
              <a:t>God thinks about eternal life that never ends.</a:t>
            </a:r>
          </a:p>
        </p:txBody>
      </p:sp>
      <p:pic>
        <p:nvPicPr>
          <p:cNvPr id="11266" name="Picture 2" descr="Money For Nothing: It Might Set Your Kids Free">
            <a:extLst>
              <a:ext uri="{FF2B5EF4-FFF2-40B4-BE49-F238E27FC236}">
                <a16:creationId xmlns:a16="http://schemas.microsoft.com/office/drawing/2014/main" id="{4CF97327-A153-4F1F-B590-D0C28AB5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5" y="3680416"/>
            <a:ext cx="2103932" cy="23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pen - Strong Arm Emoji Png Transparent PNG - 1000x1000 - Free Download on  NicePNG">
            <a:extLst>
              <a:ext uri="{FF2B5EF4-FFF2-40B4-BE49-F238E27FC236}">
                <a16:creationId xmlns:a16="http://schemas.microsoft.com/office/drawing/2014/main" id="{9D572A14-3C47-43EB-817D-A8C1A641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5" y="3680416"/>
            <a:ext cx="1857375" cy="23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razones en red » Domingo XX del T.O.">
            <a:extLst>
              <a:ext uri="{FF2B5EF4-FFF2-40B4-BE49-F238E27FC236}">
                <a16:creationId xmlns:a16="http://schemas.microsoft.com/office/drawing/2014/main" id="{4F080DA4-0036-443D-97D0-4DA9B751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95" y="2875003"/>
            <a:ext cx="4225993" cy="38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952" y="-36028"/>
            <a:ext cx="9593147" cy="940330"/>
          </a:xfrm>
        </p:spPr>
        <p:txBody>
          <a:bodyPr>
            <a:normAutofit/>
          </a:bodyPr>
          <a:lstStyle/>
          <a:p>
            <a:pPr algn="ctr"/>
            <a:r>
              <a:rPr lang="es-ES" b="0" dirty="0"/>
              <a:t> </a:t>
            </a:r>
            <a:r>
              <a:rPr lang="en-US" sz="4000" dirty="0">
                <a:latin typeface="Candara" panose="020E0502030303020204" pitchFamily="34" charset="0"/>
              </a:rPr>
              <a:t>So Jesus is the promised Christ, the Savior.</a:t>
            </a:r>
          </a:p>
        </p:txBody>
      </p:sp>
      <p:pic>
        <p:nvPicPr>
          <p:cNvPr id="8194" name="Picture 2" descr="30 ideas de El Vía Crucis | vía crucis, semana santa niños, via crucis para  niñ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575293" y="1871698"/>
            <a:ext cx="3828206" cy="35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471410"/>
            <a:ext cx="4403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Aharoni" panose="02010803020104030203" pitchFamily="2" charset="-79"/>
              </a:rPr>
              <a:t>Jesus pays for the consequences of our sins which would be to lose eternal life. </a:t>
            </a:r>
          </a:p>
        </p:txBody>
      </p:sp>
      <p:pic>
        <p:nvPicPr>
          <p:cNvPr id="8196" name="Picture 4" descr="El Rincón del Anacoreta: &amp;quot;JESÚS LLAMA A LA PUERTA DEL CIELO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21" y="1871698"/>
            <a:ext cx="6632011" cy="35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B2105B-1E60-4755-B91C-473FBB9F3D03}"/>
              </a:ext>
            </a:extLst>
          </p:cNvPr>
          <p:cNvSpPr txBox="1"/>
          <p:nvPr/>
        </p:nvSpPr>
        <p:spPr>
          <a:xfrm>
            <a:off x="3028014" y="794480"/>
            <a:ext cx="667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From what does Jesus’ passion, death, and resurrection save 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E39CA-FE37-4212-94A7-C21D54633568}"/>
              </a:ext>
            </a:extLst>
          </p:cNvPr>
          <p:cNvSpPr txBox="1"/>
          <p:nvPr/>
        </p:nvSpPr>
        <p:spPr>
          <a:xfrm>
            <a:off x="5186597" y="5666282"/>
            <a:ext cx="4871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He opens the gates of Heaven. </a:t>
            </a:r>
          </a:p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This requires a great sacrifice.</a:t>
            </a:r>
          </a:p>
        </p:txBody>
      </p:sp>
    </p:spTree>
    <p:extLst>
      <p:ext uri="{BB962C8B-B14F-4D97-AF65-F5344CB8AC3E}">
        <p14:creationId xmlns:p14="http://schemas.microsoft.com/office/powerpoint/2010/main" val="28579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802" y="0"/>
            <a:ext cx="7111040" cy="1325563"/>
          </a:xfrm>
        </p:spPr>
        <p:txBody>
          <a:bodyPr/>
          <a:lstStyle/>
          <a:p>
            <a:pPr algn="ctr"/>
            <a:r>
              <a:rPr lang="es-ES" b="0" dirty="0"/>
              <a:t> </a:t>
            </a:r>
            <a:r>
              <a:rPr lang="en-US" sz="40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What does Jesus ask of us at the end of the Gospel</a:t>
            </a:r>
            <a:r>
              <a:rPr lang="es-ES" sz="4000" dirty="0">
                <a:latin typeface="Candara" panose="020E0502030303020204" pitchFamily="34" charset="0"/>
              </a:rPr>
              <a:t>? 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4669" y="5532437"/>
            <a:ext cx="78833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Whoever wishes to come after me must deny himself, take up his cross, and follow me.</a:t>
            </a:r>
          </a:p>
        </p:txBody>
      </p:sp>
      <p:pic>
        <p:nvPicPr>
          <p:cNvPr id="9218" name="Picture 2" descr="Catequesis de la Diócesis de Santiago de Compostela: Recursos catequéticos  para el Domingo XXII del Tiempo Ordin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80" y="1325563"/>
            <a:ext cx="6461684" cy="42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/>
              <a:t> </a:t>
            </a:r>
            <a:r>
              <a:rPr lang="es-419" sz="5000" dirty="0" err="1">
                <a:latin typeface="Candara" panose="020E0502030303020204" pitchFamily="34" charset="0"/>
              </a:rPr>
              <a:t>What</a:t>
            </a:r>
            <a:r>
              <a:rPr lang="es-419" sz="5000" dirty="0">
                <a:latin typeface="Candara" panose="020E0502030303020204" pitchFamily="34" charset="0"/>
              </a:rPr>
              <a:t> </a:t>
            </a:r>
            <a:r>
              <a:rPr lang="es-419" sz="5000" dirty="0" err="1">
                <a:latin typeface="Candara" panose="020E0502030303020204" pitchFamily="34" charset="0"/>
              </a:rPr>
              <a:t>does</a:t>
            </a:r>
            <a:r>
              <a:rPr lang="es-419" sz="5000" dirty="0">
                <a:latin typeface="Candara" panose="020E0502030303020204" pitchFamily="34" charset="0"/>
              </a:rPr>
              <a:t> </a:t>
            </a:r>
            <a:r>
              <a:rPr lang="es-419" sz="5000" dirty="0" err="1">
                <a:latin typeface="Candara" panose="020E0502030303020204" pitchFamily="34" charset="0"/>
              </a:rPr>
              <a:t>this</a:t>
            </a:r>
            <a:r>
              <a:rPr lang="es-419" sz="5000" dirty="0">
                <a:latin typeface="Candara" panose="020E0502030303020204" pitchFamily="34" charset="0"/>
              </a:rPr>
              <a:t> mean?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989" y="4636277"/>
            <a:ext cx="9533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Cambria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Aharoni" panose="02010803020104030203" pitchFamily="2" charset="-79"/>
              </a:rPr>
              <a:t>Just as Jesus’ sacrifice opens the gates of Heaven for us, our sacrifices for Jesus help us get to Heaven and help others get to Heaven.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22" t="25869" r="40293" b="30187"/>
          <a:stretch/>
        </p:blipFill>
        <p:spPr>
          <a:xfrm>
            <a:off x="335969" y="1632841"/>
            <a:ext cx="2546253" cy="3012141"/>
          </a:xfrm>
          <a:prstGeom prst="rect">
            <a:avLst/>
          </a:prstGeom>
        </p:spPr>
      </p:pic>
      <p:pic>
        <p:nvPicPr>
          <p:cNvPr id="10242" name="Picture 2" descr="Sin título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3130" r="53182" b="26881"/>
          <a:stretch/>
        </p:blipFill>
        <p:spPr bwMode="auto">
          <a:xfrm>
            <a:off x="3052482" y="1632840"/>
            <a:ext cx="3155846" cy="30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in título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4" t="13844" r="3489" b="24567"/>
          <a:stretch/>
        </p:blipFill>
        <p:spPr bwMode="auto">
          <a:xfrm>
            <a:off x="6306671" y="1632839"/>
            <a:ext cx="2648293" cy="30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bras de misericordia… con ojos de niño (4) | Contracorrien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16372" r="5866" b="14225"/>
          <a:stretch/>
        </p:blipFill>
        <p:spPr bwMode="auto">
          <a:xfrm>
            <a:off x="9070968" y="1632839"/>
            <a:ext cx="2921449" cy="30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760" y="1395399"/>
            <a:ext cx="4508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Aharoni" panose="02010803020104030203" pitchFamily="2" charset="-79"/>
              </a:rPr>
              <a:t>When we decide to follow Jesus and His commandments and not a disobedient friend,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94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0" dirty="0"/>
              <a:t> </a:t>
            </a:r>
            <a:r>
              <a:rPr lang="es-419" sz="5000" dirty="0" err="1">
                <a:latin typeface="Candara" panose="020E0502030303020204" pitchFamily="34" charset="0"/>
              </a:rPr>
              <a:t>What</a:t>
            </a:r>
            <a:r>
              <a:rPr lang="es-419" sz="5000" dirty="0">
                <a:latin typeface="Candara" panose="020E0502030303020204" pitchFamily="34" charset="0"/>
              </a:rPr>
              <a:t> </a:t>
            </a:r>
            <a:r>
              <a:rPr lang="es-419" sz="5000" dirty="0" err="1">
                <a:latin typeface="Candara" panose="020E0502030303020204" pitchFamily="34" charset="0"/>
              </a:rPr>
              <a:t>does</a:t>
            </a:r>
            <a:r>
              <a:rPr lang="es-419" sz="5000" dirty="0">
                <a:latin typeface="Candara" panose="020E0502030303020204" pitchFamily="34" charset="0"/>
              </a:rPr>
              <a:t> </a:t>
            </a:r>
            <a:r>
              <a:rPr lang="es-419" sz="5000" dirty="0" err="1">
                <a:latin typeface="Candara" panose="020E0502030303020204" pitchFamily="34" charset="0"/>
              </a:rPr>
              <a:t>this</a:t>
            </a:r>
            <a:r>
              <a:rPr lang="es-419" sz="5000" dirty="0">
                <a:latin typeface="Candara" panose="020E0502030303020204" pitchFamily="34" charset="0"/>
              </a:rPr>
              <a:t> mean?</a:t>
            </a:r>
            <a:r>
              <a:rPr lang="es-419" sz="5000" dirty="0"/>
              <a:t> </a:t>
            </a:r>
          </a:p>
        </p:txBody>
      </p:sp>
      <p:pic>
        <p:nvPicPr>
          <p:cNvPr id="11266" name="Picture 2" descr="Obras de misericordia… con ojos de niño (6) | Contracorri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11626" r="9244" b="21432"/>
          <a:stretch/>
        </p:blipFill>
        <p:spPr bwMode="auto">
          <a:xfrm>
            <a:off x="197570" y="2411062"/>
            <a:ext cx="4073948" cy="43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3539" y="5466855"/>
            <a:ext cx="5609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Aharoni" panose="02010803020104030203" pitchFamily="2" charset="-79"/>
              </a:rPr>
              <a:t>…when we stop doing something we love to help another or to help Jesus, we are carrying our cross and gaining Heaven</a:t>
            </a: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A little sunshine" panose="02000603000000000000" pitchFamily="2" charset="0"/>
                <a:cs typeface="Aharoni" panose="02010803020104030203" pitchFamily="2" charset="-79"/>
              </a:rPr>
              <a:t>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ea typeface="A little sunshine" panose="02000603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11268" name="Picture 4" descr="Obras de misericordia… con ojos de niño (7) | Contracorrien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1959" r="20122" b="21313"/>
          <a:stretch/>
        </p:blipFill>
        <p:spPr bwMode="auto">
          <a:xfrm>
            <a:off x="4778555" y="1421747"/>
            <a:ext cx="2852221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bras de misericordia… con ojos de niño (7) | Contracorrien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1587" r="17878" b="12918"/>
          <a:stretch/>
        </p:blipFill>
        <p:spPr bwMode="auto">
          <a:xfrm>
            <a:off x="7742033" y="1466232"/>
            <a:ext cx="2586191" cy="392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64" y="5171773"/>
            <a:ext cx="4047344" cy="942175"/>
          </a:xfrm>
        </p:spPr>
        <p:txBody>
          <a:bodyPr>
            <a:normAutofit/>
          </a:bodyPr>
          <a:lstStyle/>
          <a:p>
            <a:pPr algn="ctr"/>
            <a:r>
              <a:rPr lang="es-ES" b="0" dirty="0"/>
              <a:t> </a:t>
            </a:r>
            <a:r>
              <a:rPr lang="en-US" sz="3600" dirty="0">
                <a:latin typeface="Candara" panose="020E0502030303020204" pitchFamily="34" charset="0"/>
              </a:rPr>
              <a:t>Life on earth ends, </a:t>
            </a:r>
          </a:p>
        </p:txBody>
      </p:sp>
      <p:pic>
        <p:nvPicPr>
          <p:cNvPr id="12294" name="Picture 6" descr="https://cdn-mx.ppc-editorial.com/cdn/farfuture/yBJJFjHMtSqn0wdj7II-RsmNhtZ6Y2ofj3ue9_LKEjQ/mtime:1572801505/sites/default/files/styles/large/public/imagenes/carruseles/orar-por-las-almas-buen-archivo.png?itok=fYHCiN5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r="30168"/>
          <a:stretch/>
        </p:blipFill>
        <p:spPr bwMode="auto">
          <a:xfrm>
            <a:off x="1528775" y="475533"/>
            <a:ext cx="3630706" cy="46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816" t="29598" r="17941" b="29990"/>
          <a:stretch/>
        </p:blipFill>
        <p:spPr>
          <a:xfrm>
            <a:off x="5321508" y="475533"/>
            <a:ext cx="6655633" cy="4290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5EB29-9249-4192-9111-ABFFA68EF342}"/>
              </a:ext>
            </a:extLst>
          </p:cNvPr>
          <p:cNvSpPr txBox="1"/>
          <p:nvPr/>
        </p:nvSpPr>
        <p:spPr>
          <a:xfrm>
            <a:off x="5741011" y="4765698"/>
            <a:ext cx="4437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but our soul continues to Heaven if we follow Jesus.</a:t>
            </a:r>
          </a:p>
        </p:txBody>
      </p:sp>
    </p:spTree>
    <p:extLst>
      <p:ext uri="{BB962C8B-B14F-4D97-AF65-F5344CB8AC3E}">
        <p14:creationId xmlns:p14="http://schemas.microsoft.com/office/powerpoint/2010/main" val="7637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900+ ideas de Mensajes biblicos en 2021 | mensajes bíblicos, frases  cristianas, cristi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206094"/>
            <a:ext cx="8535286" cy="6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766" y="-842776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/>
              <a:t>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7918" y="8389191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4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1.bp.blogspot.com/-0fV_wOdur1k/VdniXDxdvKI/AAAAAAAAKSk/Mbh2R74zHjA/s1600/61-%2B24%25C2%25BA%2BDOMINGO%2B%2B-%2Bsetiem%2B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2533" r="4936" b="51735"/>
          <a:stretch/>
        </p:blipFill>
        <p:spPr bwMode="auto">
          <a:xfrm>
            <a:off x="1559857" y="363071"/>
            <a:ext cx="8873961" cy="6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380706" y="1841562"/>
            <a:ext cx="80682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5B19E-577E-4869-A9AD-ED2AE7C36A88}"/>
              </a:ext>
            </a:extLst>
          </p:cNvPr>
          <p:cNvSpPr txBox="1"/>
          <p:nvPr/>
        </p:nvSpPr>
        <p:spPr>
          <a:xfrm>
            <a:off x="4197246" y="1154243"/>
            <a:ext cx="51416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mic Sans MS" panose="030F0702030302020204" pitchFamily="66" charset="0"/>
              </a:rPr>
              <a:t>Who do the people say that I 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709AB-412E-4189-A90D-627147C3DD54}"/>
              </a:ext>
            </a:extLst>
          </p:cNvPr>
          <p:cNvSpPr txBox="1"/>
          <p:nvPr/>
        </p:nvSpPr>
        <p:spPr>
          <a:xfrm>
            <a:off x="1559857" y="543214"/>
            <a:ext cx="855850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Mark 8: 27-35 </a:t>
            </a:r>
          </a:p>
        </p:txBody>
      </p:sp>
    </p:spTree>
    <p:extLst>
      <p:ext uri="{BB962C8B-B14F-4D97-AF65-F5344CB8AC3E}">
        <p14:creationId xmlns:p14="http://schemas.microsoft.com/office/powerpoint/2010/main" val="56760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C481-3A8F-4340-B4DD-090A30A5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5936"/>
            <a:ext cx="10598425" cy="14636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ndara" panose="020E0502030303020204" pitchFamily="34" charset="0"/>
                <a:cs typeface="Times New Roman" panose="02020603050405020304" pitchFamily="18" charset="0"/>
              </a:rPr>
              <a:t>Along the way he asked his disciples,</a:t>
            </a:r>
            <a:br>
              <a:rPr lang="en-US" sz="3200" dirty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Candara" panose="020E0502030303020204" pitchFamily="34" charset="0"/>
                <a:cs typeface="Times New Roman" panose="02020603050405020304" pitchFamily="18" charset="0"/>
              </a:rPr>
              <a:t>"Who do people say that I am?"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602DA-7704-4299-A9B0-C62CA06A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3" y="1500109"/>
            <a:ext cx="9829377" cy="51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1135-0693-4C1B-A207-A74DD9AC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30" y="-144541"/>
            <a:ext cx="9465039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Instructions</a:t>
            </a:r>
            <a:r>
              <a:rPr lang="en-US" sz="22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: Unscramble the words. Put the letters with a number underneath in the corresponding space at the bottom to reveal the word.</a:t>
            </a:r>
            <a:endParaRPr lang="en-US" sz="22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12290" name="Picture 1" descr="Take Up Your Cross Jumble | Sermons4Kids">
            <a:extLst>
              <a:ext uri="{FF2B5EF4-FFF2-40B4-BE49-F238E27FC236}">
                <a16:creationId xmlns:a16="http://schemas.microsoft.com/office/drawing/2014/main" id="{6D3CAD89-62E1-445F-A9C3-39F9B883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154"/>
            <a:ext cx="12191999" cy="556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612D1-6E63-431F-9CBD-DD14D639F69E}"/>
              </a:ext>
            </a:extLst>
          </p:cNvPr>
          <p:cNvSpPr txBox="1"/>
          <p:nvPr/>
        </p:nvSpPr>
        <p:spPr>
          <a:xfrm>
            <a:off x="8859187" y="1304144"/>
            <a:ext cx="333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C   R   O   W 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C8E49-6A1F-4036-872A-E5EE4D55CB54}"/>
              </a:ext>
            </a:extLst>
          </p:cNvPr>
          <p:cNvSpPr txBox="1"/>
          <p:nvPr/>
        </p:nvSpPr>
        <p:spPr>
          <a:xfrm>
            <a:off x="8861686" y="2236033"/>
            <a:ext cx="274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L   O   S  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F76DF-F5C2-4E76-82DB-A199F8939343}"/>
              </a:ext>
            </a:extLst>
          </p:cNvPr>
          <p:cNvSpPr txBox="1"/>
          <p:nvPr/>
        </p:nvSpPr>
        <p:spPr>
          <a:xfrm>
            <a:off x="8861686" y="3291961"/>
            <a:ext cx="274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S   A   V  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AD69A-1683-4FB4-9F90-42818C9C166C}"/>
              </a:ext>
            </a:extLst>
          </p:cNvPr>
          <p:cNvSpPr txBox="1"/>
          <p:nvPr/>
        </p:nvSpPr>
        <p:spPr>
          <a:xfrm>
            <a:off x="8969115" y="4347889"/>
            <a:ext cx="274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S   O   U   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A5DCB-687D-4C04-97A0-FE7D78A83B82}"/>
              </a:ext>
            </a:extLst>
          </p:cNvPr>
          <p:cNvSpPr txBox="1"/>
          <p:nvPr/>
        </p:nvSpPr>
        <p:spPr>
          <a:xfrm>
            <a:off x="8844197" y="5853251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D9768-0EA9-4E01-A728-A090FEE99BF2}"/>
              </a:ext>
            </a:extLst>
          </p:cNvPr>
          <p:cNvSpPr txBox="1"/>
          <p:nvPr/>
        </p:nvSpPr>
        <p:spPr>
          <a:xfrm>
            <a:off x="9491272" y="5853251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18956-D1D6-48D0-B46F-3FB8D2400D52}"/>
              </a:ext>
            </a:extLst>
          </p:cNvPr>
          <p:cNvSpPr txBox="1"/>
          <p:nvPr/>
        </p:nvSpPr>
        <p:spPr>
          <a:xfrm>
            <a:off x="10162082" y="5853251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C4FF3-C652-41C3-8684-0314D26CB9FB}"/>
              </a:ext>
            </a:extLst>
          </p:cNvPr>
          <p:cNvSpPr txBox="1"/>
          <p:nvPr/>
        </p:nvSpPr>
        <p:spPr>
          <a:xfrm>
            <a:off x="10832892" y="5853251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FE497-C133-47AD-AAEE-6BB657289022}"/>
              </a:ext>
            </a:extLst>
          </p:cNvPr>
          <p:cNvSpPr txBox="1"/>
          <p:nvPr/>
        </p:nvSpPr>
        <p:spPr>
          <a:xfrm>
            <a:off x="11488712" y="5853251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badi" panose="020B0604020104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414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74D0DA-CC32-4D00-A765-4CA0D3F3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6" y="1"/>
            <a:ext cx="10767934" cy="1289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98F14-8B6B-4398-8E47-072BD0BC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6" y="1446551"/>
            <a:ext cx="4869490" cy="5257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38D5B-1852-4E12-AE11-62B124728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32" y="1446551"/>
            <a:ext cx="8036193" cy="26907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82FA2B-3779-451D-99AE-499BEF4C2109}"/>
                  </a:ext>
                </a:extLst>
              </p14:cNvPr>
              <p14:cNvContentPartPr/>
              <p14:nvPr/>
            </p14:nvContentPartPr>
            <p14:xfrm>
              <a:off x="4330788" y="1588798"/>
              <a:ext cx="47520" cy="23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82FA2B-3779-451D-99AE-499BEF4C21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7788" y="1525798"/>
                <a:ext cx="173160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082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remium Vector | Cartoon drawing of jesus ch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b="966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09" y="765536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PRAYER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Lord, I want to follow you. Help me to carry my cross with love by obeying, helping those in need, forgiving, and offering sacrifices for the salvation of souls. Amen.</a:t>
            </a:r>
            <a:endParaRPr lang="en-US" sz="2800" b="1" i="1" dirty="0">
              <a:latin typeface="Candara" panose="020E0502030303020204" pitchFamily="34" charset="0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270E43-55D6-4B77-90E9-9AA11C0C4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5" y="213359"/>
            <a:ext cx="2447109" cy="24471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6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909" y="0"/>
            <a:ext cx="10515600" cy="52456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 will follow you. Roy </a:t>
            </a:r>
            <a:r>
              <a:rPr lang="en-US" sz="22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Rantung</a:t>
            </a:r>
            <a:r>
              <a:rPr lang="en-US" sz="2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2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https://youtu.be/jpVuBcbZ24c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nline Media 4" title="[ Sea of Miracles VBX 2018 ] I Will Follow You">
            <a:hlinkClick r:id="" action="ppaction://media"/>
            <a:extLst>
              <a:ext uri="{FF2B5EF4-FFF2-40B4-BE49-F238E27FC236}">
                <a16:creationId xmlns:a16="http://schemas.microsoft.com/office/drawing/2014/main" id="{D27F8C45-871F-4CFB-B028-706648B5A5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84457"/>
            <a:ext cx="12165027" cy="63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4429-E02B-4714-9D7C-5391F36B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1" y="-35172"/>
            <a:ext cx="3988904" cy="92033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They said in reply,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16E24-CE36-45EC-B7D6-EF6E951B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8" y="1331652"/>
            <a:ext cx="3574954" cy="261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A510D-409A-46DD-B7C5-360C2F38CEA3}"/>
              </a:ext>
            </a:extLst>
          </p:cNvPr>
          <p:cNvSpPr txBox="1"/>
          <p:nvPr/>
        </p:nvSpPr>
        <p:spPr>
          <a:xfrm>
            <a:off x="650967" y="4006325"/>
            <a:ext cx="302149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John the Baptist,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7BEC1-24F9-44CA-8B49-9DBF816D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3" y="2637181"/>
            <a:ext cx="3574954" cy="2611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DDBA03-638F-43F1-96EC-8B6B29852A92}"/>
              </a:ext>
            </a:extLst>
          </p:cNvPr>
          <p:cNvSpPr txBox="1"/>
          <p:nvPr/>
        </p:nvSpPr>
        <p:spPr>
          <a:xfrm>
            <a:off x="4868586" y="5388061"/>
            <a:ext cx="2454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others Elijah,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2FB51-A562-454F-A06B-90AD42444FF4}"/>
              </a:ext>
            </a:extLst>
          </p:cNvPr>
          <p:cNvSpPr txBox="1"/>
          <p:nvPr/>
        </p:nvSpPr>
        <p:spPr>
          <a:xfrm>
            <a:off x="8574156" y="3942710"/>
            <a:ext cx="335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still others one of the prophets.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97CEAC-7B49-4024-920D-BF22166BE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08" y="1331651"/>
            <a:ext cx="3574954" cy="26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BBA-C01D-43A4-80A3-6B2E835E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3" y="7496"/>
            <a:ext cx="9848540" cy="90903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And he asked them, "But who do you say that I am?”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47697-6C28-488B-82D0-2225B2AA8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1244185"/>
            <a:ext cx="9848540" cy="54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C481-3A8F-4340-B4DD-090A30A5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4" y="140274"/>
            <a:ext cx="5261547" cy="849078"/>
          </a:xfrm>
        </p:spPr>
        <p:txBody>
          <a:bodyPr/>
          <a:lstStyle/>
          <a:p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Peter said to him in reply,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8E72F-C940-4EFB-81D6-B8533DEDD669}"/>
              </a:ext>
            </a:extLst>
          </p:cNvPr>
          <p:cNvSpPr txBox="1"/>
          <p:nvPr/>
        </p:nvSpPr>
        <p:spPr>
          <a:xfrm>
            <a:off x="7659974" y="989352"/>
            <a:ext cx="40585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You are the Christ.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E1D12-51C2-4982-A584-932B2C68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64" y="1129040"/>
            <a:ext cx="5575867" cy="55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4429-E02B-4714-9D7C-5391F36B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238" y="1139252"/>
            <a:ext cx="4482059" cy="26982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Then he warned them not to tell anyone about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9356F-71C4-44B7-820C-92BC5A3D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7" y="56213"/>
            <a:ext cx="5531370" cy="6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7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BBA-C01D-43A4-80A3-6B2E835E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37" y="0"/>
            <a:ext cx="9809813" cy="1325563"/>
          </a:xfrm>
        </p:spPr>
        <p:txBody>
          <a:bodyPr/>
          <a:lstStyle/>
          <a:p>
            <a:pPr algn="ctr"/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He began to teach them that the Son of Man must suffer greatly…</a:t>
            </a:r>
          </a:p>
        </p:txBody>
      </p:sp>
      <p:pic>
        <p:nvPicPr>
          <p:cNvPr id="2050" name="Picture 2" descr="Jesus is Crucified – Mission Bible Class">
            <a:extLst>
              <a:ext uri="{FF2B5EF4-FFF2-40B4-BE49-F238E27FC236}">
                <a16:creationId xmlns:a16="http://schemas.microsoft.com/office/drawing/2014/main" id="{10028D41-4B0F-47A9-A18E-8BF275BD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96" y="3882452"/>
            <a:ext cx="3967397" cy="29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F5F66-B26F-4162-8D24-EFF030500B35}"/>
              </a:ext>
            </a:extLst>
          </p:cNvPr>
          <p:cNvSpPr txBox="1"/>
          <p:nvPr/>
        </p:nvSpPr>
        <p:spPr>
          <a:xfrm>
            <a:off x="468443" y="4746981"/>
            <a:ext cx="33990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and be rejected by the elders, the chief priests, and the scribes, </a:t>
            </a:r>
          </a:p>
        </p:txBody>
      </p:sp>
      <p:pic>
        <p:nvPicPr>
          <p:cNvPr id="2052" name="Picture 4" descr="Peter Denies Jesus and the Trials of Jesus | Bible Fun For Kids">
            <a:extLst>
              <a:ext uri="{FF2B5EF4-FFF2-40B4-BE49-F238E27FC236}">
                <a16:creationId xmlns:a16="http://schemas.microsoft.com/office/drawing/2014/main" id="{2C105CF7-28D9-4B55-A160-CD93768D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4" y="1548498"/>
            <a:ext cx="4052118" cy="29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BAC8C-694C-4D78-83A5-39E85C124298}"/>
              </a:ext>
            </a:extLst>
          </p:cNvPr>
          <p:cNvSpPr txBox="1"/>
          <p:nvPr/>
        </p:nvSpPr>
        <p:spPr>
          <a:xfrm>
            <a:off x="5063710" y="3167390"/>
            <a:ext cx="248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and be killed,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B494-B2FA-49B9-B1C8-0C992CAAF5FF}"/>
              </a:ext>
            </a:extLst>
          </p:cNvPr>
          <p:cNvSpPr txBox="1"/>
          <p:nvPr/>
        </p:nvSpPr>
        <p:spPr>
          <a:xfrm>
            <a:off x="7983511" y="1325563"/>
            <a:ext cx="4208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and rise after three days. </a:t>
            </a:r>
          </a:p>
        </p:txBody>
      </p:sp>
      <p:pic>
        <p:nvPicPr>
          <p:cNvPr id="2054" name="Picture 6" descr="The Gospel Project - The Gospel Project">
            <a:extLst>
              <a:ext uri="{FF2B5EF4-FFF2-40B4-BE49-F238E27FC236}">
                <a16:creationId xmlns:a16="http://schemas.microsoft.com/office/drawing/2014/main" id="{CC8E2571-6F9A-472B-BE4C-4C722ABC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05" y="1921568"/>
            <a:ext cx="4172081" cy="28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C481-3A8F-4340-B4DD-090A30A5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412" y="0"/>
            <a:ext cx="4961745" cy="864068"/>
          </a:xfrm>
        </p:spPr>
        <p:txBody>
          <a:bodyPr/>
          <a:lstStyle/>
          <a:p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He spoke this openly.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0F247-5AEF-4A77-B6F8-9FCBBDA62F30}"/>
              </a:ext>
            </a:extLst>
          </p:cNvPr>
          <p:cNvSpPr txBox="1"/>
          <p:nvPr/>
        </p:nvSpPr>
        <p:spPr>
          <a:xfrm>
            <a:off x="5905943" y="1012087"/>
            <a:ext cx="6153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Then Peter took him aside and began to rebuke him.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AFDBF-6BDF-49E5-AE89-6DFE955F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10" y="2360435"/>
            <a:ext cx="6301529" cy="4473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95403-ADAA-426F-8837-780A4F128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1612251"/>
            <a:ext cx="4490524" cy="35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785</Words>
  <Application>Microsoft Office PowerPoint</Application>
  <PresentationFormat>Widescreen</PresentationFormat>
  <Paragraphs>87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 little sunshine</vt:lpstr>
      <vt:lpstr>Abadi</vt:lpstr>
      <vt:lpstr>Arial</vt:lpstr>
      <vt:lpstr>Calibri</vt:lpstr>
      <vt:lpstr>Calibri Light</vt:lpstr>
      <vt:lpstr>Cambria</vt:lpstr>
      <vt:lpstr>Candara</vt:lpstr>
      <vt:lpstr>Comic Sans MS</vt:lpstr>
      <vt:lpstr>Times New Roman</vt:lpstr>
      <vt:lpstr>Office Theme</vt:lpstr>
      <vt:lpstr>Ministry Friends of Jesus and Mary</vt:lpstr>
      <vt:lpstr>Jesus and his disciples set out for the villages of Caesarea Philippi. </vt:lpstr>
      <vt:lpstr>Along the way he asked his disciples, "Who do people say that I am?" </vt:lpstr>
      <vt:lpstr>They said in reply, </vt:lpstr>
      <vt:lpstr>And he asked them, "But who do you say that I am?”</vt:lpstr>
      <vt:lpstr>Peter said to him in reply, </vt:lpstr>
      <vt:lpstr>Then he warned them not to tell anyone about him.</vt:lpstr>
      <vt:lpstr>He began to teach them that the Son of Man must suffer greatly…</vt:lpstr>
      <vt:lpstr>He spoke this openly. </vt:lpstr>
      <vt:lpstr>At this he turned around and, looking at his disciples, rebuked Peter and said, </vt:lpstr>
      <vt:lpstr>You are thinking not as God does, but as human beings do.</vt:lpstr>
      <vt:lpstr>He summoned the crowd with his disciples and said to them, </vt:lpstr>
      <vt:lpstr>But whoever loses his life for my sake and that of the gospel will save it.</vt:lpstr>
      <vt:lpstr>PowerPoint Presentation</vt:lpstr>
      <vt:lpstr>Jesus asks, "Who do people say that I am?" </vt:lpstr>
      <vt:lpstr>Then Jesus asks, “Who do you say that I am?”</vt:lpstr>
      <vt:lpstr>What does Christ mean? </vt:lpstr>
      <vt:lpstr>The Old Testament announced that God would send a Savior to His people.  </vt:lpstr>
      <vt:lpstr>PowerPoint Presentation</vt:lpstr>
      <vt:lpstr>But Jesus tells them the Jewish High Priests would reject Him; He would suffer, die, and then resurrect on the 3rd day. </vt:lpstr>
      <vt:lpstr>What does Jesus say?</vt:lpstr>
      <vt:lpstr>Jesus says the world thinks differently than God; </vt:lpstr>
      <vt:lpstr> So Jesus is the promised Christ, the Savior.</vt:lpstr>
      <vt:lpstr> What does Jesus ask of us at the end of the Gospel? </vt:lpstr>
      <vt:lpstr> What does this mean? </vt:lpstr>
      <vt:lpstr> What does this mean? </vt:lpstr>
      <vt:lpstr> Life on earth ends, </vt:lpstr>
      <vt:lpstr>Activities</vt:lpstr>
      <vt:lpstr>PowerPoint Presentation</vt:lpstr>
      <vt:lpstr>Instructions: Unscramble the words. Put the letters with a number underneath in the corresponding space at the bottom to reveal the word.</vt:lpstr>
      <vt:lpstr>PowerPoint Presentation</vt:lpstr>
      <vt:lpstr>PRAYER</vt:lpstr>
      <vt:lpstr>I will follow you. Roy Rantung  https://youtu.be/jpVuBcbZ24c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45</cp:revision>
  <dcterms:created xsi:type="dcterms:W3CDTF">2021-09-05T14:04:34Z</dcterms:created>
  <dcterms:modified xsi:type="dcterms:W3CDTF">2021-09-08T01:58:26Z</dcterms:modified>
</cp:coreProperties>
</file>