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143"/>
    <a:srgbClr val="F6F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48"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E1917-0BAF-4687-978A-82FFF05559C3}"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E1E9A-E921-4174-A0FC-51868D7AC568}" type="slidenum">
              <a:rPr lang="en-US" smtClean="0"/>
              <a:t>‹#›</a:t>
            </a:fld>
            <a:endParaRPr lang="en-US"/>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562100" y="1825625"/>
            <a:ext cx="97917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EAB7D7-3608-4730-B2E2-670834DF882C}" type="datetimeFigureOut">
              <a:rPr lang="en-US" smtClean="0"/>
              <a:t>11/8/2021</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2100" y="365125"/>
            <a:ext cx="7010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EAB7D7-3608-4730-B2E2-670834DF882C}" type="datetimeFigureOut">
              <a:rPr lang="en-US" smtClean="0"/>
              <a:t>11/8/2021</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11/8/2021</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diagram&#10;&#10;Description automatically generated">
            <a:extLst>
              <a:ext uri="{FF2B5EF4-FFF2-40B4-BE49-F238E27FC236}">
                <a16:creationId xmlns:a16="http://schemas.microsoft.com/office/drawing/2014/main" id="{781BFE76-48F2-4BF3-8150-0E532838CB12}"/>
              </a:ext>
            </a:extLst>
          </p:cNvPr>
          <p:cNvPicPr>
            <a:picLocks noChangeAspect="1"/>
          </p:cNvPicPr>
          <p:nvPr userDrawn="1"/>
        </p:nvPicPr>
        <p:blipFill>
          <a:blip r:embed="rId2"/>
          <a:stretch>
            <a:fillRect/>
          </a:stretch>
        </p:blipFill>
        <p:spPr>
          <a:xfrm>
            <a:off x="10506974" y="5243423"/>
            <a:ext cx="1545565" cy="15455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1658" y="1709738"/>
            <a:ext cx="10105791"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241658" y="4589463"/>
            <a:ext cx="1010579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4EAB7D7-3608-4730-B2E2-670834DF882C}" type="datetimeFigureOut">
              <a:rPr lang="en-US" smtClean="0"/>
              <a:t>11/8/2021</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9700"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5325"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EAB7D7-3608-4730-B2E2-670834DF882C}" type="datetimeFigureOut">
              <a:rPr lang="en-US" smtClean="0"/>
              <a:t>11/8/2021</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24100" y="274638"/>
            <a:ext cx="9023350" cy="1143000"/>
          </a:xfrm>
        </p:spPr>
        <p:txBody>
          <a:bodyPr/>
          <a:lstStyle/>
          <a:p>
            <a:r>
              <a:rPr lang="en-US"/>
              <a:t>Click to edit Master title style</a:t>
            </a:r>
          </a:p>
        </p:txBody>
      </p:sp>
      <p:sp>
        <p:nvSpPr>
          <p:cNvPr id="3" name="Text Placeholder 2"/>
          <p:cNvSpPr>
            <a:spLocks noGrp="1"/>
          </p:cNvSpPr>
          <p:nvPr>
            <p:ph type="body" idx="1"/>
          </p:nvPr>
        </p:nvSpPr>
        <p:spPr>
          <a:xfrm>
            <a:off x="156210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6210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892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892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EAB7D7-3608-4730-B2E2-670834DF882C}" type="datetimeFigureOut">
              <a:rPr lang="en-US" smtClean="0"/>
              <a:t>11/8/2021</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descr="A picture containing diagram&#10;&#10;Description automatically generated">
            <a:extLst>
              <a:ext uri="{FF2B5EF4-FFF2-40B4-BE49-F238E27FC236}">
                <a16:creationId xmlns:a16="http://schemas.microsoft.com/office/drawing/2014/main" id="{F424449F-5200-4224-AEB1-EFD45C9FA799}"/>
              </a:ext>
            </a:extLst>
          </p:cNvPr>
          <p:cNvPicPr>
            <a:picLocks noChangeAspect="1"/>
          </p:cNvPicPr>
          <p:nvPr userDrawn="1"/>
        </p:nvPicPr>
        <p:blipFill>
          <a:blip r:embed="rId2"/>
          <a:stretch>
            <a:fillRect/>
          </a:stretch>
        </p:blipFill>
        <p:spPr>
          <a:xfrm>
            <a:off x="10506974" y="5243423"/>
            <a:ext cx="1545565" cy="15455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31264588-9EF7-4B3F-B451-F1AF6A9B37AF}"/>
              </a:ext>
            </a:extLst>
          </p:cNvPr>
          <p:cNvPicPr>
            <a:picLocks noChangeAspect="1"/>
          </p:cNvPicPr>
          <p:nvPr userDrawn="1"/>
        </p:nvPicPr>
        <p:blipFill>
          <a:blip r:embed="rId2"/>
          <a:stretch>
            <a:fillRect/>
          </a:stretch>
        </p:blipFill>
        <p:spPr>
          <a:xfrm>
            <a:off x="10506974" y="5243423"/>
            <a:ext cx="1545565" cy="15455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678905" y="987425"/>
            <a:ext cx="567648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11/8/2021</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11/8/2021</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4EAB7D7-3608-4730-B2E2-670834DF882C}" type="datetimeFigureOut">
              <a:rPr lang="en-US" smtClean="0"/>
              <a:pPr/>
              <a:t>11/8/2021</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B7BAC7-FE87-40F6-AA24-4F4685D1B022}" type="slidenum">
              <a:rPr lang="en-US" smtClean="0"/>
              <a:pPr/>
              <a:t>‹#›</a:t>
            </a:fld>
            <a:endParaRPr lang="en-US"/>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sEL0WpeH088" TargetMode="External"/><Relationship Id="rId2" Type="http://schemas.openxmlformats.org/officeDocument/2006/relationships/slideLayout" Target="../slideLayouts/slideLayout7.xml"/><Relationship Id="rId1" Type="http://schemas.openxmlformats.org/officeDocument/2006/relationships/video" Target="https://www.youtube.com/embed/sEL0WpeH088?feature=oembed" TargetMode="Externa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Ministry Friends of Jesus and Mary</a:t>
            </a:r>
          </a:p>
        </p:txBody>
      </p:sp>
      <p:sp>
        <p:nvSpPr>
          <p:cNvPr id="3" name="Subtitle 2"/>
          <p:cNvSpPr>
            <a:spLocks noGrp="1"/>
          </p:cNvSpPr>
          <p:nvPr>
            <p:ph type="subTitle" idx="1"/>
          </p:nvPr>
        </p:nvSpPr>
        <p:spPr/>
        <p:txBody>
          <a:bodyPr/>
          <a:lstStyle/>
          <a:p>
            <a:r>
              <a:rPr lang="en-US" dirty="0"/>
              <a:t>Cycle B - XXXIII Sunday in Ordinary Time</a:t>
            </a:r>
          </a:p>
          <a:p>
            <a:r>
              <a:rPr lang="en-US" dirty="0"/>
              <a:t>Mark 13, 24-32</a:t>
            </a:r>
          </a:p>
          <a:p>
            <a:r>
              <a:rPr lang="es-ES" dirty="0" err="1"/>
              <a:t>The</a:t>
            </a:r>
            <a:r>
              <a:rPr lang="es-ES" dirty="0"/>
              <a:t> </a:t>
            </a:r>
            <a:r>
              <a:rPr lang="es-ES" dirty="0" err="1"/>
              <a:t>Return</a:t>
            </a:r>
            <a:r>
              <a:rPr lang="es-ES" dirty="0"/>
              <a:t> </a:t>
            </a:r>
            <a:r>
              <a:rPr lang="es-ES" dirty="0" err="1"/>
              <a:t>of</a:t>
            </a:r>
            <a:r>
              <a:rPr lang="es-ES" dirty="0"/>
              <a:t> </a:t>
            </a:r>
            <a:r>
              <a:rPr lang="es-ES" dirty="0" err="1"/>
              <a:t>the</a:t>
            </a:r>
            <a:r>
              <a:rPr lang="es-ES" dirty="0"/>
              <a:t> Son </a:t>
            </a:r>
            <a:r>
              <a:rPr lang="es-ES" dirty="0" err="1"/>
              <a:t>of</a:t>
            </a:r>
            <a:r>
              <a:rPr lang="es-ES" dirty="0"/>
              <a:t> Man</a:t>
            </a:r>
            <a:endParaRPr lang="en-US" dirty="0"/>
          </a:p>
        </p:txBody>
      </p:sp>
      <p:pic>
        <p:nvPicPr>
          <p:cNvPr id="4" name="Picture 3" descr="A picture containing diagram&#10;&#10;Description automatically generated">
            <a:extLst>
              <a:ext uri="{FF2B5EF4-FFF2-40B4-BE49-F238E27FC236}">
                <a16:creationId xmlns:a16="http://schemas.microsoft.com/office/drawing/2014/main" id="{7614C49E-B7DB-410F-961E-D195CE7EFD58}"/>
              </a:ext>
            </a:extLst>
          </p:cNvPr>
          <p:cNvPicPr>
            <a:picLocks noChangeAspect="1"/>
          </p:cNvPicPr>
          <p:nvPr/>
        </p:nvPicPr>
        <p:blipFill>
          <a:blip r:embed="rId2"/>
          <a:stretch>
            <a:fillRect/>
          </a:stretch>
        </p:blipFill>
        <p:spPr>
          <a:xfrm>
            <a:off x="4828986" y="418875"/>
            <a:ext cx="2209989" cy="22099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AC9DF-688F-4EB3-82C7-0AB8DEB5B7B7}"/>
              </a:ext>
            </a:extLst>
          </p:cNvPr>
          <p:cNvSpPr/>
          <p:nvPr/>
        </p:nvSpPr>
        <p:spPr>
          <a:xfrm rot="20528685">
            <a:off x="-2198000" y="2916878"/>
            <a:ext cx="9736338" cy="1569660"/>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Reflection</a:t>
            </a:r>
          </a:p>
        </p:txBody>
      </p:sp>
      <p:pic>
        <p:nvPicPr>
          <p:cNvPr id="5122" name="Picture 2" descr="PREGUNTAS DIVERTIDAS | Baamboozle">
            <a:extLst>
              <a:ext uri="{FF2B5EF4-FFF2-40B4-BE49-F238E27FC236}">
                <a16:creationId xmlns:a16="http://schemas.microsoft.com/office/drawing/2014/main" id="{85BC9FAC-2743-4C79-A107-C38C7A264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860" y="105590"/>
            <a:ext cx="5819659" cy="66468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Niño logos dios el padre, jesus pascua, amor, gente, leyendo png | PNGWing">
            <a:extLst>
              <a:ext uri="{FF2B5EF4-FFF2-40B4-BE49-F238E27FC236}">
                <a16:creationId xmlns:a16="http://schemas.microsoft.com/office/drawing/2014/main" id="{C8C8DAD8-12E6-40E7-9FDF-3D14939BD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0" y="651007"/>
            <a:ext cx="2155717" cy="193089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23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C479-5F0A-4BF7-BEC8-4498560B5136}"/>
              </a:ext>
            </a:extLst>
          </p:cNvPr>
          <p:cNvSpPr>
            <a:spLocks noGrp="1"/>
          </p:cNvSpPr>
          <p:nvPr>
            <p:ph type="title"/>
          </p:nvPr>
        </p:nvSpPr>
        <p:spPr>
          <a:xfrm>
            <a:off x="287383" y="-31792"/>
            <a:ext cx="11617234" cy="1325563"/>
          </a:xfrm>
        </p:spPr>
        <p:txBody>
          <a:bodyPr>
            <a:normAutofit/>
          </a:bodyPr>
          <a:lstStyle/>
          <a:p>
            <a:pPr algn="ctr"/>
            <a:r>
              <a:rPr lang="en-US" sz="3000" dirty="0"/>
              <a:t>Jesus here promises to return for the second time to earth. </a:t>
            </a:r>
            <a:br>
              <a:rPr lang="en-US" sz="3000" dirty="0"/>
            </a:br>
            <a:r>
              <a:rPr lang="en-US" sz="3000" dirty="0"/>
              <a:t>How did He come the first time?</a:t>
            </a:r>
            <a:endParaRPr lang="es-419" sz="3000" dirty="0"/>
          </a:p>
        </p:txBody>
      </p:sp>
      <p:pic>
        <p:nvPicPr>
          <p:cNvPr id="6148" name="Picture 4" descr="Pin en Misterios Gozosos">
            <a:extLst>
              <a:ext uri="{FF2B5EF4-FFF2-40B4-BE49-F238E27FC236}">
                <a16:creationId xmlns:a16="http://schemas.microsoft.com/office/drawing/2014/main" id="{B376F784-23F8-4C50-9ABA-44D951EF1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02" b="7764"/>
          <a:stretch/>
        </p:blipFill>
        <p:spPr bwMode="auto">
          <a:xfrm>
            <a:off x="595720" y="2438399"/>
            <a:ext cx="2762250" cy="39687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uestra Señora de la “O”; Nuestra Señora de la Esperanza; Nuestra Señora de  la Expectación del Parto&amp;quot; - 18… | Catequesis, Imágenes religiosas, Virgen  maría dibujo">
            <a:extLst>
              <a:ext uri="{FF2B5EF4-FFF2-40B4-BE49-F238E27FC236}">
                <a16:creationId xmlns:a16="http://schemas.microsoft.com/office/drawing/2014/main" id="{64700BDF-9256-4CD8-BFB5-9F5078FDD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146" y="1113631"/>
            <a:ext cx="2762250" cy="56197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A VIRGEN MARÍA | Mind Map">
            <a:extLst>
              <a:ext uri="{FF2B5EF4-FFF2-40B4-BE49-F238E27FC236}">
                <a16:creationId xmlns:a16="http://schemas.microsoft.com/office/drawing/2014/main" id="{6DBDEDBE-76C6-408F-BC64-96711DB77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281" y="1776413"/>
            <a:ext cx="3944865" cy="39687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9F305-2649-4199-A5AB-D1181E767C6B}"/>
              </a:ext>
            </a:extLst>
          </p:cNvPr>
          <p:cNvSpPr txBox="1"/>
          <p:nvPr/>
        </p:nvSpPr>
        <p:spPr>
          <a:xfrm>
            <a:off x="3976281" y="6037818"/>
            <a:ext cx="3494314" cy="369332"/>
          </a:xfrm>
          <a:prstGeom prst="rect">
            <a:avLst/>
          </a:prstGeom>
          <a:noFill/>
          <a:ln>
            <a:solidFill>
              <a:schemeClr val="bg2"/>
            </a:solidFill>
          </a:ln>
        </p:spPr>
        <p:txBody>
          <a:bodyPr wrap="square">
            <a:spAutoFit/>
          </a:bodyPr>
          <a:lstStyle/>
          <a:p>
            <a:r>
              <a:rPr lang="es-ES" b="1" dirty="0">
                <a:solidFill>
                  <a:srgbClr val="C00000"/>
                </a:solidFill>
                <a:latin typeface="+mj-lt"/>
              </a:rPr>
              <a:t>In </a:t>
            </a:r>
            <a:r>
              <a:rPr lang="es-ES" b="1" dirty="0" err="1">
                <a:solidFill>
                  <a:srgbClr val="C00000"/>
                </a:solidFill>
                <a:latin typeface="+mj-lt"/>
              </a:rPr>
              <a:t>the</a:t>
            </a:r>
            <a:r>
              <a:rPr lang="es-ES" b="1" dirty="0">
                <a:solidFill>
                  <a:srgbClr val="C00000"/>
                </a:solidFill>
                <a:latin typeface="+mj-lt"/>
              </a:rPr>
              <a:t> </a:t>
            </a:r>
            <a:r>
              <a:rPr lang="es-ES" b="1" dirty="0" err="1">
                <a:solidFill>
                  <a:srgbClr val="C00000"/>
                </a:solidFill>
                <a:latin typeface="+mj-lt"/>
              </a:rPr>
              <a:t>womb</a:t>
            </a:r>
            <a:r>
              <a:rPr lang="es-ES" b="1" dirty="0">
                <a:solidFill>
                  <a:srgbClr val="C00000"/>
                </a:solidFill>
                <a:latin typeface="+mj-lt"/>
              </a:rPr>
              <a:t> </a:t>
            </a:r>
            <a:r>
              <a:rPr lang="es-ES" b="1" dirty="0" err="1">
                <a:solidFill>
                  <a:srgbClr val="C00000"/>
                </a:solidFill>
                <a:latin typeface="+mj-lt"/>
              </a:rPr>
              <a:t>of</a:t>
            </a:r>
            <a:r>
              <a:rPr lang="es-ES" b="1" dirty="0">
                <a:solidFill>
                  <a:srgbClr val="C00000"/>
                </a:solidFill>
                <a:latin typeface="+mj-lt"/>
              </a:rPr>
              <a:t> </a:t>
            </a:r>
            <a:r>
              <a:rPr lang="es-ES" b="1" dirty="0" err="1">
                <a:solidFill>
                  <a:srgbClr val="C00000"/>
                </a:solidFill>
                <a:latin typeface="+mj-lt"/>
              </a:rPr>
              <a:t>the</a:t>
            </a:r>
            <a:r>
              <a:rPr lang="es-ES" b="1" dirty="0">
                <a:solidFill>
                  <a:srgbClr val="C00000"/>
                </a:solidFill>
                <a:latin typeface="+mj-lt"/>
              </a:rPr>
              <a:t> </a:t>
            </a:r>
            <a:r>
              <a:rPr lang="es-ES" b="1" dirty="0" err="1">
                <a:solidFill>
                  <a:srgbClr val="C00000"/>
                </a:solidFill>
                <a:latin typeface="+mj-lt"/>
              </a:rPr>
              <a:t>Virgin</a:t>
            </a:r>
            <a:r>
              <a:rPr lang="es-ES" b="1" dirty="0">
                <a:solidFill>
                  <a:srgbClr val="C00000"/>
                </a:solidFill>
                <a:latin typeface="+mj-lt"/>
              </a:rPr>
              <a:t> Mary</a:t>
            </a:r>
            <a:endParaRPr lang="es-419" b="1" dirty="0">
              <a:solidFill>
                <a:srgbClr val="C00000"/>
              </a:solidFill>
              <a:latin typeface="+mj-lt"/>
            </a:endParaRPr>
          </a:p>
        </p:txBody>
      </p:sp>
    </p:spTree>
    <p:extLst>
      <p:ext uri="{BB962C8B-B14F-4D97-AF65-F5344CB8AC3E}">
        <p14:creationId xmlns:p14="http://schemas.microsoft.com/office/powerpoint/2010/main" val="370228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circle(in)">
                                      <p:cBhvr>
                                        <p:cTn id="12" dur="2000"/>
                                        <p:tgtEl>
                                          <p:spTgt spid="61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circle(in)">
                                      <p:cBhvr>
                                        <p:cTn id="22"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2A75-DA6D-4769-A59B-39D3EB17571A}"/>
              </a:ext>
            </a:extLst>
          </p:cNvPr>
          <p:cNvSpPr>
            <a:spLocks noGrp="1"/>
          </p:cNvSpPr>
          <p:nvPr>
            <p:ph type="title"/>
          </p:nvPr>
        </p:nvSpPr>
        <p:spPr>
          <a:xfrm>
            <a:off x="1866900" y="155575"/>
            <a:ext cx="9029700" cy="1325563"/>
          </a:xfrm>
        </p:spPr>
        <p:txBody>
          <a:bodyPr/>
          <a:lstStyle/>
          <a:p>
            <a:r>
              <a:rPr lang="en-US" dirty="0"/>
              <a:t>Why did He come small?</a:t>
            </a:r>
            <a:endParaRPr lang="es-419" dirty="0"/>
          </a:p>
        </p:txBody>
      </p:sp>
      <p:pic>
        <p:nvPicPr>
          <p:cNvPr id="8194" name="Picture 2" descr="Baby Jesus Asleep stock vector. Illustration of beautiful - 82107646">
            <a:extLst>
              <a:ext uri="{FF2B5EF4-FFF2-40B4-BE49-F238E27FC236}">
                <a16:creationId xmlns:a16="http://schemas.microsoft.com/office/drawing/2014/main" id="{90933FDC-EC3E-4BA7-BEB9-7473C3959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00"/>
          <a:stretch/>
        </p:blipFill>
        <p:spPr bwMode="auto">
          <a:xfrm>
            <a:off x="695325" y="1631665"/>
            <a:ext cx="5686425" cy="4912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732332-03A9-40A0-ABE0-C0D961E6D4C4}"/>
              </a:ext>
            </a:extLst>
          </p:cNvPr>
          <p:cNvSpPr txBox="1"/>
          <p:nvPr/>
        </p:nvSpPr>
        <p:spPr>
          <a:xfrm>
            <a:off x="6638177" y="2396086"/>
            <a:ext cx="4258423" cy="1815882"/>
          </a:xfrm>
          <a:prstGeom prst="rect">
            <a:avLst/>
          </a:prstGeom>
          <a:noFill/>
          <a:ln>
            <a:solidFill>
              <a:schemeClr val="bg2"/>
            </a:solidFill>
          </a:ln>
        </p:spPr>
        <p:txBody>
          <a:bodyPr wrap="square">
            <a:spAutoFit/>
          </a:bodyPr>
          <a:lstStyle/>
          <a:p>
            <a:pPr algn="ctr"/>
            <a:r>
              <a:rPr lang="en-US" sz="2800" dirty="0">
                <a:solidFill>
                  <a:srgbClr val="C00000"/>
                </a:solidFill>
                <a:latin typeface="+mj-lt"/>
              </a:rPr>
              <a:t>He wanted to share in our smallness and so only those with clean hearts can recognize Him.</a:t>
            </a:r>
            <a:endParaRPr lang="es-419" sz="2800" dirty="0">
              <a:solidFill>
                <a:srgbClr val="C00000"/>
              </a:solidFill>
              <a:latin typeface="+mj-lt"/>
            </a:endParaRPr>
          </a:p>
        </p:txBody>
      </p:sp>
    </p:spTree>
    <p:extLst>
      <p:ext uri="{BB962C8B-B14F-4D97-AF65-F5344CB8AC3E}">
        <p14:creationId xmlns:p14="http://schemas.microsoft.com/office/powerpoint/2010/main" val="221229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7E64-0F3F-4210-86D3-A8B67CE2EB3B}"/>
              </a:ext>
            </a:extLst>
          </p:cNvPr>
          <p:cNvSpPr>
            <a:spLocks noGrp="1"/>
          </p:cNvSpPr>
          <p:nvPr>
            <p:ph type="title"/>
          </p:nvPr>
        </p:nvSpPr>
        <p:spPr>
          <a:xfrm>
            <a:off x="1488077" y="111351"/>
            <a:ext cx="9029700" cy="1325563"/>
          </a:xfrm>
        </p:spPr>
        <p:txBody>
          <a:bodyPr/>
          <a:lstStyle/>
          <a:p>
            <a:r>
              <a:rPr lang="es-ES" dirty="0" err="1"/>
              <a:t>How</a:t>
            </a:r>
            <a:r>
              <a:rPr lang="es-ES" dirty="0"/>
              <a:t> </a:t>
            </a:r>
            <a:r>
              <a:rPr lang="es-ES" dirty="0" err="1"/>
              <a:t>will</a:t>
            </a:r>
            <a:r>
              <a:rPr lang="es-ES" dirty="0"/>
              <a:t> He come </a:t>
            </a:r>
            <a:r>
              <a:rPr lang="es-ES" dirty="0" err="1"/>
              <a:t>the</a:t>
            </a:r>
            <a:r>
              <a:rPr lang="es-ES" dirty="0"/>
              <a:t> </a:t>
            </a:r>
            <a:r>
              <a:rPr lang="es-ES" dirty="0" err="1"/>
              <a:t>second</a:t>
            </a:r>
            <a:r>
              <a:rPr lang="es-ES" dirty="0"/>
              <a:t> time?</a:t>
            </a:r>
            <a:endParaRPr lang="es-419" dirty="0"/>
          </a:p>
        </p:txBody>
      </p:sp>
      <p:pic>
        <p:nvPicPr>
          <p:cNvPr id="3" name="Picture 2" descr="La segunda venida de Cristo está muy cerca - TuBarco Noticias">
            <a:extLst>
              <a:ext uri="{FF2B5EF4-FFF2-40B4-BE49-F238E27FC236}">
                <a16:creationId xmlns:a16="http://schemas.microsoft.com/office/drawing/2014/main" id="{46BC7D6C-D8BC-4AC8-940F-C313A7542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985" y="1436914"/>
            <a:ext cx="6474096" cy="48555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65B3CC-475B-4BAC-983C-E2D59511ABF0}"/>
              </a:ext>
            </a:extLst>
          </p:cNvPr>
          <p:cNvSpPr txBox="1"/>
          <p:nvPr/>
        </p:nvSpPr>
        <p:spPr>
          <a:xfrm>
            <a:off x="884361" y="2956759"/>
            <a:ext cx="3634970" cy="1815882"/>
          </a:xfrm>
          <a:prstGeom prst="rect">
            <a:avLst/>
          </a:prstGeom>
          <a:noFill/>
          <a:ln>
            <a:solidFill>
              <a:schemeClr val="bg2"/>
            </a:solidFill>
          </a:ln>
        </p:spPr>
        <p:txBody>
          <a:bodyPr wrap="square">
            <a:spAutoFit/>
          </a:bodyPr>
          <a:lstStyle/>
          <a:p>
            <a:pPr algn="ctr"/>
            <a:r>
              <a:rPr lang="en-US" sz="2800" b="1" dirty="0">
                <a:solidFill>
                  <a:srgbClr val="C00000"/>
                </a:solidFill>
                <a:latin typeface="+mj-lt"/>
              </a:rPr>
              <a:t>Over the clouds with much power and majesty so all may recognize Him. </a:t>
            </a:r>
            <a:endParaRPr lang="es-419" sz="2800" b="1" dirty="0">
              <a:solidFill>
                <a:srgbClr val="C00000"/>
              </a:solidFill>
              <a:latin typeface="+mj-lt"/>
            </a:endParaRPr>
          </a:p>
        </p:txBody>
      </p:sp>
    </p:spTree>
    <p:extLst>
      <p:ext uri="{BB962C8B-B14F-4D97-AF65-F5344CB8AC3E}">
        <p14:creationId xmlns:p14="http://schemas.microsoft.com/office/powerpoint/2010/main" val="187649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AA5E-763D-4A0F-8609-A995C108A763}"/>
              </a:ext>
            </a:extLst>
          </p:cNvPr>
          <p:cNvSpPr>
            <a:spLocks noGrp="1"/>
          </p:cNvSpPr>
          <p:nvPr>
            <p:ph type="title"/>
          </p:nvPr>
        </p:nvSpPr>
        <p:spPr>
          <a:xfrm>
            <a:off x="1952625" y="1"/>
            <a:ext cx="9029700" cy="738518"/>
          </a:xfrm>
        </p:spPr>
        <p:txBody>
          <a:bodyPr>
            <a:normAutofit fontScale="90000"/>
          </a:bodyPr>
          <a:lstStyle/>
          <a:p>
            <a:r>
              <a:rPr lang="es-ES" dirty="0" err="1"/>
              <a:t>What</a:t>
            </a:r>
            <a:r>
              <a:rPr lang="es-ES" dirty="0"/>
              <a:t> </a:t>
            </a:r>
            <a:r>
              <a:rPr lang="es-ES" dirty="0" err="1"/>
              <a:t>will</a:t>
            </a:r>
            <a:r>
              <a:rPr lang="es-ES" dirty="0"/>
              <a:t> He do </a:t>
            </a:r>
            <a:r>
              <a:rPr lang="es-ES" dirty="0" err="1"/>
              <a:t>when</a:t>
            </a:r>
            <a:r>
              <a:rPr lang="es-ES" dirty="0"/>
              <a:t> He </a:t>
            </a:r>
            <a:r>
              <a:rPr lang="es-ES" dirty="0" err="1"/>
              <a:t>returns</a:t>
            </a:r>
            <a:r>
              <a:rPr lang="es-ES" dirty="0"/>
              <a:t>?</a:t>
            </a:r>
            <a:r>
              <a:rPr lang="en-US" dirty="0"/>
              <a:t> </a:t>
            </a:r>
            <a:endParaRPr lang="es-419" dirty="0"/>
          </a:p>
        </p:txBody>
      </p:sp>
      <p:pic>
        <p:nvPicPr>
          <p:cNvPr id="9218" name="Picture 2" descr="Estamos experimentando señales de la Segunda Venida?">
            <a:extLst>
              <a:ext uri="{FF2B5EF4-FFF2-40B4-BE49-F238E27FC236}">
                <a16:creationId xmlns:a16="http://schemas.microsoft.com/office/drawing/2014/main" id="{33962FC1-68E2-467F-B9A4-5B6CEBAC6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59" y="1395231"/>
            <a:ext cx="8103871" cy="4633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7B6E19-68FF-4777-90EA-F5D060C9A686}"/>
              </a:ext>
            </a:extLst>
          </p:cNvPr>
          <p:cNvSpPr txBox="1"/>
          <p:nvPr/>
        </p:nvSpPr>
        <p:spPr>
          <a:xfrm>
            <a:off x="6737684" y="821468"/>
            <a:ext cx="5209674" cy="430887"/>
          </a:xfrm>
          <a:prstGeom prst="rect">
            <a:avLst/>
          </a:prstGeom>
          <a:noFill/>
          <a:ln>
            <a:solidFill>
              <a:schemeClr val="bg2"/>
            </a:solidFill>
          </a:ln>
        </p:spPr>
        <p:txBody>
          <a:bodyPr wrap="square">
            <a:spAutoFit/>
          </a:bodyPr>
          <a:lstStyle/>
          <a:p>
            <a:r>
              <a:rPr lang="en-US" sz="2200" dirty="0">
                <a:solidFill>
                  <a:srgbClr val="C00000"/>
                </a:solidFill>
                <a:latin typeface="+mj-lt"/>
              </a:rPr>
              <a:t>Everyone who has died will resurrect and</a:t>
            </a:r>
            <a:endParaRPr lang="es-419" sz="2200" dirty="0">
              <a:solidFill>
                <a:srgbClr val="C00000"/>
              </a:solidFill>
              <a:latin typeface="+mj-lt"/>
            </a:endParaRPr>
          </a:p>
        </p:txBody>
      </p:sp>
      <p:sp>
        <p:nvSpPr>
          <p:cNvPr id="7" name="TextBox 6">
            <a:extLst>
              <a:ext uri="{FF2B5EF4-FFF2-40B4-BE49-F238E27FC236}">
                <a16:creationId xmlns:a16="http://schemas.microsoft.com/office/drawing/2014/main" id="{E1A46B4C-E82A-4E51-8D90-1CE93F30F064}"/>
              </a:ext>
            </a:extLst>
          </p:cNvPr>
          <p:cNvSpPr txBox="1"/>
          <p:nvPr/>
        </p:nvSpPr>
        <p:spPr>
          <a:xfrm>
            <a:off x="293571" y="6218823"/>
            <a:ext cx="8525576" cy="430887"/>
          </a:xfrm>
          <a:prstGeom prst="rect">
            <a:avLst/>
          </a:prstGeom>
          <a:noFill/>
          <a:ln>
            <a:solidFill>
              <a:schemeClr val="bg2"/>
            </a:solidFill>
          </a:ln>
        </p:spPr>
        <p:txBody>
          <a:bodyPr wrap="square">
            <a:spAutoFit/>
          </a:bodyPr>
          <a:lstStyle/>
          <a:p>
            <a:r>
              <a:rPr lang="en-US" sz="2200" dirty="0">
                <a:solidFill>
                  <a:srgbClr val="C00000"/>
                </a:solidFill>
                <a:latin typeface="+mj-lt"/>
              </a:rPr>
              <a:t>He will gather His elect to share in His glory in body and soul forever.</a:t>
            </a:r>
            <a:endParaRPr lang="es-419" sz="2200" dirty="0">
              <a:solidFill>
                <a:srgbClr val="C00000"/>
              </a:solidFill>
              <a:latin typeface="+mj-lt"/>
            </a:endParaRPr>
          </a:p>
        </p:txBody>
      </p:sp>
    </p:spTree>
    <p:extLst>
      <p:ext uri="{BB962C8B-B14F-4D97-AF65-F5344CB8AC3E}">
        <p14:creationId xmlns:p14="http://schemas.microsoft.com/office/powerpoint/2010/main" val="170837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83E3-1441-4B03-BB63-8DA4562D7C7A}"/>
              </a:ext>
            </a:extLst>
          </p:cNvPr>
          <p:cNvSpPr>
            <a:spLocks noGrp="1"/>
          </p:cNvSpPr>
          <p:nvPr>
            <p:ph type="title"/>
          </p:nvPr>
        </p:nvSpPr>
        <p:spPr>
          <a:xfrm>
            <a:off x="204651" y="161570"/>
            <a:ext cx="11782698" cy="1325563"/>
          </a:xfrm>
        </p:spPr>
        <p:txBody>
          <a:bodyPr>
            <a:normAutofit/>
          </a:bodyPr>
          <a:lstStyle/>
          <a:p>
            <a:r>
              <a:rPr lang="en-US" sz="3000" dirty="0"/>
              <a:t>How do we prepare our hearts to recognize and follow Jesus so we may be one of His elect?</a:t>
            </a:r>
            <a:endParaRPr lang="es-419" sz="3000" dirty="0"/>
          </a:p>
        </p:txBody>
      </p:sp>
      <p:pic>
        <p:nvPicPr>
          <p:cNvPr id="10242" name="Picture 2" descr="Revista Amigo del Hogar: Amar a Dios y al Prójimo">
            <a:extLst>
              <a:ext uri="{FF2B5EF4-FFF2-40B4-BE49-F238E27FC236}">
                <a16:creationId xmlns:a16="http://schemas.microsoft.com/office/drawing/2014/main" id="{E1B77DCB-FC4C-4345-9760-E97C802FF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5" y="1918020"/>
            <a:ext cx="2736770" cy="2626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AC33E9-4C93-433D-8AA9-2CD5E3259290}"/>
              </a:ext>
            </a:extLst>
          </p:cNvPr>
          <p:cNvSpPr txBox="1"/>
          <p:nvPr/>
        </p:nvSpPr>
        <p:spPr>
          <a:xfrm>
            <a:off x="3126514" y="2800197"/>
            <a:ext cx="2142172" cy="430887"/>
          </a:xfrm>
          <a:prstGeom prst="rect">
            <a:avLst/>
          </a:prstGeom>
          <a:noFill/>
          <a:ln>
            <a:solidFill>
              <a:schemeClr val="bg2"/>
            </a:solidFill>
          </a:ln>
        </p:spPr>
        <p:txBody>
          <a:bodyPr wrap="square">
            <a:spAutoFit/>
          </a:bodyPr>
          <a:lstStyle/>
          <a:p>
            <a:r>
              <a:rPr lang="en-US" sz="2200" dirty="0">
                <a:solidFill>
                  <a:srgbClr val="C00000"/>
                </a:solidFill>
                <a:latin typeface="+mj-lt"/>
              </a:rPr>
              <a:t>Love God,</a:t>
            </a:r>
            <a:endParaRPr lang="es-419" sz="2200" dirty="0">
              <a:solidFill>
                <a:srgbClr val="C00000"/>
              </a:solidFill>
              <a:latin typeface="+mj-lt"/>
            </a:endParaRPr>
          </a:p>
        </p:txBody>
      </p:sp>
      <p:sp>
        <p:nvSpPr>
          <p:cNvPr id="7" name="TextBox 6">
            <a:extLst>
              <a:ext uri="{FF2B5EF4-FFF2-40B4-BE49-F238E27FC236}">
                <a16:creationId xmlns:a16="http://schemas.microsoft.com/office/drawing/2014/main" id="{65203A55-CA17-4037-AB6A-EAC493DED1F0}"/>
              </a:ext>
            </a:extLst>
          </p:cNvPr>
          <p:cNvSpPr txBox="1"/>
          <p:nvPr/>
        </p:nvSpPr>
        <p:spPr>
          <a:xfrm>
            <a:off x="721894" y="4805056"/>
            <a:ext cx="3379843" cy="769441"/>
          </a:xfrm>
          <a:prstGeom prst="rect">
            <a:avLst/>
          </a:prstGeom>
          <a:noFill/>
          <a:ln>
            <a:solidFill>
              <a:schemeClr val="bg2"/>
            </a:solidFill>
          </a:ln>
        </p:spPr>
        <p:txBody>
          <a:bodyPr wrap="square">
            <a:spAutoFit/>
          </a:bodyPr>
          <a:lstStyle/>
          <a:p>
            <a:r>
              <a:rPr lang="en-US" sz="2200" dirty="0">
                <a:solidFill>
                  <a:srgbClr val="C00000"/>
                </a:solidFill>
                <a:latin typeface="+mj-lt"/>
              </a:rPr>
              <a:t>Listen to Him in prayer and in the bible,</a:t>
            </a:r>
            <a:endParaRPr lang="es-419" sz="2200" dirty="0">
              <a:solidFill>
                <a:srgbClr val="C00000"/>
              </a:solidFill>
              <a:latin typeface="+mj-lt"/>
            </a:endParaRPr>
          </a:p>
        </p:txBody>
      </p:sp>
      <p:pic>
        <p:nvPicPr>
          <p:cNvPr id="10244" name="Picture 4" descr="Facebook">
            <a:extLst>
              <a:ext uri="{FF2B5EF4-FFF2-40B4-BE49-F238E27FC236}">
                <a16:creationId xmlns:a16="http://schemas.microsoft.com/office/drawing/2014/main" id="{1FD33D08-533A-44F2-A845-62BCE766E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413" y="3941768"/>
            <a:ext cx="3690106" cy="24740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EB6AE3-4A7B-42EE-9947-D3A7632AB385}"/>
              </a:ext>
            </a:extLst>
          </p:cNvPr>
          <p:cNvSpPr txBox="1"/>
          <p:nvPr/>
        </p:nvSpPr>
        <p:spPr>
          <a:xfrm>
            <a:off x="7811861" y="1487133"/>
            <a:ext cx="3558482" cy="430887"/>
          </a:xfrm>
          <a:prstGeom prst="rect">
            <a:avLst/>
          </a:prstGeom>
          <a:noFill/>
          <a:ln>
            <a:solidFill>
              <a:schemeClr val="bg2"/>
            </a:solidFill>
          </a:ln>
        </p:spPr>
        <p:txBody>
          <a:bodyPr wrap="square">
            <a:spAutoFit/>
          </a:bodyPr>
          <a:lstStyle/>
          <a:p>
            <a:r>
              <a:rPr lang="en-US" sz="2200" dirty="0">
                <a:solidFill>
                  <a:srgbClr val="C00000"/>
                </a:solidFill>
                <a:latin typeface="+mj-lt"/>
              </a:rPr>
              <a:t>Obey His commandments.</a:t>
            </a:r>
            <a:endParaRPr lang="es-419" sz="2200" dirty="0">
              <a:solidFill>
                <a:srgbClr val="C00000"/>
              </a:solidFill>
              <a:latin typeface="+mj-lt"/>
            </a:endParaRPr>
          </a:p>
        </p:txBody>
      </p:sp>
      <p:pic>
        <p:nvPicPr>
          <p:cNvPr id="10246" name="Picture 6" descr="Los diez mandamientos de la ley de Dios. | Flashcards">
            <a:extLst>
              <a:ext uri="{FF2B5EF4-FFF2-40B4-BE49-F238E27FC236}">
                <a16:creationId xmlns:a16="http://schemas.microsoft.com/office/drawing/2014/main" id="{4EF71221-93F7-4F72-A6E8-4150F0341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24" t="24102" r="17977"/>
          <a:stretch/>
        </p:blipFill>
        <p:spPr bwMode="auto">
          <a:xfrm>
            <a:off x="7811861" y="1952507"/>
            <a:ext cx="3405460" cy="2811473"/>
          </a:xfrm>
          <a:prstGeom prst="rect">
            <a:avLst/>
          </a:prstGeom>
          <a:noFill/>
          <a:extLst>
            <a:ext uri="{909E8E84-426E-40DD-AFC4-6F175D3DCCD1}">
              <a14:hiddenFill xmlns:a14="http://schemas.microsoft.com/office/drawing/2010/main">
                <a:solidFill>
                  <a:srgbClr val="FFFFFF"/>
                </a:solidFill>
              </a14:hiddenFill>
            </a:ext>
          </a:extLst>
        </p:spPr>
      </p:pic>
      <p:sp>
        <p:nvSpPr>
          <p:cNvPr id="3" name="Trapezoid 2">
            <a:extLst>
              <a:ext uri="{FF2B5EF4-FFF2-40B4-BE49-F238E27FC236}">
                <a16:creationId xmlns:a16="http://schemas.microsoft.com/office/drawing/2014/main" id="{24AD3BA5-33BC-4C0F-BB18-858C761CF259}"/>
              </a:ext>
            </a:extLst>
          </p:cNvPr>
          <p:cNvSpPr/>
          <p:nvPr/>
        </p:nvSpPr>
        <p:spPr>
          <a:xfrm>
            <a:off x="4242216" y="4077324"/>
            <a:ext cx="1289154" cy="466823"/>
          </a:xfrm>
          <a:prstGeom prst="trapezoid">
            <a:avLst/>
          </a:prstGeom>
          <a:solidFill>
            <a:srgbClr val="F6F96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ln>
                  <a:solidFill>
                    <a:srgbClr val="0070C0"/>
                  </a:solidFill>
                </a:ln>
                <a:solidFill>
                  <a:schemeClr val="bg1"/>
                </a:solidFill>
                <a:latin typeface="Aharoni" panose="02010803020104030203" pitchFamily="2" charset="-79"/>
                <a:cs typeface="Aharoni" panose="02010803020104030203" pitchFamily="2" charset="-79"/>
              </a:rPr>
              <a:t>PRAY</a:t>
            </a:r>
          </a:p>
        </p:txBody>
      </p:sp>
      <p:sp>
        <p:nvSpPr>
          <p:cNvPr id="11" name="Trapezoid 10">
            <a:extLst>
              <a:ext uri="{FF2B5EF4-FFF2-40B4-BE49-F238E27FC236}">
                <a16:creationId xmlns:a16="http://schemas.microsoft.com/office/drawing/2014/main" id="{19AB3AA5-F2E9-46F0-BB35-1F9B07439C09}"/>
              </a:ext>
            </a:extLst>
          </p:cNvPr>
          <p:cNvSpPr/>
          <p:nvPr/>
        </p:nvSpPr>
        <p:spPr>
          <a:xfrm>
            <a:off x="5981076" y="4077324"/>
            <a:ext cx="1409076" cy="686656"/>
          </a:xfrm>
          <a:prstGeom prst="trapezoid">
            <a:avLst/>
          </a:prstGeom>
          <a:solidFill>
            <a:srgbClr val="F6F96D"/>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ln>
                  <a:solidFill>
                    <a:srgbClr val="0070C0"/>
                  </a:solidFill>
                </a:ln>
                <a:solidFill>
                  <a:schemeClr val="bg1"/>
                </a:solidFill>
                <a:latin typeface="Aharoni" panose="02010803020104030203" pitchFamily="2" charset="-79"/>
                <a:cs typeface="Aharoni" panose="02010803020104030203" pitchFamily="2" charset="-79"/>
              </a:rPr>
              <a:t>READ THE BIBLE</a:t>
            </a:r>
          </a:p>
        </p:txBody>
      </p:sp>
    </p:spTree>
    <p:extLst>
      <p:ext uri="{BB962C8B-B14F-4D97-AF65-F5344CB8AC3E}">
        <p14:creationId xmlns:p14="http://schemas.microsoft.com/office/powerpoint/2010/main" val="145832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fade">
                                      <p:cBhvr>
                                        <p:cTn id="24" dur="1000"/>
                                        <p:tgtEl>
                                          <p:spTgt spid="10244"/>
                                        </p:tgtEl>
                                      </p:cBhvr>
                                    </p:animEffect>
                                    <p:anim calcmode="lin" valueType="num">
                                      <p:cBhvr>
                                        <p:cTn id="25" dur="1000" fill="hold"/>
                                        <p:tgtEl>
                                          <p:spTgt spid="10244"/>
                                        </p:tgtEl>
                                        <p:attrNameLst>
                                          <p:attrName>ppt_x</p:attrName>
                                        </p:attrNameLst>
                                      </p:cBhvr>
                                      <p:tavLst>
                                        <p:tav tm="0">
                                          <p:val>
                                            <p:strVal val="#ppt_x"/>
                                          </p:val>
                                        </p:tav>
                                        <p:tav tm="100000">
                                          <p:val>
                                            <p:strVal val="#ppt_x"/>
                                          </p:val>
                                        </p:tav>
                                      </p:tavLst>
                                    </p:anim>
                                    <p:anim calcmode="lin" valueType="num">
                                      <p:cBhvr>
                                        <p:cTn id="26" dur="1000" fill="hold"/>
                                        <p:tgtEl>
                                          <p:spTgt spid="1024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246"/>
                                        </p:tgtEl>
                                        <p:attrNameLst>
                                          <p:attrName>style.visibility</p:attrName>
                                        </p:attrNameLst>
                                      </p:cBhvr>
                                      <p:to>
                                        <p:strVal val="visible"/>
                                      </p:to>
                                    </p:set>
                                    <p:animEffect transition="in" filter="fade">
                                      <p:cBhvr>
                                        <p:cTn id="41" dur="1000"/>
                                        <p:tgtEl>
                                          <p:spTgt spid="10246"/>
                                        </p:tgtEl>
                                      </p:cBhvr>
                                    </p:animEffect>
                                    <p:anim calcmode="lin" valueType="num">
                                      <p:cBhvr>
                                        <p:cTn id="42" dur="1000" fill="hold"/>
                                        <p:tgtEl>
                                          <p:spTgt spid="10246"/>
                                        </p:tgtEl>
                                        <p:attrNameLst>
                                          <p:attrName>ppt_x</p:attrName>
                                        </p:attrNameLst>
                                      </p:cBhvr>
                                      <p:tavLst>
                                        <p:tav tm="0">
                                          <p:val>
                                            <p:strVal val="#ppt_x"/>
                                          </p:val>
                                        </p:tav>
                                        <p:tav tm="100000">
                                          <p:val>
                                            <p:strVal val="#ppt_x"/>
                                          </p:val>
                                        </p:tav>
                                      </p:tavLst>
                                    </p:anim>
                                    <p:anim calcmode="lin" valueType="num">
                                      <p:cBhvr>
                                        <p:cTn id="43" dur="1000" fill="hold"/>
                                        <p:tgtEl>
                                          <p:spTgt spid="1024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83E3-1441-4B03-BB63-8DA4562D7C7A}"/>
              </a:ext>
            </a:extLst>
          </p:cNvPr>
          <p:cNvSpPr>
            <a:spLocks noGrp="1"/>
          </p:cNvSpPr>
          <p:nvPr>
            <p:ph type="title"/>
          </p:nvPr>
        </p:nvSpPr>
        <p:spPr>
          <a:xfrm>
            <a:off x="235131" y="63014"/>
            <a:ext cx="11782698" cy="1325563"/>
          </a:xfrm>
        </p:spPr>
        <p:txBody>
          <a:bodyPr>
            <a:normAutofit/>
          </a:bodyPr>
          <a:lstStyle/>
          <a:p>
            <a:r>
              <a:rPr lang="en-US" sz="3000" dirty="0"/>
              <a:t>How do we prepare our hearts to recognize and follow Jesus so we may be one of His elect?</a:t>
            </a:r>
            <a:r>
              <a:rPr lang="es-ES" sz="3000" dirty="0"/>
              <a:t> (2)</a:t>
            </a:r>
            <a:endParaRPr lang="es-419" sz="3000" dirty="0"/>
          </a:p>
        </p:txBody>
      </p:sp>
      <p:sp>
        <p:nvSpPr>
          <p:cNvPr id="11" name="TextBox 10">
            <a:extLst>
              <a:ext uri="{FF2B5EF4-FFF2-40B4-BE49-F238E27FC236}">
                <a16:creationId xmlns:a16="http://schemas.microsoft.com/office/drawing/2014/main" id="{10B68815-A792-4496-8E5E-1941904F2421}"/>
              </a:ext>
            </a:extLst>
          </p:cNvPr>
          <p:cNvSpPr txBox="1"/>
          <p:nvPr/>
        </p:nvSpPr>
        <p:spPr>
          <a:xfrm>
            <a:off x="535302" y="6364099"/>
            <a:ext cx="4069780" cy="430887"/>
          </a:xfrm>
          <a:prstGeom prst="rect">
            <a:avLst/>
          </a:prstGeom>
          <a:noFill/>
          <a:ln>
            <a:solidFill>
              <a:schemeClr val="bg2"/>
            </a:solidFill>
          </a:ln>
        </p:spPr>
        <p:txBody>
          <a:bodyPr wrap="square">
            <a:spAutoFit/>
          </a:bodyPr>
          <a:lstStyle/>
          <a:p>
            <a:r>
              <a:rPr lang="es-ES" sz="2200" b="1" dirty="0">
                <a:solidFill>
                  <a:srgbClr val="C00000"/>
                </a:solidFill>
                <a:latin typeface="+mj-lt"/>
              </a:rPr>
              <a:t>Love and serve </a:t>
            </a:r>
            <a:r>
              <a:rPr lang="es-ES" sz="2200" b="1" dirty="0" err="1">
                <a:solidFill>
                  <a:srgbClr val="C00000"/>
                </a:solidFill>
                <a:latin typeface="+mj-lt"/>
              </a:rPr>
              <a:t>your</a:t>
            </a:r>
            <a:r>
              <a:rPr lang="es-ES" sz="2200" b="1" dirty="0">
                <a:solidFill>
                  <a:srgbClr val="C00000"/>
                </a:solidFill>
                <a:latin typeface="+mj-lt"/>
              </a:rPr>
              <a:t> </a:t>
            </a:r>
            <a:r>
              <a:rPr lang="es-ES" sz="2200" b="1" dirty="0" err="1">
                <a:solidFill>
                  <a:srgbClr val="C00000"/>
                </a:solidFill>
                <a:latin typeface="+mj-lt"/>
              </a:rPr>
              <a:t>neighbor</a:t>
            </a:r>
            <a:r>
              <a:rPr lang="es-ES" sz="2200" b="1" dirty="0">
                <a:solidFill>
                  <a:srgbClr val="C00000"/>
                </a:solidFill>
                <a:latin typeface="+mj-lt"/>
              </a:rPr>
              <a:t>,</a:t>
            </a:r>
            <a:endParaRPr lang="es-419" sz="2200" b="1" dirty="0">
              <a:solidFill>
                <a:srgbClr val="C00000"/>
              </a:solidFill>
              <a:latin typeface="+mj-lt"/>
            </a:endParaRPr>
          </a:p>
        </p:txBody>
      </p:sp>
      <p:pic>
        <p:nvPicPr>
          <p:cNvPr id="11266" name="Picture 2" descr="27 ideas de Jesús en 2021 | cristianos, imágenes cristianas, imágenes  religiosas">
            <a:extLst>
              <a:ext uri="{FF2B5EF4-FFF2-40B4-BE49-F238E27FC236}">
                <a16:creationId xmlns:a16="http://schemas.microsoft.com/office/drawing/2014/main" id="{5FA53A46-7201-42FC-A6B1-5178EE4910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t="-889" r="444" b="4508"/>
          <a:stretch/>
        </p:blipFill>
        <p:spPr bwMode="auto">
          <a:xfrm>
            <a:off x="446387" y="2605685"/>
            <a:ext cx="3921438" cy="3779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8602872-37C7-4EF8-85A1-49B12453970F}"/>
              </a:ext>
            </a:extLst>
          </p:cNvPr>
          <p:cNvSpPr txBox="1"/>
          <p:nvPr/>
        </p:nvSpPr>
        <p:spPr>
          <a:xfrm>
            <a:off x="4784964" y="5897900"/>
            <a:ext cx="4247599" cy="430887"/>
          </a:xfrm>
          <a:prstGeom prst="rect">
            <a:avLst/>
          </a:prstGeom>
          <a:noFill/>
          <a:ln>
            <a:solidFill>
              <a:schemeClr val="bg2"/>
            </a:solidFill>
          </a:ln>
        </p:spPr>
        <p:txBody>
          <a:bodyPr wrap="square">
            <a:spAutoFit/>
          </a:bodyPr>
          <a:lstStyle/>
          <a:p>
            <a:r>
              <a:rPr lang="en-US" sz="2200" b="1" dirty="0">
                <a:solidFill>
                  <a:srgbClr val="C00000"/>
                </a:solidFill>
                <a:latin typeface="+mj-lt"/>
              </a:rPr>
              <a:t>Participate in the Sacraments,</a:t>
            </a:r>
            <a:endParaRPr lang="es-419" sz="2200" b="1" dirty="0">
              <a:solidFill>
                <a:srgbClr val="C00000"/>
              </a:solidFill>
              <a:latin typeface="+mj-lt"/>
            </a:endParaRPr>
          </a:p>
        </p:txBody>
      </p:sp>
      <p:pic>
        <p:nvPicPr>
          <p:cNvPr id="11270" name="Picture 6" descr="Los Sacramentos nos comunican la vida divina - Jesús mi maestro 20">
            <a:extLst>
              <a:ext uri="{FF2B5EF4-FFF2-40B4-BE49-F238E27FC236}">
                <a16:creationId xmlns:a16="http://schemas.microsoft.com/office/drawing/2014/main" id="{896FCD2D-D47C-4F9C-B360-487A35916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431" y="2236456"/>
            <a:ext cx="3590899" cy="350084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in en Manualidades">
            <a:extLst>
              <a:ext uri="{FF2B5EF4-FFF2-40B4-BE49-F238E27FC236}">
                <a16:creationId xmlns:a16="http://schemas.microsoft.com/office/drawing/2014/main" id="{CD9E9CB0-D2DC-407D-A379-A0B2EA80E1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65"/>
          <a:stretch/>
        </p:blipFill>
        <p:spPr bwMode="auto">
          <a:xfrm>
            <a:off x="8852681" y="903735"/>
            <a:ext cx="2690634" cy="41534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4F9DBDB-80C7-4295-9632-3BAEA96D0DB8}"/>
              </a:ext>
            </a:extLst>
          </p:cNvPr>
          <p:cNvSpPr txBox="1"/>
          <p:nvPr/>
        </p:nvSpPr>
        <p:spPr>
          <a:xfrm>
            <a:off x="8917328" y="4967860"/>
            <a:ext cx="1725534" cy="769441"/>
          </a:xfrm>
          <a:prstGeom prst="rect">
            <a:avLst/>
          </a:prstGeom>
          <a:noFill/>
          <a:ln>
            <a:solidFill>
              <a:schemeClr val="bg2"/>
            </a:solidFill>
          </a:ln>
        </p:spPr>
        <p:txBody>
          <a:bodyPr wrap="square">
            <a:spAutoFit/>
          </a:bodyPr>
          <a:lstStyle/>
          <a:p>
            <a:pPr algn="ctr"/>
            <a:r>
              <a:rPr lang="en-US" sz="2200" b="1" dirty="0">
                <a:solidFill>
                  <a:srgbClr val="C00000"/>
                </a:solidFill>
                <a:latin typeface="+mj-lt"/>
              </a:rPr>
              <a:t>Be humble </a:t>
            </a:r>
          </a:p>
          <a:p>
            <a:pPr algn="ctr"/>
            <a:r>
              <a:rPr lang="en-US" sz="2200" b="1" dirty="0">
                <a:solidFill>
                  <a:srgbClr val="C00000"/>
                </a:solidFill>
                <a:latin typeface="+mj-lt"/>
              </a:rPr>
              <a:t>&amp; obedient.</a:t>
            </a:r>
            <a:endParaRPr lang="es-419" sz="2200" b="1" dirty="0">
              <a:solidFill>
                <a:srgbClr val="C00000"/>
              </a:solidFill>
              <a:latin typeface="+mj-lt"/>
            </a:endParaRPr>
          </a:p>
        </p:txBody>
      </p:sp>
      <p:sp>
        <p:nvSpPr>
          <p:cNvPr id="3" name="Rectangle 2">
            <a:extLst>
              <a:ext uri="{FF2B5EF4-FFF2-40B4-BE49-F238E27FC236}">
                <a16:creationId xmlns:a16="http://schemas.microsoft.com/office/drawing/2014/main" id="{ABC4FC16-2339-40A3-9D46-ECA690172A8D}"/>
              </a:ext>
            </a:extLst>
          </p:cNvPr>
          <p:cNvSpPr/>
          <p:nvPr/>
        </p:nvSpPr>
        <p:spPr>
          <a:xfrm>
            <a:off x="446388" y="4212236"/>
            <a:ext cx="1292472" cy="755624"/>
          </a:xfrm>
          <a:prstGeom prst="rect">
            <a:avLst/>
          </a:prstGeom>
          <a:solidFill>
            <a:srgbClr val="4BB14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solidFill>
                  <a:schemeClr val="bg1"/>
                </a:solidFill>
              </a:rPr>
              <a:t>LOVE ONE ANOTHER</a:t>
            </a:r>
          </a:p>
        </p:txBody>
      </p:sp>
    </p:spTree>
    <p:extLst>
      <p:ext uri="{BB962C8B-B14F-4D97-AF65-F5344CB8AC3E}">
        <p14:creationId xmlns:p14="http://schemas.microsoft.com/office/powerpoint/2010/main" val="336850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randombar(horizontal)">
                                      <p:cBhvr>
                                        <p:cTn id="17" dur="500"/>
                                        <p:tgtEl>
                                          <p:spTgt spid="1127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1272"/>
                                        </p:tgtEl>
                                        <p:attrNameLst>
                                          <p:attrName>style.visibility</p:attrName>
                                        </p:attrNameLst>
                                      </p:cBhvr>
                                      <p:to>
                                        <p:strVal val="visible"/>
                                      </p:to>
                                    </p:set>
                                    <p:animEffect transition="in" filter="fade">
                                      <p:cBhvr>
                                        <p:cTn id="27" dur="2000"/>
                                        <p:tgtEl>
                                          <p:spTgt spid="11272"/>
                                        </p:tgtEl>
                                      </p:cBhvr>
                                    </p:animEffect>
                                    <p:anim calcmode="lin" valueType="num">
                                      <p:cBhvr>
                                        <p:cTn id="28" dur="2000" fill="hold"/>
                                        <p:tgtEl>
                                          <p:spTgt spid="11272"/>
                                        </p:tgtEl>
                                        <p:attrNameLst>
                                          <p:attrName>ppt_w</p:attrName>
                                        </p:attrNameLst>
                                      </p:cBhvr>
                                      <p:tavLst>
                                        <p:tav tm="0" fmla="#ppt_w*sin(2.5*pi*$)">
                                          <p:val>
                                            <p:fltVal val="0"/>
                                          </p:val>
                                        </p:tav>
                                        <p:tav tm="100000">
                                          <p:val>
                                            <p:fltVal val="1"/>
                                          </p:val>
                                        </p:tav>
                                      </p:tavLst>
                                    </p:anim>
                                    <p:anim calcmode="lin" valueType="num">
                                      <p:cBhvr>
                                        <p:cTn id="29" dur="2000" fill="hold"/>
                                        <p:tgtEl>
                                          <p:spTgt spid="11272"/>
                                        </p:tgtEl>
                                        <p:attrNameLst>
                                          <p:attrName>ppt_h</p:attrName>
                                        </p:attrNameLst>
                                      </p:cBhvr>
                                      <p:tavLst>
                                        <p:tav tm="0">
                                          <p:val>
                                            <p:strVal val="#ppt_h"/>
                                          </p:val>
                                        </p:tav>
                                        <p:tav tm="100000">
                                          <p:val>
                                            <p:strVal val="#ppt_h"/>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E50CC63-36C8-4A61-9A43-BD73B390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440" y="2055224"/>
            <a:ext cx="6494221" cy="4645836"/>
          </a:xfrm>
          <a:prstGeom prst="rect">
            <a:avLst/>
          </a:prstGeom>
        </p:spPr>
      </p:pic>
      <p:sp>
        <p:nvSpPr>
          <p:cNvPr id="6" name="Título 1">
            <a:extLst>
              <a:ext uri="{FF2B5EF4-FFF2-40B4-BE49-F238E27FC236}">
                <a16:creationId xmlns:a16="http://schemas.microsoft.com/office/drawing/2014/main" id="{F8FC989D-2C2B-412A-B054-120DFDDDC998}"/>
              </a:ext>
            </a:extLst>
          </p:cNvPr>
          <p:cNvSpPr txBox="1">
            <a:spLocks/>
          </p:cNvSpPr>
          <p:nvPr/>
        </p:nvSpPr>
        <p:spPr>
          <a:xfrm rot="20708394">
            <a:off x="333104" y="1483978"/>
            <a:ext cx="10515600" cy="1278295"/>
          </a:xfrm>
          <a:prstGeom prst="rect">
            <a:avLst/>
          </a:prstGeom>
          <a:ln>
            <a:noFill/>
          </a:ln>
        </p:spPr>
        <p:txBody>
          <a:bodyP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1500" dirty="0" err="1">
                <a:ln w="57150">
                  <a:solidFill>
                    <a:srgbClr val="FFC000"/>
                  </a:solidFill>
                </a:ln>
                <a:solidFill>
                  <a:srgbClr val="FF0000"/>
                </a:solidFill>
                <a:latin typeface="Caprica Script Upr Personal Use" pitchFamily="2" charset="0"/>
                <a:cs typeface="Times New Roman" panose="02020603050405020304" pitchFamily="18" charset="0"/>
              </a:rPr>
              <a:t>Activities</a:t>
            </a:r>
            <a:endParaRPr lang="es-PE" sz="11500" dirty="0">
              <a:ln w="57150">
                <a:solidFill>
                  <a:srgbClr val="FFC000"/>
                </a:solidFill>
              </a:ln>
              <a:solidFill>
                <a:srgbClr val="FF0000"/>
              </a:solidFill>
              <a:latin typeface="Caprica Script Upr Personal Use" pitchFamily="2" charset="0"/>
              <a:cs typeface="Times New Roman" panose="02020603050405020304" pitchFamily="18" charset="0"/>
            </a:endParaRPr>
          </a:p>
        </p:txBody>
      </p:sp>
    </p:spTree>
    <p:extLst>
      <p:ext uri="{BB962C8B-B14F-4D97-AF65-F5344CB8AC3E}">
        <p14:creationId xmlns:p14="http://schemas.microsoft.com/office/powerpoint/2010/main" val="247134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66249-D558-4D3E-9985-9A22EF7F7F0F}"/>
              </a:ext>
            </a:extLst>
          </p:cNvPr>
          <p:cNvPicPr>
            <a:picLocks noChangeAspect="1"/>
          </p:cNvPicPr>
          <p:nvPr/>
        </p:nvPicPr>
        <p:blipFill>
          <a:blip r:embed="rId2"/>
          <a:stretch>
            <a:fillRect/>
          </a:stretch>
        </p:blipFill>
        <p:spPr>
          <a:xfrm>
            <a:off x="3192906" y="49892"/>
            <a:ext cx="6806458" cy="6808108"/>
          </a:xfrm>
          <a:prstGeom prst="rect">
            <a:avLst/>
          </a:prstGeom>
        </p:spPr>
      </p:pic>
      <p:sp>
        <p:nvSpPr>
          <p:cNvPr id="3" name="TextBox 2">
            <a:extLst>
              <a:ext uri="{FF2B5EF4-FFF2-40B4-BE49-F238E27FC236}">
                <a16:creationId xmlns:a16="http://schemas.microsoft.com/office/drawing/2014/main" id="{624DCC13-960E-4533-B8AA-B5F72CAAE0F9}"/>
              </a:ext>
            </a:extLst>
          </p:cNvPr>
          <p:cNvSpPr txBox="1"/>
          <p:nvPr/>
        </p:nvSpPr>
        <p:spPr>
          <a:xfrm>
            <a:off x="209007" y="1872831"/>
            <a:ext cx="2983898" cy="2462213"/>
          </a:xfrm>
          <a:prstGeom prst="rect">
            <a:avLst/>
          </a:prstGeom>
          <a:noFill/>
          <a:ln>
            <a:solidFill>
              <a:schemeClr val="bg2"/>
            </a:solidFill>
          </a:ln>
        </p:spPr>
        <p:txBody>
          <a:bodyPr wrap="square">
            <a:spAutoFit/>
          </a:bodyPr>
          <a:lstStyle/>
          <a:p>
            <a:pPr algn="ctr"/>
            <a:r>
              <a:rPr lang="en-US" sz="2200" dirty="0">
                <a:solidFill>
                  <a:srgbClr val="C00000"/>
                </a:solidFill>
                <a:latin typeface="Cambria" panose="02040503050406030204" pitchFamily="18" charset="0"/>
                <a:ea typeface="Times New Roman" panose="02020603050405020304" pitchFamily="18" charset="0"/>
                <a:cs typeface="Times New Roman" panose="02020603050405020304" pitchFamily="18" charset="0"/>
              </a:rPr>
              <a:t>C</a:t>
            </a:r>
            <a:r>
              <a:rPr lang="en-US" sz="22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ompare the preparation of a trip to the beach with the preparation for eternity. Choose the pictures that you need for each journey. </a:t>
            </a:r>
            <a:endParaRPr lang="es-419" sz="2200" dirty="0">
              <a:solidFill>
                <a:srgbClr val="C00000"/>
              </a:solidFill>
              <a:latin typeface="+mj-lt"/>
              <a:ea typeface="+mj-ea"/>
              <a:cs typeface="+mj-cs"/>
            </a:endParaRPr>
          </a:p>
        </p:txBody>
      </p:sp>
      <p:pic>
        <p:nvPicPr>
          <p:cNvPr id="8" name="Picture 7">
            <a:extLst>
              <a:ext uri="{FF2B5EF4-FFF2-40B4-BE49-F238E27FC236}">
                <a16:creationId xmlns:a16="http://schemas.microsoft.com/office/drawing/2014/main" id="{5BAD8E61-1945-472A-93A1-C81976ED656A}"/>
              </a:ext>
            </a:extLst>
          </p:cNvPr>
          <p:cNvPicPr>
            <a:picLocks noChangeAspect="1"/>
          </p:cNvPicPr>
          <p:nvPr/>
        </p:nvPicPr>
        <p:blipFill rotWithShape="1">
          <a:blip r:embed="rId3"/>
          <a:srcRect l="20783" t="52433" r="74518" b="34203"/>
          <a:stretch/>
        </p:blipFill>
        <p:spPr>
          <a:xfrm>
            <a:off x="3511924" y="3799795"/>
            <a:ext cx="953510" cy="917229"/>
          </a:xfrm>
          <a:prstGeom prst="rect">
            <a:avLst/>
          </a:prstGeom>
        </p:spPr>
      </p:pic>
      <p:pic>
        <p:nvPicPr>
          <p:cNvPr id="12290" name="Picture 2" descr="Corazón Images, Stock Photos &amp;amp; Vectors | Shutterstock">
            <a:extLst>
              <a:ext uri="{FF2B5EF4-FFF2-40B4-BE49-F238E27FC236}">
                <a16:creationId xmlns:a16="http://schemas.microsoft.com/office/drawing/2014/main" id="{6E3E3E52-B9BD-4F13-BA33-20E3E2B924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22" t="22653" r="21517" b="29346"/>
          <a:stretch/>
        </p:blipFill>
        <p:spPr bwMode="auto">
          <a:xfrm>
            <a:off x="7136233" y="3862959"/>
            <a:ext cx="1033405" cy="9677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e X Company | LinkedIn">
            <a:extLst>
              <a:ext uri="{FF2B5EF4-FFF2-40B4-BE49-F238E27FC236}">
                <a16:creationId xmlns:a16="http://schemas.microsoft.com/office/drawing/2014/main" id="{E43C1C99-D05E-46AE-A40A-41B473D8F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607" y="3862960"/>
            <a:ext cx="953510" cy="7909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e X Company | LinkedIn">
            <a:extLst>
              <a:ext uri="{FF2B5EF4-FFF2-40B4-BE49-F238E27FC236}">
                <a16:creationId xmlns:a16="http://schemas.microsoft.com/office/drawing/2014/main" id="{123D989A-5BCB-4150-B222-80E9D4333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7468" y="3769727"/>
            <a:ext cx="953510" cy="7869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e X Company | LinkedIn">
            <a:extLst>
              <a:ext uri="{FF2B5EF4-FFF2-40B4-BE49-F238E27FC236}">
                <a16:creationId xmlns:a16="http://schemas.microsoft.com/office/drawing/2014/main" id="{E2B9AB19-74DD-421B-BFD3-8DC21F385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594" y="4908734"/>
            <a:ext cx="917228" cy="9172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5E9DACB-3974-4AD0-82A7-B6B428728934}"/>
              </a:ext>
            </a:extLst>
          </p:cNvPr>
          <p:cNvPicPr>
            <a:picLocks noChangeAspect="1"/>
          </p:cNvPicPr>
          <p:nvPr/>
        </p:nvPicPr>
        <p:blipFill rotWithShape="1">
          <a:blip r:embed="rId3"/>
          <a:srcRect l="20783" t="52433" r="74518" b="34203"/>
          <a:stretch/>
        </p:blipFill>
        <p:spPr>
          <a:xfrm>
            <a:off x="3568804" y="5952108"/>
            <a:ext cx="1033404" cy="855999"/>
          </a:xfrm>
          <a:prstGeom prst="rect">
            <a:avLst/>
          </a:prstGeom>
        </p:spPr>
      </p:pic>
      <p:pic>
        <p:nvPicPr>
          <p:cNvPr id="19" name="Picture 18">
            <a:extLst>
              <a:ext uri="{FF2B5EF4-FFF2-40B4-BE49-F238E27FC236}">
                <a16:creationId xmlns:a16="http://schemas.microsoft.com/office/drawing/2014/main" id="{73799A46-1E77-42CE-B897-281181CA8CD4}"/>
              </a:ext>
            </a:extLst>
          </p:cNvPr>
          <p:cNvPicPr>
            <a:picLocks noChangeAspect="1"/>
          </p:cNvPicPr>
          <p:nvPr/>
        </p:nvPicPr>
        <p:blipFill rotWithShape="1">
          <a:blip r:embed="rId3"/>
          <a:srcRect l="20783" t="52433" r="74518" b="34203"/>
          <a:stretch/>
        </p:blipFill>
        <p:spPr>
          <a:xfrm>
            <a:off x="4990719" y="5952107"/>
            <a:ext cx="1033404" cy="855999"/>
          </a:xfrm>
          <a:prstGeom prst="rect">
            <a:avLst/>
          </a:prstGeom>
        </p:spPr>
      </p:pic>
      <p:sp>
        <p:nvSpPr>
          <p:cNvPr id="9" name="TextBox 8">
            <a:extLst>
              <a:ext uri="{FF2B5EF4-FFF2-40B4-BE49-F238E27FC236}">
                <a16:creationId xmlns:a16="http://schemas.microsoft.com/office/drawing/2014/main" id="{6C6FCFC7-63D0-47A2-BDBE-16BDBAFE36E2}"/>
              </a:ext>
            </a:extLst>
          </p:cNvPr>
          <p:cNvSpPr txBox="1"/>
          <p:nvPr/>
        </p:nvSpPr>
        <p:spPr>
          <a:xfrm>
            <a:off x="10380617" y="1594510"/>
            <a:ext cx="1602376" cy="1785104"/>
          </a:xfrm>
          <a:prstGeom prst="rect">
            <a:avLst/>
          </a:prstGeom>
          <a:noFill/>
          <a:ln>
            <a:solidFill>
              <a:schemeClr val="bg2"/>
            </a:solidFill>
          </a:ln>
        </p:spPr>
        <p:txBody>
          <a:bodyPr wrap="square" rtlCol="0" anchor="ctr" anchorCtr="1">
            <a:spAutoFit/>
          </a:bodyPr>
          <a:lstStyle/>
          <a:p>
            <a:pPr algn="ctr"/>
            <a:r>
              <a:rPr lang="es-419" sz="2200" dirty="0">
                <a:solidFill>
                  <a:srgbClr val="C00000"/>
                </a:solidFill>
                <a:latin typeface="Cambria" panose="02040503050406030204" pitchFamily="18" charset="0"/>
                <a:cs typeface="Times New Roman" panose="02020603050405020304" pitchFamily="18" charset="0"/>
              </a:rPr>
              <a:t>Mark </a:t>
            </a:r>
            <a:r>
              <a:rPr lang="es-419" sz="2200" dirty="0" err="1">
                <a:solidFill>
                  <a:srgbClr val="C00000"/>
                </a:solidFill>
                <a:latin typeface="Cambria" panose="02040503050406030204" pitchFamily="18" charset="0"/>
                <a:cs typeface="Times New Roman" panose="02020603050405020304" pitchFamily="18" charset="0"/>
              </a:rPr>
              <a:t>an</a:t>
            </a:r>
            <a:r>
              <a:rPr lang="es-419" sz="2200" dirty="0">
                <a:solidFill>
                  <a:srgbClr val="C00000"/>
                </a:solidFill>
                <a:latin typeface="Cambria" panose="02040503050406030204" pitchFamily="18" charset="0"/>
                <a:cs typeface="Times New Roman" panose="02020603050405020304" pitchFamily="18" charset="0"/>
              </a:rPr>
              <a:t> “X” </a:t>
            </a:r>
            <a:r>
              <a:rPr lang="es-419" sz="2200" dirty="0" err="1">
                <a:solidFill>
                  <a:srgbClr val="C00000"/>
                </a:solidFill>
                <a:latin typeface="Cambria" panose="02040503050406030204" pitchFamily="18" charset="0"/>
                <a:cs typeface="Times New Roman" panose="02020603050405020304" pitchFamily="18" charset="0"/>
              </a:rPr>
              <a:t>over</a:t>
            </a:r>
            <a:r>
              <a:rPr lang="es-419" sz="2200" dirty="0">
                <a:solidFill>
                  <a:srgbClr val="C00000"/>
                </a:solidFill>
                <a:latin typeface="Cambria" panose="02040503050406030204" pitchFamily="18" charset="0"/>
                <a:cs typeface="Times New Roman" panose="02020603050405020304" pitchFamily="18" charset="0"/>
              </a:rPr>
              <a:t> </a:t>
            </a:r>
            <a:r>
              <a:rPr lang="es-419" sz="2200" dirty="0" err="1">
                <a:solidFill>
                  <a:srgbClr val="C00000"/>
                </a:solidFill>
                <a:latin typeface="Cambria" panose="02040503050406030204" pitchFamily="18" charset="0"/>
                <a:cs typeface="Times New Roman" panose="02020603050405020304" pitchFamily="18" charset="0"/>
              </a:rPr>
              <a:t>the</a:t>
            </a:r>
            <a:r>
              <a:rPr lang="es-419" sz="2200" dirty="0">
                <a:solidFill>
                  <a:srgbClr val="C00000"/>
                </a:solidFill>
                <a:latin typeface="Cambria" panose="02040503050406030204" pitchFamily="18" charset="0"/>
                <a:cs typeface="Times New Roman" panose="02020603050405020304" pitchFamily="18" charset="0"/>
              </a:rPr>
              <a:t> </a:t>
            </a:r>
            <a:r>
              <a:rPr lang="es-419" sz="2200" dirty="0" err="1">
                <a:solidFill>
                  <a:srgbClr val="C00000"/>
                </a:solidFill>
                <a:latin typeface="Cambria" panose="02040503050406030204" pitchFamily="18" charset="0"/>
                <a:cs typeface="Times New Roman" panose="02020603050405020304" pitchFamily="18" charset="0"/>
              </a:rPr>
              <a:t>items</a:t>
            </a:r>
            <a:r>
              <a:rPr lang="es-419" sz="2200" dirty="0">
                <a:solidFill>
                  <a:srgbClr val="C00000"/>
                </a:solidFill>
                <a:latin typeface="Cambria" panose="02040503050406030204" pitchFamily="18" charset="0"/>
                <a:cs typeface="Times New Roman" panose="02020603050405020304" pitchFamily="18" charset="0"/>
              </a:rPr>
              <a:t> </a:t>
            </a:r>
            <a:r>
              <a:rPr lang="es-419" sz="2200" dirty="0" err="1">
                <a:solidFill>
                  <a:srgbClr val="C00000"/>
                </a:solidFill>
                <a:latin typeface="Cambria" panose="02040503050406030204" pitchFamily="18" charset="0"/>
                <a:cs typeface="Times New Roman" panose="02020603050405020304" pitchFamily="18" charset="0"/>
              </a:rPr>
              <a:t>which</a:t>
            </a:r>
            <a:r>
              <a:rPr lang="es-419" sz="2200" dirty="0">
                <a:solidFill>
                  <a:srgbClr val="C00000"/>
                </a:solidFill>
                <a:latin typeface="Cambria" panose="02040503050406030204" pitchFamily="18" charset="0"/>
                <a:cs typeface="Times New Roman" panose="02020603050405020304" pitchFamily="18" charset="0"/>
              </a:rPr>
              <a:t> are </a:t>
            </a:r>
            <a:r>
              <a:rPr lang="es-419" sz="2200" dirty="0" err="1">
                <a:solidFill>
                  <a:srgbClr val="C00000"/>
                </a:solidFill>
                <a:latin typeface="Cambria" panose="02040503050406030204" pitchFamily="18" charset="0"/>
                <a:cs typeface="Times New Roman" panose="02020603050405020304" pitchFamily="18" charset="0"/>
              </a:rPr>
              <a:t>not</a:t>
            </a:r>
            <a:r>
              <a:rPr lang="es-419" sz="2200" dirty="0">
                <a:solidFill>
                  <a:srgbClr val="C00000"/>
                </a:solidFill>
                <a:latin typeface="Cambria" panose="02040503050406030204" pitchFamily="18" charset="0"/>
                <a:cs typeface="Times New Roman" panose="02020603050405020304" pitchFamily="18" charset="0"/>
              </a:rPr>
              <a:t> </a:t>
            </a:r>
            <a:r>
              <a:rPr lang="es-419" sz="2200" dirty="0" err="1">
                <a:solidFill>
                  <a:srgbClr val="C00000"/>
                </a:solidFill>
                <a:latin typeface="Cambria" panose="02040503050406030204" pitchFamily="18" charset="0"/>
                <a:cs typeface="Times New Roman" panose="02020603050405020304" pitchFamily="18" charset="0"/>
              </a:rPr>
              <a:t>useful</a:t>
            </a:r>
            <a:r>
              <a:rPr lang="es-419" sz="2200" dirty="0">
                <a:solidFill>
                  <a:srgbClr val="C00000"/>
                </a:solidFill>
                <a:latin typeface="Cambria" panose="02040503050406030204" pitchFamily="18" charset="0"/>
                <a:cs typeface="Times New Roman" panose="02020603050405020304" pitchFamily="18" charset="0"/>
              </a:rPr>
              <a:t>.</a:t>
            </a:r>
          </a:p>
        </p:txBody>
      </p:sp>
      <p:pic>
        <p:nvPicPr>
          <p:cNvPr id="20" name="Picture 4" descr="The X Company | LinkedIn">
            <a:extLst>
              <a:ext uri="{FF2B5EF4-FFF2-40B4-BE49-F238E27FC236}">
                <a16:creationId xmlns:a16="http://schemas.microsoft.com/office/drawing/2014/main" id="{658B0E41-A31B-420E-9B5B-943EEB152C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964" y="4908734"/>
            <a:ext cx="917228" cy="9172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razón Images, Stock Photos &amp;amp; Vectors | Shutterstock">
            <a:extLst>
              <a:ext uri="{FF2B5EF4-FFF2-40B4-BE49-F238E27FC236}">
                <a16:creationId xmlns:a16="http://schemas.microsoft.com/office/drawing/2014/main" id="{819F05C1-AB33-4145-9997-983887D660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22" t="22653" r="21517" b="29346"/>
          <a:stretch/>
        </p:blipFill>
        <p:spPr bwMode="auto">
          <a:xfrm>
            <a:off x="7117396" y="4830711"/>
            <a:ext cx="1033405" cy="8681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he X Company | LinkedIn">
            <a:extLst>
              <a:ext uri="{FF2B5EF4-FFF2-40B4-BE49-F238E27FC236}">
                <a16:creationId xmlns:a16="http://schemas.microsoft.com/office/drawing/2014/main" id="{5DE37784-22BF-48CD-A831-A59BDD35F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5730" y="4860390"/>
            <a:ext cx="917228" cy="7869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he X Company | LinkedIn">
            <a:extLst>
              <a:ext uri="{FF2B5EF4-FFF2-40B4-BE49-F238E27FC236}">
                <a16:creationId xmlns:a16="http://schemas.microsoft.com/office/drawing/2014/main" id="{F7A70E0B-4488-43F0-A5C6-B7759A34D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902" y="5940002"/>
            <a:ext cx="874066" cy="8681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razón Images, Stock Photos &amp;amp; Vectors | Shutterstock">
            <a:extLst>
              <a:ext uri="{FF2B5EF4-FFF2-40B4-BE49-F238E27FC236}">
                <a16:creationId xmlns:a16="http://schemas.microsoft.com/office/drawing/2014/main" id="{BE405FB6-524F-4088-ADFF-EF43ECF430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22" t="22653" r="21517" b="29346"/>
          <a:stretch/>
        </p:blipFill>
        <p:spPr bwMode="auto">
          <a:xfrm>
            <a:off x="8698281" y="5859195"/>
            <a:ext cx="1033405" cy="94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98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BC0691-45C8-4E29-80C6-A91E11A57982}"/>
              </a:ext>
            </a:extLst>
          </p:cNvPr>
          <p:cNvPicPr>
            <a:picLocks noChangeAspect="1"/>
          </p:cNvPicPr>
          <p:nvPr/>
        </p:nvPicPr>
        <p:blipFill>
          <a:blip r:embed="rId2"/>
          <a:stretch>
            <a:fillRect/>
          </a:stretch>
        </p:blipFill>
        <p:spPr>
          <a:xfrm>
            <a:off x="2623280" y="65206"/>
            <a:ext cx="6523774" cy="6792794"/>
          </a:xfrm>
          <a:prstGeom prst="rect">
            <a:avLst/>
          </a:prstGeom>
        </p:spPr>
      </p:pic>
      <p:sp>
        <p:nvSpPr>
          <p:cNvPr id="4" name="TextBox 3">
            <a:extLst>
              <a:ext uri="{FF2B5EF4-FFF2-40B4-BE49-F238E27FC236}">
                <a16:creationId xmlns:a16="http://schemas.microsoft.com/office/drawing/2014/main" id="{476A17FA-E0D4-4DB9-AA59-A9EB685392AE}"/>
              </a:ext>
            </a:extLst>
          </p:cNvPr>
          <p:cNvSpPr txBox="1"/>
          <p:nvPr/>
        </p:nvSpPr>
        <p:spPr>
          <a:xfrm>
            <a:off x="6444343" y="803366"/>
            <a:ext cx="583474" cy="369332"/>
          </a:xfrm>
          <a:prstGeom prst="rect">
            <a:avLst/>
          </a:prstGeom>
          <a:noFill/>
          <a:ln>
            <a:solidFill>
              <a:schemeClr val="bg2"/>
            </a:solidFill>
          </a:ln>
        </p:spPr>
        <p:txBody>
          <a:bodyPr wrap="square" rtlCol="0" anchor="ctr" anchorCtr="1">
            <a:spAutoFit/>
          </a:bodyPr>
          <a:lstStyle/>
          <a:p>
            <a:r>
              <a:rPr lang="es-419" dirty="0">
                <a:solidFill>
                  <a:srgbClr val="FF0000"/>
                </a:solidFill>
              </a:rPr>
              <a:t>Son</a:t>
            </a:r>
          </a:p>
        </p:txBody>
      </p:sp>
      <p:sp>
        <p:nvSpPr>
          <p:cNvPr id="5" name="TextBox 4">
            <a:extLst>
              <a:ext uri="{FF2B5EF4-FFF2-40B4-BE49-F238E27FC236}">
                <a16:creationId xmlns:a16="http://schemas.microsoft.com/office/drawing/2014/main" id="{7D96FF5C-A8A6-43BB-866C-FCC433193B8B}"/>
              </a:ext>
            </a:extLst>
          </p:cNvPr>
          <p:cNvSpPr txBox="1"/>
          <p:nvPr/>
        </p:nvSpPr>
        <p:spPr>
          <a:xfrm>
            <a:off x="7201917" y="803366"/>
            <a:ext cx="1031966" cy="369332"/>
          </a:xfrm>
          <a:prstGeom prst="rect">
            <a:avLst/>
          </a:prstGeom>
          <a:noFill/>
          <a:ln>
            <a:solidFill>
              <a:schemeClr val="bg2"/>
            </a:solidFill>
          </a:ln>
        </p:spPr>
        <p:txBody>
          <a:bodyPr wrap="square" rtlCol="0" anchor="ctr" anchorCtr="1">
            <a:spAutoFit/>
          </a:bodyPr>
          <a:lstStyle/>
          <a:p>
            <a:r>
              <a:rPr lang="es-419" dirty="0">
                <a:solidFill>
                  <a:srgbClr val="FF0000"/>
                </a:solidFill>
              </a:rPr>
              <a:t>Man</a:t>
            </a:r>
          </a:p>
        </p:txBody>
      </p:sp>
      <p:sp>
        <p:nvSpPr>
          <p:cNvPr id="6" name="TextBox 5">
            <a:extLst>
              <a:ext uri="{FF2B5EF4-FFF2-40B4-BE49-F238E27FC236}">
                <a16:creationId xmlns:a16="http://schemas.microsoft.com/office/drawing/2014/main" id="{8D7E1EB5-0C1B-4B49-BD9A-78D42C119B22}"/>
              </a:ext>
            </a:extLst>
          </p:cNvPr>
          <p:cNvSpPr txBox="1"/>
          <p:nvPr/>
        </p:nvSpPr>
        <p:spPr>
          <a:xfrm>
            <a:off x="3648393" y="1164418"/>
            <a:ext cx="885419" cy="369332"/>
          </a:xfrm>
          <a:prstGeom prst="rect">
            <a:avLst/>
          </a:prstGeom>
          <a:noFill/>
          <a:ln>
            <a:solidFill>
              <a:schemeClr val="bg2"/>
            </a:solidFill>
          </a:ln>
        </p:spPr>
        <p:txBody>
          <a:bodyPr wrap="square" rtlCol="0" anchor="ctr" anchorCtr="1">
            <a:spAutoFit/>
          </a:bodyPr>
          <a:lstStyle/>
          <a:p>
            <a:r>
              <a:rPr lang="es-419" dirty="0" err="1">
                <a:solidFill>
                  <a:srgbClr val="FF0000"/>
                </a:solidFill>
              </a:rPr>
              <a:t>clouds</a:t>
            </a:r>
            <a:endParaRPr lang="es-419" dirty="0">
              <a:solidFill>
                <a:srgbClr val="FF0000"/>
              </a:solidFill>
            </a:endParaRPr>
          </a:p>
        </p:txBody>
      </p:sp>
      <p:sp>
        <p:nvSpPr>
          <p:cNvPr id="7" name="TextBox 6">
            <a:extLst>
              <a:ext uri="{FF2B5EF4-FFF2-40B4-BE49-F238E27FC236}">
                <a16:creationId xmlns:a16="http://schemas.microsoft.com/office/drawing/2014/main" id="{8F7AB892-0A0C-477A-BB2A-47750EF76C78}"/>
              </a:ext>
            </a:extLst>
          </p:cNvPr>
          <p:cNvSpPr txBox="1"/>
          <p:nvPr/>
        </p:nvSpPr>
        <p:spPr>
          <a:xfrm>
            <a:off x="6096000" y="1172698"/>
            <a:ext cx="885419" cy="369332"/>
          </a:xfrm>
          <a:prstGeom prst="rect">
            <a:avLst/>
          </a:prstGeom>
          <a:noFill/>
          <a:ln>
            <a:solidFill>
              <a:schemeClr val="bg2"/>
            </a:solidFill>
          </a:ln>
        </p:spPr>
        <p:txBody>
          <a:bodyPr wrap="square" rtlCol="0" anchor="ctr" anchorCtr="1">
            <a:spAutoFit/>
          </a:bodyPr>
          <a:lstStyle/>
          <a:p>
            <a:r>
              <a:rPr lang="es-419" dirty="0" err="1">
                <a:solidFill>
                  <a:srgbClr val="FF0000"/>
                </a:solidFill>
              </a:rPr>
              <a:t>power</a:t>
            </a:r>
            <a:endParaRPr lang="es-419" dirty="0">
              <a:solidFill>
                <a:srgbClr val="FF0000"/>
              </a:solidFill>
            </a:endParaRPr>
          </a:p>
        </p:txBody>
      </p:sp>
      <p:sp>
        <p:nvSpPr>
          <p:cNvPr id="8" name="TextBox 7">
            <a:extLst>
              <a:ext uri="{FF2B5EF4-FFF2-40B4-BE49-F238E27FC236}">
                <a16:creationId xmlns:a16="http://schemas.microsoft.com/office/drawing/2014/main" id="{0506789B-8B9D-45C0-B8BA-5D0A7677C551}"/>
              </a:ext>
            </a:extLst>
          </p:cNvPr>
          <p:cNvSpPr txBox="1"/>
          <p:nvPr/>
        </p:nvSpPr>
        <p:spPr>
          <a:xfrm>
            <a:off x="5992586" y="1541526"/>
            <a:ext cx="1075508" cy="369332"/>
          </a:xfrm>
          <a:prstGeom prst="rect">
            <a:avLst/>
          </a:prstGeom>
          <a:noFill/>
          <a:ln>
            <a:solidFill>
              <a:schemeClr val="bg2"/>
            </a:solidFill>
          </a:ln>
        </p:spPr>
        <p:txBody>
          <a:bodyPr wrap="square" rtlCol="0" anchor="ctr" anchorCtr="1">
            <a:spAutoFit/>
          </a:bodyPr>
          <a:lstStyle/>
          <a:p>
            <a:r>
              <a:rPr lang="es-419" dirty="0" err="1">
                <a:solidFill>
                  <a:srgbClr val="FF0000"/>
                </a:solidFill>
              </a:rPr>
              <a:t>angels</a:t>
            </a:r>
            <a:endParaRPr lang="es-419" dirty="0">
              <a:solidFill>
                <a:srgbClr val="FF0000"/>
              </a:solidFill>
            </a:endParaRPr>
          </a:p>
        </p:txBody>
      </p:sp>
      <p:sp>
        <p:nvSpPr>
          <p:cNvPr id="9" name="TextBox 8">
            <a:extLst>
              <a:ext uri="{FF2B5EF4-FFF2-40B4-BE49-F238E27FC236}">
                <a16:creationId xmlns:a16="http://schemas.microsoft.com/office/drawing/2014/main" id="{F579041D-67D4-4E87-A041-E1F2170E17F9}"/>
              </a:ext>
            </a:extLst>
          </p:cNvPr>
          <p:cNvSpPr txBox="1"/>
          <p:nvPr/>
        </p:nvSpPr>
        <p:spPr>
          <a:xfrm>
            <a:off x="2842471" y="1910858"/>
            <a:ext cx="1071155" cy="369332"/>
          </a:xfrm>
          <a:prstGeom prst="rect">
            <a:avLst/>
          </a:prstGeom>
          <a:noFill/>
          <a:ln>
            <a:solidFill>
              <a:schemeClr val="bg2"/>
            </a:solidFill>
          </a:ln>
        </p:spPr>
        <p:txBody>
          <a:bodyPr wrap="square" rtlCol="0" anchor="ctr" anchorCtr="1">
            <a:spAutoFit/>
          </a:bodyPr>
          <a:lstStyle/>
          <a:p>
            <a:r>
              <a:rPr lang="es-419" dirty="0" err="1">
                <a:solidFill>
                  <a:srgbClr val="FF0000"/>
                </a:solidFill>
              </a:rPr>
              <a:t>elect</a:t>
            </a:r>
            <a:endParaRPr lang="es-419" dirty="0">
              <a:solidFill>
                <a:srgbClr val="FF0000"/>
              </a:solidFill>
            </a:endParaRPr>
          </a:p>
        </p:txBody>
      </p:sp>
      <p:sp>
        <p:nvSpPr>
          <p:cNvPr id="10" name="TextBox 9">
            <a:extLst>
              <a:ext uri="{FF2B5EF4-FFF2-40B4-BE49-F238E27FC236}">
                <a16:creationId xmlns:a16="http://schemas.microsoft.com/office/drawing/2014/main" id="{4211C151-E0C5-4FF5-BAC2-BBCBAFD61AF9}"/>
              </a:ext>
            </a:extLst>
          </p:cNvPr>
          <p:cNvSpPr txBox="1"/>
          <p:nvPr/>
        </p:nvSpPr>
        <p:spPr>
          <a:xfrm>
            <a:off x="7287914" y="2280190"/>
            <a:ext cx="859972" cy="369332"/>
          </a:xfrm>
          <a:prstGeom prst="rect">
            <a:avLst/>
          </a:prstGeom>
          <a:noFill/>
          <a:ln>
            <a:solidFill>
              <a:schemeClr val="bg2"/>
            </a:solidFill>
          </a:ln>
        </p:spPr>
        <p:txBody>
          <a:bodyPr wrap="square" rtlCol="0" anchor="ctr" anchorCtr="1">
            <a:spAutoFit/>
          </a:bodyPr>
          <a:lstStyle/>
          <a:p>
            <a:r>
              <a:rPr lang="es-419" dirty="0" err="1">
                <a:solidFill>
                  <a:srgbClr val="FF0000"/>
                </a:solidFill>
              </a:rPr>
              <a:t>sky</a:t>
            </a:r>
            <a:endParaRPr lang="es-419" dirty="0">
              <a:solidFill>
                <a:srgbClr val="FF0000"/>
              </a:solidFill>
            </a:endParaRPr>
          </a:p>
        </p:txBody>
      </p:sp>
    </p:spTree>
    <p:extLst>
      <p:ext uri="{BB962C8B-B14F-4D97-AF65-F5344CB8AC3E}">
        <p14:creationId xmlns:p14="http://schemas.microsoft.com/office/powerpoint/2010/main" val="839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9AA5-1A66-41D7-8092-44A89967F1C6}"/>
              </a:ext>
            </a:extLst>
          </p:cNvPr>
          <p:cNvSpPr>
            <a:spLocks noGrp="1"/>
          </p:cNvSpPr>
          <p:nvPr>
            <p:ph type="title"/>
          </p:nvPr>
        </p:nvSpPr>
        <p:spPr>
          <a:xfrm>
            <a:off x="2247900" y="77107"/>
            <a:ext cx="9029700" cy="1325563"/>
          </a:xfrm>
        </p:spPr>
        <p:txBody>
          <a:bodyPr/>
          <a:lstStyle/>
          <a:p>
            <a:r>
              <a:rPr lang="es-ES" dirty="0" err="1"/>
              <a:t>The</a:t>
            </a:r>
            <a:r>
              <a:rPr lang="es-ES" dirty="0"/>
              <a:t> </a:t>
            </a:r>
            <a:r>
              <a:rPr lang="es-ES" dirty="0" err="1"/>
              <a:t>Return</a:t>
            </a:r>
            <a:r>
              <a:rPr lang="es-ES" dirty="0"/>
              <a:t> </a:t>
            </a:r>
            <a:r>
              <a:rPr lang="es-ES" dirty="0" err="1"/>
              <a:t>of</a:t>
            </a:r>
            <a:r>
              <a:rPr lang="es-ES" dirty="0"/>
              <a:t> </a:t>
            </a:r>
            <a:r>
              <a:rPr lang="es-ES" dirty="0" err="1"/>
              <a:t>the</a:t>
            </a:r>
            <a:r>
              <a:rPr lang="es-ES" dirty="0"/>
              <a:t> Son </a:t>
            </a:r>
            <a:r>
              <a:rPr lang="es-ES" dirty="0" err="1"/>
              <a:t>of</a:t>
            </a:r>
            <a:r>
              <a:rPr lang="es-ES" dirty="0"/>
              <a:t> Man</a:t>
            </a:r>
            <a:endParaRPr lang="es-419" dirty="0"/>
          </a:p>
        </p:txBody>
      </p:sp>
      <p:pic>
        <p:nvPicPr>
          <p:cNvPr id="1026" name="Picture 2" descr="See the source image">
            <a:extLst>
              <a:ext uri="{FF2B5EF4-FFF2-40B4-BE49-F238E27FC236}">
                <a16:creationId xmlns:a16="http://schemas.microsoft.com/office/drawing/2014/main" id="{4925BF04-A8FD-4B0A-A0DD-548593379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325563"/>
            <a:ext cx="5741988" cy="5455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BB2076-6DBA-4105-86FC-CA3C42C6D3FF}"/>
              </a:ext>
            </a:extLst>
          </p:cNvPr>
          <p:cNvSpPr txBox="1"/>
          <p:nvPr/>
        </p:nvSpPr>
        <p:spPr>
          <a:xfrm>
            <a:off x="6727735" y="3059668"/>
            <a:ext cx="4892765" cy="1200329"/>
          </a:xfrm>
          <a:prstGeom prst="rect">
            <a:avLst/>
          </a:prstGeom>
          <a:noFill/>
          <a:ln>
            <a:solidFill>
              <a:schemeClr val="bg2"/>
            </a:solidFill>
          </a:ln>
        </p:spPr>
        <p:txBody>
          <a:bodyPr wrap="square">
            <a:spAutoFit/>
          </a:bodyPr>
          <a:lstStyle/>
          <a:p>
            <a:r>
              <a:rPr lang="en-US" sz="3600" dirty="0"/>
              <a:t>Jesus said to his disciples:</a:t>
            </a:r>
            <a:endParaRPr lang="es-419" sz="3600" dirty="0"/>
          </a:p>
        </p:txBody>
      </p:sp>
    </p:spTree>
    <p:extLst>
      <p:ext uri="{BB962C8B-B14F-4D97-AF65-F5344CB8AC3E}">
        <p14:creationId xmlns:p14="http://schemas.microsoft.com/office/powerpoint/2010/main" val="388383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C075A9CC-91AB-4D2A-B349-CCA492923784}"/>
              </a:ext>
            </a:extLst>
          </p:cNvPr>
          <p:cNvSpPr/>
          <p:nvPr/>
        </p:nvSpPr>
        <p:spPr>
          <a:xfrm>
            <a:off x="3265713" y="4898570"/>
            <a:ext cx="5309119" cy="17807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4" name="CuadroTexto 3">
            <a:extLst>
              <a:ext uri="{FF2B5EF4-FFF2-40B4-BE49-F238E27FC236}">
                <a16:creationId xmlns:a16="http://schemas.microsoft.com/office/drawing/2014/main" id="{608580F2-B7C3-406F-82CA-4595ED797A08}"/>
              </a:ext>
            </a:extLst>
          </p:cNvPr>
          <p:cNvSpPr txBox="1"/>
          <p:nvPr/>
        </p:nvSpPr>
        <p:spPr>
          <a:xfrm>
            <a:off x="3265713" y="5008456"/>
            <a:ext cx="5309119" cy="1561005"/>
          </a:xfrm>
          <a:prstGeom prst="rect">
            <a:avLst/>
          </a:prstGeom>
          <a:noFill/>
        </p:spPr>
        <p:txBody>
          <a:bodyPr wrap="square" rtlCol="0">
            <a:spAutoFit/>
          </a:bodyPr>
          <a:lstStyle/>
          <a:p>
            <a:pPr algn="ctr">
              <a:lnSpc>
                <a:spcPct val="107000"/>
              </a:lnSpc>
              <a:spcAft>
                <a:spcPts val="800"/>
              </a:spcAft>
            </a:pPr>
            <a:r>
              <a:rPr lang="en-US" dirty="0"/>
              <a:t>Lord, help us to always be aware of your presence in our life. Teach us to trust in your Word above all else, since it never passes. Help us to never be afraid because You are always with us. Teach us to always love. Amen. </a:t>
            </a:r>
          </a:p>
        </p:txBody>
      </p:sp>
      <p:pic>
        <p:nvPicPr>
          <p:cNvPr id="6" name="Imagen 5">
            <a:extLst>
              <a:ext uri="{FF2B5EF4-FFF2-40B4-BE49-F238E27FC236}">
                <a16:creationId xmlns:a16="http://schemas.microsoft.com/office/drawing/2014/main" id="{1E88CCD7-F2E1-4AD9-81E3-093E111EC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193" y="1130373"/>
            <a:ext cx="4875525" cy="325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A342BCDB-FE7B-4FC3-A918-8D1134F3F01C}"/>
              </a:ext>
            </a:extLst>
          </p:cNvPr>
          <p:cNvSpPr txBox="1"/>
          <p:nvPr/>
        </p:nvSpPr>
        <p:spPr>
          <a:xfrm>
            <a:off x="775063" y="104695"/>
            <a:ext cx="4354285" cy="1015663"/>
          </a:xfrm>
          <a:prstGeom prst="rect">
            <a:avLst/>
          </a:prstGeom>
          <a:noFill/>
          <a:ln>
            <a:solidFill>
              <a:schemeClr val="bg2"/>
            </a:solidFill>
          </a:ln>
        </p:spPr>
        <p:txBody>
          <a:bodyPr wrap="square" rtlCol="0" anchor="ctr" anchorCtr="1">
            <a:spAutoFit/>
          </a:bodyPr>
          <a:lstStyle/>
          <a:p>
            <a:r>
              <a:rPr lang="es-419" sz="6000" dirty="0" err="1">
                <a:solidFill>
                  <a:schemeClr val="accent1">
                    <a:lumMod val="75000"/>
                  </a:schemeClr>
                </a:solidFill>
                <a:latin typeface="+mj-lt"/>
                <a:ea typeface="+mj-ea"/>
                <a:cs typeface="+mj-cs"/>
              </a:rPr>
              <a:t>Prayer</a:t>
            </a:r>
            <a:endParaRPr lang="es-419" sz="6000" dirty="0"/>
          </a:p>
        </p:txBody>
      </p:sp>
    </p:spTree>
    <p:extLst>
      <p:ext uri="{BB962C8B-B14F-4D97-AF65-F5344CB8AC3E}">
        <p14:creationId xmlns:p14="http://schemas.microsoft.com/office/powerpoint/2010/main" val="410724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F8D32-4818-4094-ADF7-0C388D65B161}"/>
              </a:ext>
            </a:extLst>
          </p:cNvPr>
          <p:cNvSpPr txBox="1"/>
          <p:nvPr/>
        </p:nvSpPr>
        <p:spPr>
          <a:xfrm>
            <a:off x="1405114" y="0"/>
            <a:ext cx="10287214" cy="430887"/>
          </a:xfrm>
          <a:prstGeom prst="rect">
            <a:avLst/>
          </a:prstGeom>
          <a:noFill/>
          <a:ln>
            <a:solidFill>
              <a:schemeClr val="bg2"/>
            </a:solidFill>
          </a:ln>
        </p:spPr>
        <p:txBody>
          <a:bodyPr wrap="square">
            <a:spAutoFit/>
          </a:bodyPr>
          <a:lstStyle/>
          <a:p>
            <a:r>
              <a:rPr lang="es-ES" sz="2200" dirty="0" err="1">
                <a:solidFill>
                  <a:schemeClr val="accent1">
                    <a:lumMod val="75000"/>
                  </a:schemeClr>
                </a:solidFill>
                <a:latin typeface="+mj-lt"/>
                <a:ea typeface="+mj-ea"/>
                <a:cs typeface="+mj-cs"/>
              </a:rPr>
              <a:t>Song</a:t>
            </a:r>
            <a:r>
              <a:rPr lang="es-ES" dirty="0">
                <a:solidFill>
                  <a:schemeClr val="accent1">
                    <a:lumMod val="75000"/>
                  </a:schemeClr>
                </a:solidFill>
                <a:latin typeface="+mj-lt"/>
                <a:ea typeface="+mj-ea"/>
                <a:cs typeface="+mj-cs"/>
              </a:rPr>
              <a:t>: </a:t>
            </a:r>
            <a:r>
              <a:rPr lang="en-US" sz="1800" dirty="0">
                <a:effectLst/>
                <a:latin typeface="Times New Roman" panose="02020603050405020304" pitchFamily="18" charset="0"/>
                <a:ea typeface="Times New Roman" panose="02020603050405020304" pitchFamily="18" charset="0"/>
              </a:rPr>
              <a:t>I have decided to follow Jesus, Lifetree Kids (Ctrl Click)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https://youtu.be/sEL0WpeH088</a:t>
            </a:r>
            <a:endParaRPr lang="es-419" dirty="0"/>
          </a:p>
        </p:txBody>
      </p:sp>
      <p:pic>
        <p:nvPicPr>
          <p:cNvPr id="2" name="Online Media 1" title="I Have Decided | Cave Quest VBS Music Video | Group Publishing">
            <a:hlinkClick r:id="" action="ppaction://media"/>
            <a:extLst>
              <a:ext uri="{FF2B5EF4-FFF2-40B4-BE49-F238E27FC236}">
                <a16:creationId xmlns:a16="http://schemas.microsoft.com/office/drawing/2014/main" id="{41B4BBF3-C0E1-45FD-8509-21AB3EC9B564}"/>
              </a:ext>
            </a:extLst>
          </p:cNvPr>
          <p:cNvPicPr>
            <a:picLocks noRot="1" noChangeAspect="1"/>
          </p:cNvPicPr>
          <p:nvPr>
            <a:videoFile r:link="rId1"/>
          </p:nvPr>
        </p:nvPicPr>
        <p:blipFill>
          <a:blip r:embed="rId4"/>
          <a:stretch>
            <a:fillRect/>
          </a:stretch>
        </p:blipFill>
        <p:spPr>
          <a:xfrm>
            <a:off x="0" y="369332"/>
            <a:ext cx="12165027" cy="6488668"/>
          </a:xfrm>
          <a:prstGeom prst="rect">
            <a:avLst/>
          </a:prstGeom>
        </p:spPr>
      </p:pic>
    </p:spTree>
    <p:extLst>
      <p:ext uri="{BB962C8B-B14F-4D97-AF65-F5344CB8AC3E}">
        <p14:creationId xmlns:p14="http://schemas.microsoft.com/office/powerpoint/2010/main" val="287363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65E7-0252-430E-BD7B-2DF0C51394F3}"/>
              </a:ext>
            </a:extLst>
          </p:cNvPr>
          <p:cNvSpPr>
            <a:spLocks noGrp="1"/>
          </p:cNvSpPr>
          <p:nvPr>
            <p:ph type="title"/>
          </p:nvPr>
        </p:nvSpPr>
        <p:spPr>
          <a:xfrm>
            <a:off x="505097" y="337623"/>
            <a:ext cx="10822577" cy="1325563"/>
          </a:xfrm>
        </p:spPr>
        <p:txBody>
          <a:bodyPr>
            <a:noAutofit/>
          </a:bodyPr>
          <a:lstStyle/>
          <a:p>
            <a:r>
              <a:rPr lang="en-US" sz="2800" dirty="0"/>
              <a:t>In those days after that tribulation the sun will be darkened, and the moon will not give its light, and the stars will be falling from the sky, and the powers in the heavens will be shaken.</a:t>
            </a:r>
            <a:endParaRPr lang="es-419" sz="2800" dirty="0"/>
          </a:p>
        </p:txBody>
      </p:sp>
      <p:pic>
        <p:nvPicPr>
          <p:cNvPr id="4" name="Picture 3">
            <a:extLst>
              <a:ext uri="{FF2B5EF4-FFF2-40B4-BE49-F238E27FC236}">
                <a16:creationId xmlns:a16="http://schemas.microsoft.com/office/drawing/2014/main" id="{62C7DE38-E52A-4DE4-9D19-1E06C1C643AD}"/>
              </a:ext>
            </a:extLst>
          </p:cNvPr>
          <p:cNvPicPr>
            <a:picLocks noChangeAspect="1"/>
          </p:cNvPicPr>
          <p:nvPr/>
        </p:nvPicPr>
        <p:blipFill rotWithShape="1">
          <a:blip r:embed="rId2"/>
          <a:srcRect l="6857" t="42693" r="68286" b="18981"/>
          <a:stretch/>
        </p:blipFill>
        <p:spPr>
          <a:xfrm>
            <a:off x="2226857" y="1937084"/>
            <a:ext cx="7738286" cy="4402820"/>
          </a:xfrm>
          <a:prstGeom prst="rect">
            <a:avLst/>
          </a:prstGeom>
        </p:spPr>
      </p:pic>
    </p:spTree>
    <p:extLst>
      <p:ext uri="{BB962C8B-B14F-4D97-AF65-F5344CB8AC3E}">
        <p14:creationId xmlns:p14="http://schemas.microsoft.com/office/powerpoint/2010/main" val="3398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4AB6-DB65-4D1A-B697-AA25236F2809}"/>
              </a:ext>
            </a:extLst>
          </p:cNvPr>
          <p:cNvSpPr>
            <a:spLocks noGrp="1"/>
          </p:cNvSpPr>
          <p:nvPr>
            <p:ph type="title"/>
          </p:nvPr>
        </p:nvSpPr>
        <p:spPr>
          <a:xfrm>
            <a:off x="400593" y="232778"/>
            <a:ext cx="11599817" cy="1325563"/>
          </a:xfrm>
        </p:spPr>
        <p:txBody>
          <a:bodyPr>
            <a:noAutofit/>
          </a:bodyPr>
          <a:lstStyle/>
          <a:p>
            <a:r>
              <a:rPr lang="en-US" sz="2800" dirty="0"/>
              <a:t>And then they will see 'the Son of Man coming in the clouds' with great power and glory, </a:t>
            </a:r>
            <a:endParaRPr lang="es-419" sz="2800" dirty="0"/>
          </a:p>
        </p:txBody>
      </p:sp>
      <p:pic>
        <p:nvPicPr>
          <p:cNvPr id="4" name="Picture 3">
            <a:extLst>
              <a:ext uri="{FF2B5EF4-FFF2-40B4-BE49-F238E27FC236}">
                <a16:creationId xmlns:a16="http://schemas.microsoft.com/office/drawing/2014/main" id="{A4A8A234-E023-4E1A-9267-D22E510D6ACC}"/>
              </a:ext>
            </a:extLst>
          </p:cNvPr>
          <p:cNvPicPr>
            <a:picLocks noChangeAspect="1"/>
          </p:cNvPicPr>
          <p:nvPr/>
        </p:nvPicPr>
        <p:blipFill rotWithShape="1">
          <a:blip r:embed="rId2"/>
          <a:srcRect l="6857" t="43273" r="68357" b="18594"/>
          <a:stretch/>
        </p:blipFill>
        <p:spPr>
          <a:xfrm>
            <a:off x="1680754" y="1820092"/>
            <a:ext cx="7777108" cy="4415248"/>
          </a:xfrm>
          <a:prstGeom prst="rect">
            <a:avLst/>
          </a:prstGeom>
        </p:spPr>
      </p:pic>
    </p:spTree>
    <p:extLst>
      <p:ext uri="{BB962C8B-B14F-4D97-AF65-F5344CB8AC3E}">
        <p14:creationId xmlns:p14="http://schemas.microsoft.com/office/powerpoint/2010/main" val="291904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4500-7E6B-4E61-A414-566726764FD6}"/>
              </a:ext>
            </a:extLst>
          </p:cNvPr>
          <p:cNvSpPr>
            <a:spLocks noGrp="1"/>
          </p:cNvSpPr>
          <p:nvPr>
            <p:ph type="title"/>
          </p:nvPr>
        </p:nvSpPr>
        <p:spPr>
          <a:xfrm>
            <a:off x="638174" y="150812"/>
            <a:ext cx="10709366" cy="1325563"/>
          </a:xfrm>
        </p:spPr>
        <p:txBody>
          <a:bodyPr>
            <a:normAutofit fontScale="90000"/>
          </a:bodyPr>
          <a:lstStyle/>
          <a:p>
            <a:r>
              <a:rPr lang="en-US" sz="3200" dirty="0"/>
              <a:t>…and then he will send out the angels and gather his elect from the four winds, from the end of the earth to the end of the sky.</a:t>
            </a:r>
            <a:endParaRPr lang="es-419" sz="3100" dirty="0"/>
          </a:p>
        </p:txBody>
      </p:sp>
      <p:pic>
        <p:nvPicPr>
          <p:cNvPr id="4" name="Picture 3">
            <a:extLst>
              <a:ext uri="{FF2B5EF4-FFF2-40B4-BE49-F238E27FC236}">
                <a16:creationId xmlns:a16="http://schemas.microsoft.com/office/drawing/2014/main" id="{D38A1598-30EA-4D71-9022-9511F2BD46EF}"/>
              </a:ext>
            </a:extLst>
          </p:cNvPr>
          <p:cNvPicPr>
            <a:picLocks noChangeAspect="1"/>
          </p:cNvPicPr>
          <p:nvPr/>
        </p:nvPicPr>
        <p:blipFill rotWithShape="1">
          <a:blip r:embed="rId2"/>
          <a:srcRect l="6875" t="42803" r="68438" b="18242"/>
          <a:stretch/>
        </p:blipFill>
        <p:spPr>
          <a:xfrm>
            <a:off x="228600" y="2543175"/>
            <a:ext cx="6494188" cy="3781426"/>
          </a:xfrm>
          <a:prstGeom prst="rect">
            <a:avLst/>
          </a:prstGeom>
        </p:spPr>
      </p:pic>
      <p:pic>
        <p:nvPicPr>
          <p:cNvPr id="2054" name="Picture 6">
            <a:extLst>
              <a:ext uri="{FF2B5EF4-FFF2-40B4-BE49-F238E27FC236}">
                <a16:creationId xmlns:a16="http://schemas.microsoft.com/office/drawing/2014/main" id="{4C40DD3A-C0A8-455F-9664-227551E0C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044" y="1600199"/>
            <a:ext cx="4726782" cy="378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circle(in)">
                                      <p:cBhvr>
                                        <p:cTn id="12"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BFFC-2AC2-48EB-846A-C890B70016A6}"/>
              </a:ext>
            </a:extLst>
          </p:cNvPr>
          <p:cNvSpPr>
            <a:spLocks noGrp="1"/>
          </p:cNvSpPr>
          <p:nvPr>
            <p:ph type="title"/>
          </p:nvPr>
        </p:nvSpPr>
        <p:spPr>
          <a:xfrm>
            <a:off x="508421" y="188233"/>
            <a:ext cx="10857411" cy="1325563"/>
          </a:xfrm>
        </p:spPr>
        <p:txBody>
          <a:bodyPr>
            <a:noAutofit/>
          </a:bodyPr>
          <a:lstStyle/>
          <a:p>
            <a:r>
              <a:rPr lang="en-US" sz="2800" dirty="0"/>
              <a:t>Learn a lesson from the fig tree. When its branch becomes tender and sprouts leaves, you know that summer is near.</a:t>
            </a:r>
            <a:endParaRPr lang="es-419" sz="2800" dirty="0"/>
          </a:p>
        </p:txBody>
      </p:sp>
      <p:pic>
        <p:nvPicPr>
          <p:cNvPr id="4" name="Picture 3">
            <a:extLst>
              <a:ext uri="{FF2B5EF4-FFF2-40B4-BE49-F238E27FC236}">
                <a16:creationId xmlns:a16="http://schemas.microsoft.com/office/drawing/2014/main" id="{D4FAA1F2-C7B3-4C2E-901B-B0477C105B96}"/>
              </a:ext>
            </a:extLst>
          </p:cNvPr>
          <p:cNvPicPr>
            <a:picLocks noChangeAspect="1"/>
          </p:cNvPicPr>
          <p:nvPr/>
        </p:nvPicPr>
        <p:blipFill rotWithShape="1">
          <a:blip r:embed="rId2"/>
          <a:srcRect l="6875" t="43080" r="68429" b="18787"/>
          <a:stretch/>
        </p:blipFill>
        <p:spPr>
          <a:xfrm>
            <a:off x="4095542" y="1846217"/>
            <a:ext cx="7091874" cy="4040777"/>
          </a:xfrm>
          <a:prstGeom prst="rect">
            <a:avLst/>
          </a:prstGeom>
        </p:spPr>
      </p:pic>
      <p:pic>
        <p:nvPicPr>
          <p:cNvPr id="3076" name="Picture 4">
            <a:extLst>
              <a:ext uri="{FF2B5EF4-FFF2-40B4-BE49-F238E27FC236}">
                <a16:creationId xmlns:a16="http://schemas.microsoft.com/office/drawing/2014/main" id="{138612D3-9B93-48CD-8BE8-EE317C968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7860">
            <a:off x="137705" y="2330019"/>
            <a:ext cx="4097565" cy="307317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8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heel(1)">
                                      <p:cBhvr>
                                        <p:cTn id="10"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19C4-7AF8-406B-A47B-C46FB6306BF6}"/>
              </a:ext>
            </a:extLst>
          </p:cNvPr>
          <p:cNvSpPr>
            <a:spLocks noGrp="1"/>
          </p:cNvSpPr>
          <p:nvPr>
            <p:ph type="title"/>
          </p:nvPr>
        </p:nvSpPr>
        <p:spPr>
          <a:xfrm>
            <a:off x="226422" y="252664"/>
            <a:ext cx="11739155" cy="1511806"/>
          </a:xfrm>
        </p:spPr>
        <p:txBody>
          <a:bodyPr>
            <a:noAutofit/>
          </a:bodyPr>
          <a:lstStyle/>
          <a:p>
            <a:r>
              <a:rPr lang="en-US" sz="3000" dirty="0"/>
              <a:t>In the same way, when you see these things happening, know that he is near, at the gates. </a:t>
            </a:r>
            <a:endParaRPr lang="es-419" sz="3000" dirty="0"/>
          </a:p>
        </p:txBody>
      </p:sp>
      <p:pic>
        <p:nvPicPr>
          <p:cNvPr id="4" name="Picture 3">
            <a:extLst>
              <a:ext uri="{FF2B5EF4-FFF2-40B4-BE49-F238E27FC236}">
                <a16:creationId xmlns:a16="http://schemas.microsoft.com/office/drawing/2014/main" id="{196A76B7-9938-4B4E-A3BF-11F1713264BF}"/>
              </a:ext>
            </a:extLst>
          </p:cNvPr>
          <p:cNvPicPr>
            <a:picLocks noChangeAspect="1"/>
          </p:cNvPicPr>
          <p:nvPr/>
        </p:nvPicPr>
        <p:blipFill rotWithShape="1">
          <a:blip r:embed="rId2"/>
          <a:srcRect l="6714" t="43080" r="68214" b="18593"/>
          <a:stretch/>
        </p:blipFill>
        <p:spPr>
          <a:xfrm>
            <a:off x="2081347" y="2096069"/>
            <a:ext cx="7663545" cy="4323025"/>
          </a:xfrm>
          <a:prstGeom prst="rect">
            <a:avLst/>
          </a:prstGeom>
        </p:spPr>
      </p:pic>
    </p:spTree>
    <p:extLst>
      <p:ext uri="{BB962C8B-B14F-4D97-AF65-F5344CB8AC3E}">
        <p14:creationId xmlns:p14="http://schemas.microsoft.com/office/powerpoint/2010/main" val="63910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ABFD-F615-4D25-8696-9A698993A83E}"/>
              </a:ext>
            </a:extLst>
          </p:cNvPr>
          <p:cNvSpPr>
            <a:spLocks noGrp="1"/>
          </p:cNvSpPr>
          <p:nvPr>
            <p:ph type="title"/>
          </p:nvPr>
        </p:nvSpPr>
        <p:spPr>
          <a:xfrm>
            <a:off x="557349" y="200234"/>
            <a:ext cx="10796451" cy="1325563"/>
          </a:xfrm>
        </p:spPr>
        <p:txBody>
          <a:bodyPr>
            <a:normAutofit/>
          </a:bodyPr>
          <a:lstStyle/>
          <a:p>
            <a:r>
              <a:rPr lang="en-US" sz="3000" dirty="0"/>
              <a:t>Amen, I say to you, this generation will not pass away until all these things have taken place. </a:t>
            </a:r>
            <a:endParaRPr lang="es-419" sz="3000" dirty="0"/>
          </a:p>
        </p:txBody>
      </p:sp>
      <p:pic>
        <p:nvPicPr>
          <p:cNvPr id="4" name="Picture 3">
            <a:extLst>
              <a:ext uri="{FF2B5EF4-FFF2-40B4-BE49-F238E27FC236}">
                <a16:creationId xmlns:a16="http://schemas.microsoft.com/office/drawing/2014/main" id="{4B8AB322-B30B-4D1A-A712-69BC89D603A7}"/>
              </a:ext>
            </a:extLst>
          </p:cNvPr>
          <p:cNvPicPr>
            <a:picLocks noChangeAspect="1"/>
          </p:cNvPicPr>
          <p:nvPr/>
        </p:nvPicPr>
        <p:blipFill rotWithShape="1">
          <a:blip r:embed="rId2"/>
          <a:srcRect l="6786" t="43023" r="68143" b="18594"/>
          <a:stretch/>
        </p:blipFill>
        <p:spPr>
          <a:xfrm>
            <a:off x="1776549" y="1690688"/>
            <a:ext cx="8059978" cy="45533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748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E79D679E-666E-4340-B5E3-344527B7B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7520">
            <a:off x="7663108" y="1216028"/>
            <a:ext cx="4139740" cy="3216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B5748C-BBE9-446B-B49D-8E308F6899B3}"/>
              </a:ext>
            </a:extLst>
          </p:cNvPr>
          <p:cNvSpPr>
            <a:spLocks noGrp="1"/>
          </p:cNvSpPr>
          <p:nvPr>
            <p:ph type="title"/>
          </p:nvPr>
        </p:nvSpPr>
        <p:spPr>
          <a:xfrm>
            <a:off x="522513" y="217079"/>
            <a:ext cx="10744200" cy="1325563"/>
          </a:xfrm>
        </p:spPr>
        <p:txBody>
          <a:bodyPr>
            <a:normAutofit/>
          </a:bodyPr>
          <a:lstStyle/>
          <a:p>
            <a:r>
              <a:rPr lang="en-US" sz="3000" dirty="0"/>
              <a:t>But of that day or hour, no one knows, neither the angels in heaven, nor the Son, but only the Father.</a:t>
            </a:r>
            <a:endParaRPr lang="es-419" sz="3000" dirty="0"/>
          </a:p>
        </p:txBody>
      </p:sp>
      <p:pic>
        <p:nvPicPr>
          <p:cNvPr id="4" name="Picture 3">
            <a:extLst>
              <a:ext uri="{FF2B5EF4-FFF2-40B4-BE49-F238E27FC236}">
                <a16:creationId xmlns:a16="http://schemas.microsoft.com/office/drawing/2014/main" id="{0691FBEA-0C73-43FD-8F9B-909627C2310C}"/>
              </a:ext>
            </a:extLst>
          </p:cNvPr>
          <p:cNvPicPr>
            <a:picLocks noChangeAspect="1"/>
          </p:cNvPicPr>
          <p:nvPr/>
        </p:nvPicPr>
        <p:blipFill rotWithShape="1">
          <a:blip r:embed="rId3"/>
          <a:srcRect l="6857" t="42306" r="68143" b="18400"/>
          <a:stretch/>
        </p:blipFill>
        <p:spPr>
          <a:xfrm>
            <a:off x="627017" y="2363899"/>
            <a:ext cx="7748450" cy="44941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55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heel(1)">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oud skipper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Cloud skipper design slides.potx" id="{A839CB2D-CAF8-4C90-9E08-F1ACA2C5BDD5}" vid="{4C3DFA96-B4CF-43D6-AFA3-6C4764C0CD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533</Words>
  <Application>Microsoft Office PowerPoint</Application>
  <PresentationFormat>Widescreen</PresentationFormat>
  <Paragraphs>48</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Aharoni</vt:lpstr>
      <vt:lpstr>Arial</vt:lpstr>
      <vt:lpstr>Calibri</vt:lpstr>
      <vt:lpstr>Cambria</vt:lpstr>
      <vt:lpstr>Caprica Script Upr Personal Use</vt:lpstr>
      <vt:lpstr>Times New Roman</vt:lpstr>
      <vt:lpstr>Cloud skipper design template</vt:lpstr>
      <vt:lpstr>Ministry Friends of Jesus and Mary</vt:lpstr>
      <vt:lpstr>The Return of the Son of Man</vt:lpstr>
      <vt:lpstr>In those days after that tribulation the sun will be darkened, and the moon will not give its light, and the stars will be falling from the sky, and the powers in the heavens will be shaken.</vt:lpstr>
      <vt:lpstr>And then they will see 'the Son of Man coming in the clouds' with great power and glory, </vt:lpstr>
      <vt:lpstr>…and then he will send out the angels and gather his elect from the four winds, from the end of the earth to the end of the sky.</vt:lpstr>
      <vt:lpstr>Learn a lesson from the fig tree. When its branch becomes tender and sprouts leaves, you know that summer is near.</vt:lpstr>
      <vt:lpstr>In the same way, when you see these things happening, know that he is near, at the gates. </vt:lpstr>
      <vt:lpstr>Amen, I say to you, this generation will not pass away until all these things have taken place. </vt:lpstr>
      <vt:lpstr>But of that day or hour, no one knows, neither the angels in heaven, nor the Son, but only the Father.</vt:lpstr>
      <vt:lpstr>PowerPoint Presentation</vt:lpstr>
      <vt:lpstr>Jesus here promises to return for the second time to earth.  How did He come the first time?</vt:lpstr>
      <vt:lpstr>Why did He come small?</vt:lpstr>
      <vt:lpstr>How will He come the second time?</vt:lpstr>
      <vt:lpstr>What will He do when He returns? </vt:lpstr>
      <vt:lpstr>How do we prepare our hearts to recognize and follow Jesus so we may be one of His elect?</vt:lpstr>
      <vt:lpstr>How do we prepare our hearts to recognize and follow Jesus so we may be one of His elect? (2)</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Amigos de Jesús y María</dc:title>
  <dc:creator>Maria Varona</dc:creator>
  <cp:lastModifiedBy>Maria Varona</cp:lastModifiedBy>
  <cp:revision>4</cp:revision>
  <dcterms:modified xsi:type="dcterms:W3CDTF">2021-11-08T20:35:32Z</dcterms:modified>
</cp:coreProperties>
</file>