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8"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A22E-7E3B-40E1-A14A-D16845B9C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1EA02F5E-4A32-4668-87DA-B75DB69C6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0DEA24D1-3802-414D-82BB-57A7B04DECA0}"/>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99E07394-F112-4403-9714-577FE1046342}"/>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FB88BCA-E949-4073-9BB5-7EE5D1E57417}"/>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393761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D1B2-EA14-4BA4-89E9-D9CDC8C50E8C}"/>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EC8DB39A-EAA4-4561-AD43-9DE97D940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E34E435B-9593-4480-ADAC-FDF12BEC9ADB}"/>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58468913-D7AB-4A36-A9CD-10649C69B2FA}"/>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E89B8DCC-D00B-4416-B716-6266C8FFFA8F}"/>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226499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FA859-3EA6-4DC9-8159-419CCB8B59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DCE5AB53-4295-4FB0-B182-8DB79C8759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81BFC009-F20C-4E95-A3D2-04803F772E9C}"/>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A875AA90-64A9-4401-83B5-F90D6BA1AA1B}"/>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1543108-4282-48BE-B6B8-E4313EE72286}"/>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409630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0F87-4E00-43AE-82F2-88ACEA363C00}"/>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1751A10-997E-4352-876F-3FE3F20A0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0726617C-F83B-4601-A315-F85339C872F7}"/>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E53F6011-CD55-4749-A6DA-FE90D5523204}"/>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8CE4F97B-F669-4DF2-B6FC-4CA248290048}"/>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413217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8632-D1F4-4E18-8FD6-960E5908B3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A8CF50CC-78ED-450F-AFF8-EE3F7DEE3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1B3E69-B7FF-4743-8ACB-995858DC6EC7}"/>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36466A41-0555-4FBB-86FA-E10BCC8CC7A0}"/>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11BA8A5-A1BB-4D84-98BA-13DD84ADE9D1}"/>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97632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0DAA-1FD2-4A24-8530-B58524790108}"/>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98EA37EC-2BB0-43C8-8BFD-4F9D6DC163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8AB16246-95F0-4343-AF7C-CE92DEE1B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9032A8CD-FB17-4353-A7F8-BA1165E2733E}"/>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6" name="Footer Placeholder 5">
            <a:extLst>
              <a:ext uri="{FF2B5EF4-FFF2-40B4-BE49-F238E27FC236}">
                <a16:creationId xmlns:a16="http://schemas.microsoft.com/office/drawing/2014/main" id="{1A3BFF69-79BE-407B-B6A3-0662D5317783}"/>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3E684F87-B13E-43DB-B296-6B20BBDE1F18}"/>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275514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F160-FB2B-450E-9A48-55E0097C7CCA}"/>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B0AF6AD4-7E4F-454E-A6CD-FECC6FF31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A74DB-EAF7-410E-8FD5-E417A28E6C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CF45E638-F5D6-4EE6-BFB2-79D4366D3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50712-DFC5-401B-97A4-1A9021F21C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D3E53EC7-E6DF-4B7D-9491-8B9928701D6A}"/>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8" name="Footer Placeholder 7">
            <a:extLst>
              <a:ext uri="{FF2B5EF4-FFF2-40B4-BE49-F238E27FC236}">
                <a16:creationId xmlns:a16="http://schemas.microsoft.com/office/drawing/2014/main" id="{EEA18066-352D-41C7-AD7A-E35AD3C49BB9}"/>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AE7AC466-38D1-4415-82ED-64A83159E9B1}"/>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183331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8D12-BF36-444E-85F0-34F0B8B7580B}"/>
              </a:ext>
            </a:extLst>
          </p:cNvPr>
          <p:cNvSpPr>
            <a:spLocks noGrp="1"/>
          </p:cNvSpPr>
          <p:nvPr>
            <p:ph type="title"/>
          </p:nvPr>
        </p:nvSpPr>
        <p:spPr/>
        <p:txBody>
          <a:bodyPr/>
          <a:lstStyle>
            <a:lvl1pPr>
              <a:defRPr>
                <a:solidFill>
                  <a:schemeClr val="accent2">
                    <a:lumMod val="75000"/>
                  </a:schemeClr>
                </a:solidFill>
                <a:latin typeface="Aharoni" panose="02010803020104030203" pitchFamily="2" charset="-79"/>
                <a:cs typeface="Aharoni" panose="02010803020104030203" pitchFamily="2" charset="-79"/>
              </a:defRPr>
            </a:lvl1pPr>
          </a:lstStyle>
          <a:p>
            <a:r>
              <a:rPr lang="en-US" dirty="0"/>
              <a:t>Click to edit Master title style</a:t>
            </a:r>
            <a:endParaRPr lang="es-419" dirty="0"/>
          </a:p>
        </p:txBody>
      </p:sp>
      <p:pic>
        <p:nvPicPr>
          <p:cNvPr id="7" name="Picture 6" descr="A picture containing diagram&#10;&#10;Description automatically generated">
            <a:extLst>
              <a:ext uri="{FF2B5EF4-FFF2-40B4-BE49-F238E27FC236}">
                <a16:creationId xmlns:a16="http://schemas.microsoft.com/office/drawing/2014/main" id="{9C9D5965-5441-4B1F-8ED7-8AB9CA1EE8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7826" y="4695333"/>
            <a:ext cx="2011837" cy="201183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019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80BA4-394F-425E-A2C1-C060A16832A7}"/>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3" name="Footer Placeholder 2">
            <a:extLst>
              <a:ext uri="{FF2B5EF4-FFF2-40B4-BE49-F238E27FC236}">
                <a16:creationId xmlns:a16="http://schemas.microsoft.com/office/drawing/2014/main" id="{67A0D77D-E841-4A7B-A60A-FC399494462E}"/>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17A78F9A-D90B-4A29-A2BF-AEE005845760}"/>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28188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1CEE-FC23-4C29-9309-AD783E6AA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BE69FB3E-2221-4A25-8685-86E1CFC1F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ABC96905-BC63-48A4-9888-D0066881F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7C33A-2508-4835-BAF2-E031F83EDBAF}"/>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6" name="Footer Placeholder 5">
            <a:extLst>
              <a:ext uri="{FF2B5EF4-FFF2-40B4-BE49-F238E27FC236}">
                <a16:creationId xmlns:a16="http://schemas.microsoft.com/office/drawing/2014/main" id="{0A6C84CD-B1B8-48C6-915D-2BC5C94E7135}"/>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93BFD4B5-CD9D-4CE7-8D01-70AB22003679}"/>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101663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234A-8CE3-44B9-8FE5-20D4BE29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E674D7D4-2A5F-489A-B43A-1AFB2485E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1018E8D7-6A18-4124-8D86-7598F3F11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B8CD-F06D-4B85-841A-7DCE524CF90D}"/>
              </a:ext>
            </a:extLst>
          </p:cNvPr>
          <p:cNvSpPr>
            <a:spLocks noGrp="1"/>
          </p:cNvSpPr>
          <p:nvPr>
            <p:ph type="dt" sz="half" idx="10"/>
          </p:nvPr>
        </p:nvSpPr>
        <p:spPr/>
        <p:txBody>
          <a:bodyPr/>
          <a:lstStyle/>
          <a:p>
            <a:fld id="{A9EA4931-69C2-48CA-9C2A-8250D6BAA44A}" type="datetimeFigureOut">
              <a:rPr lang="es-419" smtClean="0"/>
              <a:t>10/1/2022</a:t>
            </a:fld>
            <a:endParaRPr lang="es-419"/>
          </a:p>
        </p:txBody>
      </p:sp>
      <p:sp>
        <p:nvSpPr>
          <p:cNvPr id="6" name="Footer Placeholder 5">
            <a:extLst>
              <a:ext uri="{FF2B5EF4-FFF2-40B4-BE49-F238E27FC236}">
                <a16:creationId xmlns:a16="http://schemas.microsoft.com/office/drawing/2014/main" id="{80860855-AE58-4AB5-97EB-3B1F903AC79B}"/>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F3D797C6-7480-4B5B-A8EC-80538265DE05}"/>
              </a:ext>
            </a:extLst>
          </p:cNvPr>
          <p:cNvSpPr>
            <a:spLocks noGrp="1"/>
          </p:cNvSpPr>
          <p:nvPr>
            <p:ph type="sldNum" sz="quarter" idx="12"/>
          </p:nvPr>
        </p:nvSpPr>
        <p:spPr/>
        <p:txBody>
          <a:bodyPr/>
          <a:lstStyle/>
          <a:p>
            <a:fld id="{D5115DF6-602C-4062-AA23-148191C84ECD}" type="slidenum">
              <a:rPr lang="es-419" smtClean="0"/>
              <a:t>‹#›</a:t>
            </a:fld>
            <a:endParaRPr lang="es-419"/>
          </a:p>
        </p:txBody>
      </p:sp>
    </p:spTree>
    <p:extLst>
      <p:ext uri="{BB962C8B-B14F-4D97-AF65-F5344CB8AC3E}">
        <p14:creationId xmlns:p14="http://schemas.microsoft.com/office/powerpoint/2010/main" val="119549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6E096-792A-4E4F-ADD4-9910FC1FF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19340087-8AB6-49E5-9CB4-FE8225B9C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750C824E-0E2C-4660-9CED-174CFC7E4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A4931-69C2-48CA-9C2A-8250D6BAA44A}" type="datetimeFigureOut">
              <a:rPr lang="es-419" smtClean="0"/>
              <a:t>10/1/2022</a:t>
            </a:fld>
            <a:endParaRPr lang="es-419"/>
          </a:p>
        </p:txBody>
      </p:sp>
      <p:sp>
        <p:nvSpPr>
          <p:cNvPr id="5" name="Footer Placeholder 4">
            <a:extLst>
              <a:ext uri="{FF2B5EF4-FFF2-40B4-BE49-F238E27FC236}">
                <a16:creationId xmlns:a16="http://schemas.microsoft.com/office/drawing/2014/main" id="{E17AE7F8-AF65-4688-944A-35F7CF2E8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AFF669A9-F610-455E-A215-87CC5631D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15DF6-602C-4062-AA23-148191C84ECD}" type="slidenum">
              <a:rPr lang="es-419" smtClean="0"/>
              <a:t>‹#›</a:t>
            </a:fld>
            <a:endParaRPr lang="es-419"/>
          </a:p>
        </p:txBody>
      </p:sp>
    </p:spTree>
    <p:extLst>
      <p:ext uri="{BB962C8B-B14F-4D97-AF65-F5344CB8AC3E}">
        <p14:creationId xmlns:p14="http://schemas.microsoft.com/office/powerpoint/2010/main" val="171668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O0FpDV9ozBA" TargetMode="External"/><Relationship Id="rId2" Type="http://schemas.openxmlformats.org/officeDocument/2006/relationships/hyperlink" Target="https://youtu.be/v0kcAWZ9qOA"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ZYLUTdB9l1g" TargetMode="External"/><Relationship Id="rId2" Type="http://schemas.openxmlformats.org/officeDocument/2006/relationships/slideLayout" Target="../slideLayouts/slideLayout6.xml"/><Relationship Id="rId1" Type="http://schemas.openxmlformats.org/officeDocument/2006/relationships/video" Target="https://www.youtube.com/embed/ZYLUTdB9l1g?feature=oembed"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 BODAS DE CANÁ - 15 elementos - Play Jigsaw Puzzle gratis en Puzzle  Factory">
            <a:extLst>
              <a:ext uri="{FF2B5EF4-FFF2-40B4-BE49-F238E27FC236}">
                <a16:creationId xmlns:a16="http://schemas.microsoft.com/office/drawing/2014/main" id="{7B223AF1-C57F-4C2E-BD23-8FF3CA8D7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7F986D-8360-4429-974F-4A88D7AB67D5}"/>
              </a:ext>
            </a:extLst>
          </p:cNvPr>
          <p:cNvSpPr>
            <a:spLocks noGrp="1"/>
          </p:cNvSpPr>
          <p:nvPr>
            <p:ph type="ctrTitle"/>
          </p:nvPr>
        </p:nvSpPr>
        <p:spPr>
          <a:xfrm>
            <a:off x="1524000" y="1122363"/>
            <a:ext cx="10247790" cy="2387600"/>
          </a:xfrm>
        </p:spPr>
        <p:txBody>
          <a:bodyPr>
            <a:normAutofit/>
          </a:bodyPr>
          <a:lstStyle/>
          <a:p>
            <a:r>
              <a:rPr lang="es-419" sz="4000" dirty="0" err="1">
                <a:solidFill>
                  <a:srgbClr val="7030A0"/>
                </a:solidFill>
                <a:latin typeface="Aharoni" panose="02010803020104030203" pitchFamily="2" charset="-79"/>
                <a:cs typeface="Aharoni" panose="02010803020104030203" pitchFamily="2" charset="-79"/>
              </a:rPr>
              <a:t>Ministry</a:t>
            </a:r>
            <a:r>
              <a:rPr lang="es-419" sz="4000" dirty="0">
                <a:solidFill>
                  <a:srgbClr val="7030A0"/>
                </a:solidFill>
                <a:latin typeface="Aharoni" panose="02010803020104030203" pitchFamily="2" charset="-79"/>
                <a:cs typeface="Aharoni" panose="02010803020104030203" pitchFamily="2" charset="-79"/>
              </a:rPr>
              <a:t> Friends </a:t>
            </a:r>
            <a:r>
              <a:rPr lang="es-419" sz="4000" dirty="0" err="1">
                <a:solidFill>
                  <a:srgbClr val="7030A0"/>
                </a:solidFill>
                <a:latin typeface="Aharoni" panose="02010803020104030203" pitchFamily="2" charset="-79"/>
                <a:cs typeface="Aharoni" panose="02010803020104030203" pitchFamily="2" charset="-79"/>
              </a:rPr>
              <a:t>of</a:t>
            </a:r>
            <a:r>
              <a:rPr lang="es-419" sz="4000" dirty="0">
                <a:solidFill>
                  <a:srgbClr val="7030A0"/>
                </a:solidFill>
                <a:latin typeface="Aharoni" panose="02010803020104030203" pitchFamily="2" charset="-79"/>
                <a:cs typeface="Aharoni" panose="02010803020104030203" pitchFamily="2" charset="-79"/>
              </a:rPr>
              <a:t> </a:t>
            </a:r>
            <a:r>
              <a:rPr lang="es-419" sz="4000" dirty="0" err="1">
                <a:solidFill>
                  <a:srgbClr val="7030A0"/>
                </a:solidFill>
                <a:latin typeface="Aharoni" panose="02010803020104030203" pitchFamily="2" charset="-79"/>
                <a:cs typeface="Aharoni" panose="02010803020104030203" pitchFamily="2" charset="-79"/>
              </a:rPr>
              <a:t>Jesus</a:t>
            </a:r>
            <a:r>
              <a:rPr lang="es-419" sz="4000" dirty="0">
                <a:solidFill>
                  <a:srgbClr val="7030A0"/>
                </a:solidFill>
                <a:latin typeface="Aharoni" panose="02010803020104030203" pitchFamily="2" charset="-79"/>
                <a:cs typeface="Aharoni" panose="02010803020104030203" pitchFamily="2" charset="-79"/>
              </a:rPr>
              <a:t> and Mary</a:t>
            </a:r>
          </a:p>
        </p:txBody>
      </p:sp>
      <p:sp>
        <p:nvSpPr>
          <p:cNvPr id="3" name="Subtitle 2">
            <a:extLst>
              <a:ext uri="{FF2B5EF4-FFF2-40B4-BE49-F238E27FC236}">
                <a16:creationId xmlns:a16="http://schemas.microsoft.com/office/drawing/2014/main" id="{B8009263-0702-4D6D-AFFF-629A8514A34F}"/>
              </a:ext>
            </a:extLst>
          </p:cNvPr>
          <p:cNvSpPr>
            <a:spLocks noGrp="1"/>
          </p:cNvSpPr>
          <p:nvPr>
            <p:ph type="subTitle" idx="1"/>
          </p:nvPr>
        </p:nvSpPr>
        <p:spPr/>
        <p:txBody>
          <a:bodyPr>
            <a:normAutofit fontScale="92500" lnSpcReduction="10000"/>
          </a:bodyPr>
          <a:lstStyle/>
          <a:p>
            <a:r>
              <a:rPr lang="es-419" b="1" dirty="0" err="1">
                <a:solidFill>
                  <a:schemeClr val="bg1"/>
                </a:solidFill>
              </a:rPr>
              <a:t>Cycle</a:t>
            </a:r>
            <a:r>
              <a:rPr lang="es-419" b="1" dirty="0">
                <a:solidFill>
                  <a:schemeClr val="bg1"/>
                </a:solidFill>
              </a:rPr>
              <a:t> “C” - II </a:t>
            </a:r>
            <a:r>
              <a:rPr lang="es-419" b="1" dirty="0" err="1">
                <a:solidFill>
                  <a:schemeClr val="bg1"/>
                </a:solidFill>
              </a:rPr>
              <a:t>Sunday</a:t>
            </a:r>
            <a:r>
              <a:rPr lang="es-419" b="1" dirty="0">
                <a:solidFill>
                  <a:schemeClr val="bg1"/>
                </a:solidFill>
              </a:rPr>
              <a:t> in </a:t>
            </a:r>
            <a:r>
              <a:rPr lang="es-419" b="1" dirty="0" err="1">
                <a:solidFill>
                  <a:schemeClr val="bg1"/>
                </a:solidFill>
              </a:rPr>
              <a:t>Ordinary</a:t>
            </a:r>
            <a:r>
              <a:rPr lang="es-419" b="1" dirty="0">
                <a:solidFill>
                  <a:schemeClr val="bg1"/>
                </a:solidFill>
              </a:rPr>
              <a:t> Time</a:t>
            </a:r>
          </a:p>
          <a:p>
            <a:r>
              <a:rPr lang="es-419" b="1" dirty="0">
                <a:solidFill>
                  <a:schemeClr val="bg1"/>
                </a:solidFill>
              </a:rPr>
              <a:t>John 2: 1-11</a:t>
            </a:r>
          </a:p>
          <a:p>
            <a:r>
              <a:rPr lang="es-419" sz="6000" b="1" dirty="0" err="1">
                <a:solidFill>
                  <a:schemeClr val="bg1"/>
                </a:solidFill>
              </a:rPr>
              <a:t>The</a:t>
            </a:r>
            <a:r>
              <a:rPr lang="es-419" sz="6000" b="1" dirty="0">
                <a:solidFill>
                  <a:schemeClr val="bg1"/>
                </a:solidFill>
              </a:rPr>
              <a:t> </a:t>
            </a:r>
            <a:r>
              <a:rPr lang="es-419" sz="6000" b="1" dirty="0" err="1">
                <a:solidFill>
                  <a:schemeClr val="bg1"/>
                </a:solidFill>
              </a:rPr>
              <a:t>Wedding</a:t>
            </a:r>
            <a:r>
              <a:rPr lang="es-419" sz="6000" b="1" dirty="0">
                <a:solidFill>
                  <a:schemeClr val="bg1"/>
                </a:solidFill>
              </a:rPr>
              <a:t> at Cana</a:t>
            </a:r>
          </a:p>
        </p:txBody>
      </p:sp>
      <p:pic>
        <p:nvPicPr>
          <p:cNvPr id="5" name="Picture 4" descr="A picture containing diagram&#10;&#10;Description automatically generated">
            <a:extLst>
              <a:ext uri="{FF2B5EF4-FFF2-40B4-BE49-F238E27FC236}">
                <a16:creationId xmlns:a16="http://schemas.microsoft.com/office/drawing/2014/main" id="{822CB142-D15B-41BA-9EA9-2136D646C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4" y="138174"/>
            <a:ext cx="1877627" cy="18776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245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7A4D-F8FB-4036-AC89-C516E799DD87}"/>
              </a:ext>
            </a:extLst>
          </p:cNvPr>
          <p:cNvSpPr>
            <a:spLocks noGrp="1"/>
          </p:cNvSpPr>
          <p:nvPr>
            <p:ph type="title"/>
          </p:nvPr>
        </p:nvSpPr>
        <p:spPr>
          <a:xfrm>
            <a:off x="838200" y="237775"/>
            <a:ext cx="10515600" cy="1325563"/>
          </a:xfrm>
        </p:spPr>
        <p:txBody>
          <a:bodyPr/>
          <a:lstStyle/>
          <a:p>
            <a:r>
              <a:rPr lang="en-US" b="1" dirty="0"/>
              <a:t>What does the headwaiter say?</a:t>
            </a:r>
            <a:endParaRPr lang="es-419" dirty="0"/>
          </a:p>
        </p:txBody>
      </p:sp>
      <p:sp>
        <p:nvSpPr>
          <p:cNvPr id="4" name="TextBox 3">
            <a:extLst>
              <a:ext uri="{FF2B5EF4-FFF2-40B4-BE49-F238E27FC236}">
                <a16:creationId xmlns:a16="http://schemas.microsoft.com/office/drawing/2014/main" id="{2232560B-D665-4B5F-95DA-1A439E7CC945}"/>
              </a:ext>
            </a:extLst>
          </p:cNvPr>
          <p:cNvSpPr txBox="1"/>
          <p:nvPr/>
        </p:nvSpPr>
        <p:spPr>
          <a:xfrm>
            <a:off x="497150" y="1563338"/>
            <a:ext cx="11398928" cy="523220"/>
          </a:xfrm>
          <a:prstGeom prst="rect">
            <a:avLst/>
          </a:prstGeom>
          <a:noFill/>
        </p:spPr>
        <p:txBody>
          <a:bodyPr wrap="square">
            <a:spAutoFit/>
          </a:bodyPr>
          <a:lstStyle/>
          <a:p>
            <a:r>
              <a:rPr lang="en-US" sz="2800" dirty="0"/>
              <a:t>He told the groom happily that he had saved the best wine for last.</a:t>
            </a:r>
            <a:endParaRPr lang="es-419" sz="2800" dirty="0"/>
          </a:p>
        </p:txBody>
      </p:sp>
      <p:pic>
        <p:nvPicPr>
          <p:cNvPr id="6" name="Picture 5">
            <a:extLst>
              <a:ext uri="{FF2B5EF4-FFF2-40B4-BE49-F238E27FC236}">
                <a16:creationId xmlns:a16="http://schemas.microsoft.com/office/drawing/2014/main" id="{CF8C84F6-94A8-4828-A18E-3E496525BB2A}"/>
              </a:ext>
            </a:extLst>
          </p:cNvPr>
          <p:cNvPicPr>
            <a:picLocks noChangeAspect="1"/>
          </p:cNvPicPr>
          <p:nvPr/>
        </p:nvPicPr>
        <p:blipFill rotWithShape="1">
          <a:blip r:embed="rId2"/>
          <a:srcRect l="71597" t="58709" r="22066" b="28276"/>
          <a:stretch/>
        </p:blipFill>
        <p:spPr>
          <a:xfrm>
            <a:off x="2467992" y="2086558"/>
            <a:ext cx="5869321" cy="4533191"/>
          </a:xfrm>
          <a:prstGeom prst="rect">
            <a:avLst/>
          </a:prstGeom>
        </p:spPr>
      </p:pic>
    </p:spTree>
    <p:extLst>
      <p:ext uri="{BB962C8B-B14F-4D97-AF65-F5344CB8AC3E}">
        <p14:creationId xmlns:p14="http://schemas.microsoft.com/office/powerpoint/2010/main" val="40421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 Virgen, Tu Madre - YouTube">
            <a:extLst>
              <a:ext uri="{FF2B5EF4-FFF2-40B4-BE49-F238E27FC236}">
                <a16:creationId xmlns:a16="http://schemas.microsoft.com/office/drawing/2014/main" id="{7CB8C142-2718-4ED8-BA3B-D5274CBA1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30" y="1287262"/>
            <a:ext cx="5138113" cy="3853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82BAC8-94D9-49C3-A26F-58EF94A010F8}"/>
              </a:ext>
            </a:extLst>
          </p:cNvPr>
          <p:cNvSpPr txBox="1"/>
          <p:nvPr/>
        </p:nvSpPr>
        <p:spPr>
          <a:xfrm>
            <a:off x="5876126" y="1707544"/>
            <a:ext cx="6141562" cy="3046988"/>
          </a:xfrm>
          <a:prstGeom prst="rect">
            <a:avLst/>
          </a:prstGeom>
          <a:noFill/>
        </p:spPr>
        <p:txBody>
          <a:bodyPr wrap="square">
            <a:spAutoFit/>
          </a:bodyPr>
          <a:lstStyle/>
          <a:p>
            <a:r>
              <a:rPr lang="en-US" sz="3200" dirty="0">
                <a:solidFill>
                  <a:schemeClr val="accent1">
                    <a:lumMod val="50000"/>
                  </a:schemeClr>
                </a:solidFill>
              </a:rPr>
              <a:t>In the same way, our Blessed Mother intercedes for our needs to her loving Son and Jesus cannot say no to His Mother. The Virgen Mary only asks one thing of us. </a:t>
            </a:r>
          </a:p>
          <a:p>
            <a:r>
              <a:rPr lang="en-US" sz="3200" dirty="0">
                <a:solidFill>
                  <a:srgbClr val="FF0000"/>
                </a:solidFill>
              </a:rPr>
              <a:t>What is it?</a:t>
            </a:r>
            <a:endParaRPr lang="es-419" sz="3200" dirty="0">
              <a:solidFill>
                <a:srgbClr val="FF0000"/>
              </a:solidFill>
            </a:endParaRPr>
          </a:p>
        </p:txBody>
      </p:sp>
      <p:sp>
        <p:nvSpPr>
          <p:cNvPr id="2" name="TextBox 1">
            <a:extLst>
              <a:ext uri="{FF2B5EF4-FFF2-40B4-BE49-F238E27FC236}">
                <a16:creationId xmlns:a16="http://schemas.microsoft.com/office/drawing/2014/main" id="{B3A7C16D-FB65-4431-A251-40AD3EDBDEE3}"/>
              </a:ext>
            </a:extLst>
          </p:cNvPr>
          <p:cNvSpPr txBox="1"/>
          <p:nvPr/>
        </p:nvSpPr>
        <p:spPr>
          <a:xfrm>
            <a:off x="689547" y="5456420"/>
            <a:ext cx="8094688" cy="1107996"/>
          </a:xfrm>
          <a:prstGeom prst="rect">
            <a:avLst/>
          </a:prstGeom>
          <a:noFill/>
        </p:spPr>
        <p:txBody>
          <a:bodyPr wrap="square" rtlCol="0">
            <a:spAutoFit/>
          </a:bodyPr>
          <a:lstStyle/>
          <a:p>
            <a:r>
              <a:rPr lang="en-US" sz="6600" b="1" dirty="0">
                <a:solidFill>
                  <a:srgbClr val="C00000"/>
                </a:solidFill>
                <a:latin typeface="Bradley Hand ITC" panose="03070402050302030203" pitchFamily="66" charset="0"/>
              </a:rPr>
              <a:t>Do what He tells you!</a:t>
            </a:r>
          </a:p>
        </p:txBody>
      </p:sp>
    </p:spTree>
    <p:extLst>
      <p:ext uri="{BB962C8B-B14F-4D97-AF65-F5344CB8AC3E}">
        <p14:creationId xmlns:p14="http://schemas.microsoft.com/office/powerpoint/2010/main" val="30966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ilagros de Jesús (Best-Loved Miracles of Jesus)">
            <a:extLst>
              <a:ext uri="{FF2B5EF4-FFF2-40B4-BE49-F238E27FC236}">
                <a16:creationId xmlns:a16="http://schemas.microsoft.com/office/drawing/2014/main" id="{D0480F94-38C7-4E96-BE53-F90B6C73F2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828" b="13952"/>
          <a:stretch/>
        </p:blipFill>
        <p:spPr bwMode="auto">
          <a:xfrm>
            <a:off x="523466" y="1501218"/>
            <a:ext cx="5430837" cy="3855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400B42-BD02-40D8-83A0-F4388A5FECF8}"/>
              </a:ext>
            </a:extLst>
          </p:cNvPr>
          <p:cNvSpPr txBox="1"/>
          <p:nvPr/>
        </p:nvSpPr>
        <p:spPr>
          <a:xfrm>
            <a:off x="6096000" y="2471950"/>
            <a:ext cx="6141562" cy="1200329"/>
          </a:xfrm>
          <a:prstGeom prst="rect">
            <a:avLst/>
          </a:prstGeom>
          <a:noFill/>
        </p:spPr>
        <p:txBody>
          <a:bodyPr wrap="square">
            <a:spAutoFit/>
          </a:bodyPr>
          <a:lstStyle/>
          <a:p>
            <a:r>
              <a:rPr lang="en-US" sz="3600" dirty="0">
                <a:solidFill>
                  <a:schemeClr val="accent2">
                    <a:lumMod val="75000"/>
                  </a:schemeClr>
                </a:solidFill>
              </a:rPr>
              <a:t>If we do God’s will, He can do miracles in our lives.</a:t>
            </a:r>
            <a:endParaRPr lang="es-419" sz="3600" dirty="0">
              <a:solidFill>
                <a:schemeClr val="accent2">
                  <a:lumMod val="75000"/>
                </a:schemeClr>
              </a:solidFill>
            </a:endParaRPr>
          </a:p>
        </p:txBody>
      </p:sp>
    </p:spTree>
    <p:extLst>
      <p:ext uri="{BB962C8B-B14F-4D97-AF65-F5344CB8AC3E}">
        <p14:creationId xmlns:p14="http://schemas.microsoft.com/office/powerpoint/2010/main" val="34689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A13F-F5FE-4476-9C6D-DD6AD81DABA4}"/>
              </a:ext>
            </a:extLst>
          </p:cNvPr>
          <p:cNvSpPr>
            <a:spLocks noGrp="1"/>
          </p:cNvSpPr>
          <p:nvPr>
            <p:ph type="title"/>
          </p:nvPr>
        </p:nvSpPr>
        <p:spPr>
          <a:xfrm>
            <a:off x="269823" y="133531"/>
            <a:ext cx="11922177" cy="1325563"/>
          </a:xfrm>
        </p:spPr>
        <p:txBody>
          <a:bodyPr/>
          <a:lstStyle/>
          <a:p>
            <a:r>
              <a:rPr lang="en-US" b="1" dirty="0"/>
              <a:t>And the wine that Jesus made was the best. </a:t>
            </a:r>
            <a:endParaRPr lang="es-419" dirty="0"/>
          </a:p>
        </p:txBody>
      </p:sp>
      <p:pic>
        <p:nvPicPr>
          <p:cNvPr id="10242" name="Picture 2" descr="Lección 7: El Primer Milagro de Jesús — Herencia">
            <a:extLst>
              <a:ext uri="{FF2B5EF4-FFF2-40B4-BE49-F238E27FC236}">
                <a16:creationId xmlns:a16="http://schemas.microsoft.com/office/drawing/2014/main" id="{F1FD0B72-B643-4A71-BF37-D5FD08218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462548"/>
            <a:ext cx="7870203" cy="4430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E3048B-6325-485F-8F85-BF0B0FD60CF2}"/>
              </a:ext>
            </a:extLst>
          </p:cNvPr>
          <p:cNvSpPr txBox="1"/>
          <p:nvPr/>
        </p:nvSpPr>
        <p:spPr>
          <a:xfrm>
            <a:off x="838200" y="5893472"/>
            <a:ext cx="9303798" cy="1200329"/>
          </a:xfrm>
          <a:prstGeom prst="rect">
            <a:avLst/>
          </a:prstGeom>
          <a:noFill/>
        </p:spPr>
        <p:txBody>
          <a:bodyPr wrap="square">
            <a:spAutoFit/>
          </a:bodyPr>
          <a:lstStyle/>
          <a:p>
            <a:r>
              <a:rPr lang="en-US" sz="2400" dirty="0">
                <a:solidFill>
                  <a:schemeClr val="accent1">
                    <a:lumMod val="75000"/>
                  </a:schemeClr>
                </a:solidFill>
              </a:rPr>
              <a:t>In the same way, Jesus’ presence in our lives makes everything better, filling it with more happiness, love, and holiness.</a:t>
            </a:r>
          </a:p>
          <a:p>
            <a:endParaRPr lang="es-419" sz="2400" dirty="0">
              <a:solidFill>
                <a:schemeClr val="accent1">
                  <a:lumMod val="75000"/>
                </a:schemeClr>
              </a:solidFill>
            </a:endParaRPr>
          </a:p>
        </p:txBody>
      </p:sp>
    </p:spTree>
    <p:extLst>
      <p:ext uri="{BB962C8B-B14F-4D97-AF65-F5344CB8AC3E}">
        <p14:creationId xmlns:p14="http://schemas.microsoft.com/office/powerpoint/2010/main" val="329847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circle(in)">
                                      <p:cBhvr>
                                        <p:cTn id="14" dur="20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A group of children sitting on the ground with their arms raised&#10;&#10;Description automatically generated with low confidence">
            <a:extLst>
              <a:ext uri="{FF2B5EF4-FFF2-40B4-BE49-F238E27FC236}">
                <a16:creationId xmlns:a16="http://schemas.microsoft.com/office/drawing/2014/main" id="{31C32443-BC75-42E9-925A-7AA66CC63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1" b="1642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DA780-340B-441A-9C38-77AA1BD553FA}"/>
              </a:ext>
            </a:extLst>
          </p:cNvPr>
          <p:cNvSpPr>
            <a:spLocks noGrp="1"/>
          </p:cNvSpPr>
          <p:nvPr>
            <p:ph type="title"/>
          </p:nvPr>
        </p:nvSpPr>
        <p:spPr>
          <a:xfrm>
            <a:off x="523875" y="5317240"/>
            <a:ext cx="11210925" cy="744836"/>
          </a:xfrm>
        </p:spPr>
        <p:txBody>
          <a:bodyPr>
            <a:normAutofit/>
          </a:bodyPr>
          <a:lstStyle/>
          <a:p>
            <a:pPr algn="ctr"/>
            <a:r>
              <a:rPr lang="es-419" sz="3600" dirty="0">
                <a:solidFill>
                  <a:schemeClr val="tx1">
                    <a:lumMod val="85000"/>
                    <a:lumOff val="15000"/>
                  </a:schemeClr>
                </a:solidFill>
              </a:rPr>
              <a:t>ACTIVITY</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iagram&#10;&#10;Description automatically generated">
            <a:extLst>
              <a:ext uri="{FF2B5EF4-FFF2-40B4-BE49-F238E27FC236}">
                <a16:creationId xmlns:a16="http://schemas.microsoft.com/office/drawing/2014/main" id="{827A9EDB-527F-4438-8B41-598C58759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045" y="382852"/>
            <a:ext cx="1641050" cy="16410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5687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1DEF0-8C30-4C30-B782-C55EE6D8A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782" y="0"/>
            <a:ext cx="6705716" cy="6792434"/>
          </a:xfrm>
          <a:prstGeom prst="rect">
            <a:avLst/>
          </a:prstGeom>
        </p:spPr>
      </p:pic>
      <p:sp>
        <p:nvSpPr>
          <p:cNvPr id="6" name="TextBox 5">
            <a:extLst>
              <a:ext uri="{FF2B5EF4-FFF2-40B4-BE49-F238E27FC236}">
                <a16:creationId xmlns:a16="http://schemas.microsoft.com/office/drawing/2014/main" id="{1152A770-CD9A-4417-AC77-D4CA015D7A81}"/>
              </a:ext>
            </a:extLst>
          </p:cNvPr>
          <p:cNvSpPr txBox="1"/>
          <p:nvPr/>
        </p:nvSpPr>
        <p:spPr>
          <a:xfrm>
            <a:off x="176662" y="2366357"/>
            <a:ext cx="3081443" cy="2677656"/>
          </a:xfrm>
          <a:prstGeom prst="rect">
            <a:avLst/>
          </a:prstGeom>
          <a:noFill/>
        </p:spPr>
        <p:txBody>
          <a:bodyPr wrap="square">
            <a:spAutoFit/>
          </a:bodyPr>
          <a:lstStyle/>
          <a:p>
            <a:pPr marL="0" marR="0" algn="ctr">
              <a:spcBef>
                <a:spcPts val="0"/>
              </a:spcBef>
              <a:spcAft>
                <a:spcPts val="0"/>
              </a:spcAft>
            </a:pPr>
            <a:r>
              <a:rPr lang="en-US" sz="2400" dirty="0">
                <a:solidFill>
                  <a:schemeClr val="accent2">
                    <a:lumMod val="50000"/>
                  </a:schemeClr>
                </a:solidFill>
              </a:rPr>
              <a:t>Mary has an important message for us! </a:t>
            </a:r>
          </a:p>
          <a:p>
            <a:pPr marL="0" marR="0" algn="ctr">
              <a:spcBef>
                <a:spcPts val="0"/>
              </a:spcBef>
              <a:spcAft>
                <a:spcPts val="0"/>
              </a:spcAft>
            </a:pPr>
            <a:r>
              <a:rPr lang="en-US" sz="2400" dirty="0">
                <a:solidFill>
                  <a:schemeClr val="accent2">
                    <a:lumMod val="50000"/>
                  </a:schemeClr>
                </a:solidFill>
              </a:rPr>
              <a:t>Reveal the message by writing the words in the shapes below in the same shapes above.</a:t>
            </a:r>
          </a:p>
        </p:txBody>
      </p:sp>
      <p:sp>
        <p:nvSpPr>
          <p:cNvPr id="7" name="TextBox 6">
            <a:extLst>
              <a:ext uri="{FF2B5EF4-FFF2-40B4-BE49-F238E27FC236}">
                <a16:creationId xmlns:a16="http://schemas.microsoft.com/office/drawing/2014/main" id="{201FEFF2-B8CD-44F8-A895-8221E6023367}"/>
              </a:ext>
            </a:extLst>
          </p:cNvPr>
          <p:cNvSpPr txBox="1"/>
          <p:nvPr/>
        </p:nvSpPr>
        <p:spPr>
          <a:xfrm>
            <a:off x="3690456" y="1580223"/>
            <a:ext cx="692460" cy="307777"/>
          </a:xfrm>
          <a:prstGeom prst="rect">
            <a:avLst/>
          </a:prstGeom>
          <a:noFill/>
        </p:spPr>
        <p:txBody>
          <a:bodyPr wrap="square" rtlCol="0">
            <a:spAutoFit/>
          </a:bodyPr>
          <a:lstStyle/>
          <a:p>
            <a:r>
              <a:rPr lang="es-419" sz="1200" dirty="0">
                <a:solidFill>
                  <a:srgbClr val="FF0000"/>
                </a:solidFill>
              </a:rPr>
              <a:t>  </a:t>
            </a:r>
            <a:r>
              <a:rPr lang="es-419" sz="1400" b="1" dirty="0">
                <a:solidFill>
                  <a:srgbClr val="FF0000"/>
                </a:solidFill>
                <a:latin typeface="Abadi" panose="020B0604020104020204" pitchFamily="34" charset="0"/>
              </a:rPr>
              <a:t>DO</a:t>
            </a:r>
          </a:p>
        </p:txBody>
      </p:sp>
      <p:sp>
        <p:nvSpPr>
          <p:cNvPr id="8" name="TextBox 7">
            <a:extLst>
              <a:ext uri="{FF2B5EF4-FFF2-40B4-BE49-F238E27FC236}">
                <a16:creationId xmlns:a16="http://schemas.microsoft.com/office/drawing/2014/main" id="{8591535C-DE42-481C-8845-D862FC6AF040}"/>
              </a:ext>
            </a:extLst>
          </p:cNvPr>
          <p:cNvSpPr txBox="1"/>
          <p:nvPr/>
        </p:nvSpPr>
        <p:spPr>
          <a:xfrm>
            <a:off x="4553602" y="1564834"/>
            <a:ext cx="719732" cy="307777"/>
          </a:xfrm>
          <a:prstGeom prst="rect">
            <a:avLst/>
          </a:prstGeom>
          <a:noFill/>
        </p:spPr>
        <p:txBody>
          <a:bodyPr wrap="square" rtlCol="0">
            <a:spAutoFit/>
          </a:bodyPr>
          <a:lstStyle/>
          <a:p>
            <a:r>
              <a:rPr lang="es-419" sz="1400" b="1" dirty="0">
                <a:solidFill>
                  <a:srgbClr val="FF0000"/>
                </a:solidFill>
                <a:latin typeface="Abadi" panose="020B0604020104020204" pitchFamily="34" charset="0"/>
              </a:rPr>
              <a:t>WHAT</a:t>
            </a:r>
          </a:p>
        </p:txBody>
      </p:sp>
      <p:sp>
        <p:nvSpPr>
          <p:cNvPr id="9" name="TextBox 8">
            <a:extLst>
              <a:ext uri="{FF2B5EF4-FFF2-40B4-BE49-F238E27FC236}">
                <a16:creationId xmlns:a16="http://schemas.microsoft.com/office/drawing/2014/main" id="{F7080F5B-B924-407C-855E-9CF99638205F}"/>
              </a:ext>
            </a:extLst>
          </p:cNvPr>
          <p:cNvSpPr txBox="1"/>
          <p:nvPr/>
        </p:nvSpPr>
        <p:spPr>
          <a:xfrm>
            <a:off x="5273335" y="1564834"/>
            <a:ext cx="720188" cy="307777"/>
          </a:xfrm>
          <a:prstGeom prst="rect">
            <a:avLst/>
          </a:prstGeom>
          <a:noFill/>
        </p:spPr>
        <p:txBody>
          <a:bodyPr wrap="square" rtlCol="0">
            <a:spAutoFit/>
          </a:bodyPr>
          <a:lstStyle/>
          <a:p>
            <a:pPr algn="ctr"/>
            <a:r>
              <a:rPr lang="es-419" sz="1400" b="1" dirty="0">
                <a:solidFill>
                  <a:srgbClr val="FF0000"/>
                </a:solidFill>
                <a:latin typeface="Abadi" panose="020B0604020104020204" pitchFamily="34" charset="0"/>
              </a:rPr>
              <a:t>JESUS</a:t>
            </a:r>
          </a:p>
        </p:txBody>
      </p:sp>
      <p:sp>
        <p:nvSpPr>
          <p:cNvPr id="10" name="TextBox 9">
            <a:extLst>
              <a:ext uri="{FF2B5EF4-FFF2-40B4-BE49-F238E27FC236}">
                <a16:creationId xmlns:a16="http://schemas.microsoft.com/office/drawing/2014/main" id="{3561474B-FFCB-44CE-B865-8C64A0B305D4}"/>
              </a:ext>
            </a:extLst>
          </p:cNvPr>
          <p:cNvSpPr txBox="1"/>
          <p:nvPr/>
        </p:nvSpPr>
        <p:spPr>
          <a:xfrm>
            <a:off x="6119089" y="1528886"/>
            <a:ext cx="656324" cy="307777"/>
          </a:xfrm>
          <a:prstGeom prst="rect">
            <a:avLst/>
          </a:prstGeom>
          <a:noFill/>
        </p:spPr>
        <p:txBody>
          <a:bodyPr wrap="square" rtlCol="0">
            <a:spAutoFit/>
          </a:bodyPr>
          <a:lstStyle/>
          <a:p>
            <a:pPr algn="ctr"/>
            <a:r>
              <a:rPr lang="es-419" sz="1400" b="1" dirty="0">
                <a:solidFill>
                  <a:srgbClr val="FF0000"/>
                </a:solidFill>
                <a:latin typeface="Abadi" panose="020B0604020104020204" pitchFamily="34" charset="0"/>
              </a:rPr>
              <a:t>TELLS</a:t>
            </a:r>
          </a:p>
        </p:txBody>
      </p:sp>
      <p:sp>
        <p:nvSpPr>
          <p:cNvPr id="11" name="TextBox 10">
            <a:extLst>
              <a:ext uri="{FF2B5EF4-FFF2-40B4-BE49-F238E27FC236}">
                <a16:creationId xmlns:a16="http://schemas.microsoft.com/office/drawing/2014/main" id="{533F16B1-7799-43B9-97D9-853F7A093E17}"/>
              </a:ext>
            </a:extLst>
          </p:cNvPr>
          <p:cNvSpPr txBox="1"/>
          <p:nvPr/>
        </p:nvSpPr>
        <p:spPr>
          <a:xfrm>
            <a:off x="7064432" y="1528886"/>
            <a:ext cx="621437" cy="307777"/>
          </a:xfrm>
          <a:prstGeom prst="rect">
            <a:avLst/>
          </a:prstGeom>
          <a:noFill/>
        </p:spPr>
        <p:txBody>
          <a:bodyPr wrap="square" rtlCol="0">
            <a:spAutoFit/>
          </a:bodyPr>
          <a:lstStyle/>
          <a:p>
            <a:r>
              <a:rPr lang="es-419" sz="1400" b="1" dirty="0">
                <a:solidFill>
                  <a:srgbClr val="FF0000"/>
                </a:solidFill>
              </a:rPr>
              <a:t>YOU</a:t>
            </a:r>
          </a:p>
        </p:txBody>
      </p:sp>
      <p:sp>
        <p:nvSpPr>
          <p:cNvPr id="5" name="Heart 4">
            <a:extLst>
              <a:ext uri="{FF2B5EF4-FFF2-40B4-BE49-F238E27FC236}">
                <a16:creationId xmlns:a16="http://schemas.microsoft.com/office/drawing/2014/main" id="{D5FB6CE1-E719-4592-A585-4FC142E0A0DB}"/>
              </a:ext>
            </a:extLst>
          </p:cNvPr>
          <p:cNvSpPr/>
          <p:nvPr/>
        </p:nvSpPr>
        <p:spPr>
          <a:xfrm>
            <a:off x="7974887" y="1595612"/>
            <a:ext cx="294333" cy="276999"/>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52AEE46F-DBBB-4D90-82CE-305EFA7F2471}"/>
              </a:ext>
            </a:extLst>
          </p:cNvPr>
          <p:cNvSpPr/>
          <p:nvPr/>
        </p:nvSpPr>
        <p:spPr>
          <a:xfrm>
            <a:off x="8862185" y="1528886"/>
            <a:ext cx="314914" cy="276999"/>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5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C5D8B-DA98-447B-AB84-2104AD25D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80289" cy="6858000"/>
          </a:xfrm>
          <a:prstGeom prst="rect">
            <a:avLst/>
          </a:prstGeom>
        </p:spPr>
      </p:pic>
      <p:sp>
        <p:nvSpPr>
          <p:cNvPr id="5" name="TextBox 4">
            <a:extLst>
              <a:ext uri="{FF2B5EF4-FFF2-40B4-BE49-F238E27FC236}">
                <a16:creationId xmlns:a16="http://schemas.microsoft.com/office/drawing/2014/main" id="{20624318-1D00-4980-93D0-F2CCC628BE61}"/>
              </a:ext>
            </a:extLst>
          </p:cNvPr>
          <p:cNvSpPr txBox="1"/>
          <p:nvPr/>
        </p:nvSpPr>
        <p:spPr>
          <a:xfrm>
            <a:off x="7362603" y="2077088"/>
            <a:ext cx="4656841" cy="2062103"/>
          </a:xfrm>
          <a:prstGeom prst="rect">
            <a:avLst/>
          </a:prstGeom>
          <a:noFill/>
        </p:spPr>
        <p:txBody>
          <a:bodyPr wrap="square" rtlCol="0">
            <a:spAutoFit/>
          </a:bodyPr>
          <a:lstStyle/>
          <a:p>
            <a:pPr algn="ctr"/>
            <a:r>
              <a:rPr lang="es-419" sz="3200" dirty="0">
                <a:solidFill>
                  <a:schemeClr val="accent1">
                    <a:lumMod val="50000"/>
                  </a:schemeClr>
                </a:solidFill>
              </a:rPr>
              <a:t>PUT THE PICTURES IN THE CORRECT ORDER THEN MAKE A BOOK WITH THE STORY YOU JUST LEARNED. </a:t>
            </a:r>
          </a:p>
        </p:txBody>
      </p:sp>
      <p:sp>
        <p:nvSpPr>
          <p:cNvPr id="6" name="TextBox 5">
            <a:extLst>
              <a:ext uri="{FF2B5EF4-FFF2-40B4-BE49-F238E27FC236}">
                <a16:creationId xmlns:a16="http://schemas.microsoft.com/office/drawing/2014/main" id="{DFC525E5-47AE-4F9D-8E08-83FF9CC8BFB8}"/>
              </a:ext>
            </a:extLst>
          </p:cNvPr>
          <p:cNvSpPr txBox="1"/>
          <p:nvPr/>
        </p:nvSpPr>
        <p:spPr>
          <a:xfrm>
            <a:off x="4511748" y="6488667"/>
            <a:ext cx="266330" cy="369332"/>
          </a:xfrm>
          <a:prstGeom prst="rect">
            <a:avLst/>
          </a:prstGeom>
          <a:noFill/>
        </p:spPr>
        <p:txBody>
          <a:bodyPr wrap="square" rtlCol="0">
            <a:spAutoFit/>
          </a:bodyPr>
          <a:lstStyle/>
          <a:p>
            <a:pPr algn="ctr"/>
            <a:r>
              <a:rPr lang="es-419" b="1" dirty="0">
                <a:solidFill>
                  <a:srgbClr val="FF0000"/>
                </a:solidFill>
              </a:rPr>
              <a:t>1</a:t>
            </a:r>
          </a:p>
        </p:txBody>
      </p:sp>
      <p:sp>
        <p:nvSpPr>
          <p:cNvPr id="7" name="TextBox 6">
            <a:extLst>
              <a:ext uri="{FF2B5EF4-FFF2-40B4-BE49-F238E27FC236}">
                <a16:creationId xmlns:a16="http://schemas.microsoft.com/office/drawing/2014/main" id="{4E06E612-5CBB-40C0-B73A-07DBE7779F43}"/>
              </a:ext>
            </a:extLst>
          </p:cNvPr>
          <p:cNvSpPr txBox="1"/>
          <p:nvPr/>
        </p:nvSpPr>
        <p:spPr>
          <a:xfrm>
            <a:off x="44225" y="4067738"/>
            <a:ext cx="266330" cy="369332"/>
          </a:xfrm>
          <a:prstGeom prst="rect">
            <a:avLst/>
          </a:prstGeom>
          <a:noFill/>
        </p:spPr>
        <p:txBody>
          <a:bodyPr wrap="square" rtlCol="0">
            <a:spAutoFit/>
          </a:bodyPr>
          <a:lstStyle/>
          <a:p>
            <a:r>
              <a:rPr lang="es-419" dirty="0">
                <a:solidFill>
                  <a:srgbClr val="FF0000"/>
                </a:solidFill>
              </a:rPr>
              <a:t>2</a:t>
            </a:r>
          </a:p>
        </p:txBody>
      </p:sp>
      <p:sp>
        <p:nvSpPr>
          <p:cNvPr id="8" name="TextBox 7">
            <a:extLst>
              <a:ext uri="{FF2B5EF4-FFF2-40B4-BE49-F238E27FC236}">
                <a16:creationId xmlns:a16="http://schemas.microsoft.com/office/drawing/2014/main" id="{D58DAFB2-B3EB-42B8-B804-BBD153ACA9FB}"/>
              </a:ext>
            </a:extLst>
          </p:cNvPr>
          <p:cNvSpPr txBox="1"/>
          <p:nvPr/>
        </p:nvSpPr>
        <p:spPr>
          <a:xfrm>
            <a:off x="4511748" y="1728835"/>
            <a:ext cx="266330" cy="369332"/>
          </a:xfrm>
          <a:prstGeom prst="rect">
            <a:avLst/>
          </a:prstGeom>
          <a:noFill/>
        </p:spPr>
        <p:txBody>
          <a:bodyPr wrap="square" rtlCol="0">
            <a:spAutoFit/>
          </a:bodyPr>
          <a:lstStyle/>
          <a:p>
            <a:r>
              <a:rPr lang="es-419" dirty="0">
                <a:solidFill>
                  <a:srgbClr val="FF0000"/>
                </a:solidFill>
              </a:rPr>
              <a:t>3</a:t>
            </a:r>
          </a:p>
        </p:txBody>
      </p:sp>
      <p:sp>
        <p:nvSpPr>
          <p:cNvPr id="9" name="TextBox 8">
            <a:extLst>
              <a:ext uri="{FF2B5EF4-FFF2-40B4-BE49-F238E27FC236}">
                <a16:creationId xmlns:a16="http://schemas.microsoft.com/office/drawing/2014/main" id="{2CDB7B42-2E28-4BFE-B851-980226200B94}"/>
              </a:ext>
            </a:extLst>
          </p:cNvPr>
          <p:cNvSpPr txBox="1"/>
          <p:nvPr/>
        </p:nvSpPr>
        <p:spPr>
          <a:xfrm>
            <a:off x="44225" y="1795340"/>
            <a:ext cx="266330" cy="369332"/>
          </a:xfrm>
          <a:prstGeom prst="rect">
            <a:avLst/>
          </a:prstGeom>
          <a:noFill/>
        </p:spPr>
        <p:txBody>
          <a:bodyPr wrap="square" rtlCol="0">
            <a:spAutoFit/>
          </a:bodyPr>
          <a:lstStyle/>
          <a:p>
            <a:r>
              <a:rPr lang="es-419" dirty="0">
                <a:solidFill>
                  <a:srgbClr val="FF0000"/>
                </a:solidFill>
              </a:rPr>
              <a:t>4</a:t>
            </a:r>
          </a:p>
        </p:txBody>
      </p:sp>
      <p:sp>
        <p:nvSpPr>
          <p:cNvPr id="10" name="TextBox 9">
            <a:extLst>
              <a:ext uri="{FF2B5EF4-FFF2-40B4-BE49-F238E27FC236}">
                <a16:creationId xmlns:a16="http://schemas.microsoft.com/office/drawing/2014/main" id="{1F58F18D-AD62-4173-9D04-DA226930F582}"/>
              </a:ext>
            </a:extLst>
          </p:cNvPr>
          <p:cNvSpPr txBox="1"/>
          <p:nvPr/>
        </p:nvSpPr>
        <p:spPr>
          <a:xfrm>
            <a:off x="4511748" y="4108751"/>
            <a:ext cx="266330" cy="369332"/>
          </a:xfrm>
          <a:prstGeom prst="rect">
            <a:avLst/>
          </a:prstGeom>
          <a:noFill/>
        </p:spPr>
        <p:txBody>
          <a:bodyPr wrap="square" rtlCol="0">
            <a:spAutoFit/>
          </a:bodyPr>
          <a:lstStyle/>
          <a:p>
            <a:r>
              <a:rPr lang="es-419" dirty="0">
                <a:solidFill>
                  <a:srgbClr val="FF0000"/>
                </a:solidFill>
              </a:rPr>
              <a:t>5</a:t>
            </a:r>
          </a:p>
        </p:txBody>
      </p:sp>
    </p:spTree>
    <p:extLst>
      <p:ext uri="{BB962C8B-B14F-4D97-AF65-F5344CB8AC3E}">
        <p14:creationId xmlns:p14="http://schemas.microsoft.com/office/powerpoint/2010/main" val="4737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0A91-275B-4062-8EA0-B47E244DF72C}"/>
              </a:ext>
            </a:extLst>
          </p:cNvPr>
          <p:cNvSpPr>
            <a:spLocks noGrp="1"/>
          </p:cNvSpPr>
          <p:nvPr>
            <p:ph type="title"/>
          </p:nvPr>
        </p:nvSpPr>
        <p:spPr/>
        <p:txBody>
          <a:bodyPr/>
          <a:lstStyle/>
          <a:p>
            <a:r>
              <a:rPr lang="es-419" dirty="0"/>
              <a:t>GAME: JESUS SAYS (SIMON SAYS)…</a:t>
            </a:r>
          </a:p>
        </p:txBody>
      </p:sp>
      <p:sp>
        <p:nvSpPr>
          <p:cNvPr id="4" name="TextBox 3">
            <a:extLst>
              <a:ext uri="{FF2B5EF4-FFF2-40B4-BE49-F238E27FC236}">
                <a16:creationId xmlns:a16="http://schemas.microsoft.com/office/drawing/2014/main" id="{65E52998-C439-47F6-9708-3AEB1C5D769E}"/>
              </a:ext>
            </a:extLst>
          </p:cNvPr>
          <p:cNvSpPr txBox="1"/>
          <p:nvPr/>
        </p:nvSpPr>
        <p:spPr>
          <a:xfrm>
            <a:off x="497150" y="1690688"/>
            <a:ext cx="11594236" cy="923330"/>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The leader gives instructions such as “Jesus says clap”. The children must do what the leader says but only if the command is preceded by “Jesus says”. If the leader gives instructions without saying this and the child follows, the child must sit down.  The last child standing, wins. </a:t>
            </a:r>
            <a:endParaRPr lang="en-US" sz="1800" dirty="0">
              <a:solidFill>
                <a:srgbClr val="000000"/>
              </a:solidFill>
              <a:effectLst/>
              <a:latin typeface="Aharoni" panose="02010803020104030203" pitchFamily="2" charset="-79"/>
              <a:ea typeface="Times New Roman" panose="02020603050405020304" pitchFamily="18" charset="0"/>
              <a:cs typeface="Aharoni" panose="02010803020104030203" pitchFamily="2" charset="-79"/>
            </a:endParaRPr>
          </a:p>
        </p:txBody>
      </p:sp>
      <p:pic>
        <p:nvPicPr>
          <p:cNvPr id="12290" name="Picture 2" descr="Simón dice que... - Aprender Juntos">
            <a:extLst>
              <a:ext uri="{FF2B5EF4-FFF2-40B4-BE49-F238E27FC236}">
                <a16:creationId xmlns:a16="http://schemas.microsoft.com/office/drawing/2014/main" id="{299816BF-C7CE-4CF4-A273-5878F26F4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289" y="3149600"/>
            <a:ext cx="52387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31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A104-7FC8-4F2E-88C2-FCA3AF79A3DF}"/>
              </a:ext>
            </a:extLst>
          </p:cNvPr>
          <p:cNvSpPr>
            <a:spLocks noGrp="1"/>
          </p:cNvSpPr>
          <p:nvPr>
            <p:ph type="title"/>
          </p:nvPr>
        </p:nvSpPr>
        <p:spPr>
          <a:xfrm>
            <a:off x="229849" y="1049313"/>
            <a:ext cx="11962151" cy="3579448"/>
          </a:xfrm>
        </p:spPr>
        <p:txBody>
          <a:bodyPr>
            <a:noAutofit/>
          </a:bodyPr>
          <a:lstStyle/>
          <a:p>
            <a:pPr marL="0" marR="0" algn="ctr">
              <a:spcBef>
                <a:spcPts val="0"/>
              </a:spcBef>
              <a:spcAft>
                <a:spcPts val="0"/>
              </a:spcAft>
            </a:pPr>
            <a:r>
              <a:rPr lang="en-US" sz="3600" b="1" dirty="0">
                <a:solidFill>
                  <a:srgbClr val="C00000"/>
                </a:solidFill>
                <a:effectLst/>
                <a:ea typeface="Times New Roman" panose="02020603050405020304" pitchFamily="18" charset="0"/>
              </a:rPr>
              <a:t>SONGS</a:t>
            </a:r>
            <a:br>
              <a:rPr lang="en-US" sz="3600" dirty="0">
                <a:solidFill>
                  <a:srgbClr val="C00000"/>
                </a:solidFill>
                <a:effectLst/>
                <a:ea typeface="Times New Roman" panose="02020603050405020304" pitchFamily="18" charset="0"/>
              </a:rPr>
            </a:br>
            <a:br>
              <a:rPr lang="en-US" sz="3600" dirty="0">
                <a:solidFill>
                  <a:srgbClr val="C00000"/>
                </a:solidFill>
                <a:effectLst/>
                <a:ea typeface="Times New Roman" panose="02020603050405020304" pitchFamily="18" charset="0"/>
              </a:rPr>
            </a:br>
            <a:r>
              <a:rPr lang="en-US" sz="3600" dirty="0">
                <a:solidFill>
                  <a:srgbClr val="C00000"/>
                </a:solidFill>
                <a:effectLst/>
                <a:ea typeface="Times New Roman" panose="02020603050405020304" pitchFamily="18" charset="0"/>
              </a:rPr>
              <a:t>Mama Mary, NCMC</a:t>
            </a:r>
            <a:r>
              <a:rPr lang="en-US" sz="3600" b="1" dirty="0">
                <a:solidFill>
                  <a:srgbClr val="C00000"/>
                </a:solidFill>
                <a:effectLst/>
                <a:ea typeface="Times New Roman" panose="02020603050405020304" pitchFamily="18" charset="0"/>
              </a:rPr>
              <a:t> </a:t>
            </a:r>
            <a:r>
              <a:rPr lang="en-US" sz="3600" dirty="0">
                <a:solidFill>
                  <a:srgbClr val="C00000"/>
                </a:solidFill>
                <a:effectLst/>
                <a:ea typeface="Times New Roman" panose="02020603050405020304" pitchFamily="18" charset="0"/>
              </a:rPr>
              <a:t>(3-6 yrs.)</a:t>
            </a:r>
            <a:br>
              <a:rPr lang="en-US" sz="3600" b="1" dirty="0">
                <a:solidFill>
                  <a:srgbClr val="C00000"/>
                </a:solidFill>
                <a:effectLst/>
                <a:ea typeface="Times New Roman" panose="02020603050405020304" pitchFamily="18" charset="0"/>
              </a:rPr>
            </a:br>
            <a:r>
              <a:rPr lang="en-US" sz="3600" b="1" u="sng" dirty="0">
                <a:solidFill>
                  <a:srgbClr val="C0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https://youtu.be/v0kcAWZ9qOA</a:t>
            </a:r>
            <a:br>
              <a:rPr lang="en-US" sz="3600" dirty="0">
                <a:solidFill>
                  <a:srgbClr val="C00000"/>
                </a:solidFill>
                <a:effectLst/>
                <a:ea typeface="Times New Roman" panose="02020603050405020304" pitchFamily="18" charset="0"/>
              </a:rPr>
            </a:br>
            <a:br>
              <a:rPr lang="en-US" sz="3600" dirty="0">
                <a:solidFill>
                  <a:srgbClr val="C00000"/>
                </a:solidFill>
                <a:effectLst/>
                <a:ea typeface="Times New Roman" panose="02020603050405020304" pitchFamily="18" charset="0"/>
              </a:rPr>
            </a:br>
            <a:r>
              <a:rPr lang="en-US" sz="3600" dirty="0">
                <a:solidFill>
                  <a:srgbClr val="C00000"/>
                </a:solidFill>
                <a:effectLst/>
                <a:ea typeface="Times New Roman" panose="02020603050405020304" pitchFamily="18" charset="0"/>
              </a:rPr>
              <a:t>Be With Us Mary Along the Way, Tony Diaz (7+yrs.) </a:t>
            </a:r>
            <a:r>
              <a:rPr lang="en-US" sz="3600" u="sng" dirty="0">
                <a:solidFill>
                  <a:srgbClr val="C00000"/>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https://youtu.be/O0FpDV9ozBA</a:t>
            </a:r>
            <a:br>
              <a:rPr lang="en-US" sz="3600" dirty="0">
                <a:solidFill>
                  <a:srgbClr val="C00000"/>
                </a:solidFill>
                <a:effectLst/>
                <a:ea typeface="Times New Roman" panose="02020603050405020304" pitchFamily="18" charset="0"/>
              </a:rPr>
            </a:br>
            <a:br>
              <a:rPr lang="pt-BR" sz="3600" dirty="0">
                <a:solidFill>
                  <a:srgbClr val="C00000"/>
                </a:solidFill>
              </a:rPr>
            </a:br>
            <a:endParaRPr lang="es-419" sz="3600" dirty="0">
              <a:solidFill>
                <a:srgbClr val="C00000"/>
              </a:solidFill>
            </a:endParaRPr>
          </a:p>
        </p:txBody>
      </p:sp>
    </p:spTree>
    <p:extLst>
      <p:ext uri="{BB962C8B-B14F-4D97-AF65-F5344CB8AC3E}">
        <p14:creationId xmlns:p14="http://schemas.microsoft.com/office/powerpoint/2010/main" val="174560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19BD9-5216-4DEE-AEC8-73A5B5A63BC7}"/>
              </a:ext>
            </a:extLst>
          </p:cNvPr>
          <p:cNvSpPr>
            <a:spLocks noGrp="1"/>
          </p:cNvSpPr>
          <p:nvPr>
            <p:ph type="title"/>
          </p:nvPr>
        </p:nvSpPr>
        <p:spPr>
          <a:xfrm>
            <a:off x="1335905" y="1550580"/>
            <a:ext cx="2507854" cy="731630"/>
          </a:xfrm>
        </p:spPr>
        <p:txBody>
          <a:bodyPr vert="horz" lIns="91440" tIns="45720" rIns="91440" bIns="45720" rtlCol="0" anchor="b">
            <a:normAutofit fontScale="90000"/>
          </a:bodyPr>
          <a:lstStyle/>
          <a:p>
            <a:r>
              <a:rPr lang="en-US" sz="5400" b="1" dirty="0">
                <a:solidFill>
                  <a:srgbClr val="0070C0"/>
                </a:solidFill>
                <a:latin typeface="+mj-lt"/>
                <a:cs typeface="+mj-cs"/>
              </a:rPr>
              <a:t>PRAYER</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BEE2B6-6B19-4272-8A83-ECC9A7C0D6DB}"/>
              </a:ext>
            </a:extLst>
          </p:cNvPr>
          <p:cNvSpPr txBox="1"/>
          <p:nvPr/>
        </p:nvSpPr>
        <p:spPr>
          <a:xfrm>
            <a:off x="296436" y="3055648"/>
            <a:ext cx="4478935" cy="3320668"/>
          </a:xfrm>
          <a:prstGeom prst="rect">
            <a:avLst/>
          </a:prstGeom>
        </p:spPr>
        <p:txBody>
          <a:bodyPr vert="horz" lIns="91440" tIns="45720" rIns="91440" bIns="45720" rtlCol="0">
            <a:normAutofit/>
          </a:bodyPr>
          <a:lstStyle/>
          <a:p>
            <a:pPr marL="0" marR="0" algn="ctr">
              <a:spcBef>
                <a:spcPts val="0"/>
              </a:spcBef>
              <a:spcAft>
                <a:spcPts val="0"/>
              </a:spcAft>
            </a:pPr>
            <a:r>
              <a:rPr lang="en-US" sz="2400" b="1" dirty="0">
                <a:solidFill>
                  <a:srgbClr val="0070C0"/>
                </a:solidFill>
                <a:effectLst/>
                <a:latin typeface="+mj-lt"/>
                <a:ea typeface="Calibri" panose="020F0502020204030204" pitchFamily="34" charset="0"/>
                <a:cs typeface="Arial" panose="020B0604020202020204" pitchFamily="34" charset="0"/>
              </a:rPr>
              <a:t>Lord, we want to change the water to wine with you. We want to change sadness to joy, hunger to satisfaction, loneliness to smiles and friendship. Come to our feast, Jesus, and fulfill our needs with your wine of joy and love. </a:t>
            </a:r>
          </a:p>
          <a:p>
            <a:pPr marL="0" marR="0" algn="ctr">
              <a:spcBef>
                <a:spcPts val="0"/>
              </a:spcBef>
              <a:spcAft>
                <a:spcPts val="0"/>
              </a:spcAft>
            </a:pPr>
            <a:r>
              <a:rPr lang="es-ES" sz="2400" b="1" dirty="0">
                <a:solidFill>
                  <a:srgbClr val="0070C0"/>
                </a:solidFill>
                <a:effectLst/>
                <a:latin typeface="+mj-lt"/>
                <a:ea typeface="Calibri" panose="020F0502020204030204" pitchFamily="34" charset="0"/>
                <a:cs typeface="Arial" panose="020B0604020202020204" pitchFamily="34" charset="0"/>
              </a:rPr>
              <a:t>Amen.</a:t>
            </a:r>
            <a:endParaRPr lang="en-US" sz="2400" b="1" dirty="0">
              <a:solidFill>
                <a:srgbClr val="0070C0"/>
              </a:solidFill>
              <a:effectLst/>
              <a:latin typeface="+mj-lt"/>
              <a:ea typeface="Times New Roman" panose="02020603050405020304" pitchFamily="18" charset="0"/>
            </a:endParaRPr>
          </a:p>
        </p:txBody>
      </p:sp>
      <p:pic>
        <p:nvPicPr>
          <p:cNvPr id="13314" name="Picture 2" descr="Tiempo de Orar leccion 10 - YouTube">
            <a:extLst>
              <a:ext uri="{FF2B5EF4-FFF2-40B4-BE49-F238E27FC236}">
                <a16:creationId xmlns:a16="http://schemas.microsoft.com/office/drawing/2014/main" id="{B975459D-8C24-4306-9B40-0EF5BD750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00" r="212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A picture containing diagram&#10;&#10;Description automatically generated">
            <a:extLst>
              <a:ext uri="{FF2B5EF4-FFF2-40B4-BE49-F238E27FC236}">
                <a16:creationId xmlns:a16="http://schemas.microsoft.com/office/drawing/2014/main" id="{52A1A44B-2F1D-409B-804D-7E56E91C7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046" y="1550580"/>
            <a:ext cx="1641050" cy="16410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6962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55ED-CB2B-4D22-8ED9-86A05BEEE4E5}"/>
              </a:ext>
            </a:extLst>
          </p:cNvPr>
          <p:cNvSpPr>
            <a:spLocks noGrp="1"/>
          </p:cNvSpPr>
          <p:nvPr>
            <p:ph type="title"/>
          </p:nvPr>
        </p:nvSpPr>
        <p:spPr>
          <a:xfrm>
            <a:off x="239844" y="0"/>
            <a:ext cx="11952156" cy="441567"/>
          </a:xfrm>
        </p:spPr>
        <p:txBody>
          <a:bodyPr>
            <a:normAutofit fontScale="90000"/>
          </a:bodyPr>
          <a:lstStyle/>
          <a:p>
            <a:pPr algn="ctr"/>
            <a:r>
              <a:rPr lang="en-US" sz="3100" dirty="0"/>
              <a:t>The Wedding at Cana</a:t>
            </a:r>
            <a:r>
              <a:rPr lang="en-US" dirty="0"/>
              <a:t>, </a:t>
            </a:r>
            <a:r>
              <a:rPr lang="en-US" sz="2200" dirty="0">
                <a:hlinkClick r:id="rId3"/>
              </a:rPr>
              <a:t>https://youtu.be/ZYLUTdB9l1g</a:t>
            </a:r>
            <a:endParaRPr lang="es-419" sz="2200" dirty="0"/>
          </a:p>
        </p:txBody>
      </p:sp>
      <p:pic>
        <p:nvPicPr>
          <p:cNvPr id="4" name="Online Media 3" title="Sharefaith Kids: Jesus Turns Water Into Wine - John 2 Bible Story for Kids">
            <a:hlinkClick r:id="" action="ppaction://media"/>
            <a:extLst>
              <a:ext uri="{FF2B5EF4-FFF2-40B4-BE49-F238E27FC236}">
                <a16:creationId xmlns:a16="http://schemas.microsoft.com/office/drawing/2014/main" id="{EF15B38D-BAFB-4625-957A-77E16D170A2F}"/>
              </a:ext>
            </a:extLst>
          </p:cNvPr>
          <p:cNvPicPr>
            <a:picLocks noRot="1" noChangeAspect="1"/>
          </p:cNvPicPr>
          <p:nvPr>
            <a:videoFile r:link="rId1"/>
          </p:nvPr>
        </p:nvPicPr>
        <p:blipFill>
          <a:blip r:embed="rId4"/>
          <a:stretch>
            <a:fillRect/>
          </a:stretch>
        </p:blipFill>
        <p:spPr>
          <a:xfrm>
            <a:off x="0" y="441567"/>
            <a:ext cx="12165027" cy="6416433"/>
          </a:xfrm>
          <a:prstGeom prst="rect">
            <a:avLst/>
          </a:prstGeom>
        </p:spPr>
      </p:pic>
    </p:spTree>
    <p:extLst>
      <p:ext uri="{BB962C8B-B14F-4D97-AF65-F5344CB8AC3E}">
        <p14:creationId xmlns:p14="http://schemas.microsoft.com/office/powerpoint/2010/main" val="31034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Consejos para facilitar el proceso de reflexión en los cursos virtuales">
            <a:extLst>
              <a:ext uri="{FF2B5EF4-FFF2-40B4-BE49-F238E27FC236}">
                <a16:creationId xmlns:a16="http://schemas.microsoft.com/office/drawing/2014/main" id="{9C2F100C-1F11-4881-824F-AE0119D43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032" y="258871"/>
            <a:ext cx="8165485" cy="63402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E48DBD-C0B4-4CAE-8EBC-D51098A1F7D7}"/>
              </a:ext>
            </a:extLst>
          </p:cNvPr>
          <p:cNvSpPr>
            <a:spLocks noGrp="1"/>
          </p:cNvSpPr>
          <p:nvPr>
            <p:ph type="title"/>
          </p:nvPr>
        </p:nvSpPr>
        <p:spPr>
          <a:xfrm rot="20748359">
            <a:off x="1552625" y="5047504"/>
            <a:ext cx="10515600" cy="1325563"/>
          </a:xfrm>
        </p:spPr>
        <p:txBody>
          <a:bodyPr>
            <a:noAutofit/>
          </a:bodyPr>
          <a:lstStyle/>
          <a:p>
            <a:pPr algn="ctr"/>
            <a:r>
              <a:rPr lang="es-419" sz="9600" dirty="0" err="1"/>
              <a:t>Reflection</a:t>
            </a:r>
            <a:endParaRPr lang="es-419" sz="9600" dirty="0"/>
          </a:p>
        </p:txBody>
      </p:sp>
    </p:spTree>
    <p:extLst>
      <p:ext uri="{BB962C8B-B14F-4D97-AF65-F5344CB8AC3E}">
        <p14:creationId xmlns:p14="http://schemas.microsoft.com/office/powerpoint/2010/main" val="194409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D76-9B23-44A5-A2DB-3C61E8A4DED3}"/>
              </a:ext>
            </a:extLst>
          </p:cNvPr>
          <p:cNvSpPr>
            <a:spLocks noGrp="1"/>
          </p:cNvSpPr>
          <p:nvPr>
            <p:ph type="title"/>
          </p:nvPr>
        </p:nvSpPr>
        <p:spPr/>
        <p:txBody>
          <a:bodyPr/>
          <a:lstStyle/>
          <a:p>
            <a:r>
              <a:rPr lang="en-US" b="1" dirty="0"/>
              <a:t>Jesus did His first public miracle in a wedding in Cana. </a:t>
            </a:r>
            <a:endParaRPr lang="es-419" dirty="0">
              <a:solidFill>
                <a:schemeClr val="accent2">
                  <a:lumMod val="75000"/>
                </a:schemeClr>
              </a:solidFill>
            </a:endParaRPr>
          </a:p>
        </p:txBody>
      </p:sp>
      <p:sp>
        <p:nvSpPr>
          <p:cNvPr id="4" name="TextBox 3">
            <a:extLst>
              <a:ext uri="{FF2B5EF4-FFF2-40B4-BE49-F238E27FC236}">
                <a16:creationId xmlns:a16="http://schemas.microsoft.com/office/drawing/2014/main" id="{1BDAA414-3DEB-433E-B6DE-850F2CEDDAD0}"/>
              </a:ext>
            </a:extLst>
          </p:cNvPr>
          <p:cNvSpPr txBox="1"/>
          <p:nvPr/>
        </p:nvSpPr>
        <p:spPr>
          <a:xfrm>
            <a:off x="1159496" y="2096631"/>
            <a:ext cx="6143346" cy="769441"/>
          </a:xfrm>
          <a:prstGeom prst="rect">
            <a:avLst/>
          </a:prstGeom>
          <a:noFill/>
        </p:spPr>
        <p:txBody>
          <a:bodyPr wrap="square">
            <a:spAutoFit/>
          </a:bodyPr>
          <a:lstStyle/>
          <a:p>
            <a:r>
              <a:rPr lang="en-US" sz="4400" dirty="0">
                <a:solidFill>
                  <a:schemeClr val="accent1">
                    <a:lumMod val="75000"/>
                  </a:schemeClr>
                </a:solidFill>
              </a:rPr>
              <a:t>Who was with Him?</a:t>
            </a:r>
            <a:endParaRPr lang="es-419" sz="4400" dirty="0">
              <a:solidFill>
                <a:schemeClr val="accent1">
                  <a:lumMod val="75000"/>
                </a:schemeClr>
              </a:solidFill>
            </a:endParaRPr>
          </a:p>
        </p:txBody>
      </p:sp>
      <p:pic>
        <p:nvPicPr>
          <p:cNvPr id="6" name="Picture 5">
            <a:extLst>
              <a:ext uri="{FF2B5EF4-FFF2-40B4-BE49-F238E27FC236}">
                <a16:creationId xmlns:a16="http://schemas.microsoft.com/office/drawing/2014/main" id="{D53D62D5-2BEF-4A7A-990F-86169D7B877A}"/>
              </a:ext>
            </a:extLst>
          </p:cNvPr>
          <p:cNvPicPr>
            <a:picLocks noChangeAspect="1"/>
          </p:cNvPicPr>
          <p:nvPr/>
        </p:nvPicPr>
        <p:blipFill rotWithShape="1">
          <a:blip r:embed="rId2"/>
          <a:srcRect l="53883" t="37824" r="15534" b="19647"/>
          <a:stretch/>
        </p:blipFill>
        <p:spPr>
          <a:xfrm>
            <a:off x="6816045" y="1690688"/>
            <a:ext cx="5204375" cy="2721514"/>
          </a:xfrm>
          <a:prstGeom prst="rect">
            <a:avLst/>
          </a:prstGeom>
        </p:spPr>
      </p:pic>
      <p:sp>
        <p:nvSpPr>
          <p:cNvPr id="9" name="TextBox 8">
            <a:extLst>
              <a:ext uri="{FF2B5EF4-FFF2-40B4-BE49-F238E27FC236}">
                <a16:creationId xmlns:a16="http://schemas.microsoft.com/office/drawing/2014/main" id="{D0D1F018-A7DA-4081-A6F7-4BC4568096B9}"/>
              </a:ext>
            </a:extLst>
          </p:cNvPr>
          <p:cNvSpPr txBox="1"/>
          <p:nvPr/>
        </p:nvSpPr>
        <p:spPr>
          <a:xfrm>
            <a:off x="149430" y="2905780"/>
            <a:ext cx="7164830" cy="523220"/>
          </a:xfrm>
          <a:prstGeom prst="rect">
            <a:avLst/>
          </a:prstGeom>
          <a:noFill/>
        </p:spPr>
        <p:txBody>
          <a:bodyPr wrap="square">
            <a:spAutoFit/>
          </a:bodyPr>
          <a:lstStyle/>
          <a:p>
            <a:r>
              <a:rPr lang="en-US" sz="2800" dirty="0"/>
              <a:t>His mother, the Virgin Mary, and the apostles</a:t>
            </a:r>
            <a:endParaRPr lang="es-419" sz="2800" dirty="0"/>
          </a:p>
        </p:txBody>
      </p:sp>
      <p:sp>
        <p:nvSpPr>
          <p:cNvPr id="11" name="TextBox 10">
            <a:extLst>
              <a:ext uri="{FF2B5EF4-FFF2-40B4-BE49-F238E27FC236}">
                <a16:creationId xmlns:a16="http://schemas.microsoft.com/office/drawing/2014/main" id="{D7683A3B-D1C1-49FA-9535-01DB568AC02F}"/>
              </a:ext>
            </a:extLst>
          </p:cNvPr>
          <p:cNvSpPr txBox="1"/>
          <p:nvPr/>
        </p:nvSpPr>
        <p:spPr>
          <a:xfrm>
            <a:off x="157897" y="4519082"/>
            <a:ext cx="10060757" cy="769441"/>
          </a:xfrm>
          <a:prstGeom prst="rect">
            <a:avLst/>
          </a:prstGeom>
          <a:noFill/>
        </p:spPr>
        <p:txBody>
          <a:bodyPr wrap="square">
            <a:spAutoFit/>
          </a:bodyPr>
          <a:lstStyle/>
          <a:p>
            <a:r>
              <a:rPr lang="en-US" sz="4400" dirty="0">
                <a:solidFill>
                  <a:schemeClr val="accent1">
                    <a:lumMod val="75000"/>
                  </a:schemeClr>
                </a:solidFill>
              </a:rPr>
              <a:t>Who realizes that they ran out of wine</a:t>
            </a:r>
            <a:r>
              <a:rPr lang="es-ES" sz="4400" dirty="0">
                <a:solidFill>
                  <a:schemeClr val="accent1">
                    <a:lumMod val="75000"/>
                  </a:schemeClr>
                </a:solidFill>
              </a:rPr>
              <a:t>?</a:t>
            </a:r>
            <a:endParaRPr lang="es-419" sz="4400" dirty="0">
              <a:solidFill>
                <a:schemeClr val="accent1">
                  <a:lumMod val="75000"/>
                </a:schemeClr>
              </a:solidFill>
            </a:endParaRPr>
          </a:p>
        </p:txBody>
      </p:sp>
      <p:pic>
        <p:nvPicPr>
          <p:cNvPr id="13" name="Picture 12">
            <a:extLst>
              <a:ext uri="{FF2B5EF4-FFF2-40B4-BE49-F238E27FC236}">
                <a16:creationId xmlns:a16="http://schemas.microsoft.com/office/drawing/2014/main" id="{49C9DE73-2C81-4EDD-A28F-235415DDDFD0}"/>
              </a:ext>
            </a:extLst>
          </p:cNvPr>
          <p:cNvPicPr>
            <a:picLocks noChangeAspect="1"/>
          </p:cNvPicPr>
          <p:nvPr/>
        </p:nvPicPr>
        <p:blipFill rotWithShape="1">
          <a:blip r:embed="rId2"/>
          <a:srcRect l="69714" t="44739" r="25910" b="35521"/>
          <a:stretch/>
        </p:blipFill>
        <p:spPr>
          <a:xfrm>
            <a:off x="1159496" y="5288523"/>
            <a:ext cx="744718" cy="1263191"/>
          </a:xfrm>
          <a:prstGeom prst="rect">
            <a:avLst/>
          </a:prstGeom>
        </p:spPr>
      </p:pic>
      <p:sp>
        <p:nvSpPr>
          <p:cNvPr id="15" name="TextBox 14">
            <a:extLst>
              <a:ext uri="{FF2B5EF4-FFF2-40B4-BE49-F238E27FC236}">
                <a16:creationId xmlns:a16="http://schemas.microsoft.com/office/drawing/2014/main" id="{3CB6E207-4BA1-400E-AFFE-140235B721EF}"/>
              </a:ext>
            </a:extLst>
          </p:cNvPr>
          <p:cNvSpPr txBox="1"/>
          <p:nvPr/>
        </p:nvSpPr>
        <p:spPr>
          <a:xfrm>
            <a:off x="2688996" y="5712951"/>
            <a:ext cx="6188696" cy="523220"/>
          </a:xfrm>
          <a:prstGeom prst="rect">
            <a:avLst/>
          </a:prstGeom>
          <a:noFill/>
        </p:spPr>
        <p:txBody>
          <a:bodyPr wrap="square">
            <a:spAutoFit/>
          </a:bodyPr>
          <a:lstStyle/>
          <a:p>
            <a:r>
              <a:rPr lang="en-US" sz="2800" dirty="0"/>
              <a:t>His Mother Mary</a:t>
            </a:r>
            <a:endParaRPr lang="es-419" sz="2800" dirty="0"/>
          </a:p>
        </p:txBody>
      </p:sp>
    </p:spTree>
    <p:extLst>
      <p:ext uri="{BB962C8B-B14F-4D97-AF65-F5344CB8AC3E}">
        <p14:creationId xmlns:p14="http://schemas.microsoft.com/office/powerpoint/2010/main" val="1483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50B2-C8BF-45F2-8582-937D245ED664}"/>
              </a:ext>
            </a:extLst>
          </p:cNvPr>
          <p:cNvSpPr>
            <a:spLocks noGrp="1"/>
          </p:cNvSpPr>
          <p:nvPr>
            <p:ph type="title"/>
          </p:nvPr>
        </p:nvSpPr>
        <p:spPr>
          <a:xfrm>
            <a:off x="838200" y="129455"/>
            <a:ext cx="10515600" cy="1325563"/>
          </a:xfrm>
        </p:spPr>
        <p:txBody>
          <a:bodyPr/>
          <a:lstStyle/>
          <a:p>
            <a:r>
              <a:rPr lang="en-US" dirty="0"/>
              <a:t>What does she do?</a:t>
            </a:r>
            <a:endParaRPr lang="es-419" dirty="0"/>
          </a:p>
        </p:txBody>
      </p:sp>
      <p:sp>
        <p:nvSpPr>
          <p:cNvPr id="4" name="TextBox 3">
            <a:extLst>
              <a:ext uri="{FF2B5EF4-FFF2-40B4-BE49-F238E27FC236}">
                <a16:creationId xmlns:a16="http://schemas.microsoft.com/office/drawing/2014/main" id="{440F01F2-7F60-48FD-986B-88339638CB15}"/>
              </a:ext>
            </a:extLst>
          </p:cNvPr>
          <p:cNvSpPr txBox="1"/>
          <p:nvPr/>
        </p:nvSpPr>
        <p:spPr>
          <a:xfrm>
            <a:off x="338580" y="1133278"/>
            <a:ext cx="11265816" cy="1077218"/>
          </a:xfrm>
          <a:prstGeom prst="rect">
            <a:avLst/>
          </a:prstGeom>
          <a:noFill/>
        </p:spPr>
        <p:txBody>
          <a:bodyPr wrap="square">
            <a:spAutoFit/>
          </a:bodyPr>
          <a:lstStyle/>
          <a:p>
            <a:r>
              <a:rPr lang="en-US" sz="3200" dirty="0"/>
              <a:t>She asks Jesus to do something because she knows He is God and can perform miracles.</a:t>
            </a:r>
            <a:endParaRPr lang="es-419" sz="3200" dirty="0"/>
          </a:p>
        </p:txBody>
      </p:sp>
      <p:sp>
        <p:nvSpPr>
          <p:cNvPr id="6" name="TextBox 5">
            <a:extLst>
              <a:ext uri="{FF2B5EF4-FFF2-40B4-BE49-F238E27FC236}">
                <a16:creationId xmlns:a16="http://schemas.microsoft.com/office/drawing/2014/main" id="{77E450AD-3317-4363-8225-D67F3ED1C4F4}"/>
              </a:ext>
            </a:extLst>
          </p:cNvPr>
          <p:cNvSpPr txBox="1"/>
          <p:nvPr/>
        </p:nvSpPr>
        <p:spPr>
          <a:xfrm>
            <a:off x="3172614" y="5517257"/>
            <a:ext cx="7032978" cy="1077218"/>
          </a:xfrm>
          <a:prstGeom prst="rect">
            <a:avLst/>
          </a:prstGeom>
          <a:noFill/>
        </p:spPr>
        <p:txBody>
          <a:bodyPr wrap="square">
            <a:spAutoFit/>
          </a:bodyPr>
          <a:lstStyle/>
          <a:p>
            <a:r>
              <a:rPr lang="en-US" sz="3200" dirty="0"/>
              <a:t>Maybe in His home in Nazareth, He had done miracles when things were scarce.</a:t>
            </a:r>
            <a:endParaRPr lang="es-419" sz="3200" dirty="0"/>
          </a:p>
        </p:txBody>
      </p:sp>
      <p:pic>
        <p:nvPicPr>
          <p:cNvPr id="8" name="Picture 7">
            <a:extLst>
              <a:ext uri="{FF2B5EF4-FFF2-40B4-BE49-F238E27FC236}">
                <a16:creationId xmlns:a16="http://schemas.microsoft.com/office/drawing/2014/main" id="{11412F3E-C0AB-42D8-981C-E22A23D89960}"/>
              </a:ext>
            </a:extLst>
          </p:cNvPr>
          <p:cNvPicPr>
            <a:picLocks noChangeAspect="1"/>
          </p:cNvPicPr>
          <p:nvPr/>
        </p:nvPicPr>
        <p:blipFill rotWithShape="1">
          <a:blip r:embed="rId2"/>
          <a:srcRect l="64721" t="45731" r="24613" b="33719"/>
          <a:stretch/>
        </p:blipFill>
        <p:spPr>
          <a:xfrm>
            <a:off x="4581427" y="2139885"/>
            <a:ext cx="4215352" cy="3054284"/>
          </a:xfrm>
          <a:prstGeom prst="rect">
            <a:avLst/>
          </a:prstGeom>
        </p:spPr>
      </p:pic>
    </p:spTree>
    <p:extLst>
      <p:ext uri="{BB962C8B-B14F-4D97-AF65-F5344CB8AC3E}">
        <p14:creationId xmlns:p14="http://schemas.microsoft.com/office/powerpoint/2010/main" val="26664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aría le cuenta a José que está embarazada | La vida de Jesús">
            <a:extLst>
              <a:ext uri="{FF2B5EF4-FFF2-40B4-BE49-F238E27FC236}">
                <a16:creationId xmlns:a16="http://schemas.microsoft.com/office/drawing/2014/main" id="{E6980C4F-959A-4266-A946-E3FA4FCCF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25CD6-A2D9-4FB6-A984-2000A698FF32}"/>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What does Jesus say? </a:t>
            </a:r>
            <a:endParaRPr lang="es-419" sz="3600" dirty="0">
              <a:solidFill>
                <a:schemeClr val="tx1">
                  <a:lumMod val="85000"/>
                  <a:lumOff val="15000"/>
                </a:schemeClr>
              </a:solidFill>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0B7923-F54D-497F-98EB-B610C22540E9}"/>
              </a:ext>
            </a:extLst>
          </p:cNvPr>
          <p:cNvSpPr txBox="1"/>
          <p:nvPr/>
        </p:nvSpPr>
        <p:spPr>
          <a:xfrm>
            <a:off x="5734756" y="6188973"/>
            <a:ext cx="6276731" cy="646331"/>
          </a:xfrm>
          <a:prstGeom prst="rect">
            <a:avLst/>
          </a:prstGeom>
          <a:solidFill>
            <a:schemeClr val="bg1"/>
          </a:solidFill>
        </p:spPr>
        <p:txBody>
          <a:bodyPr wrap="square" rtlCol="0">
            <a:spAutoFit/>
          </a:bodyPr>
          <a:lstStyle/>
          <a:p>
            <a:r>
              <a:rPr lang="es-ES" sz="3600" dirty="0" err="1">
                <a:solidFill>
                  <a:schemeClr val="tx1">
                    <a:lumMod val="85000"/>
                    <a:lumOff val="15000"/>
                  </a:schemeClr>
                </a:solidFill>
                <a:latin typeface="Aharoni" panose="02010803020104030203" pitchFamily="2" charset="-79"/>
                <a:ea typeface="+mj-ea"/>
                <a:cs typeface="Aharoni" panose="02010803020104030203" pitchFamily="2" charset="-79"/>
              </a:rPr>
              <a:t>My</a:t>
            </a:r>
            <a:r>
              <a:rPr lang="es-ES" sz="3600" dirty="0">
                <a:solidFill>
                  <a:schemeClr val="tx1">
                    <a:lumMod val="85000"/>
                    <a:lumOff val="15000"/>
                  </a:schemeClr>
                </a:solidFill>
                <a:latin typeface="Aharoni" panose="02010803020104030203" pitchFamily="2" charset="-79"/>
                <a:ea typeface="+mj-ea"/>
                <a:cs typeface="Aharoni" panose="02010803020104030203" pitchFamily="2" charset="-79"/>
              </a:rPr>
              <a:t> </a:t>
            </a:r>
            <a:r>
              <a:rPr lang="es-ES" sz="3600" dirty="0" err="1">
                <a:solidFill>
                  <a:schemeClr val="tx1">
                    <a:lumMod val="85000"/>
                    <a:lumOff val="15000"/>
                  </a:schemeClr>
                </a:solidFill>
                <a:latin typeface="Aharoni" panose="02010803020104030203" pitchFamily="2" charset="-79"/>
                <a:ea typeface="+mj-ea"/>
                <a:cs typeface="Aharoni" panose="02010803020104030203" pitchFamily="2" charset="-79"/>
              </a:rPr>
              <a:t>hour</a:t>
            </a:r>
            <a:r>
              <a:rPr lang="es-ES" sz="3600" dirty="0">
                <a:solidFill>
                  <a:schemeClr val="tx1">
                    <a:lumMod val="85000"/>
                    <a:lumOff val="15000"/>
                  </a:schemeClr>
                </a:solidFill>
                <a:latin typeface="Aharoni" panose="02010803020104030203" pitchFamily="2" charset="-79"/>
                <a:ea typeface="+mj-ea"/>
                <a:cs typeface="Aharoni" panose="02010803020104030203" pitchFamily="2" charset="-79"/>
              </a:rPr>
              <a:t> has </a:t>
            </a:r>
            <a:r>
              <a:rPr lang="es-ES" sz="3600" dirty="0" err="1">
                <a:solidFill>
                  <a:schemeClr val="tx1">
                    <a:lumMod val="85000"/>
                    <a:lumOff val="15000"/>
                  </a:schemeClr>
                </a:solidFill>
                <a:latin typeface="Aharoni" panose="02010803020104030203" pitchFamily="2" charset="-79"/>
                <a:ea typeface="+mj-ea"/>
                <a:cs typeface="Aharoni" panose="02010803020104030203" pitchFamily="2" charset="-79"/>
              </a:rPr>
              <a:t>not</a:t>
            </a:r>
            <a:r>
              <a:rPr lang="es-ES" sz="3600" dirty="0">
                <a:solidFill>
                  <a:schemeClr val="tx1">
                    <a:lumMod val="85000"/>
                    <a:lumOff val="15000"/>
                  </a:schemeClr>
                </a:solidFill>
                <a:latin typeface="Aharoni" panose="02010803020104030203" pitchFamily="2" charset="-79"/>
                <a:ea typeface="+mj-ea"/>
                <a:cs typeface="Aharoni" panose="02010803020104030203" pitchFamily="2" charset="-79"/>
              </a:rPr>
              <a:t> </a:t>
            </a:r>
            <a:r>
              <a:rPr lang="es-ES" sz="3600" dirty="0" err="1">
                <a:solidFill>
                  <a:schemeClr val="tx1">
                    <a:lumMod val="85000"/>
                    <a:lumOff val="15000"/>
                  </a:schemeClr>
                </a:solidFill>
                <a:latin typeface="Aharoni" panose="02010803020104030203" pitchFamily="2" charset="-79"/>
                <a:ea typeface="+mj-ea"/>
                <a:cs typeface="Aharoni" panose="02010803020104030203" pitchFamily="2" charset="-79"/>
              </a:rPr>
              <a:t>yet</a:t>
            </a:r>
            <a:r>
              <a:rPr lang="es-ES" sz="3600" dirty="0">
                <a:solidFill>
                  <a:schemeClr val="tx1">
                    <a:lumMod val="85000"/>
                    <a:lumOff val="15000"/>
                  </a:schemeClr>
                </a:solidFill>
                <a:latin typeface="Aharoni" panose="02010803020104030203" pitchFamily="2" charset="-79"/>
                <a:ea typeface="+mj-ea"/>
                <a:cs typeface="Aharoni" panose="02010803020104030203" pitchFamily="2" charset="-79"/>
              </a:rPr>
              <a:t> come.</a:t>
            </a:r>
            <a:endParaRPr lang="es-419" sz="3600" dirty="0">
              <a:solidFill>
                <a:schemeClr val="tx1">
                  <a:lumMod val="85000"/>
                  <a:lumOff val="15000"/>
                </a:schemeClr>
              </a:solidFill>
              <a:latin typeface="Aharoni" panose="02010803020104030203" pitchFamily="2" charset="-79"/>
              <a:ea typeface="+mj-ea"/>
              <a:cs typeface="Aharoni" panose="02010803020104030203" pitchFamily="2" charset="-79"/>
            </a:endParaRPr>
          </a:p>
        </p:txBody>
      </p:sp>
      <p:pic>
        <p:nvPicPr>
          <p:cNvPr id="5" name="Picture 4" descr="A picture containing diagram&#10;&#10;Description automatically generated">
            <a:extLst>
              <a:ext uri="{FF2B5EF4-FFF2-40B4-BE49-F238E27FC236}">
                <a16:creationId xmlns:a16="http://schemas.microsoft.com/office/drawing/2014/main" id="{7A291852-B20E-461B-8CC7-5C3619C4B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147"/>
            <a:ext cx="781233" cy="781233"/>
          </a:xfrm>
          <a:prstGeom prst="rect">
            <a:avLst/>
          </a:prstGeom>
        </p:spPr>
      </p:pic>
    </p:spTree>
    <p:extLst>
      <p:ext uri="{BB962C8B-B14F-4D97-AF65-F5344CB8AC3E}">
        <p14:creationId xmlns:p14="http://schemas.microsoft.com/office/powerpoint/2010/main" val="867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9FBA-7A79-421F-A84B-77E5F0F31F63}"/>
              </a:ext>
            </a:extLst>
          </p:cNvPr>
          <p:cNvSpPr>
            <a:spLocks noGrp="1"/>
          </p:cNvSpPr>
          <p:nvPr>
            <p:ph type="title"/>
          </p:nvPr>
        </p:nvSpPr>
        <p:spPr/>
        <p:txBody>
          <a:bodyPr/>
          <a:lstStyle/>
          <a:p>
            <a:endParaRPr lang="es-419" dirty="0"/>
          </a:p>
        </p:txBody>
      </p:sp>
      <p:pic>
        <p:nvPicPr>
          <p:cNvPr id="5122" name="Picture 2" descr="The Wedding @ Cana : The Untold Story – Life Less Ordinary">
            <a:extLst>
              <a:ext uri="{FF2B5EF4-FFF2-40B4-BE49-F238E27FC236}">
                <a16:creationId xmlns:a16="http://schemas.microsoft.com/office/drawing/2014/main" id="{C3024B69-0973-4580-AC77-C9DFF52D4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30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3F276F-87DE-40C6-94C1-8434ADBFA3F0}"/>
              </a:ext>
            </a:extLst>
          </p:cNvPr>
          <p:cNvSpPr txBox="1"/>
          <p:nvPr/>
        </p:nvSpPr>
        <p:spPr>
          <a:xfrm>
            <a:off x="10136655" y="575802"/>
            <a:ext cx="1968166" cy="3416320"/>
          </a:xfrm>
          <a:prstGeom prst="rect">
            <a:avLst/>
          </a:prstGeom>
          <a:noFill/>
        </p:spPr>
        <p:txBody>
          <a:bodyPr wrap="square">
            <a:spAutoFit/>
          </a:bodyPr>
          <a:lstStyle/>
          <a:p>
            <a:r>
              <a:rPr lang="en-US" sz="2400" dirty="0">
                <a:solidFill>
                  <a:schemeClr val="accent2">
                    <a:lumMod val="75000"/>
                  </a:schemeClr>
                </a:solidFill>
                <a:latin typeface="Aharoni" panose="02010803020104030203" pitchFamily="2" charset="-79"/>
                <a:cs typeface="Aharoni" panose="02010803020104030203" pitchFamily="2" charset="-79"/>
              </a:rPr>
              <a:t>But later he obeys His mother because He loves her very much and does not want to sadden her.</a:t>
            </a:r>
            <a:endParaRPr lang="es-419" sz="2400" dirty="0">
              <a:solidFill>
                <a:schemeClr val="accent2">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296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وحش سعة الأعلى significado de las bodas de cana de galilea - whatbeedid.com">
            <a:extLst>
              <a:ext uri="{FF2B5EF4-FFF2-40B4-BE49-F238E27FC236}">
                <a16:creationId xmlns:a16="http://schemas.microsoft.com/office/drawing/2014/main" id="{E0E6450F-1B56-44D6-849F-01D9B6C85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018" y="1305877"/>
            <a:ext cx="5505450" cy="5400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AE1358-BFC0-4D54-92C3-E662819D22F2}"/>
              </a:ext>
            </a:extLst>
          </p:cNvPr>
          <p:cNvSpPr>
            <a:spLocks noGrp="1"/>
          </p:cNvSpPr>
          <p:nvPr>
            <p:ph type="title"/>
          </p:nvPr>
        </p:nvSpPr>
        <p:spPr>
          <a:xfrm>
            <a:off x="332172" y="151681"/>
            <a:ext cx="11759213" cy="1325563"/>
          </a:xfrm>
        </p:spPr>
        <p:txBody>
          <a:bodyPr/>
          <a:lstStyle/>
          <a:p>
            <a:r>
              <a:rPr lang="en-US" b="1" dirty="0"/>
              <a:t>Mary knows that Jesus is a good son and always obeys.</a:t>
            </a:r>
            <a:endParaRPr lang="es-419" dirty="0"/>
          </a:p>
        </p:txBody>
      </p:sp>
      <p:sp>
        <p:nvSpPr>
          <p:cNvPr id="4" name="TextBox 3">
            <a:extLst>
              <a:ext uri="{FF2B5EF4-FFF2-40B4-BE49-F238E27FC236}">
                <a16:creationId xmlns:a16="http://schemas.microsoft.com/office/drawing/2014/main" id="{F8552762-BAF4-41AA-ABD1-F45E514E5A61}"/>
              </a:ext>
            </a:extLst>
          </p:cNvPr>
          <p:cNvSpPr txBox="1"/>
          <p:nvPr/>
        </p:nvSpPr>
        <p:spPr>
          <a:xfrm rot="20224741">
            <a:off x="-26923" y="2042533"/>
            <a:ext cx="8831112" cy="769441"/>
          </a:xfrm>
          <a:prstGeom prst="rect">
            <a:avLst/>
          </a:prstGeom>
          <a:noFill/>
        </p:spPr>
        <p:txBody>
          <a:bodyPr wrap="square">
            <a:spAutoFit/>
          </a:bodyPr>
          <a:lstStyle/>
          <a:p>
            <a:r>
              <a:rPr lang="es-ES" sz="4400" dirty="0" err="1">
                <a:solidFill>
                  <a:schemeClr val="accent1">
                    <a:lumMod val="75000"/>
                  </a:schemeClr>
                </a:solidFill>
              </a:rPr>
              <a:t>What</a:t>
            </a:r>
            <a:r>
              <a:rPr lang="es-ES" sz="4400" dirty="0">
                <a:solidFill>
                  <a:schemeClr val="accent1">
                    <a:lumMod val="75000"/>
                  </a:schemeClr>
                </a:solidFill>
              </a:rPr>
              <a:t> </a:t>
            </a:r>
            <a:r>
              <a:rPr lang="es-ES" sz="4400" dirty="0" err="1">
                <a:solidFill>
                  <a:schemeClr val="accent1">
                    <a:lumMod val="75000"/>
                  </a:schemeClr>
                </a:solidFill>
              </a:rPr>
              <a:t>does</a:t>
            </a:r>
            <a:r>
              <a:rPr lang="es-ES" sz="4400" dirty="0">
                <a:solidFill>
                  <a:schemeClr val="accent1">
                    <a:lumMod val="75000"/>
                  </a:schemeClr>
                </a:solidFill>
              </a:rPr>
              <a:t> </a:t>
            </a:r>
            <a:r>
              <a:rPr lang="es-ES" sz="4400" dirty="0" err="1">
                <a:solidFill>
                  <a:schemeClr val="accent1">
                    <a:lumMod val="75000"/>
                  </a:schemeClr>
                </a:solidFill>
              </a:rPr>
              <a:t>she</a:t>
            </a:r>
            <a:r>
              <a:rPr lang="es-ES" sz="4400" dirty="0">
                <a:solidFill>
                  <a:schemeClr val="accent1">
                    <a:lumMod val="75000"/>
                  </a:schemeClr>
                </a:solidFill>
              </a:rPr>
              <a:t> </a:t>
            </a:r>
            <a:r>
              <a:rPr lang="es-ES" sz="4400" dirty="0" err="1">
                <a:solidFill>
                  <a:schemeClr val="accent1">
                    <a:lumMod val="75000"/>
                  </a:schemeClr>
                </a:solidFill>
              </a:rPr>
              <a:t>tell</a:t>
            </a:r>
            <a:r>
              <a:rPr lang="es-ES" sz="4400" dirty="0">
                <a:solidFill>
                  <a:schemeClr val="accent1">
                    <a:lumMod val="75000"/>
                  </a:schemeClr>
                </a:solidFill>
              </a:rPr>
              <a:t> </a:t>
            </a:r>
            <a:r>
              <a:rPr lang="es-ES" sz="4400" dirty="0" err="1">
                <a:solidFill>
                  <a:schemeClr val="accent1">
                    <a:lumMod val="75000"/>
                  </a:schemeClr>
                </a:solidFill>
              </a:rPr>
              <a:t>the</a:t>
            </a:r>
            <a:r>
              <a:rPr lang="es-ES" sz="4400" dirty="0">
                <a:solidFill>
                  <a:schemeClr val="accent1">
                    <a:lumMod val="75000"/>
                  </a:schemeClr>
                </a:solidFill>
              </a:rPr>
              <a:t> </a:t>
            </a:r>
            <a:r>
              <a:rPr lang="es-ES" sz="4400" dirty="0" err="1">
                <a:solidFill>
                  <a:schemeClr val="accent1">
                    <a:lumMod val="75000"/>
                  </a:schemeClr>
                </a:solidFill>
              </a:rPr>
              <a:t>servants</a:t>
            </a:r>
            <a:r>
              <a:rPr lang="es-ES" sz="4400" dirty="0">
                <a:solidFill>
                  <a:schemeClr val="accent1">
                    <a:lumMod val="75000"/>
                  </a:schemeClr>
                </a:solidFill>
              </a:rPr>
              <a:t>? </a:t>
            </a:r>
            <a:endParaRPr lang="es-419" sz="4400" dirty="0">
              <a:solidFill>
                <a:schemeClr val="accent1">
                  <a:lumMod val="75000"/>
                </a:schemeClr>
              </a:solidFill>
            </a:endParaRPr>
          </a:p>
        </p:txBody>
      </p:sp>
      <p:pic>
        <p:nvPicPr>
          <p:cNvPr id="6148" name="Picture 4" descr="Navegar Mar Adentro: Video Canción: &amp;quot;Las Bodas de Caná&amp;quot; - (YouTube)">
            <a:extLst>
              <a:ext uri="{FF2B5EF4-FFF2-40B4-BE49-F238E27FC236}">
                <a16:creationId xmlns:a16="http://schemas.microsoft.com/office/drawing/2014/main" id="{8DF7CB25-AEE3-4AB9-9DE8-34FD6E95C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02" y="4370315"/>
            <a:ext cx="3333750" cy="246697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3592188F-C518-4A6E-9A72-F27D2597017F}"/>
              </a:ext>
            </a:extLst>
          </p:cNvPr>
          <p:cNvSpPr/>
          <p:nvPr/>
        </p:nvSpPr>
        <p:spPr>
          <a:xfrm>
            <a:off x="5271911" y="2487685"/>
            <a:ext cx="2517422" cy="2772937"/>
          </a:xfrm>
          <a:prstGeom prst="wedgeRoundRectCallout">
            <a:avLst>
              <a:gd name="adj1" fmla="val 60420"/>
              <a:gd name="adj2" fmla="val 7055"/>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Bradley Hand ITC" panose="03070402050302030203" pitchFamily="66" charset="0"/>
              </a:rPr>
              <a:t>Do What He tells you!</a:t>
            </a:r>
          </a:p>
        </p:txBody>
      </p:sp>
    </p:spTree>
    <p:extLst>
      <p:ext uri="{BB962C8B-B14F-4D97-AF65-F5344CB8AC3E}">
        <p14:creationId xmlns:p14="http://schemas.microsoft.com/office/powerpoint/2010/main" val="30338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A55A-DA1C-4D22-AD3A-9E635FF60E6D}"/>
              </a:ext>
            </a:extLst>
          </p:cNvPr>
          <p:cNvSpPr>
            <a:spLocks noGrp="1"/>
          </p:cNvSpPr>
          <p:nvPr>
            <p:ph type="title"/>
          </p:nvPr>
        </p:nvSpPr>
        <p:spPr>
          <a:xfrm>
            <a:off x="1048062" y="170432"/>
            <a:ext cx="6162207" cy="1325563"/>
          </a:xfrm>
        </p:spPr>
        <p:txBody>
          <a:bodyPr/>
          <a:lstStyle/>
          <a:p>
            <a:r>
              <a:rPr lang="en-US" b="1" dirty="0"/>
              <a:t>What does Jesus ask </a:t>
            </a:r>
            <a:br>
              <a:rPr lang="en-US" b="1" dirty="0"/>
            </a:br>
            <a:r>
              <a:rPr lang="en-US" b="1" dirty="0"/>
              <a:t>them to do</a:t>
            </a:r>
            <a:r>
              <a:rPr lang="en-US" dirty="0"/>
              <a:t>?</a:t>
            </a:r>
            <a:endParaRPr lang="es-419" dirty="0"/>
          </a:p>
        </p:txBody>
      </p:sp>
      <p:pic>
        <p:nvPicPr>
          <p:cNvPr id="7170" name="Picture 2" descr="Palabra de Dios diaria.: LECTURAS DEL DOMINGO II DEL T. ORDINARIO 20 DE  ENERO (VERDE)">
            <a:extLst>
              <a:ext uri="{FF2B5EF4-FFF2-40B4-BE49-F238E27FC236}">
                <a16:creationId xmlns:a16="http://schemas.microsoft.com/office/drawing/2014/main" id="{B1CD2796-747E-485B-A90F-DDF624D7A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37" y="1495995"/>
            <a:ext cx="7216165" cy="4996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C6BD0E-F6F2-4BAD-906F-BB2E759E31E4}"/>
              </a:ext>
            </a:extLst>
          </p:cNvPr>
          <p:cNvSpPr txBox="1"/>
          <p:nvPr/>
        </p:nvSpPr>
        <p:spPr>
          <a:xfrm>
            <a:off x="7886666" y="2533231"/>
            <a:ext cx="3790764" cy="2677656"/>
          </a:xfrm>
          <a:prstGeom prst="rect">
            <a:avLst/>
          </a:prstGeom>
          <a:noFill/>
        </p:spPr>
        <p:txBody>
          <a:bodyPr wrap="square">
            <a:spAutoFit/>
          </a:bodyPr>
          <a:lstStyle/>
          <a:p>
            <a:r>
              <a:rPr lang="en-US" sz="2800" dirty="0">
                <a:solidFill>
                  <a:schemeClr val="accent2">
                    <a:lumMod val="75000"/>
                  </a:schemeClr>
                </a:solidFill>
              </a:rPr>
              <a:t>Fill six jars with water and take a little to the headwaiter to taste, because Jesus had changed the water to wine.</a:t>
            </a:r>
            <a:endParaRPr lang="es-419" sz="2800" dirty="0">
              <a:solidFill>
                <a:schemeClr val="accent2">
                  <a:lumMod val="75000"/>
                </a:schemeClr>
              </a:solidFill>
            </a:endParaRPr>
          </a:p>
        </p:txBody>
      </p:sp>
      <p:pic>
        <p:nvPicPr>
          <p:cNvPr id="6" name="Picture 5">
            <a:extLst>
              <a:ext uri="{FF2B5EF4-FFF2-40B4-BE49-F238E27FC236}">
                <a16:creationId xmlns:a16="http://schemas.microsoft.com/office/drawing/2014/main" id="{0B1CC30B-F956-452A-B639-991869119573}"/>
              </a:ext>
            </a:extLst>
          </p:cNvPr>
          <p:cNvPicPr>
            <a:picLocks noChangeAspect="1"/>
          </p:cNvPicPr>
          <p:nvPr/>
        </p:nvPicPr>
        <p:blipFill rotWithShape="1">
          <a:blip r:embed="rId3"/>
          <a:srcRect l="68908" t="39565" r="14098" b="16433"/>
          <a:stretch/>
        </p:blipFill>
        <p:spPr>
          <a:xfrm>
            <a:off x="8470722" y="108200"/>
            <a:ext cx="2490676" cy="2425031"/>
          </a:xfrm>
          <a:prstGeom prst="rect">
            <a:avLst/>
          </a:prstGeom>
        </p:spPr>
      </p:pic>
    </p:spTree>
    <p:extLst>
      <p:ext uri="{BB962C8B-B14F-4D97-AF65-F5344CB8AC3E}">
        <p14:creationId xmlns:p14="http://schemas.microsoft.com/office/powerpoint/2010/main" val="634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wheel(1)">
                                      <p:cBhvr>
                                        <p:cTn id="14" dur="20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538</Words>
  <Application>Microsoft Office PowerPoint</Application>
  <PresentationFormat>Widescreen</PresentationFormat>
  <Paragraphs>50</Paragraphs>
  <Slides>19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Abadi</vt:lpstr>
      <vt:lpstr>Aharoni</vt:lpstr>
      <vt:lpstr>Arial</vt:lpstr>
      <vt:lpstr>Bradley Hand ITC</vt:lpstr>
      <vt:lpstr>Calibri</vt:lpstr>
      <vt:lpstr>Calibri Light</vt:lpstr>
      <vt:lpstr>Office Theme</vt:lpstr>
      <vt:lpstr>Ministry Friends of Jesus and Mary</vt:lpstr>
      <vt:lpstr>The Wedding at Cana, https://youtu.be/ZYLUTdB9l1g</vt:lpstr>
      <vt:lpstr>Reflection</vt:lpstr>
      <vt:lpstr>Jesus did His first public miracle in a wedding in Cana. </vt:lpstr>
      <vt:lpstr>What does she do?</vt:lpstr>
      <vt:lpstr>What does Jesus say? </vt:lpstr>
      <vt:lpstr>PowerPoint Presentation</vt:lpstr>
      <vt:lpstr>Mary knows that Jesus is a good son and always obeys.</vt:lpstr>
      <vt:lpstr>What does Jesus ask  them to do?</vt:lpstr>
      <vt:lpstr>What does the headwaiter say?</vt:lpstr>
      <vt:lpstr>PowerPoint Presentation</vt:lpstr>
      <vt:lpstr>PowerPoint Presentation</vt:lpstr>
      <vt:lpstr>And the wine that Jesus made was the best. </vt:lpstr>
      <vt:lpstr>ACTIVITY</vt:lpstr>
      <vt:lpstr>PowerPoint Presentation</vt:lpstr>
      <vt:lpstr>PowerPoint Presentation</vt:lpstr>
      <vt:lpstr>GAME: JESUS SAYS (SIMON SAYS)…</vt:lpstr>
      <vt:lpstr>SONGS  Mama Mary, NCMC (3-6 yrs.) https://youtu.be/v0kcAWZ9qOA  Be With Us Mary Along the Way, Tony Diaz (7+yrs.) https://youtu.be/O0FpDV9ozBA  </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Jesús y María</dc:title>
  <dc:creator>Mercedes Cristina Bermudez-Garcia</dc:creator>
  <cp:lastModifiedBy>Maria Varona</cp:lastModifiedBy>
  <cp:revision>7</cp:revision>
  <dcterms:created xsi:type="dcterms:W3CDTF">2022-01-06T01:58:43Z</dcterms:created>
  <dcterms:modified xsi:type="dcterms:W3CDTF">2022-01-10T17:30:05Z</dcterms:modified>
</cp:coreProperties>
</file>