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80" r:id="rId23"/>
    <p:sldId id="281" r:id="rId24"/>
    <p:sldId id="279" r:id="rId25"/>
  </p:sldIdLst>
  <p:sldSz cx="9144000" cy="6858000" type="screen4x3"/>
  <p:notesSz cx="6858000" cy="9144000"/>
  <p:defaultTex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516F"/>
    <a:srgbClr val="FF9900"/>
    <a:srgbClr val="FF00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126" autoAdjust="0"/>
  </p:normalViewPr>
  <p:slideViewPr>
    <p:cSldViewPr snapToGrid="0">
      <p:cViewPr varScale="1">
        <p:scale>
          <a:sx n="84" d="100"/>
          <a:sy n="84" d="100"/>
        </p:scale>
        <p:origin x="108"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4A62B-C8A0-48F2-804F-28588156C70E}" type="datetimeFigureOut">
              <a:rPr lang="en-US" smtClean="0"/>
              <a:t>1/24/2022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66440-1A2A-403C-95C8-69685574332C}" type="slidenum">
              <a:rPr lang="en-US" smtClean="0"/>
              <a:t>‹#›</a:t>
            </a:fld>
            <a:endParaRPr lang="en-US"/>
          </a:p>
        </p:txBody>
      </p:sp>
    </p:spTree>
    <p:extLst>
      <p:ext uri="{BB962C8B-B14F-4D97-AF65-F5344CB8AC3E}">
        <p14:creationId xmlns:p14="http://schemas.microsoft.com/office/powerpoint/2010/main" val="206763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a:p>
        </p:txBody>
      </p:sp>
    </p:spTree>
    <p:extLst>
      <p:ext uri="{BB962C8B-B14F-4D97-AF65-F5344CB8AC3E}">
        <p14:creationId xmlns:p14="http://schemas.microsoft.com/office/powerpoint/2010/main" val="306991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5B1E7A-B6A5-4700-89A4-ABBAB23EAC76}"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B1E7A-B6A5-4700-89A4-ABBAB23EAC76}"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B1E7A-B6A5-4700-89A4-ABBAB23EAC76}"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B1E7A-B6A5-4700-89A4-ABBAB23EAC76}"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5B1E7A-B6A5-4700-89A4-ABBAB23EAC76}"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5B1E7A-B6A5-4700-89A4-ABBAB23EAC76}" type="datetimeFigureOut">
              <a:rPr lang="en-US" smtClean="0"/>
              <a:pPr/>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5B1E7A-B6A5-4700-89A4-ABBAB23EAC76}" type="datetimeFigureOut">
              <a:rPr lang="en-US" smtClean="0"/>
              <a:pPr/>
              <a:t>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5B1E7A-B6A5-4700-89A4-ABBAB23EAC76}" type="datetimeFigureOut">
              <a:rPr lang="en-US" smtClean="0"/>
              <a:pPr/>
              <a:t>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5B1E7A-B6A5-4700-89A4-ABBAB23EAC76}" type="datetimeFigureOut">
              <a:rPr lang="en-US" smtClean="0"/>
              <a:pPr/>
              <a:t>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5B1E7A-B6A5-4700-89A4-ABBAB23EAC76}" type="datetimeFigureOut">
              <a:rPr lang="en-US" smtClean="0"/>
              <a:pPr/>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5B1E7A-B6A5-4700-89A4-ABBAB23EAC76}" type="datetimeFigureOut">
              <a:rPr lang="en-US" smtClean="0"/>
              <a:pPr/>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5B1E7A-B6A5-4700-89A4-ABBAB23EAC76}" type="datetimeFigureOut">
              <a:rPr lang="en-US" smtClean="0"/>
              <a:pPr/>
              <a:t>1/24/2022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8394C-BA43-4B47-B769-647CF4D525B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AIKj_Afv-hs" TargetMode="External"/><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8" name="Picture 24">
            <a:extLst>
              <a:ext uri="{FF2B5EF4-FFF2-40B4-BE49-F238E27FC236}">
                <a16:creationId xmlns:a16="http://schemas.microsoft.com/office/drawing/2014/main" id="{7230B390-4B68-4A65-BFB9-85B054D38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869244" y="436453"/>
            <a:ext cx="8274756" cy="1311610"/>
          </a:xfrm>
        </p:spPr>
        <p:txBody>
          <a:bodyPr>
            <a:normAutofit fontScale="90000"/>
          </a:bodyPr>
          <a:lstStyle/>
          <a:p>
            <a:pPr algn="ctr">
              <a:lnSpc>
                <a:spcPct val="100000"/>
              </a:lnSpc>
            </a:pPr>
            <a:br>
              <a:rPr lang="es-ES" sz="2700" b="1" dirty="0">
                <a:solidFill>
                  <a:srgbClr val="002060"/>
                </a:solidFill>
                <a:latin typeface="Arial" panose="020B0604020202020204" pitchFamily="34" charset="0"/>
                <a:ea typeface="Ballerina Script" pitchFamily="2" charset="-128"/>
                <a:cs typeface="Arial" panose="020B0604020202020204" pitchFamily="34" charset="0"/>
              </a:rPr>
            </a:b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Cycle</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C- IV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Sunday</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in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Ordinary</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Time</a:t>
            </a:r>
            <a:br>
              <a:rPr lang="es-ES" sz="2325" b="1" dirty="0">
                <a:solidFill>
                  <a:schemeClr val="bg1"/>
                </a:solidFill>
                <a:latin typeface="Arial Black" panose="020B0A04020102020204" pitchFamily="34" charset="0"/>
                <a:ea typeface="Ballerina Script" pitchFamily="2" charset="-128"/>
                <a:cs typeface="Arial" panose="020B0604020202020204" pitchFamily="34" charset="0"/>
              </a:rPr>
            </a:b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No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prophet</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is</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accepted</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in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his</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a:t>
            </a:r>
            <a:br>
              <a:rPr lang="es-ES" sz="2325" b="1" dirty="0">
                <a:solidFill>
                  <a:schemeClr val="bg1"/>
                </a:solidFill>
                <a:latin typeface="Arial Black" panose="020B0A04020102020204" pitchFamily="34" charset="0"/>
                <a:ea typeface="Ballerina Script" pitchFamily="2" charset="-128"/>
                <a:cs typeface="Arial" panose="020B0604020202020204" pitchFamily="34" charset="0"/>
              </a:rPr>
            </a:b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native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land</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(Luke 4, 21-30) </a:t>
            </a:r>
            <a:endParaRPr lang="en-US" sz="2325" b="1" dirty="0">
              <a:solidFill>
                <a:schemeClr val="bg1"/>
              </a:solidFill>
              <a:latin typeface="Arial Black" panose="020B0A04020102020204" pitchFamily="34" charset="0"/>
              <a:ea typeface="Ballerina Script" pitchFamily="2" charset="-128"/>
              <a:cs typeface="Arial" panose="020B0604020202020204" pitchFamily="34" charset="0"/>
            </a:endParaRPr>
          </a:p>
        </p:txBody>
      </p:sp>
      <p:sp>
        <p:nvSpPr>
          <p:cNvPr id="7" name="CuadroTexto 2">
            <a:extLst>
              <a:ext uri="{FF2B5EF4-FFF2-40B4-BE49-F238E27FC236}">
                <a16:creationId xmlns:a16="http://schemas.microsoft.com/office/drawing/2014/main" id="{97030E07-9DA7-4DE4-8CF6-4A7D5AB76E6F}"/>
              </a:ext>
            </a:extLst>
          </p:cNvPr>
          <p:cNvSpPr txBox="1"/>
          <p:nvPr/>
        </p:nvSpPr>
        <p:spPr>
          <a:xfrm>
            <a:off x="2007798" y="205621"/>
            <a:ext cx="7136202" cy="461665"/>
          </a:xfrm>
          <a:prstGeom prst="rect">
            <a:avLst/>
          </a:prstGeom>
          <a:noFill/>
        </p:spPr>
        <p:txBody>
          <a:bodyPr wrap="square" rtlCol="0">
            <a:spAutoFit/>
          </a:bodyPr>
          <a:lstStyle/>
          <a:p>
            <a:pPr algn="l"/>
            <a:r>
              <a:rPr lang="es-ES" sz="2400" b="1" dirty="0" err="1">
                <a:solidFill>
                  <a:srgbClr val="002060"/>
                </a:solidFill>
                <a:latin typeface="Arial Black" panose="020B0A04020102020204" pitchFamily="34" charset="0"/>
              </a:rPr>
              <a:t>Ministry</a:t>
            </a:r>
            <a:r>
              <a:rPr lang="es-ES" sz="2400" b="1" dirty="0">
                <a:solidFill>
                  <a:srgbClr val="002060"/>
                </a:solidFill>
                <a:latin typeface="Arial Black" panose="020B0A04020102020204" pitchFamily="34" charset="0"/>
              </a:rPr>
              <a:t> Friends </a:t>
            </a:r>
            <a:r>
              <a:rPr lang="es-ES" sz="2400" b="1" dirty="0" err="1">
                <a:solidFill>
                  <a:srgbClr val="002060"/>
                </a:solidFill>
                <a:latin typeface="Arial Black" panose="020B0A04020102020204" pitchFamily="34" charset="0"/>
              </a:rPr>
              <a:t>of</a:t>
            </a:r>
            <a:r>
              <a:rPr lang="es-ES" sz="2400" b="1" dirty="0">
                <a:solidFill>
                  <a:srgbClr val="002060"/>
                </a:solidFill>
                <a:latin typeface="Arial Black" panose="020B0A04020102020204" pitchFamily="34" charset="0"/>
              </a:rPr>
              <a:t> </a:t>
            </a:r>
            <a:r>
              <a:rPr lang="es-ES" sz="2400" b="1" dirty="0" err="1">
                <a:solidFill>
                  <a:srgbClr val="002060"/>
                </a:solidFill>
                <a:latin typeface="Arial Black" panose="020B0A04020102020204" pitchFamily="34" charset="0"/>
              </a:rPr>
              <a:t>Jesus</a:t>
            </a:r>
            <a:r>
              <a:rPr lang="es-ES" sz="2400" b="1" dirty="0">
                <a:solidFill>
                  <a:srgbClr val="002060"/>
                </a:solidFill>
                <a:latin typeface="Arial Black" panose="020B0A04020102020204" pitchFamily="34" charset="0"/>
              </a:rPr>
              <a:t> and Mary</a:t>
            </a:r>
            <a:endParaRPr lang="es-PE" sz="2400" dirty="0">
              <a:solidFill>
                <a:srgbClr val="002060"/>
              </a:solidFill>
              <a:latin typeface="Arial Black" panose="020B0A04020102020204" pitchFamily="34" charset="0"/>
            </a:endParaRPr>
          </a:p>
        </p:txBody>
      </p:sp>
      <p:pic>
        <p:nvPicPr>
          <p:cNvPr id="4" name="Picture 3">
            <a:extLst>
              <a:ext uri="{FF2B5EF4-FFF2-40B4-BE49-F238E27FC236}">
                <a16:creationId xmlns:a16="http://schemas.microsoft.com/office/drawing/2014/main" id="{6567B7F5-F009-4FB1-B71B-8325897BB555}"/>
              </a:ext>
            </a:extLst>
          </p:cNvPr>
          <p:cNvPicPr>
            <a:picLocks noChangeAspect="1"/>
          </p:cNvPicPr>
          <p:nvPr/>
        </p:nvPicPr>
        <p:blipFill>
          <a:blip r:embed="rId4"/>
          <a:stretch>
            <a:fillRect/>
          </a:stretch>
        </p:blipFill>
        <p:spPr>
          <a:xfrm>
            <a:off x="0" y="1969882"/>
            <a:ext cx="9144000" cy="4863424"/>
          </a:xfrm>
          <a:prstGeom prst="rect">
            <a:avLst/>
          </a:prstGeom>
        </p:spPr>
      </p:pic>
      <p:pic>
        <p:nvPicPr>
          <p:cNvPr id="8" name="Picture 7">
            <a:extLst>
              <a:ext uri="{FF2B5EF4-FFF2-40B4-BE49-F238E27FC236}">
                <a16:creationId xmlns:a16="http://schemas.microsoft.com/office/drawing/2014/main" id="{6B19B625-2825-4948-89CE-8396C60B55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17" y="75159"/>
            <a:ext cx="1819564" cy="181956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784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0D0634-A9AF-41C5-94D1-90082852F403}"/>
              </a:ext>
            </a:extLst>
          </p:cNvPr>
          <p:cNvPicPr>
            <a:picLocks noChangeAspect="1"/>
          </p:cNvPicPr>
          <p:nvPr/>
        </p:nvPicPr>
        <p:blipFill>
          <a:blip r:embed="rId2"/>
          <a:stretch>
            <a:fillRect/>
          </a:stretch>
        </p:blipFill>
        <p:spPr>
          <a:xfrm>
            <a:off x="0" y="1345786"/>
            <a:ext cx="9144000" cy="5124659"/>
          </a:xfrm>
          <a:prstGeom prst="rect">
            <a:avLst/>
          </a:prstGeom>
        </p:spPr>
      </p:pic>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0" y="19235"/>
            <a:ext cx="9144000" cy="1815882"/>
          </a:xfrm>
          <a:prstGeom prst="rect">
            <a:avLst/>
          </a:prstGeom>
          <a:noFill/>
        </p:spPr>
        <p:txBody>
          <a:bodyPr wrap="square" rtlCol="0">
            <a:spAutoFit/>
          </a:bodyPr>
          <a:lstStyle/>
          <a:p>
            <a:pPr algn="ctr"/>
            <a:r>
              <a:rPr lang="en-US" sz="2800" b="1" dirty="0">
                <a:latin typeface="Arial Black" panose="020B0A04020102020204" pitchFamily="34" charset="0"/>
              </a:rPr>
              <a:t>He said to them, "Surely you will quote me this proverb, 'Physician, cure yourself,' and say, 'Do here in your native place the things that we heard were done in Capernaum.'" </a:t>
            </a:r>
          </a:p>
        </p:txBody>
      </p:sp>
    </p:spTree>
    <p:extLst>
      <p:ext uri="{BB962C8B-B14F-4D97-AF65-F5344CB8AC3E}">
        <p14:creationId xmlns:p14="http://schemas.microsoft.com/office/powerpoint/2010/main" val="3887742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BF3205-43B9-4B85-AC03-4FE44A00C973}"/>
              </a:ext>
            </a:extLst>
          </p:cNvPr>
          <p:cNvPicPr>
            <a:picLocks noChangeAspect="1"/>
          </p:cNvPicPr>
          <p:nvPr/>
        </p:nvPicPr>
        <p:blipFill>
          <a:blip r:embed="rId2"/>
          <a:stretch>
            <a:fillRect/>
          </a:stretch>
        </p:blipFill>
        <p:spPr>
          <a:xfrm>
            <a:off x="0" y="1524000"/>
            <a:ext cx="9144000" cy="5131443"/>
          </a:xfrm>
          <a:prstGeom prst="rect">
            <a:avLst/>
          </a:prstGeom>
        </p:spPr>
      </p:pic>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0" y="0"/>
            <a:ext cx="9144000" cy="2677656"/>
          </a:xfrm>
          <a:prstGeom prst="rect">
            <a:avLst/>
          </a:prstGeom>
          <a:noFill/>
        </p:spPr>
        <p:txBody>
          <a:bodyPr wrap="square" rtlCol="0">
            <a:spAutoFit/>
          </a:bodyPr>
          <a:lstStyle/>
          <a:p>
            <a:pPr algn="ctr"/>
            <a:r>
              <a:rPr lang="en-US" sz="2800" dirty="0">
                <a:latin typeface="Arial Black" panose="020B0A04020102020204" pitchFamily="34" charset="0"/>
              </a:rPr>
              <a:t>And he said, "Amen, I say to you, no prophet is accepted in his own native place. Indeed, I tell you, there were many widows in Israel in the days of Elijah when the sky was closed for three and a half years and a severe famine spread over the entire land.” </a:t>
            </a:r>
          </a:p>
        </p:txBody>
      </p:sp>
    </p:spTree>
    <p:extLst>
      <p:ext uri="{BB962C8B-B14F-4D97-AF65-F5344CB8AC3E}">
        <p14:creationId xmlns:p14="http://schemas.microsoft.com/office/powerpoint/2010/main" val="1741076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161432" y="113146"/>
            <a:ext cx="8821136" cy="2000548"/>
          </a:xfrm>
          <a:prstGeom prst="rect">
            <a:avLst/>
          </a:prstGeom>
          <a:noFill/>
        </p:spPr>
        <p:txBody>
          <a:bodyPr wrap="square" rtlCol="0">
            <a:spAutoFit/>
          </a:bodyPr>
          <a:lstStyle/>
          <a:p>
            <a:pPr algn="ctr"/>
            <a:r>
              <a:rPr lang="en-US" sz="3200" dirty="0">
                <a:latin typeface="Arial Black" panose="020B0A04020102020204" pitchFamily="34" charset="0"/>
              </a:rPr>
              <a:t>“It was to none of these that Elijah was sent, but only to a widow in Zarephath in the land of Sidon.”</a:t>
            </a:r>
          </a:p>
          <a:p>
            <a:endParaRPr lang="en-US" sz="2800" dirty="0">
              <a:latin typeface="Arial Black" panose="020B0A04020102020204" pitchFamily="34" charset="0"/>
              <a:cs typeface="Aharoni" panose="02010803020104030203" pitchFamily="2" charset="-79"/>
            </a:endParaRPr>
          </a:p>
        </p:txBody>
      </p:sp>
      <p:pic>
        <p:nvPicPr>
          <p:cNvPr id="3" name="Picture 2">
            <a:extLst>
              <a:ext uri="{FF2B5EF4-FFF2-40B4-BE49-F238E27FC236}">
                <a16:creationId xmlns:a16="http://schemas.microsoft.com/office/drawing/2014/main" id="{3F5FAB01-E593-4189-888E-1BF33CA756D2}"/>
              </a:ext>
            </a:extLst>
          </p:cNvPr>
          <p:cNvPicPr>
            <a:picLocks noChangeAspect="1"/>
          </p:cNvPicPr>
          <p:nvPr/>
        </p:nvPicPr>
        <p:blipFill>
          <a:blip r:embed="rId2"/>
          <a:stretch>
            <a:fillRect/>
          </a:stretch>
        </p:blipFill>
        <p:spPr>
          <a:xfrm>
            <a:off x="0" y="1680258"/>
            <a:ext cx="9144000" cy="5177742"/>
          </a:xfrm>
          <a:prstGeom prst="rect">
            <a:avLst/>
          </a:prstGeom>
        </p:spPr>
      </p:pic>
    </p:spTree>
    <p:extLst>
      <p:ext uri="{BB962C8B-B14F-4D97-AF65-F5344CB8AC3E}">
        <p14:creationId xmlns:p14="http://schemas.microsoft.com/office/powerpoint/2010/main" val="24803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29B5BA9F-60B0-4106-A60B-830334C675E6}"/>
              </a:ext>
            </a:extLst>
          </p:cNvPr>
          <p:cNvSpPr txBox="1"/>
          <p:nvPr/>
        </p:nvSpPr>
        <p:spPr>
          <a:xfrm>
            <a:off x="73174" y="0"/>
            <a:ext cx="8991804" cy="2062103"/>
          </a:xfrm>
          <a:prstGeom prst="rect">
            <a:avLst/>
          </a:prstGeom>
          <a:noFill/>
        </p:spPr>
        <p:txBody>
          <a:bodyPr wrap="square">
            <a:spAutoFit/>
          </a:bodyPr>
          <a:lstStyle/>
          <a:p>
            <a:pPr algn="ctr"/>
            <a:r>
              <a:rPr lang="en-US" sz="3200" dirty="0">
                <a:latin typeface="Arial Black" panose="020B0A04020102020204" pitchFamily="34" charset="0"/>
              </a:rPr>
              <a:t>“Again, there were many lepers in Israel during the time of Elisha the prophet; yet not one of them was cleansed, but only Naaman the Syrian." </a:t>
            </a:r>
          </a:p>
        </p:txBody>
      </p:sp>
      <p:pic>
        <p:nvPicPr>
          <p:cNvPr id="5" name="Picture 4">
            <a:extLst>
              <a:ext uri="{FF2B5EF4-FFF2-40B4-BE49-F238E27FC236}">
                <a16:creationId xmlns:a16="http://schemas.microsoft.com/office/drawing/2014/main" id="{6E67FE70-6699-47DD-BC95-92E1989DD6CB}"/>
              </a:ext>
            </a:extLst>
          </p:cNvPr>
          <p:cNvPicPr>
            <a:picLocks noChangeAspect="1"/>
          </p:cNvPicPr>
          <p:nvPr/>
        </p:nvPicPr>
        <p:blipFill>
          <a:blip r:embed="rId2"/>
          <a:stretch>
            <a:fillRect/>
          </a:stretch>
        </p:blipFill>
        <p:spPr>
          <a:xfrm>
            <a:off x="0" y="1981201"/>
            <a:ext cx="9144000" cy="4876800"/>
          </a:xfrm>
          <a:prstGeom prst="rect">
            <a:avLst/>
          </a:prstGeom>
        </p:spPr>
      </p:pic>
    </p:spTree>
    <p:extLst>
      <p:ext uri="{BB962C8B-B14F-4D97-AF65-F5344CB8AC3E}">
        <p14:creationId xmlns:p14="http://schemas.microsoft.com/office/powerpoint/2010/main" val="1673595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29B5BA9F-60B0-4106-A60B-830334C675E6}"/>
              </a:ext>
            </a:extLst>
          </p:cNvPr>
          <p:cNvSpPr txBox="1"/>
          <p:nvPr/>
        </p:nvSpPr>
        <p:spPr>
          <a:xfrm>
            <a:off x="0" y="0"/>
            <a:ext cx="9144000" cy="1546577"/>
          </a:xfrm>
          <a:prstGeom prst="rect">
            <a:avLst/>
          </a:prstGeom>
          <a:noFill/>
        </p:spPr>
        <p:txBody>
          <a:bodyPr wrap="square">
            <a:spAutoFit/>
          </a:bodyPr>
          <a:lstStyle/>
          <a:p>
            <a:pPr algn="ctr"/>
            <a:r>
              <a:rPr lang="en-US" sz="3150" dirty="0">
                <a:latin typeface="Arial Black" panose="020B0A04020102020204" pitchFamily="34" charset="0"/>
              </a:rPr>
              <a:t>When the people in the synagogue heard this, they were all filled with fury. They rose up, drove him out of the town.</a:t>
            </a:r>
          </a:p>
        </p:txBody>
      </p:sp>
      <p:pic>
        <p:nvPicPr>
          <p:cNvPr id="2050" name="Picture 2">
            <a:extLst>
              <a:ext uri="{FF2B5EF4-FFF2-40B4-BE49-F238E27FC236}">
                <a16:creationId xmlns:a16="http://schemas.microsoft.com/office/drawing/2014/main" id="{38A2575A-4B0B-42B9-9045-13EC4DB9F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899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02D77F-B8D6-4C30-AE23-E9E2250ABC3E}"/>
              </a:ext>
            </a:extLst>
          </p:cNvPr>
          <p:cNvPicPr>
            <a:picLocks noChangeAspect="1"/>
          </p:cNvPicPr>
          <p:nvPr/>
        </p:nvPicPr>
        <p:blipFill>
          <a:blip r:embed="rId2"/>
          <a:stretch>
            <a:fillRect/>
          </a:stretch>
        </p:blipFill>
        <p:spPr>
          <a:xfrm>
            <a:off x="0" y="1810327"/>
            <a:ext cx="9144000" cy="5047673"/>
          </a:xfrm>
          <a:prstGeom prst="rect">
            <a:avLst/>
          </a:prstGeom>
        </p:spPr>
      </p:pic>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29B5BA9F-60B0-4106-A60B-830334C675E6}"/>
              </a:ext>
            </a:extLst>
          </p:cNvPr>
          <p:cNvSpPr txBox="1"/>
          <p:nvPr/>
        </p:nvSpPr>
        <p:spPr>
          <a:xfrm>
            <a:off x="73174" y="0"/>
            <a:ext cx="9144000" cy="1938992"/>
          </a:xfrm>
          <a:prstGeom prst="rect">
            <a:avLst/>
          </a:prstGeom>
          <a:noFill/>
        </p:spPr>
        <p:txBody>
          <a:bodyPr wrap="square">
            <a:spAutoFit/>
          </a:bodyPr>
          <a:lstStyle/>
          <a:p>
            <a:pPr algn="ctr"/>
            <a:r>
              <a:rPr lang="en-US" sz="3000" dirty="0">
                <a:latin typeface="Arial Black" panose="020B0A04020102020204" pitchFamily="34" charset="0"/>
              </a:rPr>
              <a:t>They led him to the brow of the hill on which their town had been built, to hurl him down headlong. But Jesus passed through the midst of them and went away.</a:t>
            </a:r>
          </a:p>
        </p:txBody>
      </p:sp>
      <p:sp>
        <p:nvSpPr>
          <p:cNvPr id="6" name="TextBox 5">
            <a:extLst>
              <a:ext uri="{FF2B5EF4-FFF2-40B4-BE49-F238E27FC236}">
                <a16:creationId xmlns:a16="http://schemas.microsoft.com/office/drawing/2014/main" id="{37262062-88A0-486A-BA79-D6E39A500BEC}"/>
              </a:ext>
            </a:extLst>
          </p:cNvPr>
          <p:cNvSpPr txBox="1"/>
          <p:nvPr/>
        </p:nvSpPr>
        <p:spPr>
          <a:xfrm>
            <a:off x="0" y="6396335"/>
            <a:ext cx="9144000" cy="384721"/>
          </a:xfrm>
          <a:prstGeom prst="rect">
            <a:avLst/>
          </a:prstGeom>
          <a:noFill/>
        </p:spPr>
        <p:txBody>
          <a:bodyPr wrap="square" rtlCol="0">
            <a:spAutoFit/>
          </a:bodyPr>
          <a:lstStyle/>
          <a:p>
            <a:pPr algn="ctr"/>
            <a:r>
              <a:rPr lang="en-US" sz="1900" b="1" dirty="0">
                <a:solidFill>
                  <a:schemeClr val="accent4">
                    <a:lumMod val="50000"/>
                  </a:schemeClr>
                </a:solidFill>
                <a:latin typeface="Arial Black" panose="020B0A04020102020204" pitchFamily="34" charset="0"/>
                <a:cs typeface="Times New Roman" panose="02020603050405020304" pitchFamily="18" charset="0"/>
              </a:rPr>
              <a:t>THE GOSPEL OF THE LORD</a:t>
            </a:r>
            <a:r>
              <a:rPr lang="en-US" sz="1900" b="1" dirty="0">
                <a:solidFill>
                  <a:srgbClr val="FF0000"/>
                </a:solidFill>
                <a:latin typeface="Arial Black" panose="020B0A04020102020204" pitchFamily="34" charset="0"/>
                <a:cs typeface="Times New Roman" panose="02020603050405020304" pitchFamily="18" charset="0"/>
              </a:rPr>
              <a:t>.  </a:t>
            </a:r>
            <a:r>
              <a:rPr lang="en-US" sz="1900" b="1" dirty="0">
                <a:latin typeface="Arial Black" panose="020B0A04020102020204" pitchFamily="34" charset="0"/>
                <a:cs typeface="Times New Roman" panose="02020603050405020304" pitchFamily="18" charset="0"/>
              </a:rPr>
              <a:t>PRAISE TO YOU LORD JESUS CHRIST.</a:t>
            </a:r>
            <a:endParaRPr lang="en-US" sz="1900" dirty="0"/>
          </a:p>
        </p:txBody>
      </p:sp>
    </p:spTree>
    <p:extLst>
      <p:ext uri="{BB962C8B-B14F-4D97-AF65-F5344CB8AC3E}">
        <p14:creationId xmlns:p14="http://schemas.microsoft.com/office/powerpoint/2010/main" val="1266777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429000" y="36200"/>
            <a:ext cx="2438400" cy="1384995"/>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REFLECTION</a:t>
            </a:r>
          </a:p>
          <a:p>
            <a:endParaRPr lang="en-US" sz="2800" dirty="0">
              <a:latin typeface="Aharoni" panose="02010803020104030203" pitchFamily="2" charset="-79"/>
              <a:cs typeface="Aharoni" panose="02010803020104030203" pitchFamily="2" charset="-79"/>
            </a:endParaRPr>
          </a:p>
          <a:p>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8" name="TextBox 7">
            <a:extLst>
              <a:ext uri="{FF2B5EF4-FFF2-40B4-BE49-F238E27FC236}">
                <a16:creationId xmlns:a16="http://schemas.microsoft.com/office/drawing/2014/main" id="{56D917F6-879E-4771-86C1-67E5C2AEA024}"/>
              </a:ext>
            </a:extLst>
          </p:cNvPr>
          <p:cNvSpPr txBox="1"/>
          <p:nvPr/>
        </p:nvSpPr>
        <p:spPr>
          <a:xfrm>
            <a:off x="101176" y="1319381"/>
            <a:ext cx="8802081" cy="492443"/>
          </a:xfrm>
          <a:prstGeom prst="rect">
            <a:avLst/>
          </a:prstGeom>
          <a:noFill/>
        </p:spPr>
        <p:txBody>
          <a:bodyPr wrap="square" rtlCol="0">
            <a:spAutoFit/>
          </a:bodyPr>
          <a:lstStyle/>
          <a:p>
            <a:r>
              <a:rPr lang="en-US" sz="2600" dirty="0">
                <a:solidFill>
                  <a:schemeClr val="accent6">
                    <a:lumMod val="50000"/>
                  </a:schemeClr>
                </a:solidFill>
                <a:latin typeface="Aharoni" panose="02010803020104030203" pitchFamily="2" charset="-79"/>
                <a:cs typeface="Aharoni" panose="02010803020104030203" pitchFamily="2" charset="-79"/>
              </a:rPr>
              <a:t>Who was Isaiah?</a:t>
            </a:r>
          </a:p>
        </p:txBody>
      </p:sp>
      <p:sp>
        <p:nvSpPr>
          <p:cNvPr id="11" name="TextBox 10">
            <a:extLst>
              <a:ext uri="{FF2B5EF4-FFF2-40B4-BE49-F238E27FC236}">
                <a16:creationId xmlns:a16="http://schemas.microsoft.com/office/drawing/2014/main" id="{4CB8B2E7-36D8-4632-9190-62F318277870}"/>
              </a:ext>
            </a:extLst>
          </p:cNvPr>
          <p:cNvSpPr txBox="1"/>
          <p:nvPr/>
        </p:nvSpPr>
        <p:spPr>
          <a:xfrm>
            <a:off x="75883" y="1796434"/>
            <a:ext cx="6612447" cy="892552"/>
          </a:xfrm>
          <a:prstGeom prst="rect">
            <a:avLst/>
          </a:prstGeom>
          <a:noFill/>
        </p:spPr>
        <p:txBody>
          <a:bodyPr wrap="square" rtlCol="0">
            <a:spAutoFit/>
          </a:bodyPr>
          <a:lstStyle/>
          <a:p>
            <a:r>
              <a:rPr lang="en-US" sz="2600" dirty="0">
                <a:solidFill>
                  <a:srgbClr val="FF0000"/>
                </a:solidFill>
                <a:latin typeface="Aharoni" panose="02010803020104030203" pitchFamily="2" charset="-79"/>
                <a:cs typeface="Aharoni" panose="02010803020104030203" pitchFamily="2" charset="-79"/>
              </a:rPr>
              <a:t>A prophet who lived 765 years before Jesus and who spoke of Him.</a:t>
            </a:r>
          </a:p>
        </p:txBody>
      </p:sp>
      <p:sp>
        <p:nvSpPr>
          <p:cNvPr id="12" name="TextBox 11">
            <a:extLst>
              <a:ext uri="{FF2B5EF4-FFF2-40B4-BE49-F238E27FC236}">
                <a16:creationId xmlns:a16="http://schemas.microsoft.com/office/drawing/2014/main" id="{A5CCC128-EACF-4A1B-AA9D-BBBC65507E78}"/>
              </a:ext>
            </a:extLst>
          </p:cNvPr>
          <p:cNvSpPr txBox="1"/>
          <p:nvPr/>
        </p:nvSpPr>
        <p:spPr>
          <a:xfrm>
            <a:off x="75882" y="4488715"/>
            <a:ext cx="9068117" cy="892552"/>
          </a:xfrm>
          <a:prstGeom prst="rect">
            <a:avLst/>
          </a:prstGeom>
          <a:noFill/>
        </p:spPr>
        <p:txBody>
          <a:bodyPr wrap="square" rtlCol="0">
            <a:spAutoFit/>
          </a:bodyPr>
          <a:lstStyle/>
          <a:p>
            <a:r>
              <a:rPr lang="en-US" sz="2600" dirty="0">
                <a:solidFill>
                  <a:schemeClr val="accent6">
                    <a:lumMod val="50000"/>
                  </a:schemeClr>
                </a:solidFill>
                <a:latin typeface="Aharoni" panose="02010803020104030203" pitchFamily="2" charset="-79"/>
                <a:cs typeface="Aharoni" panose="02010803020104030203" pitchFamily="2" charset="-79"/>
              </a:rPr>
              <a:t>After reading, Jesus said, “Today this Scripture passage is fulfilled in your hearing.” What did He mean?</a:t>
            </a:r>
          </a:p>
        </p:txBody>
      </p:sp>
      <p:sp>
        <p:nvSpPr>
          <p:cNvPr id="13" name="TextBox 12">
            <a:extLst>
              <a:ext uri="{FF2B5EF4-FFF2-40B4-BE49-F238E27FC236}">
                <a16:creationId xmlns:a16="http://schemas.microsoft.com/office/drawing/2014/main" id="{4F46E3E9-5EAB-4CB4-9F02-CE4BB31DFDEE}"/>
              </a:ext>
            </a:extLst>
          </p:cNvPr>
          <p:cNvSpPr txBox="1"/>
          <p:nvPr/>
        </p:nvSpPr>
        <p:spPr>
          <a:xfrm>
            <a:off x="-55680" y="5637867"/>
            <a:ext cx="5070466" cy="892552"/>
          </a:xfrm>
          <a:prstGeom prst="rect">
            <a:avLst/>
          </a:prstGeom>
          <a:noFill/>
        </p:spPr>
        <p:txBody>
          <a:bodyPr wrap="square" rtlCol="0">
            <a:spAutoFit/>
          </a:bodyPr>
          <a:lstStyle/>
          <a:p>
            <a:pPr algn="ctr"/>
            <a:r>
              <a:rPr lang="en-US" sz="2600" dirty="0">
                <a:solidFill>
                  <a:srgbClr val="FF0000"/>
                </a:solidFill>
                <a:latin typeface="Aharoni" panose="02010803020104030203" pitchFamily="2" charset="-79"/>
                <a:cs typeface="Aharoni" panose="02010803020104030203" pitchFamily="2" charset="-79"/>
              </a:rPr>
              <a:t>Isaiah’s prophesy was speaking about Jesus, himself.</a:t>
            </a:r>
          </a:p>
        </p:txBody>
      </p:sp>
      <p:sp>
        <p:nvSpPr>
          <p:cNvPr id="16" name="TextBox 15">
            <a:extLst>
              <a:ext uri="{FF2B5EF4-FFF2-40B4-BE49-F238E27FC236}">
                <a16:creationId xmlns:a16="http://schemas.microsoft.com/office/drawing/2014/main" id="{FAEF61FD-3E0B-41E7-9383-2F21E7DA157B}"/>
              </a:ext>
            </a:extLst>
          </p:cNvPr>
          <p:cNvSpPr txBox="1"/>
          <p:nvPr/>
        </p:nvSpPr>
        <p:spPr>
          <a:xfrm>
            <a:off x="101177" y="446478"/>
            <a:ext cx="8515927" cy="892552"/>
          </a:xfrm>
          <a:prstGeom prst="rect">
            <a:avLst/>
          </a:prstGeom>
          <a:noFill/>
        </p:spPr>
        <p:txBody>
          <a:bodyPr wrap="square">
            <a:spAutoFit/>
          </a:bodyPr>
          <a:lstStyle/>
          <a:p>
            <a:r>
              <a:rPr lang="en-US" sz="2600" dirty="0">
                <a:solidFill>
                  <a:schemeClr val="accent6">
                    <a:lumMod val="50000"/>
                  </a:schemeClr>
                </a:solidFill>
                <a:latin typeface="Aharoni" panose="02010803020104030203" pitchFamily="2" charset="-79"/>
                <a:cs typeface="Aharoni" panose="02010803020104030203" pitchFamily="2" charset="-79"/>
              </a:rPr>
              <a:t>Jesus read in the synagogue in Nazareth from the book of Isaiah. </a:t>
            </a:r>
          </a:p>
        </p:txBody>
      </p:sp>
      <p:pic>
        <p:nvPicPr>
          <p:cNvPr id="3074" name="Picture 2">
            <a:extLst>
              <a:ext uri="{FF2B5EF4-FFF2-40B4-BE49-F238E27FC236}">
                <a16:creationId xmlns:a16="http://schemas.microsoft.com/office/drawing/2014/main" id="{42182466-BCBE-45AE-97AA-2866BE102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9960" y="647260"/>
            <a:ext cx="1514475" cy="26384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30C2B8E-0DD0-4C35-B94A-71F629757ED6}"/>
              </a:ext>
            </a:extLst>
          </p:cNvPr>
          <p:cNvPicPr>
            <a:picLocks noChangeAspect="1"/>
          </p:cNvPicPr>
          <p:nvPr/>
        </p:nvPicPr>
        <p:blipFill>
          <a:blip r:embed="rId3"/>
          <a:stretch>
            <a:fillRect/>
          </a:stretch>
        </p:blipFill>
        <p:spPr>
          <a:xfrm>
            <a:off x="5014786" y="5346487"/>
            <a:ext cx="4053331" cy="1475313"/>
          </a:xfrm>
          <a:prstGeom prst="rect">
            <a:avLst/>
          </a:prstGeom>
        </p:spPr>
      </p:pic>
      <p:sp>
        <p:nvSpPr>
          <p:cNvPr id="18" name="TextBox 17">
            <a:extLst>
              <a:ext uri="{FF2B5EF4-FFF2-40B4-BE49-F238E27FC236}">
                <a16:creationId xmlns:a16="http://schemas.microsoft.com/office/drawing/2014/main" id="{292AF6AB-2ED9-4119-A9F9-2B7E090301F8}"/>
              </a:ext>
            </a:extLst>
          </p:cNvPr>
          <p:cNvSpPr txBox="1"/>
          <p:nvPr/>
        </p:nvSpPr>
        <p:spPr>
          <a:xfrm>
            <a:off x="75884" y="2749873"/>
            <a:ext cx="8903258" cy="492443"/>
          </a:xfrm>
          <a:prstGeom prst="rect">
            <a:avLst/>
          </a:prstGeom>
          <a:noFill/>
        </p:spPr>
        <p:txBody>
          <a:bodyPr wrap="square" rtlCol="0">
            <a:spAutoFit/>
          </a:bodyPr>
          <a:lstStyle/>
          <a:p>
            <a:r>
              <a:rPr lang="en-US" sz="2600" dirty="0">
                <a:solidFill>
                  <a:schemeClr val="accent6">
                    <a:lumMod val="50000"/>
                  </a:schemeClr>
                </a:solidFill>
                <a:latin typeface="Aharoni" panose="02010803020104030203" pitchFamily="2" charset="-79"/>
                <a:cs typeface="Aharoni" panose="02010803020104030203" pitchFamily="2" charset="-79"/>
              </a:rPr>
              <a:t>What is a prophet?</a:t>
            </a:r>
          </a:p>
        </p:txBody>
      </p:sp>
      <p:sp>
        <p:nvSpPr>
          <p:cNvPr id="19" name="TextBox 18">
            <a:extLst>
              <a:ext uri="{FF2B5EF4-FFF2-40B4-BE49-F238E27FC236}">
                <a16:creationId xmlns:a16="http://schemas.microsoft.com/office/drawing/2014/main" id="{34ABE92A-7617-4CA5-82B5-C09A1EE4C337}"/>
              </a:ext>
            </a:extLst>
          </p:cNvPr>
          <p:cNvSpPr txBox="1"/>
          <p:nvPr/>
        </p:nvSpPr>
        <p:spPr>
          <a:xfrm>
            <a:off x="75884" y="3227594"/>
            <a:ext cx="8992232" cy="1292662"/>
          </a:xfrm>
          <a:prstGeom prst="rect">
            <a:avLst/>
          </a:prstGeom>
          <a:noFill/>
        </p:spPr>
        <p:txBody>
          <a:bodyPr wrap="square" rtlCol="0">
            <a:spAutoFit/>
          </a:bodyPr>
          <a:lstStyle/>
          <a:p>
            <a:r>
              <a:rPr lang="en-US" sz="2600" dirty="0">
                <a:solidFill>
                  <a:srgbClr val="FF0000"/>
                </a:solidFill>
                <a:latin typeface="Aharoni" panose="02010803020104030203" pitchFamily="2" charset="-79"/>
                <a:cs typeface="Aharoni" panose="02010803020104030203" pitchFamily="2" charset="-79"/>
              </a:rPr>
              <a:t>A person who speaks about God to other people. He can see things that are going to happen in the future, and guide people to God.</a:t>
            </a:r>
          </a:p>
        </p:txBody>
      </p:sp>
    </p:spTree>
    <p:extLst>
      <p:ext uri="{BB962C8B-B14F-4D97-AF65-F5344CB8AC3E}">
        <p14:creationId xmlns:p14="http://schemas.microsoft.com/office/powerpoint/2010/main" val="367648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429000" y="36200"/>
            <a:ext cx="2438400" cy="954107"/>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REFLECTION</a:t>
            </a:r>
          </a:p>
          <a:p>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8" name="TextBox 7">
            <a:extLst>
              <a:ext uri="{FF2B5EF4-FFF2-40B4-BE49-F238E27FC236}">
                <a16:creationId xmlns:a16="http://schemas.microsoft.com/office/drawing/2014/main" id="{56D917F6-879E-4771-86C1-67E5C2AEA024}"/>
              </a:ext>
            </a:extLst>
          </p:cNvPr>
          <p:cNvSpPr txBox="1"/>
          <p:nvPr/>
        </p:nvSpPr>
        <p:spPr>
          <a:xfrm>
            <a:off x="37730" y="413377"/>
            <a:ext cx="8903258" cy="923330"/>
          </a:xfrm>
          <a:prstGeom prst="rect">
            <a:avLst/>
          </a:prstGeom>
          <a:noFill/>
        </p:spPr>
        <p:txBody>
          <a:bodyPr wrap="square" rtlCol="0">
            <a:spAutoFit/>
          </a:bodyPr>
          <a:lstStyle/>
          <a:p>
            <a:r>
              <a:rPr lang="en-US" sz="2600" dirty="0">
                <a:solidFill>
                  <a:schemeClr val="accent6">
                    <a:lumMod val="50000"/>
                  </a:schemeClr>
                </a:solidFill>
                <a:latin typeface="Aharoni" panose="02010803020104030203" pitchFamily="2" charset="-79"/>
                <a:cs typeface="Aharoni" panose="02010803020104030203" pitchFamily="2" charset="-79"/>
              </a:rPr>
              <a:t>Jesus was raised in Nazareth. What were the people who knew Him His whole life saying?</a:t>
            </a:r>
          </a:p>
        </p:txBody>
      </p:sp>
      <p:pic>
        <p:nvPicPr>
          <p:cNvPr id="3" name="Picture 2">
            <a:extLst>
              <a:ext uri="{FF2B5EF4-FFF2-40B4-BE49-F238E27FC236}">
                <a16:creationId xmlns:a16="http://schemas.microsoft.com/office/drawing/2014/main" id="{5E19B88A-D3AB-4C77-A827-2E57E368F304}"/>
              </a:ext>
            </a:extLst>
          </p:cNvPr>
          <p:cNvPicPr>
            <a:picLocks noChangeAspect="1"/>
          </p:cNvPicPr>
          <p:nvPr/>
        </p:nvPicPr>
        <p:blipFill>
          <a:blip r:embed="rId2"/>
          <a:stretch>
            <a:fillRect/>
          </a:stretch>
        </p:blipFill>
        <p:spPr>
          <a:xfrm>
            <a:off x="206822" y="1281198"/>
            <a:ext cx="3850574" cy="2618390"/>
          </a:xfrm>
          <a:prstGeom prst="rect">
            <a:avLst/>
          </a:prstGeom>
        </p:spPr>
      </p:pic>
      <p:sp>
        <p:nvSpPr>
          <p:cNvPr id="11" name="TextBox 10">
            <a:extLst>
              <a:ext uri="{FF2B5EF4-FFF2-40B4-BE49-F238E27FC236}">
                <a16:creationId xmlns:a16="http://schemas.microsoft.com/office/drawing/2014/main" id="{4CB8B2E7-36D8-4632-9190-62F318277870}"/>
              </a:ext>
            </a:extLst>
          </p:cNvPr>
          <p:cNvSpPr txBox="1"/>
          <p:nvPr/>
        </p:nvSpPr>
        <p:spPr>
          <a:xfrm>
            <a:off x="4226488" y="1799272"/>
            <a:ext cx="4864247" cy="1292662"/>
          </a:xfrm>
          <a:prstGeom prst="rect">
            <a:avLst/>
          </a:prstGeom>
          <a:noFill/>
        </p:spPr>
        <p:txBody>
          <a:bodyPr wrap="square" rtlCol="0">
            <a:spAutoFit/>
          </a:bodyPr>
          <a:lstStyle/>
          <a:p>
            <a:r>
              <a:rPr lang="en-US" sz="2600" dirty="0">
                <a:solidFill>
                  <a:srgbClr val="FF0000"/>
                </a:solidFill>
                <a:latin typeface="Aharoni" panose="02010803020104030203" pitchFamily="2" charset="-79"/>
                <a:cs typeface="Aharoni" panose="02010803020104030203" pitchFamily="2" charset="-79"/>
              </a:rPr>
              <a:t>Isn't this the son of Joseph? They did not understand how He could be the Messiah.</a:t>
            </a:r>
          </a:p>
        </p:txBody>
      </p:sp>
      <p:sp>
        <p:nvSpPr>
          <p:cNvPr id="12" name="TextBox 11">
            <a:extLst>
              <a:ext uri="{FF2B5EF4-FFF2-40B4-BE49-F238E27FC236}">
                <a16:creationId xmlns:a16="http://schemas.microsoft.com/office/drawing/2014/main" id="{A5CCC128-EACF-4A1B-AA9D-BBBC65507E78}"/>
              </a:ext>
            </a:extLst>
          </p:cNvPr>
          <p:cNvSpPr txBox="1"/>
          <p:nvPr/>
        </p:nvSpPr>
        <p:spPr>
          <a:xfrm>
            <a:off x="187475" y="3862392"/>
            <a:ext cx="8903259" cy="1200329"/>
          </a:xfrm>
          <a:prstGeom prst="rect">
            <a:avLst/>
          </a:prstGeom>
          <a:noFill/>
        </p:spPr>
        <p:txBody>
          <a:bodyPr wrap="square" rtlCol="0">
            <a:spAutoFit/>
          </a:bodyPr>
          <a:lstStyle/>
          <a:p>
            <a:r>
              <a:rPr lang="en-US" sz="2400" dirty="0">
                <a:solidFill>
                  <a:schemeClr val="accent6">
                    <a:lumMod val="50000"/>
                  </a:schemeClr>
                </a:solidFill>
                <a:latin typeface="Aharoni" panose="02010803020104030203" pitchFamily="2" charset="-79"/>
                <a:cs typeface="Aharoni" panose="02010803020104030203" pitchFamily="2" charset="-79"/>
              </a:rPr>
              <a:t>Jesus, who is God and knows what is in the hearts of everyone, saw that they did not believe Him. What does Jesus say to them?</a:t>
            </a:r>
          </a:p>
        </p:txBody>
      </p:sp>
      <p:sp>
        <p:nvSpPr>
          <p:cNvPr id="13" name="TextBox 12">
            <a:extLst>
              <a:ext uri="{FF2B5EF4-FFF2-40B4-BE49-F238E27FC236}">
                <a16:creationId xmlns:a16="http://schemas.microsoft.com/office/drawing/2014/main" id="{4F46E3E9-5EAB-4CB4-9F02-CE4BB31DFDEE}"/>
              </a:ext>
            </a:extLst>
          </p:cNvPr>
          <p:cNvSpPr txBox="1"/>
          <p:nvPr/>
        </p:nvSpPr>
        <p:spPr>
          <a:xfrm>
            <a:off x="206822" y="5062721"/>
            <a:ext cx="4941786" cy="830997"/>
          </a:xfrm>
          <a:prstGeom prst="rect">
            <a:avLst/>
          </a:prstGeom>
          <a:noFill/>
        </p:spPr>
        <p:txBody>
          <a:bodyPr wrap="square" rtlCol="0">
            <a:spAutoFit/>
          </a:bodyPr>
          <a:lstStyle/>
          <a:p>
            <a:r>
              <a:rPr lang="en-US" sz="2400" dirty="0">
                <a:solidFill>
                  <a:srgbClr val="FF0000"/>
                </a:solidFill>
                <a:latin typeface="Aharoni" panose="02010803020104030203" pitchFamily="2" charset="-79"/>
                <a:cs typeface="Aharoni" panose="02010803020104030203" pitchFamily="2" charset="-79"/>
              </a:rPr>
              <a:t>Amen, I say to you, no prophet is accepted in his own native place.</a:t>
            </a:r>
          </a:p>
        </p:txBody>
      </p:sp>
      <p:pic>
        <p:nvPicPr>
          <p:cNvPr id="14" name="Picture 13">
            <a:extLst>
              <a:ext uri="{FF2B5EF4-FFF2-40B4-BE49-F238E27FC236}">
                <a16:creationId xmlns:a16="http://schemas.microsoft.com/office/drawing/2014/main" id="{5D59B679-1151-45BB-9D81-49A8B75AC8C8}"/>
              </a:ext>
            </a:extLst>
          </p:cNvPr>
          <p:cNvPicPr>
            <a:picLocks noChangeAspect="1"/>
          </p:cNvPicPr>
          <p:nvPr/>
        </p:nvPicPr>
        <p:blipFill>
          <a:blip r:embed="rId3"/>
          <a:stretch>
            <a:fillRect/>
          </a:stretch>
        </p:blipFill>
        <p:spPr>
          <a:xfrm>
            <a:off x="5282817" y="4694309"/>
            <a:ext cx="3673708" cy="2057400"/>
          </a:xfrm>
          <a:prstGeom prst="rect">
            <a:avLst/>
          </a:prstGeom>
        </p:spPr>
      </p:pic>
      <p:sp>
        <p:nvSpPr>
          <p:cNvPr id="15" name="TextBox 14">
            <a:extLst>
              <a:ext uri="{FF2B5EF4-FFF2-40B4-BE49-F238E27FC236}">
                <a16:creationId xmlns:a16="http://schemas.microsoft.com/office/drawing/2014/main" id="{85D5E6FD-A49D-4110-B2DA-CD1CC26AA2DC}"/>
              </a:ext>
            </a:extLst>
          </p:cNvPr>
          <p:cNvSpPr txBox="1"/>
          <p:nvPr/>
        </p:nvSpPr>
        <p:spPr>
          <a:xfrm>
            <a:off x="187475" y="5893718"/>
            <a:ext cx="4787177" cy="830997"/>
          </a:xfrm>
          <a:prstGeom prst="rect">
            <a:avLst/>
          </a:prstGeom>
          <a:noFill/>
        </p:spPr>
        <p:txBody>
          <a:bodyPr wrap="square" rtlCol="0">
            <a:spAutoFit/>
          </a:bodyPr>
          <a:lstStyle/>
          <a:p>
            <a:r>
              <a:rPr lang="en-US" sz="2400" dirty="0">
                <a:solidFill>
                  <a:schemeClr val="accent6">
                    <a:lumMod val="50000"/>
                  </a:schemeClr>
                </a:solidFill>
                <a:latin typeface="Aharoni" panose="02010803020104030203" pitchFamily="2" charset="-79"/>
                <a:cs typeface="Aharoni" panose="02010803020104030203" pitchFamily="2" charset="-79"/>
              </a:rPr>
              <a:t>They saw Him as one of themselves, and not a prophet.</a:t>
            </a:r>
          </a:p>
        </p:txBody>
      </p:sp>
    </p:spTree>
    <p:extLst>
      <p:ext uri="{BB962C8B-B14F-4D97-AF65-F5344CB8AC3E}">
        <p14:creationId xmlns:p14="http://schemas.microsoft.com/office/powerpoint/2010/main" val="344853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429000" y="36200"/>
            <a:ext cx="2438400" cy="954107"/>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REFLECTION</a:t>
            </a:r>
          </a:p>
          <a:p>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8" name="TextBox 7">
            <a:extLst>
              <a:ext uri="{FF2B5EF4-FFF2-40B4-BE49-F238E27FC236}">
                <a16:creationId xmlns:a16="http://schemas.microsoft.com/office/drawing/2014/main" id="{56D917F6-879E-4771-86C1-67E5C2AEA024}"/>
              </a:ext>
            </a:extLst>
          </p:cNvPr>
          <p:cNvSpPr txBox="1"/>
          <p:nvPr/>
        </p:nvSpPr>
        <p:spPr>
          <a:xfrm>
            <a:off x="404533" y="495837"/>
            <a:ext cx="8487333" cy="2092881"/>
          </a:xfrm>
          <a:prstGeom prst="rect">
            <a:avLst/>
          </a:prstGeom>
          <a:noFill/>
        </p:spPr>
        <p:txBody>
          <a:bodyPr wrap="square" rtlCol="0">
            <a:spAutoFit/>
          </a:bodyPr>
          <a:lstStyle/>
          <a:p>
            <a:pPr algn="ctr"/>
            <a:r>
              <a:rPr lang="en-US" sz="2600" dirty="0">
                <a:solidFill>
                  <a:schemeClr val="accent6">
                    <a:lumMod val="50000"/>
                  </a:schemeClr>
                </a:solidFill>
                <a:latin typeface="Aharoni" panose="02010803020104030203" pitchFamily="2" charset="-79"/>
                <a:cs typeface="Aharoni" panose="02010803020104030203" pitchFamily="2" charset="-79"/>
              </a:rPr>
              <a:t>Then Jesus gives them examples of people in scripture of other nationalities, not Jewish, which were saved by God instead, like the widow of Zarephath and the lepers from Syria. </a:t>
            </a:r>
          </a:p>
          <a:p>
            <a:pPr algn="ctr"/>
            <a:r>
              <a:rPr lang="en-US" sz="2600" dirty="0">
                <a:solidFill>
                  <a:schemeClr val="accent6">
                    <a:lumMod val="50000"/>
                  </a:schemeClr>
                </a:solidFill>
                <a:latin typeface="Aharoni" panose="02010803020104030203" pitchFamily="2" charset="-79"/>
                <a:cs typeface="Aharoni" panose="02010803020104030203" pitchFamily="2" charset="-79"/>
              </a:rPr>
              <a:t>What was Jesus saying to them? </a:t>
            </a:r>
          </a:p>
        </p:txBody>
      </p:sp>
      <p:sp>
        <p:nvSpPr>
          <p:cNvPr id="10" name="TextBox 9">
            <a:extLst>
              <a:ext uri="{FF2B5EF4-FFF2-40B4-BE49-F238E27FC236}">
                <a16:creationId xmlns:a16="http://schemas.microsoft.com/office/drawing/2014/main" id="{741C7134-8507-4807-AE76-AC56FF2E8216}"/>
              </a:ext>
            </a:extLst>
          </p:cNvPr>
          <p:cNvSpPr txBox="1"/>
          <p:nvPr/>
        </p:nvSpPr>
        <p:spPr>
          <a:xfrm>
            <a:off x="0" y="4526806"/>
            <a:ext cx="9144000" cy="477054"/>
          </a:xfrm>
          <a:prstGeom prst="rect">
            <a:avLst/>
          </a:prstGeom>
          <a:noFill/>
        </p:spPr>
        <p:txBody>
          <a:bodyPr wrap="square" rtlCol="0">
            <a:spAutoFit/>
          </a:bodyPr>
          <a:lstStyle/>
          <a:p>
            <a:r>
              <a:rPr lang="en-US" sz="2500" dirty="0">
                <a:latin typeface="Aharoni" panose="02010803020104030203" pitchFamily="2" charset="-79"/>
                <a:cs typeface="Aharoni" panose="02010803020104030203" pitchFamily="2" charset="-79"/>
              </a:rPr>
              <a:t>.</a:t>
            </a:r>
          </a:p>
        </p:txBody>
      </p:sp>
      <p:sp>
        <p:nvSpPr>
          <p:cNvPr id="11" name="TextBox 10">
            <a:extLst>
              <a:ext uri="{FF2B5EF4-FFF2-40B4-BE49-F238E27FC236}">
                <a16:creationId xmlns:a16="http://schemas.microsoft.com/office/drawing/2014/main" id="{4CB8B2E7-36D8-4632-9190-62F318277870}"/>
              </a:ext>
            </a:extLst>
          </p:cNvPr>
          <p:cNvSpPr txBox="1"/>
          <p:nvPr/>
        </p:nvSpPr>
        <p:spPr>
          <a:xfrm>
            <a:off x="1431402" y="2524721"/>
            <a:ext cx="6585995" cy="892552"/>
          </a:xfrm>
          <a:prstGeom prst="rect">
            <a:avLst/>
          </a:prstGeom>
          <a:noFill/>
        </p:spPr>
        <p:txBody>
          <a:bodyPr wrap="square" rtlCol="0">
            <a:spAutoFit/>
          </a:bodyPr>
          <a:lstStyle/>
          <a:p>
            <a:pPr algn="ctr"/>
            <a:r>
              <a:rPr lang="en-US" sz="2600" dirty="0">
                <a:solidFill>
                  <a:srgbClr val="FF0000"/>
                </a:solidFill>
                <a:latin typeface="Aharoni" panose="02010803020104030203" pitchFamily="2" charset="-79"/>
                <a:cs typeface="Aharoni" panose="02010803020104030203" pitchFamily="2" charset="-79"/>
              </a:rPr>
              <a:t>Sometimes foreigners have more faith than God’s chosen people.</a:t>
            </a:r>
          </a:p>
        </p:txBody>
      </p:sp>
      <p:sp>
        <p:nvSpPr>
          <p:cNvPr id="12" name="TextBox 11">
            <a:extLst>
              <a:ext uri="{FF2B5EF4-FFF2-40B4-BE49-F238E27FC236}">
                <a16:creationId xmlns:a16="http://schemas.microsoft.com/office/drawing/2014/main" id="{A5CCC128-EACF-4A1B-AA9D-BBBC65507E78}"/>
              </a:ext>
            </a:extLst>
          </p:cNvPr>
          <p:cNvSpPr txBox="1"/>
          <p:nvPr/>
        </p:nvSpPr>
        <p:spPr>
          <a:xfrm>
            <a:off x="1801185" y="5965448"/>
            <a:ext cx="5541630" cy="892552"/>
          </a:xfrm>
          <a:prstGeom prst="rect">
            <a:avLst/>
          </a:prstGeom>
          <a:noFill/>
        </p:spPr>
        <p:txBody>
          <a:bodyPr wrap="square" rtlCol="0">
            <a:spAutoFit/>
          </a:bodyPr>
          <a:lstStyle/>
          <a:p>
            <a:pPr algn="ctr"/>
            <a:r>
              <a:rPr lang="en-US" sz="2600" dirty="0">
                <a:solidFill>
                  <a:schemeClr val="accent6">
                    <a:lumMod val="50000"/>
                  </a:schemeClr>
                </a:solidFill>
                <a:latin typeface="Aharoni" panose="02010803020104030203" pitchFamily="2" charset="-79"/>
                <a:cs typeface="Aharoni" panose="02010803020104030203" pitchFamily="2" charset="-79"/>
              </a:rPr>
              <a:t>This made them very upset and they tried to get rid of Him.</a:t>
            </a:r>
          </a:p>
        </p:txBody>
      </p:sp>
      <p:pic>
        <p:nvPicPr>
          <p:cNvPr id="4" name="Picture 3">
            <a:extLst>
              <a:ext uri="{FF2B5EF4-FFF2-40B4-BE49-F238E27FC236}">
                <a16:creationId xmlns:a16="http://schemas.microsoft.com/office/drawing/2014/main" id="{BF11F5CC-0736-45EA-995E-15B5392C3F16}"/>
              </a:ext>
            </a:extLst>
          </p:cNvPr>
          <p:cNvPicPr>
            <a:picLocks noChangeAspect="1"/>
          </p:cNvPicPr>
          <p:nvPr/>
        </p:nvPicPr>
        <p:blipFill>
          <a:blip r:embed="rId2"/>
          <a:stretch>
            <a:fillRect/>
          </a:stretch>
        </p:blipFill>
        <p:spPr>
          <a:xfrm>
            <a:off x="2763455" y="3472015"/>
            <a:ext cx="3921887" cy="2371622"/>
          </a:xfrm>
          <a:prstGeom prst="rect">
            <a:avLst/>
          </a:prstGeom>
        </p:spPr>
      </p:pic>
    </p:spTree>
    <p:extLst>
      <p:ext uri="{BB962C8B-B14F-4D97-AF65-F5344CB8AC3E}">
        <p14:creationId xmlns:p14="http://schemas.microsoft.com/office/powerpoint/2010/main" val="401182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429000" y="36200"/>
            <a:ext cx="2438400" cy="1384995"/>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REFLECTION</a:t>
            </a:r>
          </a:p>
          <a:p>
            <a:endParaRPr lang="en-US" sz="2800" dirty="0">
              <a:latin typeface="Aharoni" panose="02010803020104030203" pitchFamily="2" charset="-79"/>
              <a:cs typeface="Aharoni" panose="02010803020104030203" pitchFamily="2" charset="-79"/>
            </a:endParaRPr>
          </a:p>
          <a:p>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8" name="TextBox 7">
            <a:extLst>
              <a:ext uri="{FF2B5EF4-FFF2-40B4-BE49-F238E27FC236}">
                <a16:creationId xmlns:a16="http://schemas.microsoft.com/office/drawing/2014/main" id="{56D917F6-879E-4771-86C1-67E5C2AEA024}"/>
              </a:ext>
            </a:extLst>
          </p:cNvPr>
          <p:cNvSpPr txBox="1"/>
          <p:nvPr/>
        </p:nvSpPr>
        <p:spPr>
          <a:xfrm>
            <a:off x="95468" y="1898248"/>
            <a:ext cx="8727147" cy="954107"/>
          </a:xfrm>
          <a:prstGeom prst="rect">
            <a:avLst/>
          </a:prstGeom>
          <a:noFill/>
        </p:spPr>
        <p:txBody>
          <a:bodyPr wrap="square" rtlCol="0">
            <a:spAutoFit/>
          </a:bodyPr>
          <a:lstStyle/>
          <a:p>
            <a:r>
              <a:rPr lang="en-US" sz="2800" dirty="0">
                <a:solidFill>
                  <a:schemeClr val="accent6">
                    <a:lumMod val="50000"/>
                  </a:schemeClr>
                </a:solidFill>
                <a:latin typeface="Aharoni" panose="02010803020104030203" pitchFamily="2" charset="-79"/>
                <a:cs typeface="Aharoni" panose="02010803020104030203" pitchFamily="2" charset="-79"/>
              </a:rPr>
              <a:t>How can we increase our faith in Jesus our Savior, our King, our Pastor, our Friend?</a:t>
            </a:r>
          </a:p>
        </p:txBody>
      </p:sp>
      <p:sp>
        <p:nvSpPr>
          <p:cNvPr id="15" name="TextBox 14">
            <a:extLst>
              <a:ext uri="{FF2B5EF4-FFF2-40B4-BE49-F238E27FC236}">
                <a16:creationId xmlns:a16="http://schemas.microsoft.com/office/drawing/2014/main" id="{9D431A53-91DF-44FC-9D7E-E5CEA43E3FC1}"/>
              </a:ext>
            </a:extLst>
          </p:cNvPr>
          <p:cNvSpPr txBox="1"/>
          <p:nvPr/>
        </p:nvSpPr>
        <p:spPr>
          <a:xfrm>
            <a:off x="95468" y="521928"/>
            <a:ext cx="9178437" cy="1384995"/>
          </a:xfrm>
          <a:prstGeom prst="rect">
            <a:avLst/>
          </a:prstGeom>
          <a:noFill/>
        </p:spPr>
        <p:txBody>
          <a:bodyPr wrap="square" rtlCol="0">
            <a:spAutoFit/>
          </a:bodyPr>
          <a:lstStyle/>
          <a:p>
            <a:r>
              <a:rPr lang="en-US" sz="2800" dirty="0">
                <a:solidFill>
                  <a:schemeClr val="accent6">
                    <a:lumMod val="50000"/>
                  </a:schemeClr>
                </a:solidFill>
                <a:latin typeface="Aharoni" panose="02010803020104030203" pitchFamily="2" charset="-79"/>
                <a:cs typeface="Aharoni" panose="02010803020104030203" pitchFamily="2" charset="-79"/>
              </a:rPr>
              <a:t>They saw and heard Jesus and did not believe Him. Do you believe that Jesus is God, who loves and saves you?</a:t>
            </a:r>
          </a:p>
        </p:txBody>
      </p:sp>
      <p:sp>
        <p:nvSpPr>
          <p:cNvPr id="12" name="TextBox 11">
            <a:extLst>
              <a:ext uri="{FF2B5EF4-FFF2-40B4-BE49-F238E27FC236}">
                <a16:creationId xmlns:a16="http://schemas.microsoft.com/office/drawing/2014/main" id="{F22B7C01-E4A0-4647-8B97-DF0D8B21F030}"/>
              </a:ext>
            </a:extLst>
          </p:cNvPr>
          <p:cNvSpPr txBox="1"/>
          <p:nvPr/>
        </p:nvSpPr>
        <p:spPr>
          <a:xfrm>
            <a:off x="95468" y="2951946"/>
            <a:ext cx="5921510" cy="954107"/>
          </a:xfrm>
          <a:prstGeom prst="rect">
            <a:avLst/>
          </a:prstGeom>
          <a:noFill/>
        </p:spPr>
        <p:txBody>
          <a:bodyPr wrap="square" rtlCol="0">
            <a:spAutoFit/>
          </a:bodyPr>
          <a:lstStyle/>
          <a:p>
            <a:r>
              <a:rPr lang="en-US" sz="2800" dirty="0">
                <a:solidFill>
                  <a:srgbClr val="FF0000"/>
                </a:solidFill>
                <a:latin typeface="Aharoni" panose="02010803020104030203" pitchFamily="2" charset="-79"/>
                <a:cs typeface="Aharoni" panose="02010803020104030203" pitchFamily="2" charset="-79"/>
              </a:rPr>
              <a:t>We can seek His presence in the 7 Sacraments.</a:t>
            </a:r>
          </a:p>
        </p:txBody>
      </p:sp>
      <p:pic>
        <p:nvPicPr>
          <p:cNvPr id="1026" name="Picture 2" descr="Illustration Of The Seven Sacraments Of Catholic Church From Baptism,  Confirmation, Eucharist, Penance, Anointing Of The Sick, Holy Orders To  Matrimony Stock Photo, Picture And Royalty Free Image. Image 104546555.">
            <a:extLst>
              <a:ext uri="{FF2B5EF4-FFF2-40B4-BE49-F238E27FC236}">
                <a16:creationId xmlns:a16="http://schemas.microsoft.com/office/drawing/2014/main" id="{356DE429-AFDC-45FD-8539-ED864D6D0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340" y="2516446"/>
            <a:ext cx="2508631" cy="25760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64DC9B48-2570-46A0-8802-CB095DA8CF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468" y="4058453"/>
            <a:ext cx="2698623" cy="26986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8EF9DE6-82C4-41FC-ADFE-95927F35CAD3}"/>
              </a:ext>
            </a:extLst>
          </p:cNvPr>
          <p:cNvSpPr txBox="1"/>
          <p:nvPr/>
        </p:nvSpPr>
        <p:spPr>
          <a:xfrm>
            <a:off x="3011499" y="5464414"/>
            <a:ext cx="6010958" cy="1292662"/>
          </a:xfrm>
          <a:prstGeom prst="rect">
            <a:avLst/>
          </a:prstGeom>
          <a:noFill/>
        </p:spPr>
        <p:txBody>
          <a:bodyPr wrap="square" rtlCol="0">
            <a:spAutoFit/>
          </a:bodyPr>
          <a:lstStyle/>
          <a:p>
            <a:pPr algn="ctr"/>
            <a:r>
              <a:rPr lang="en-US" sz="2600" dirty="0">
                <a:solidFill>
                  <a:srgbClr val="FF0000"/>
                </a:solidFill>
                <a:latin typeface="Aharoni" panose="02010803020104030203" pitchFamily="2" charset="-79"/>
                <a:cs typeface="Aharoni" panose="02010803020104030203" pitchFamily="2" charset="-79"/>
              </a:rPr>
              <a:t>…Especially the Eucharist, where He becomes physically present during the Mass.</a:t>
            </a:r>
          </a:p>
        </p:txBody>
      </p:sp>
    </p:spTree>
    <p:extLst>
      <p:ext uri="{BB962C8B-B14F-4D97-AF65-F5344CB8AC3E}">
        <p14:creationId xmlns:p14="http://schemas.microsoft.com/office/powerpoint/2010/main" val="212717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a:extLst>
              <a:ext uri="{FF2B5EF4-FFF2-40B4-BE49-F238E27FC236}">
                <a16:creationId xmlns:a16="http://schemas.microsoft.com/office/drawing/2014/main" id="{0F253B65-C2BC-4921-AAFF-3DCACAA77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2">
            <a:extLst>
              <a:ext uri="{FF2B5EF4-FFF2-40B4-BE49-F238E27FC236}">
                <a16:creationId xmlns:a16="http://schemas.microsoft.com/office/drawing/2014/main" id="{4DFB6D7A-917A-4E27-A845-476C9BC4B40B}"/>
              </a:ext>
            </a:extLst>
          </p:cNvPr>
          <p:cNvSpPr txBox="1"/>
          <p:nvPr/>
        </p:nvSpPr>
        <p:spPr>
          <a:xfrm>
            <a:off x="2469861" y="173481"/>
            <a:ext cx="4204277" cy="1569660"/>
          </a:xfrm>
          <a:prstGeom prst="rect">
            <a:avLst/>
          </a:prstGeom>
          <a:noFill/>
        </p:spPr>
        <p:txBody>
          <a:bodyPr wrap="square" rtlCol="0">
            <a:spAutoFit/>
          </a:bodyPr>
          <a:lstStyle/>
          <a:p>
            <a:pPr algn="l"/>
            <a:r>
              <a:rPr lang="es-ES" sz="3200" b="1" dirty="0">
                <a:solidFill>
                  <a:srgbClr val="FFC000"/>
                </a:solidFill>
                <a:latin typeface="Arial" panose="020B0604020202020204" pitchFamily="34" charset="0"/>
              </a:rPr>
              <a:t>St. Henry </a:t>
            </a:r>
            <a:r>
              <a:rPr lang="es-ES" sz="3200" b="1" dirty="0" err="1">
                <a:solidFill>
                  <a:srgbClr val="FFC000"/>
                </a:solidFill>
                <a:latin typeface="Arial" panose="020B0604020202020204" pitchFamily="34" charset="0"/>
              </a:rPr>
              <a:t>of</a:t>
            </a:r>
            <a:r>
              <a:rPr lang="es-ES" sz="3200" b="1" dirty="0">
                <a:solidFill>
                  <a:srgbClr val="FFC000"/>
                </a:solidFill>
                <a:latin typeface="Arial" panose="020B0604020202020204" pitchFamily="34" charset="0"/>
              </a:rPr>
              <a:t> </a:t>
            </a:r>
            <a:r>
              <a:rPr lang="es-ES" sz="3200" b="1" dirty="0" err="1">
                <a:solidFill>
                  <a:srgbClr val="FFC000"/>
                </a:solidFill>
                <a:latin typeface="Arial" panose="020B0604020202020204" pitchFamily="34" charset="0"/>
              </a:rPr>
              <a:t>Ossó</a:t>
            </a:r>
            <a:endParaRPr lang="es-ES" sz="3200" b="1" dirty="0">
              <a:solidFill>
                <a:srgbClr val="FFC000"/>
              </a:solidFill>
              <a:latin typeface="Arial" panose="020B0604020202020204" pitchFamily="34" charset="0"/>
            </a:endParaRPr>
          </a:p>
          <a:p>
            <a:pPr algn="l"/>
            <a:r>
              <a:rPr lang="es-ES" sz="3200" b="1" dirty="0">
                <a:solidFill>
                  <a:srgbClr val="FFC000"/>
                </a:solidFill>
                <a:latin typeface="Arial" panose="020B0604020202020204" pitchFamily="34" charset="0"/>
              </a:rPr>
              <a:t>      </a:t>
            </a:r>
            <a:r>
              <a:rPr lang="es-ES" sz="3200" b="1" dirty="0" err="1">
                <a:solidFill>
                  <a:srgbClr val="FFC000"/>
                </a:solidFill>
                <a:latin typeface="Arial" panose="020B0604020202020204" pitchFamily="34" charset="0"/>
              </a:rPr>
              <a:t>January</a:t>
            </a:r>
            <a:r>
              <a:rPr lang="es-ES" sz="3200" b="1" dirty="0">
                <a:solidFill>
                  <a:srgbClr val="FFC000"/>
                </a:solidFill>
                <a:latin typeface="Arial" panose="020B0604020202020204" pitchFamily="34" charset="0"/>
              </a:rPr>
              <a:t> 27</a:t>
            </a:r>
          </a:p>
          <a:p>
            <a:pPr algn="l"/>
            <a:endParaRPr lang="es-PE" sz="3200" dirty="0">
              <a:solidFill>
                <a:srgbClr val="92D050"/>
              </a:solidFill>
              <a:latin typeface="Arial Black" panose="020B0A04020102020204" pitchFamily="34" charset="0"/>
            </a:endParaRPr>
          </a:p>
        </p:txBody>
      </p:sp>
      <p:pic>
        <p:nvPicPr>
          <p:cNvPr id="1028" name="Picture 4">
            <a:extLst>
              <a:ext uri="{FF2B5EF4-FFF2-40B4-BE49-F238E27FC236}">
                <a16:creationId xmlns:a16="http://schemas.microsoft.com/office/drawing/2014/main" id="{BE77D600-CD15-4DAB-8A96-9C1F3D19D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036" y="1307121"/>
            <a:ext cx="4204277" cy="55508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44934CF-CE74-4408-BA57-E28B50A07AD5}"/>
              </a:ext>
            </a:extLst>
          </p:cNvPr>
          <p:cNvSpPr txBox="1"/>
          <p:nvPr/>
        </p:nvSpPr>
        <p:spPr>
          <a:xfrm>
            <a:off x="2652889" y="5288340"/>
            <a:ext cx="733778" cy="367393"/>
          </a:xfrm>
          <a:prstGeom prst="rect">
            <a:avLst/>
          </a:prstGeom>
          <a:solidFill>
            <a:srgbClr val="FFC000"/>
          </a:solidFill>
        </p:spPr>
        <p:txBody>
          <a:bodyPr wrap="square" rtlCol="0">
            <a:spAutoFit/>
          </a:bodyPr>
          <a:lstStyle/>
          <a:p>
            <a:endParaRPr lang="en-US" dirty="0"/>
          </a:p>
        </p:txBody>
      </p:sp>
      <p:sp>
        <p:nvSpPr>
          <p:cNvPr id="4" name="Flowchart: Delay 3">
            <a:extLst>
              <a:ext uri="{FF2B5EF4-FFF2-40B4-BE49-F238E27FC236}">
                <a16:creationId xmlns:a16="http://schemas.microsoft.com/office/drawing/2014/main" id="{AF1D6BD1-70EF-4BBA-9E31-B748618A0D6B}"/>
              </a:ext>
            </a:extLst>
          </p:cNvPr>
          <p:cNvSpPr/>
          <p:nvPr/>
        </p:nvSpPr>
        <p:spPr>
          <a:xfrm rot="16200000">
            <a:off x="3663346" y="3971032"/>
            <a:ext cx="1569658" cy="4204277"/>
          </a:xfrm>
          <a:prstGeom prst="flowChartDelay">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5ABF8EE-72E7-4C49-BF3D-BC514A2BBCA7}"/>
              </a:ext>
            </a:extLst>
          </p:cNvPr>
          <p:cNvSpPr txBox="1"/>
          <p:nvPr/>
        </p:nvSpPr>
        <p:spPr>
          <a:xfrm>
            <a:off x="2346035" y="5802489"/>
            <a:ext cx="4204277" cy="707886"/>
          </a:xfrm>
          <a:prstGeom prst="rect">
            <a:avLst/>
          </a:prstGeom>
          <a:noFill/>
        </p:spPr>
        <p:txBody>
          <a:bodyPr wrap="square" rtlCol="0">
            <a:spAutoFit/>
          </a:bodyPr>
          <a:lstStyle/>
          <a:p>
            <a:pPr algn="ctr"/>
            <a:r>
              <a:rPr lang="en-US" sz="2000" b="1" dirty="0">
                <a:ln>
                  <a:solidFill>
                    <a:srgbClr val="FFC000"/>
                  </a:solidFill>
                </a:ln>
                <a:solidFill>
                  <a:srgbClr val="FF0000"/>
                </a:solidFill>
                <a:latin typeface="Arial" panose="020B0604020202020204" pitchFamily="34" charset="0"/>
              </a:rPr>
              <a:t>PATRON SAINT OF</a:t>
            </a:r>
          </a:p>
          <a:p>
            <a:pPr algn="ctr"/>
            <a:r>
              <a:rPr lang="en-US" sz="2000" b="1" dirty="0">
                <a:ln>
                  <a:solidFill>
                    <a:srgbClr val="FFC000"/>
                  </a:solidFill>
                </a:ln>
                <a:solidFill>
                  <a:srgbClr val="FF0000"/>
                </a:solidFill>
                <a:latin typeface="Arial" panose="020B0604020202020204" pitchFamily="34" charset="0"/>
              </a:rPr>
              <a:t>FRIENDS OF JESUS AND MARY</a:t>
            </a:r>
          </a:p>
        </p:txBody>
      </p:sp>
    </p:spTree>
    <p:extLst>
      <p:ext uri="{BB962C8B-B14F-4D97-AF65-F5344CB8AC3E}">
        <p14:creationId xmlns:p14="http://schemas.microsoft.com/office/powerpoint/2010/main" val="564815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429000" y="36200"/>
            <a:ext cx="2438400" cy="954107"/>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REFLECTION</a:t>
            </a:r>
          </a:p>
          <a:p>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16" name="TextBox 15">
            <a:extLst>
              <a:ext uri="{FF2B5EF4-FFF2-40B4-BE49-F238E27FC236}">
                <a16:creationId xmlns:a16="http://schemas.microsoft.com/office/drawing/2014/main" id="{53CE43F2-DD10-4FEE-9AAF-7B81C8320D1A}"/>
              </a:ext>
            </a:extLst>
          </p:cNvPr>
          <p:cNvSpPr txBox="1"/>
          <p:nvPr/>
        </p:nvSpPr>
        <p:spPr>
          <a:xfrm>
            <a:off x="3499969" y="3321249"/>
            <a:ext cx="2591157" cy="523220"/>
          </a:xfrm>
          <a:prstGeom prst="rect">
            <a:avLst/>
          </a:prstGeom>
          <a:noFill/>
        </p:spPr>
        <p:txBody>
          <a:bodyPr wrap="square" rtlCol="0">
            <a:spAutoFit/>
          </a:bodyPr>
          <a:lstStyle/>
          <a:p>
            <a:r>
              <a:rPr lang="en-US" sz="2800" dirty="0">
                <a:solidFill>
                  <a:srgbClr val="FF0000"/>
                </a:solidFill>
                <a:latin typeface="Aharoni" panose="02010803020104030203" pitchFamily="2" charset="-79"/>
                <a:cs typeface="Aharoni" panose="02010803020104030203" pitchFamily="2" charset="-79"/>
              </a:rPr>
              <a:t>In Scripture,</a:t>
            </a:r>
          </a:p>
        </p:txBody>
      </p:sp>
      <p:sp>
        <p:nvSpPr>
          <p:cNvPr id="17" name="TextBox 16">
            <a:extLst>
              <a:ext uri="{FF2B5EF4-FFF2-40B4-BE49-F238E27FC236}">
                <a16:creationId xmlns:a16="http://schemas.microsoft.com/office/drawing/2014/main" id="{CE2D37E7-D75C-4900-A1AC-1B3803070F3F}"/>
              </a:ext>
            </a:extLst>
          </p:cNvPr>
          <p:cNvSpPr txBox="1"/>
          <p:nvPr/>
        </p:nvSpPr>
        <p:spPr>
          <a:xfrm>
            <a:off x="814397" y="544715"/>
            <a:ext cx="7998535" cy="523220"/>
          </a:xfrm>
          <a:prstGeom prst="rect">
            <a:avLst/>
          </a:prstGeom>
          <a:noFill/>
        </p:spPr>
        <p:txBody>
          <a:bodyPr wrap="square" rtlCol="0">
            <a:spAutoFit/>
          </a:bodyPr>
          <a:lstStyle/>
          <a:p>
            <a:r>
              <a:rPr lang="en-US" sz="2800" dirty="0">
                <a:solidFill>
                  <a:srgbClr val="FF0000"/>
                </a:solidFill>
                <a:latin typeface="Aharoni" panose="02010803020104030203" pitchFamily="2" charset="-79"/>
                <a:cs typeface="Aharoni" panose="02010803020104030203" pitchFamily="2" charset="-79"/>
              </a:rPr>
              <a:t>We can open our hearts and listen to Him…</a:t>
            </a:r>
          </a:p>
        </p:txBody>
      </p:sp>
      <p:sp>
        <p:nvSpPr>
          <p:cNvPr id="18" name="TextBox 17">
            <a:extLst>
              <a:ext uri="{FF2B5EF4-FFF2-40B4-BE49-F238E27FC236}">
                <a16:creationId xmlns:a16="http://schemas.microsoft.com/office/drawing/2014/main" id="{9C13E61E-A0B9-4A81-840E-29295D90CAAA}"/>
              </a:ext>
            </a:extLst>
          </p:cNvPr>
          <p:cNvSpPr txBox="1"/>
          <p:nvPr/>
        </p:nvSpPr>
        <p:spPr>
          <a:xfrm>
            <a:off x="214489" y="4559644"/>
            <a:ext cx="2094446" cy="523220"/>
          </a:xfrm>
          <a:prstGeom prst="rect">
            <a:avLst/>
          </a:prstGeom>
          <a:noFill/>
        </p:spPr>
        <p:txBody>
          <a:bodyPr wrap="square" rtlCol="0">
            <a:spAutoFit/>
          </a:bodyPr>
          <a:lstStyle/>
          <a:p>
            <a:r>
              <a:rPr lang="en-US" sz="2800" dirty="0">
                <a:solidFill>
                  <a:srgbClr val="FF0000"/>
                </a:solidFill>
                <a:latin typeface="Aharoni" panose="02010803020104030203" pitchFamily="2" charset="-79"/>
                <a:cs typeface="Aharoni" panose="02010803020104030203" pitchFamily="2" charset="-79"/>
              </a:rPr>
              <a:t>In nature,</a:t>
            </a:r>
          </a:p>
        </p:txBody>
      </p:sp>
      <p:sp>
        <p:nvSpPr>
          <p:cNvPr id="20" name="TextBox 19">
            <a:extLst>
              <a:ext uri="{FF2B5EF4-FFF2-40B4-BE49-F238E27FC236}">
                <a16:creationId xmlns:a16="http://schemas.microsoft.com/office/drawing/2014/main" id="{64DFE3CE-CF6E-4ECF-8356-8406D542FA09}"/>
              </a:ext>
            </a:extLst>
          </p:cNvPr>
          <p:cNvSpPr txBox="1"/>
          <p:nvPr/>
        </p:nvSpPr>
        <p:spPr>
          <a:xfrm>
            <a:off x="2490676" y="5888087"/>
            <a:ext cx="3299535" cy="523220"/>
          </a:xfrm>
          <a:prstGeom prst="rect">
            <a:avLst/>
          </a:prstGeom>
          <a:noFill/>
        </p:spPr>
        <p:txBody>
          <a:bodyPr wrap="square" rtlCol="0">
            <a:spAutoFit/>
          </a:bodyPr>
          <a:lstStyle/>
          <a:p>
            <a:r>
              <a:rPr lang="en-US" sz="2800" dirty="0">
                <a:solidFill>
                  <a:srgbClr val="FF0000"/>
                </a:solidFill>
                <a:latin typeface="Aharoni" panose="02010803020104030203" pitchFamily="2" charset="-79"/>
                <a:cs typeface="Aharoni" panose="02010803020104030203" pitchFamily="2" charset="-79"/>
              </a:rPr>
              <a:t>In our neighbor.</a:t>
            </a:r>
          </a:p>
        </p:txBody>
      </p:sp>
      <p:sp>
        <p:nvSpPr>
          <p:cNvPr id="2" name="TextBox 1">
            <a:extLst>
              <a:ext uri="{FF2B5EF4-FFF2-40B4-BE49-F238E27FC236}">
                <a16:creationId xmlns:a16="http://schemas.microsoft.com/office/drawing/2014/main" id="{40C05160-B2F8-4F78-BE9D-257D09E7DC97}"/>
              </a:ext>
            </a:extLst>
          </p:cNvPr>
          <p:cNvSpPr txBox="1"/>
          <p:nvPr/>
        </p:nvSpPr>
        <p:spPr>
          <a:xfrm>
            <a:off x="214489" y="1513526"/>
            <a:ext cx="2591157" cy="523220"/>
          </a:xfrm>
          <a:prstGeom prst="rect">
            <a:avLst/>
          </a:prstGeom>
          <a:noFill/>
        </p:spPr>
        <p:txBody>
          <a:bodyPr wrap="square" rtlCol="0">
            <a:spAutoFit/>
          </a:bodyPr>
          <a:lstStyle/>
          <a:p>
            <a:r>
              <a:rPr lang="en-US" sz="2800" dirty="0">
                <a:solidFill>
                  <a:srgbClr val="FF0000"/>
                </a:solidFill>
                <a:latin typeface="Aharoni" panose="02010803020104030203" pitchFamily="2" charset="-79"/>
                <a:cs typeface="Aharoni" panose="02010803020104030203" pitchFamily="2" charset="-79"/>
              </a:rPr>
              <a:t>In prayer,</a:t>
            </a:r>
          </a:p>
        </p:txBody>
      </p:sp>
      <p:pic>
        <p:nvPicPr>
          <p:cNvPr id="2050" name="Picture 2" descr="4 Fun Prayer Activities for Kids to Learn How to Pray">
            <a:extLst>
              <a:ext uri="{FF2B5EF4-FFF2-40B4-BE49-F238E27FC236}">
                <a16:creationId xmlns:a16="http://schemas.microsoft.com/office/drawing/2014/main" id="{68C658D2-00C9-43D1-9536-9F3A99F39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626" y="1171527"/>
            <a:ext cx="3206711" cy="1803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sson &amp;amp; Craft: The Spiritual Discipline of Bible Reading">
            <a:extLst>
              <a:ext uri="{FF2B5EF4-FFF2-40B4-BE49-F238E27FC236}">
                <a16:creationId xmlns:a16="http://schemas.microsoft.com/office/drawing/2014/main" id="{3D6D08FC-4994-4CAB-BA02-5C66571D2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126" y="2726753"/>
            <a:ext cx="2721806" cy="17092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429,654 Beach Scene Photos - Free &amp;amp; Royalty-Free Stock Photos from  Dreamstime">
            <a:extLst>
              <a:ext uri="{FF2B5EF4-FFF2-40B4-BE49-F238E27FC236}">
                <a16:creationId xmlns:a16="http://schemas.microsoft.com/office/drawing/2014/main" id="{B1F2E2CD-C61D-42C2-A59D-F325AD1AC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6133" y="4051653"/>
            <a:ext cx="3042534" cy="15392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327 Children Helping Each Other Photos - Free &amp;amp; Royalty-Free Stock Photos  from Dreamstime">
            <a:extLst>
              <a:ext uri="{FF2B5EF4-FFF2-40B4-BE49-F238E27FC236}">
                <a16:creationId xmlns:a16="http://schemas.microsoft.com/office/drawing/2014/main" id="{0000BDA3-2E1B-4CAF-AB31-C77409DFED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0399" y="4954376"/>
            <a:ext cx="3159112" cy="186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92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is is a set of PowerPoint background pictures with books and children as  bac… | Cute powerpoint templates, Cool powerpoint backgrounds, Powerpoint  background free">
            <a:extLst>
              <a:ext uri="{FF2B5EF4-FFF2-40B4-BE49-F238E27FC236}">
                <a16:creationId xmlns:a16="http://schemas.microsoft.com/office/drawing/2014/main" id="{D7D97EAE-DDEC-4712-ACB1-9D4BDAF16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51419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71800" y="4343400"/>
            <a:ext cx="5029200" cy="646331"/>
          </a:xfrm>
          <a:prstGeom prst="rect">
            <a:avLst/>
          </a:prstGeom>
          <a:noFill/>
        </p:spPr>
        <p:txBody>
          <a:bodyPr wrap="square" rtlCol="0">
            <a:spAutoFit/>
          </a:bodyPr>
          <a:lstStyle/>
          <a:p>
            <a:pPr algn="just"/>
            <a:r>
              <a:rPr lang="en-US" sz="3600" dirty="0">
                <a:latin typeface="Arial Black" pitchFamily="34" charset="0"/>
              </a:rPr>
              <a:t>ACTIVITIES</a:t>
            </a:r>
            <a:endParaRPr lang="en-US" sz="3600" b="1" dirty="0">
              <a:latin typeface="Arial Black"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ED0226-4DCB-4283-93CF-29436B88EB0F}"/>
              </a:ext>
            </a:extLst>
          </p:cNvPr>
          <p:cNvPicPr>
            <a:picLocks noChangeAspect="1"/>
          </p:cNvPicPr>
          <p:nvPr/>
        </p:nvPicPr>
        <p:blipFill>
          <a:blip r:embed="rId2"/>
          <a:stretch>
            <a:fillRect/>
          </a:stretch>
        </p:blipFill>
        <p:spPr>
          <a:xfrm>
            <a:off x="485423" y="-74543"/>
            <a:ext cx="8037688" cy="6870424"/>
          </a:xfrm>
          <a:prstGeom prst="rect">
            <a:avLst/>
          </a:prstGeom>
        </p:spPr>
      </p:pic>
      <p:sp>
        <p:nvSpPr>
          <p:cNvPr id="7" name="TextBox 6">
            <a:extLst>
              <a:ext uri="{FF2B5EF4-FFF2-40B4-BE49-F238E27FC236}">
                <a16:creationId xmlns:a16="http://schemas.microsoft.com/office/drawing/2014/main" id="{DC0C0099-B710-49B4-BF2A-4EB8747E0A63}"/>
              </a:ext>
            </a:extLst>
          </p:cNvPr>
          <p:cNvSpPr txBox="1"/>
          <p:nvPr/>
        </p:nvSpPr>
        <p:spPr>
          <a:xfrm>
            <a:off x="1653822" y="3951112"/>
            <a:ext cx="587022" cy="369332"/>
          </a:xfrm>
          <a:prstGeom prst="rect">
            <a:avLst/>
          </a:prstGeom>
          <a:noFill/>
        </p:spPr>
        <p:txBody>
          <a:bodyPr wrap="square" rtlCol="0">
            <a:spAutoFit/>
          </a:bodyPr>
          <a:lstStyle/>
          <a:p>
            <a:r>
              <a:rPr lang="en-US" b="1" dirty="0">
                <a:solidFill>
                  <a:srgbClr val="66516F"/>
                </a:solidFill>
              </a:rPr>
              <a:t>NO</a:t>
            </a:r>
          </a:p>
        </p:txBody>
      </p:sp>
      <p:sp>
        <p:nvSpPr>
          <p:cNvPr id="8" name="TextBox 7">
            <a:extLst>
              <a:ext uri="{FF2B5EF4-FFF2-40B4-BE49-F238E27FC236}">
                <a16:creationId xmlns:a16="http://schemas.microsoft.com/office/drawing/2014/main" id="{74D1AD3B-D116-4D91-B0BC-B57516CF2367}"/>
              </a:ext>
            </a:extLst>
          </p:cNvPr>
          <p:cNvSpPr txBox="1"/>
          <p:nvPr/>
        </p:nvSpPr>
        <p:spPr>
          <a:xfrm>
            <a:off x="2963615" y="3951113"/>
            <a:ext cx="587022" cy="369332"/>
          </a:xfrm>
          <a:prstGeom prst="rect">
            <a:avLst/>
          </a:prstGeom>
          <a:noFill/>
        </p:spPr>
        <p:txBody>
          <a:bodyPr wrap="square" rtlCol="0">
            <a:spAutoFit/>
          </a:bodyPr>
          <a:lstStyle/>
          <a:p>
            <a:r>
              <a:rPr lang="en-US" dirty="0">
                <a:solidFill>
                  <a:srgbClr val="FF0000"/>
                </a:solidFill>
              </a:rPr>
              <a:t>PRO</a:t>
            </a:r>
          </a:p>
        </p:txBody>
      </p:sp>
      <p:sp>
        <p:nvSpPr>
          <p:cNvPr id="9" name="TextBox 8">
            <a:extLst>
              <a:ext uri="{FF2B5EF4-FFF2-40B4-BE49-F238E27FC236}">
                <a16:creationId xmlns:a16="http://schemas.microsoft.com/office/drawing/2014/main" id="{AB0003B5-B103-4869-B450-C3DC33255625}"/>
              </a:ext>
            </a:extLst>
          </p:cNvPr>
          <p:cNvSpPr txBox="1"/>
          <p:nvPr/>
        </p:nvSpPr>
        <p:spPr>
          <a:xfrm>
            <a:off x="4273409" y="3956756"/>
            <a:ext cx="693702" cy="369332"/>
          </a:xfrm>
          <a:prstGeom prst="rect">
            <a:avLst/>
          </a:prstGeom>
          <a:noFill/>
        </p:spPr>
        <p:txBody>
          <a:bodyPr wrap="square" rtlCol="0">
            <a:spAutoFit/>
          </a:bodyPr>
          <a:lstStyle/>
          <a:p>
            <a:r>
              <a:rPr lang="en-US" dirty="0">
                <a:solidFill>
                  <a:srgbClr val="FF0000"/>
                </a:solidFill>
              </a:rPr>
              <a:t>PHET</a:t>
            </a:r>
          </a:p>
        </p:txBody>
      </p:sp>
      <p:sp>
        <p:nvSpPr>
          <p:cNvPr id="10" name="TextBox 9">
            <a:extLst>
              <a:ext uri="{FF2B5EF4-FFF2-40B4-BE49-F238E27FC236}">
                <a16:creationId xmlns:a16="http://schemas.microsoft.com/office/drawing/2014/main" id="{2F784197-F4A9-4A6A-A1F6-EA56F289196A}"/>
              </a:ext>
            </a:extLst>
          </p:cNvPr>
          <p:cNvSpPr txBox="1"/>
          <p:nvPr/>
        </p:nvSpPr>
        <p:spPr>
          <a:xfrm>
            <a:off x="1770098" y="4399466"/>
            <a:ext cx="587022" cy="369332"/>
          </a:xfrm>
          <a:prstGeom prst="rect">
            <a:avLst/>
          </a:prstGeom>
          <a:noFill/>
        </p:spPr>
        <p:txBody>
          <a:bodyPr wrap="square" rtlCol="0">
            <a:spAutoFit/>
          </a:bodyPr>
          <a:lstStyle/>
          <a:p>
            <a:r>
              <a:rPr lang="en-US" b="1" dirty="0">
                <a:solidFill>
                  <a:srgbClr val="92D050"/>
                </a:solidFill>
              </a:rPr>
              <a:t>IS</a:t>
            </a:r>
          </a:p>
        </p:txBody>
      </p:sp>
      <p:sp>
        <p:nvSpPr>
          <p:cNvPr id="11" name="TextBox 10">
            <a:extLst>
              <a:ext uri="{FF2B5EF4-FFF2-40B4-BE49-F238E27FC236}">
                <a16:creationId xmlns:a16="http://schemas.microsoft.com/office/drawing/2014/main" id="{54F45036-19E6-4FF1-B913-9F80F78177DE}"/>
              </a:ext>
            </a:extLst>
          </p:cNvPr>
          <p:cNvSpPr txBox="1"/>
          <p:nvPr/>
        </p:nvSpPr>
        <p:spPr>
          <a:xfrm>
            <a:off x="3054773" y="4399466"/>
            <a:ext cx="587022" cy="369332"/>
          </a:xfrm>
          <a:prstGeom prst="rect">
            <a:avLst/>
          </a:prstGeom>
          <a:noFill/>
        </p:spPr>
        <p:txBody>
          <a:bodyPr wrap="square" rtlCol="0">
            <a:spAutoFit/>
          </a:bodyPr>
          <a:lstStyle/>
          <a:p>
            <a:r>
              <a:rPr lang="en-US" dirty="0">
                <a:solidFill>
                  <a:srgbClr val="00B050"/>
                </a:solidFill>
              </a:rPr>
              <a:t>AC</a:t>
            </a:r>
          </a:p>
        </p:txBody>
      </p:sp>
      <p:sp>
        <p:nvSpPr>
          <p:cNvPr id="12" name="TextBox 11">
            <a:extLst>
              <a:ext uri="{FF2B5EF4-FFF2-40B4-BE49-F238E27FC236}">
                <a16:creationId xmlns:a16="http://schemas.microsoft.com/office/drawing/2014/main" id="{ADB7AC43-2CEA-48F7-8759-FD340448E12B}"/>
              </a:ext>
            </a:extLst>
          </p:cNvPr>
          <p:cNvSpPr txBox="1"/>
          <p:nvPr/>
        </p:nvSpPr>
        <p:spPr>
          <a:xfrm>
            <a:off x="4228816" y="4430889"/>
            <a:ext cx="587022" cy="369332"/>
          </a:xfrm>
          <a:prstGeom prst="rect">
            <a:avLst/>
          </a:prstGeom>
          <a:noFill/>
        </p:spPr>
        <p:txBody>
          <a:bodyPr wrap="square" rtlCol="0">
            <a:spAutoFit/>
          </a:bodyPr>
          <a:lstStyle/>
          <a:p>
            <a:r>
              <a:rPr lang="en-US" dirty="0">
                <a:solidFill>
                  <a:srgbClr val="00B050"/>
                </a:solidFill>
              </a:rPr>
              <a:t>CEP</a:t>
            </a:r>
          </a:p>
        </p:txBody>
      </p:sp>
      <p:sp>
        <p:nvSpPr>
          <p:cNvPr id="13" name="TextBox 12">
            <a:extLst>
              <a:ext uri="{FF2B5EF4-FFF2-40B4-BE49-F238E27FC236}">
                <a16:creationId xmlns:a16="http://schemas.microsoft.com/office/drawing/2014/main" id="{70F17AF5-1483-48EB-B2CF-C2E7BB681451}"/>
              </a:ext>
            </a:extLst>
          </p:cNvPr>
          <p:cNvSpPr txBox="1"/>
          <p:nvPr/>
        </p:nvSpPr>
        <p:spPr>
          <a:xfrm>
            <a:off x="1653822" y="4800221"/>
            <a:ext cx="587022" cy="369332"/>
          </a:xfrm>
          <a:prstGeom prst="rect">
            <a:avLst/>
          </a:prstGeom>
          <a:noFill/>
        </p:spPr>
        <p:txBody>
          <a:bodyPr wrap="square" rtlCol="0">
            <a:spAutoFit/>
          </a:bodyPr>
          <a:lstStyle/>
          <a:p>
            <a:r>
              <a:rPr lang="en-US" dirty="0">
                <a:solidFill>
                  <a:srgbClr val="00B050"/>
                </a:solidFill>
              </a:rPr>
              <a:t>TED</a:t>
            </a:r>
          </a:p>
        </p:txBody>
      </p:sp>
      <p:sp>
        <p:nvSpPr>
          <p:cNvPr id="14" name="TextBox 13">
            <a:extLst>
              <a:ext uri="{FF2B5EF4-FFF2-40B4-BE49-F238E27FC236}">
                <a16:creationId xmlns:a16="http://schemas.microsoft.com/office/drawing/2014/main" id="{8F6B19D5-39D4-4F86-B026-B96CD669E867}"/>
              </a:ext>
            </a:extLst>
          </p:cNvPr>
          <p:cNvSpPr txBox="1"/>
          <p:nvPr/>
        </p:nvSpPr>
        <p:spPr>
          <a:xfrm>
            <a:off x="2980689" y="4847819"/>
            <a:ext cx="587022" cy="369332"/>
          </a:xfrm>
          <a:prstGeom prst="rect">
            <a:avLst/>
          </a:prstGeom>
          <a:noFill/>
        </p:spPr>
        <p:txBody>
          <a:bodyPr wrap="square" rtlCol="0">
            <a:spAutoFit/>
          </a:bodyPr>
          <a:lstStyle/>
          <a:p>
            <a:r>
              <a:rPr lang="en-US" dirty="0">
                <a:solidFill>
                  <a:srgbClr val="0070C0"/>
                </a:solidFill>
              </a:rPr>
              <a:t>IN</a:t>
            </a:r>
          </a:p>
        </p:txBody>
      </p:sp>
      <p:sp>
        <p:nvSpPr>
          <p:cNvPr id="15" name="TextBox 14">
            <a:extLst>
              <a:ext uri="{FF2B5EF4-FFF2-40B4-BE49-F238E27FC236}">
                <a16:creationId xmlns:a16="http://schemas.microsoft.com/office/drawing/2014/main" id="{BCC19647-442B-4307-884A-B699F74F37EF}"/>
              </a:ext>
            </a:extLst>
          </p:cNvPr>
          <p:cNvSpPr txBox="1"/>
          <p:nvPr/>
        </p:nvSpPr>
        <p:spPr>
          <a:xfrm>
            <a:off x="4380089" y="4811511"/>
            <a:ext cx="587022" cy="369332"/>
          </a:xfrm>
          <a:prstGeom prst="rect">
            <a:avLst/>
          </a:prstGeom>
          <a:noFill/>
        </p:spPr>
        <p:txBody>
          <a:bodyPr wrap="square" rtlCol="0">
            <a:spAutoFit/>
          </a:bodyPr>
          <a:lstStyle/>
          <a:p>
            <a:r>
              <a:rPr lang="en-US" b="1" dirty="0">
                <a:solidFill>
                  <a:srgbClr val="7030A0"/>
                </a:solidFill>
              </a:rPr>
              <a:t>HIS</a:t>
            </a:r>
          </a:p>
        </p:txBody>
      </p:sp>
      <p:sp>
        <p:nvSpPr>
          <p:cNvPr id="16" name="TextBox 15">
            <a:extLst>
              <a:ext uri="{FF2B5EF4-FFF2-40B4-BE49-F238E27FC236}">
                <a16:creationId xmlns:a16="http://schemas.microsoft.com/office/drawing/2014/main" id="{79299896-84BF-4B85-930F-38EDF0AB459D}"/>
              </a:ext>
            </a:extLst>
          </p:cNvPr>
          <p:cNvSpPr txBox="1"/>
          <p:nvPr/>
        </p:nvSpPr>
        <p:spPr>
          <a:xfrm>
            <a:off x="1577622" y="5248575"/>
            <a:ext cx="739422" cy="369332"/>
          </a:xfrm>
          <a:prstGeom prst="rect">
            <a:avLst/>
          </a:prstGeom>
          <a:noFill/>
        </p:spPr>
        <p:txBody>
          <a:bodyPr wrap="square" rtlCol="0">
            <a:spAutoFit/>
          </a:bodyPr>
          <a:lstStyle/>
          <a:p>
            <a:r>
              <a:rPr lang="en-US" b="1" dirty="0">
                <a:solidFill>
                  <a:srgbClr val="FF0066"/>
                </a:solidFill>
              </a:rPr>
              <a:t>OWN</a:t>
            </a:r>
          </a:p>
        </p:txBody>
      </p:sp>
      <p:sp>
        <p:nvSpPr>
          <p:cNvPr id="17" name="TextBox 16">
            <a:extLst>
              <a:ext uri="{FF2B5EF4-FFF2-40B4-BE49-F238E27FC236}">
                <a16:creationId xmlns:a16="http://schemas.microsoft.com/office/drawing/2014/main" id="{8A6A42AB-6029-44AA-B1D5-00565EE8C2E3}"/>
              </a:ext>
            </a:extLst>
          </p:cNvPr>
          <p:cNvSpPr txBox="1"/>
          <p:nvPr/>
        </p:nvSpPr>
        <p:spPr>
          <a:xfrm>
            <a:off x="3115732" y="5228341"/>
            <a:ext cx="587022" cy="369332"/>
          </a:xfrm>
          <a:prstGeom prst="rect">
            <a:avLst/>
          </a:prstGeom>
          <a:noFill/>
        </p:spPr>
        <p:txBody>
          <a:bodyPr wrap="square" rtlCol="0">
            <a:spAutoFit/>
          </a:bodyPr>
          <a:lstStyle/>
          <a:p>
            <a:r>
              <a:rPr lang="en-US" b="1" dirty="0">
                <a:solidFill>
                  <a:srgbClr val="FF9900"/>
                </a:solidFill>
              </a:rPr>
              <a:t>NA</a:t>
            </a:r>
          </a:p>
        </p:txBody>
      </p:sp>
      <p:sp>
        <p:nvSpPr>
          <p:cNvPr id="18" name="TextBox 17">
            <a:extLst>
              <a:ext uri="{FF2B5EF4-FFF2-40B4-BE49-F238E27FC236}">
                <a16:creationId xmlns:a16="http://schemas.microsoft.com/office/drawing/2014/main" id="{CCD035F4-DCD0-463D-BBDA-BEDA1B175020}"/>
              </a:ext>
            </a:extLst>
          </p:cNvPr>
          <p:cNvSpPr txBox="1"/>
          <p:nvPr/>
        </p:nvSpPr>
        <p:spPr>
          <a:xfrm>
            <a:off x="4338602" y="5248575"/>
            <a:ext cx="739422" cy="369332"/>
          </a:xfrm>
          <a:prstGeom prst="rect">
            <a:avLst/>
          </a:prstGeom>
          <a:noFill/>
        </p:spPr>
        <p:txBody>
          <a:bodyPr wrap="square" rtlCol="0">
            <a:spAutoFit/>
          </a:bodyPr>
          <a:lstStyle/>
          <a:p>
            <a:r>
              <a:rPr lang="en-US" b="1" dirty="0">
                <a:solidFill>
                  <a:srgbClr val="FF9900"/>
                </a:solidFill>
              </a:rPr>
              <a:t>TIVE</a:t>
            </a:r>
          </a:p>
        </p:txBody>
      </p:sp>
      <p:sp>
        <p:nvSpPr>
          <p:cNvPr id="19" name="TextBox 18">
            <a:extLst>
              <a:ext uri="{FF2B5EF4-FFF2-40B4-BE49-F238E27FC236}">
                <a16:creationId xmlns:a16="http://schemas.microsoft.com/office/drawing/2014/main" id="{4E4F45EF-A27E-46BB-9B8D-29B5A3B8FD27}"/>
              </a:ext>
            </a:extLst>
          </p:cNvPr>
          <p:cNvSpPr txBox="1"/>
          <p:nvPr/>
        </p:nvSpPr>
        <p:spPr>
          <a:xfrm>
            <a:off x="1628986" y="5652896"/>
            <a:ext cx="843845" cy="369332"/>
          </a:xfrm>
          <a:prstGeom prst="rect">
            <a:avLst/>
          </a:prstGeom>
          <a:noFill/>
        </p:spPr>
        <p:txBody>
          <a:bodyPr wrap="square" rtlCol="0">
            <a:spAutoFit/>
          </a:bodyPr>
          <a:lstStyle/>
          <a:p>
            <a:r>
              <a:rPr lang="en-US" b="1" dirty="0">
                <a:solidFill>
                  <a:srgbClr val="00B0F0"/>
                </a:solidFill>
              </a:rPr>
              <a:t>PLACE</a:t>
            </a:r>
          </a:p>
        </p:txBody>
      </p:sp>
    </p:spTree>
    <p:extLst>
      <p:ext uri="{BB962C8B-B14F-4D97-AF65-F5344CB8AC3E}">
        <p14:creationId xmlns:p14="http://schemas.microsoft.com/office/powerpoint/2010/main" val="75514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B99D95-0EAE-4649-95B7-F8C6FD8D4160}"/>
              </a:ext>
            </a:extLst>
          </p:cNvPr>
          <p:cNvPicPr>
            <a:picLocks noChangeAspect="1"/>
          </p:cNvPicPr>
          <p:nvPr/>
        </p:nvPicPr>
        <p:blipFill>
          <a:blip r:embed="rId2"/>
          <a:stretch>
            <a:fillRect/>
          </a:stretch>
        </p:blipFill>
        <p:spPr>
          <a:xfrm>
            <a:off x="711200" y="9627"/>
            <a:ext cx="7823200" cy="6848373"/>
          </a:xfrm>
          <a:prstGeom prst="rect">
            <a:avLst/>
          </a:prstGeom>
        </p:spPr>
      </p:pic>
      <p:sp>
        <p:nvSpPr>
          <p:cNvPr id="5" name="TextBox 4">
            <a:extLst>
              <a:ext uri="{FF2B5EF4-FFF2-40B4-BE49-F238E27FC236}">
                <a16:creationId xmlns:a16="http://schemas.microsoft.com/office/drawing/2014/main" id="{1168A35A-E875-457B-9493-D475991CB8C9}"/>
              </a:ext>
            </a:extLst>
          </p:cNvPr>
          <p:cNvSpPr txBox="1"/>
          <p:nvPr/>
        </p:nvSpPr>
        <p:spPr>
          <a:xfrm>
            <a:off x="1546578" y="2765778"/>
            <a:ext cx="2144889" cy="461665"/>
          </a:xfrm>
          <a:prstGeom prst="rect">
            <a:avLst/>
          </a:prstGeom>
          <a:noFill/>
        </p:spPr>
        <p:txBody>
          <a:bodyPr wrap="square" rtlCol="0">
            <a:spAutoFit/>
          </a:bodyPr>
          <a:lstStyle/>
          <a:p>
            <a:pPr algn="ctr"/>
            <a:r>
              <a:rPr lang="en-US" sz="2400" b="1" dirty="0">
                <a:solidFill>
                  <a:srgbClr val="0070C0"/>
                </a:solidFill>
                <a:latin typeface="Cavolini" panose="03000502040302020204" pitchFamily="66" charset="0"/>
                <a:cs typeface="Cavolini" panose="03000502040302020204" pitchFamily="66" charset="0"/>
              </a:rPr>
              <a:t>MY FRIEND</a:t>
            </a:r>
          </a:p>
        </p:txBody>
      </p:sp>
      <p:sp>
        <p:nvSpPr>
          <p:cNvPr id="6" name="TextBox 5">
            <a:extLst>
              <a:ext uri="{FF2B5EF4-FFF2-40B4-BE49-F238E27FC236}">
                <a16:creationId xmlns:a16="http://schemas.microsoft.com/office/drawing/2014/main" id="{535165F4-052B-4F9C-A775-B71B05063778}"/>
              </a:ext>
            </a:extLst>
          </p:cNvPr>
          <p:cNvSpPr txBox="1"/>
          <p:nvPr/>
        </p:nvSpPr>
        <p:spPr>
          <a:xfrm>
            <a:off x="5683956" y="2687345"/>
            <a:ext cx="2144889" cy="461665"/>
          </a:xfrm>
          <a:prstGeom prst="rect">
            <a:avLst/>
          </a:prstGeom>
          <a:noFill/>
        </p:spPr>
        <p:txBody>
          <a:bodyPr wrap="square" rtlCol="0">
            <a:spAutoFit/>
          </a:bodyPr>
          <a:lstStyle/>
          <a:p>
            <a:pPr algn="ctr"/>
            <a:r>
              <a:rPr lang="en-US" sz="2400" b="1" dirty="0">
                <a:solidFill>
                  <a:srgbClr val="FF0000"/>
                </a:solidFill>
                <a:latin typeface="Cavolini" panose="03000502040302020204" pitchFamily="66" charset="0"/>
                <a:cs typeface="Cavolini" panose="03000502040302020204" pitchFamily="66" charset="0"/>
              </a:rPr>
              <a:t>MY SAVIOR</a:t>
            </a:r>
          </a:p>
        </p:txBody>
      </p:sp>
      <p:sp>
        <p:nvSpPr>
          <p:cNvPr id="7" name="TextBox 6">
            <a:extLst>
              <a:ext uri="{FF2B5EF4-FFF2-40B4-BE49-F238E27FC236}">
                <a16:creationId xmlns:a16="http://schemas.microsoft.com/office/drawing/2014/main" id="{C7D99CE7-C0E5-4599-9617-092AEAD90DD7}"/>
              </a:ext>
            </a:extLst>
          </p:cNvPr>
          <p:cNvSpPr txBox="1"/>
          <p:nvPr/>
        </p:nvSpPr>
        <p:spPr>
          <a:xfrm>
            <a:off x="1744134" y="5752761"/>
            <a:ext cx="2144889" cy="461665"/>
          </a:xfrm>
          <a:prstGeom prst="rect">
            <a:avLst/>
          </a:prstGeom>
          <a:noFill/>
        </p:spPr>
        <p:txBody>
          <a:bodyPr wrap="square" rtlCol="0">
            <a:spAutoFit/>
          </a:bodyPr>
          <a:lstStyle/>
          <a:p>
            <a:pPr algn="ctr"/>
            <a:r>
              <a:rPr lang="en-US" sz="2400" b="1" dirty="0">
                <a:solidFill>
                  <a:srgbClr val="00B050"/>
                </a:solidFill>
                <a:latin typeface="Cavolini" panose="03000502040302020204" pitchFamily="66" charset="0"/>
                <a:cs typeface="Cavolini" panose="03000502040302020204" pitchFamily="66" charset="0"/>
              </a:rPr>
              <a:t>MY PASTOR</a:t>
            </a:r>
          </a:p>
        </p:txBody>
      </p:sp>
      <p:sp>
        <p:nvSpPr>
          <p:cNvPr id="8" name="TextBox 7">
            <a:extLst>
              <a:ext uri="{FF2B5EF4-FFF2-40B4-BE49-F238E27FC236}">
                <a16:creationId xmlns:a16="http://schemas.microsoft.com/office/drawing/2014/main" id="{A0784CA0-754D-4284-9175-6EC285C9F269}"/>
              </a:ext>
            </a:extLst>
          </p:cNvPr>
          <p:cNvSpPr txBox="1"/>
          <p:nvPr/>
        </p:nvSpPr>
        <p:spPr>
          <a:xfrm>
            <a:off x="5853290" y="5795094"/>
            <a:ext cx="2144889" cy="461665"/>
          </a:xfrm>
          <a:prstGeom prst="rect">
            <a:avLst/>
          </a:prstGeom>
          <a:noFill/>
        </p:spPr>
        <p:txBody>
          <a:bodyPr wrap="square" rtlCol="0">
            <a:spAutoFit/>
          </a:bodyPr>
          <a:lstStyle/>
          <a:p>
            <a:pPr algn="ctr"/>
            <a:r>
              <a:rPr lang="en-US" sz="2400" b="1" dirty="0">
                <a:solidFill>
                  <a:srgbClr val="FF9900"/>
                </a:solidFill>
                <a:latin typeface="Cavolini" panose="03000502040302020204" pitchFamily="66" charset="0"/>
                <a:cs typeface="Cavolini" panose="03000502040302020204" pitchFamily="66" charset="0"/>
              </a:rPr>
              <a:t>MY KING</a:t>
            </a:r>
          </a:p>
        </p:txBody>
      </p:sp>
    </p:spTree>
    <p:extLst>
      <p:ext uri="{BB962C8B-B14F-4D97-AF65-F5344CB8AC3E}">
        <p14:creationId xmlns:p14="http://schemas.microsoft.com/office/powerpoint/2010/main" val="405246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74000">
              <a:schemeClr val="accent6">
                <a:lumMod val="60000"/>
                <a:lumOff val="40000"/>
              </a:schemeClr>
            </a:gs>
            <a:gs pos="83000">
              <a:schemeClr val="accent6">
                <a:lumMod val="60000"/>
                <a:lumOff val="4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 name="TextBox 14"/>
          <p:cNvSpPr txBox="1"/>
          <p:nvPr/>
        </p:nvSpPr>
        <p:spPr>
          <a:xfrm>
            <a:off x="3200400" y="118341"/>
            <a:ext cx="5029200" cy="646331"/>
          </a:xfrm>
          <a:prstGeom prst="rect">
            <a:avLst/>
          </a:prstGeom>
          <a:noFill/>
        </p:spPr>
        <p:txBody>
          <a:bodyPr wrap="square" rtlCol="0">
            <a:spAutoFit/>
          </a:bodyPr>
          <a:lstStyle/>
          <a:p>
            <a:pPr algn="just"/>
            <a:r>
              <a:rPr lang="en-US" sz="3600" b="1" dirty="0">
                <a:latin typeface="Arial Black" pitchFamily="34" charset="0"/>
              </a:rPr>
              <a:t>PRAYER</a:t>
            </a:r>
          </a:p>
        </p:txBody>
      </p:sp>
      <p:sp>
        <p:nvSpPr>
          <p:cNvPr id="4" name="Rectangle 3"/>
          <p:cNvSpPr/>
          <p:nvPr/>
        </p:nvSpPr>
        <p:spPr>
          <a:xfrm>
            <a:off x="76200" y="794238"/>
            <a:ext cx="8991600" cy="2616101"/>
          </a:xfrm>
          <a:prstGeom prst="rect">
            <a:avLst/>
          </a:prstGeom>
        </p:spPr>
        <p:txBody>
          <a:bodyPr wrap="square">
            <a:spAutoFit/>
          </a:bodyPr>
          <a:lstStyle/>
          <a:p>
            <a:pPr algn="ctr"/>
            <a:r>
              <a:rPr lang="en-US" sz="3200" b="1" dirty="0">
                <a:solidFill>
                  <a:srgbClr val="FF0066"/>
                </a:solidFill>
              </a:rPr>
              <a:t>Lord, help me to grow in faith every day. Teach me to see You in all those around me and those that I meet in this life. Help me to be a witness of your presence and Love in this world.   Amen </a:t>
            </a:r>
            <a:endParaRPr lang="en-US" sz="3200" dirty="0">
              <a:solidFill>
                <a:srgbClr val="FF0066"/>
              </a:solidFill>
              <a:effectLst/>
              <a:latin typeface="Arial" panose="020B0604020202020204" pitchFamily="34" charset="0"/>
            </a:endParaRPr>
          </a:p>
          <a:p>
            <a:endParaRPr lang="es-ES" dirty="0"/>
          </a:p>
          <a:p>
            <a:endParaRPr lang="en-US" dirty="0">
              <a:latin typeface="Arial Black" pitchFamily="34" charset="0"/>
            </a:endParaRPr>
          </a:p>
        </p:txBody>
      </p:sp>
      <p:pic>
        <p:nvPicPr>
          <p:cNvPr id="8" name="Picture 7">
            <a:extLst>
              <a:ext uri="{FF2B5EF4-FFF2-40B4-BE49-F238E27FC236}">
                <a16:creationId xmlns:a16="http://schemas.microsoft.com/office/drawing/2014/main" id="{918BF3BA-58D6-4C36-B3A8-20DADF352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1841" y="3099196"/>
            <a:ext cx="3657600" cy="2836047"/>
          </a:xfrm>
          <a:prstGeom prst="rect">
            <a:avLst/>
          </a:prstGeom>
        </p:spPr>
      </p:pic>
      <p:sp>
        <p:nvSpPr>
          <p:cNvPr id="2" name="TextBox 1">
            <a:extLst>
              <a:ext uri="{FF2B5EF4-FFF2-40B4-BE49-F238E27FC236}">
                <a16:creationId xmlns:a16="http://schemas.microsoft.com/office/drawing/2014/main" id="{0E52215D-EC50-4E2E-A34A-9E8E9900874F}"/>
              </a:ext>
            </a:extLst>
          </p:cNvPr>
          <p:cNvSpPr txBox="1"/>
          <p:nvPr/>
        </p:nvSpPr>
        <p:spPr>
          <a:xfrm>
            <a:off x="224559" y="3660943"/>
            <a:ext cx="4667712" cy="2023696"/>
          </a:xfrm>
          <a:prstGeom prst="rect">
            <a:avLst/>
          </a:prstGeom>
          <a:noFill/>
        </p:spPr>
        <p:txBody>
          <a:bodyPr wrap="square" rtlCol="0">
            <a:spAutoFit/>
          </a:bodyPr>
          <a:lstStyle/>
          <a:p>
            <a:pPr marL="0" marR="0" algn="ctr">
              <a:lnSpc>
                <a:spcPct val="102000"/>
              </a:lnSpc>
              <a:spcBef>
                <a:spcPts val="30"/>
              </a:spcBef>
              <a:spcAft>
                <a:spcPts val="0"/>
              </a:spcAft>
            </a:pPr>
            <a:r>
              <a:rPr lang="en-US" sz="3200" b="1" dirty="0">
                <a:solidFill>
                  <a:srgbClr val="00B0F0"/>
                </a:solidFill>
              </a:rPr>
              <a:t>SONG: </a:t>
            </a:r>
          </a:p>
          <a:p>
            <a:pPr marL="0" marR="0" algn="ctr">
              <a:lnSpc>
                <a:spcPct val="102000"/>
              </a:lnSpc>
              <a:spcBef>
                <a:spcPts val="30"/>
              </a:spcBef>
              <a:spcAft>
                <a:spcPts val="0"/>
              </a:spcAft>
            </a:pPr>
            <a:r>
              <a:rPr lang="en-US" sz="3200" b="1" dirty="0">
                <a:solidFill>
                  <a:srgbClr val="00B0F0"/>
                </a:solidFill>
              </a:rPr>
              <a:t>I Believe in Jesus, Saddleback Kids, </a:t>
            </a:r>
          </a:p>
          <a:p>
            <a:pPr marL="0" marR="0" algn="ctr">
              <a:lnSpc>
                <a:spcPct val="102000"/>
              </a:lnSpc>
              <a:spcBef>
                <a:spcPts val="30"/>
              </a:spcBef>
              <a:spcAft>
                <a:spcPts val="0"/>
              </a:spcAft>
            </a:pPr>
            <a:r>
              <a:rPr lang="en-US" sz="2800" b="1" dirty="0">
                <a:solidFill>
                  <a:srgbClr val="00B0F0"/>
                </a:solidFill>
                <a:hlinkClick r:id="rId3">
                  <a:extLst>
                    <a:ext uri="{A12FA001-AC4F-418D-AE19-62706E023703}">
                      <ahyp:hlinkClr xmlns:ahyp="http://schemas.microsoft.com/office/drawing/2018/hyperlinkcolor" val="tx"/>
                    </a:ext>
                  </a:extLst>
                </a:hlinkClick>
              </a:rPr>
              <a:t>https://youtu.be/AIKj_Afv-hs</a:t>
            </a:r>
            <a:endParaRPr lang="en-US" sz="2800" b="1" dirty="0">
              <a:solidFill>
                <a:srgbClr val="00B0F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a:extLst>
              <a:ext uri="{FF2B5EF4-FFF2-40B4-BE49-F238E27FC236}">
                <a16:creationId xmlns:a16="http://schemas.microsoft.com/office/drawing/2014/main" id="{0E10BD83-EF6C-493C-BB8A-E4036E110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7CDA6B5-83D1-40BC-A874-A73335FEED3C}"/>
              </a:ext>
            </a:extLst>
          </p:cNvPr>
          <p:cNvPicPr>
            <a:picLocks noChangeAspect="1"/>
          </p:cNvPicPr>
          <p:nvPr/>
        </p:nvPicPr>
        <p:blipFill>
          <a:blip r:embed="rId3"/>
          <a:stretch>
            <a:fillRect/>
          </a:stretch>
        </p:blipFill>
        <p:spPr>
          <a:xfrm>
            <a:off x="95764" y="130390"/>
            <a:ext cx="2756040" cy="2151055"/>
          </a:xfrm>
          <a:prstGeom prst="rect">
            <a:avLst/>
          </a:prstGeom>
        </p:spPr>
      </p:pic>
      <p:pic>
        <p:nvPicPr>
          <p:cNvPr id="12" name="Picture 11">
            <a:extLst>
              <a:ext uri="{FF2B5EF4-FFF2-40B4-BE49-F238E27FC236}">
                <a16:creationId xmlns:a16="http://schemas.microsoft.com/office/drawing/2014/main" id="{8A0AA109-6576-469D-B1A7-305B9E416CD0}"/>
              </a:ext>
            </a:extLst>
          </p:cNvPr>
          <p:cNvPicPr>
            <a:picLocks noChangeAspect="1"/>
          </p:cNvPicPr>
          <p:nvPr/>
        </p:nvPicPr>
        <p:blipFill>
          <a:blip r:embed="rId4"/>
          <a:stretch>
            <a:fillRect/>
          </a:stretch>
        </p:blipFill>
        <p:spPr>
          <a:xfrm>
            <a:off x="3179738" y="127656"/>
            <a:ext cx="2775829" cy="2156521"/>
          </a:xfrm>
          <a:prstGeom prst="rect">
            <a:avLst/>
          </a:prstGeom>
        </p:spPr>
      </p:pic>
      <p:sp>
        <p:nvSpPr>
          <p:cNvPr id="14" name="TextBox 13">
            <a:extLst>
              <a:ext uri="{FF2B5EF4-FFF2-40B4-BE49-F238E27FC236}">
                <a16:creationId xmlns:a16="http://schemas.microsoft.com/office/drawing/2014/main" id="{E7AB5D4C-A2B3-4A90-8A37-DEE0572762C2}"/>
              </a:ext>
            </a:extLst>
          </p:cNvPr>
          <p:cNvSpPr txBox="1"/>
          <p:nvPr/>
        </p:nvSpPr>
        <p:spPr>
          <a:xfrm>
            <a:off x="129307" y="2300672"/>
            <a:ext cx="2443305" cy="738664"/>
          </a:xfrm>
          <a:prstGeom prst="rect">
            <a:avLst/>
          </a:prstGeom>
          <a:noFill/>
        </p:spPr>
        <p:txBody>
          <a:bodyPr wrap="square" rtlCol="0">
            <a:spAutoFit/>
          </a:bodyPr>
          <a:lstStyle/>
          <a:p>
            <a:r>
              <a:rPr lang="en-US" sz="1400" b="1" dirty="0"/>
              <a:t>St. Henry of </a:t>
            </a:r>
            <a:r>
              <a:rPr lang="en-US" sz="1400" b="1" dirty="0" err="1"/>
              <a:t>Ossó</a:t>
            </a:r>
            <a:r>
              <a:rPr lang="en-US" sz="1400" b="1" dirty="0"/>
              <a:t> was born in </a:t>
            </a:r>
            <a:r>
              <a:rPr lang="en-US" sz="1400" b="1" dirty="0" err="1"/>
              <a:t>Vinebre</a:t>
            </a:r>
            <a:r>
              <a:rPr lang="en-US" sz="1400" b="1" dirty="0"/>
              <a:t>, a small town in Catalonia – Spain.</a:t>
            </a:r>
          </a:p>
        </p:txBody>
      </p:sp>
      <p:sp>
        <p:nvSpPr>
          <p:cNvPr id="15" name="TextBox 14">
            <a:extLst>
              <a:ext uri="{FF2B5EF4-FFF2-40B4-BE49-F238E27FC236}">
                <a16:creationId xmlns:a16="http://schemas.microsoft.com/office/drawing/2014/main" id="{B3509421-AC32-4243-978E-2C614D72C441}"/>
              </a:ext>
            </a:extLst>
          </p:cNvPr>
          <p:cNvSpPr txBox="1"/>
          <p:nvPr/>
        </p:nvSpPr>
        <p:spPr>
          <a:xfrm>
            <a:off x="3019996" y="2328602"/>
            <a:ext cx="2883189" cy="738664"/>
          </a:xfrm>
          <a:prstGeom prst="rect">
            <a:avLst/>
          </a:prstGeom>
          <a:noFill/>
        </p:spPr>
        <p:txBody>
          <a:bodyPr wrap="square" rtlCol="0">
            <a:spAutoFit/>
          </a:bodyPr>
          <a:lstStyle/>
          <a:p>
            <a:r>
              <a:rPr lang="en-US" sz="1400" b="1" dirty="0"/>
              <a:t>His parents were: Jaime y Micaela.</a:t>
            </a:r>
          </a:p>
          <a:p>
            <a:r>
              <a:rPr lang="en-US" sz="1400" b="1" dirty="0"/>
              <a:t>He had two older siblings: Jaime and Dolores. </a:t>
            </a:r>
          </a:p>
        </p:txBody>
      </p:sp>
      <p:pic>
        <p:nvPicPr>
          <p:cNvPr id="19" name="Picture 18">
            <a:extLst>
              <a:ext uri="{FF2B5EF4-FFF2-40B4-BE49-F238E27FC236}">
                <a16:creationId xmlns:a16="http://schemas.microsoft.com/office/drawing/2014/main" id="{03E0AB68-FD6B-4369-813B-D4E9363C8998}"/>
              </a:ext>
            </a:extLst>
          </p:cNvPr>
          <p:cNvPicPr>
            <a:picLocks noChangeAspect="1"/>
          </p:cNvPicPr>
          <p:nvPr/>
        </p:nvPicPr>
        <p:blipFill>
          <a:blip r:embed="rId5"/>
          <a:stretch>
            <a:fillRect/>
          </a:stretch>
        </p:blipFill>
        <p:spPr>
          <a:xfrm>
            <a:off x="6107159" y="130390"/>
            <a:ext cx="2838042" cy="2151055"/>
          </a:xfrm>
          <a:prstGeom prst="rect">
            <a:avLst/>
          </a:prstGeom>
        </p:spPr>
      </p:pic>
      <p:sp>
        <p:nvSpPr>
          <p:cNvPr id="20" name="TextBox 19">
            <a:extLst>
              <a:ext uri="{FF2B5EF4-FFF2-40B4-BE49-F238E27FC236}">
                <a16:creationId xmlns:a16="http://schemas.microsoft.com/office/drawing/2014/main" id="{61ED47AD-C0FA-473E-A766-DD980A4CA4B3}"/>
              </a:ext>
            </a:extLst>
          </p:cNvPr>
          <p:cNvSpPr txBox="1"/>
          <p:nvPr/>
        </p:nvSpPr>
        <p:spPr>
          <a:xfrm>
            <a:off x="6086124" y="2300672"/>
            <a:ext cx="2928569" cy="954107"/>
          </a:xfrm>
          <a:prstGeom prst="rect">
            <a:avLst/>
          </a:prstGeom>
          <a:noFill/>
        </p:spPr>
        <p:txBody>
          <a:bodyPr wrap="square" rtlCol="0">
            <a:spAutoFit/>
          </a:bodyPr>
          <a:lstStyle/>
          <a:p>
            <a:r>
              <a:rPr lang="en-US" sz="1400" b="1" dirty="0"/>
              <a:t>Henry’s grandfather, Don Antonio, took him on walks through the town and told him many stories about the lives of the saints. </a:t>
            </a:r>
          </a:p>
        </p:txBody>
      </p:sp>
      <p:sp>
        <p:nvSpPr>
          <p:cNvPr id="25" name="TextBox 24">
            <a:extLst>
              <a:ext uri="{FF2B5EF4-FFF2-40B4-BE49-F238E27FC236}">
                <a16:creationId xmlns:a16="http://schemas.microsoft.com/office/drawing/2014/main" id="{2FCB4FFB-CE49-4CD5-8263-E0959E2D9DEF}"/>
              </a:ext>
            </a:extLst>
          </p:cNvPr>
          <p:cNvSpPr txBox="1"/>
          <p:nvPr/>
        </p:nvSpPr>
        <p:spPr>
          <a:xfrm>
            <a:off x="129307" y="5420008"/>
            <a:ext cx="2443305" cy="954107"/>
          </a:xfrm>
          <a:prstGeom prst="rect">
            <a:avLst/>
          </a:prstGeom>
          <a:noFill/>
        </p:spPr>
        <p:txBody>
          <a:bodyPr wrap="square" rtlCol="0">
            <a:spAutoFit/>
          </a:bodyPr>
          <a:lstStyle/>
          <a:p>
            <a:r>
              <a:rPr lang="en-US" sz="1400" b="1" dirty="0"/>
              <a:t>His aunt, Mariana, gave him a book on St. Theresa of Avila which greatly interested him in her life.</a:t>
            </a:r>
          </a:p>
        </p:txBody>
      </p:sp>
      <p:sp>
        <p:nvSpPr>
          <p:cNvPr id="30" name="TextBox 29">
            <a:extLst>
              <a:ext uri="{FF2B5EF4-FFF2-40B4-BE49-F238E27FC236}">
                <a16:creationId xmlns:a16="http://schemas.microsoft.com/office/drawing/2014/main" id="{63FB4589-487B-40F6-B4FB-941EC7C70217}"/>
              </a:ext>
            </a:extLst>
          </p:cNvPr>
          <p:cNvSpPr txBox="1"/>
          <p:nvPr/>
        </p:nvSpPr>
        <p:spPr>
          <a:xfrm>
            <a:off x="3285798" y="5483091"/>
            <a:ext cx="2563707" cy="738664"/>
          </a:xfrm>
          <a:prstGeom prst="rect">
            <a:avLst/>
          </a:prstGeom>
          <a:noFill/>
        </p:spPr>
        <p:txBody>
          <a:bodyPr wrap="square" rtlCol="0">
            <a:spAutoFit/>
          </a:bodyPr>
          <a:lstStyle/>
          <a:p>
            <a:r>
              <a:rPr lang="en-US" sz="1400" b="1" dirty="0"/>
              <a:t>Henry thought that like St. Theresa, he too wanted be a great friend of Jesus. </a:t>
            </a:r>
          </a:p>
        </p:txBody>
      </p:sp>
      <p:sp>
        <p:nvSpPr>
          <p:cNvPr id="35" name="TextBox 34">
            <a:extLst>
              <a:ext uri="{FF2B5EF4-FFF2-40B4-BE49-F238E27FC236}">
                <a16:creationId xmlns:a16="http://schemas.microsoft.com/office/drawing/2014/main" id="{F65AAA7A-9700-4052-BCCB-BC9474362B83}"/>
              </a:ext>
            </a:extLst>
          </p:cNvPr>
          <p:cNvSpPr txBox="1"/>
          <p:nvPr/>
        </p:nvSpPr>
        <p:spPr>
          <a:xfrm>
            <a:off x="6381493" y="5384834"/>
            <a:ext cx="2563707" cy="954107"/>
          </a:xfrm>
          <a:prstGeom prst="rect">
            <a:avLst/>
          </a:prstGeom>
          <a:noFill/>
        </p:spPr>
        <p:txBody>
          <a:bodyPr wrap="square" rtlCol="0">
            <a:spAutoFit/>
          </a:bodyPr>
          <a:lstStyle/>
          <a:p>
            <a:r>
              <a:rPr lang="en-US" sz="1400" b="1" dirty="0"/>
              <a:t>He was a great student and dreamed of being a teacher when he grew up so he could help others. </a:t>
            </a:r>
          </a:p>
        </p:txBody>
      </p:sp>
      <p:pic>
        <p:nvPicPr>
          <p:cNvPr id="37" name="Picture 36">
            <a:extLst>
              <a:ext uri="{FF2B5EF4-FFF2-40B4-BE49-F238E27FC236}">
                <a16:creationId xmlns:a16="http://schemas.microsoft.com/office/drawing/2014/main" id="{3FD37747-4A1F-4B03-891D-A0D7CB3F9A9A}"/>
              </a:ext>
            </a:extLst>
          </p:cNvPr>
          <p:cNvPicPr>
            <a:picLocks noChangeAspect="1"/>
          </p:cNvPicPr>
          <p:nvPr/>
        </p:nvPicPr>
        <p:blipFill>
          <a:blip r:embed="rId6"/>
          <a:stretch>
            <a:fillRect/>
          </a:stretch>
        </p:blipFill>
        <p:spPr>
          <a:xfrm>
            <a:off x="3228428" y="3207733"/>
            <a:ext cx="2754342" cy="2134891"/>
          </a:xfrm>
          <a:prstGeom prst="rect">
            <a:avLst/>
          </a:prstGeom>
        </p:spPr>
      </p:pic>
      <p:pic>
        <p:nvPicPr>
          <p:cNvPr id="9" name="Picture 8">
            <a:extLst>
              <a:ext uri="{FF2B5EF4-FFF2-40B4-BE49-F238E27FC236}">
                <a16:creationId xmlns:a16="http://schemas.microsoft.com/office/drawing/2014/main" id="{B1D4DE20-FE4F-4DEA-9ED5-2FAD79984414}"/>
              </a:ext>
            </a:extLst>
          </p:cNvPr>
          <p:cNvPicPr>
            <a:picLocks noChangeAspect="1"/>
          </p:cNvPicPr>
          <p:nvPr/>
        </p:nvPicPr>
        <p:blipFill>
          <a:blip r:embed="rId7"/>
          <a:stretch>
            <a:fillRect/>
          </a:stretch>
        </p:blipFill>
        <p:spPr>
          <a:xfrm>
            <a:off x="6263632" y="3214551"/>
            <a:ext cx="2681568" cy="2123536"/>
          </a:xfrm>
          <a:prstGeom prst="rect">
            <a:avLst/>
          </a:prstGeom>
        </p:spPr>
      </p:pic>
      <p:pic>
        <p:nvPicPr>
          <p:cNvPr id="11" name="Picture 10">
            <a:extLst>
              <a:ext uri="{FF2B5EF4-FFF2-40B4-BE49-F238E27FC236}">
                <a16:creationId xmlns:a16="http://schemas.microsoft.com/office/drawing/2014/main" id="{2E7E16E3-B5A9-46FD-82F7-93771FE0219E}"/>
              </a:ext>
            </a:extLst>
          </p:cNvPr>
          <p:cNvPicPr>
            <a:picLocks noChangeAspect="1"/>
          </p:cNvPicPr>
          <p:nvPr/>
        </p:nvPicPr>
        <p:blipFill>
          <a:blip r:embed="rId8"/>
          <a:stretch>
            <a:fillRect/>
          </a:stretch>
        </p:blipFill>
        <p:spPr>
          <a:xfrm>
            <a:off x="129307" y="3207733"/>
            <a:ext cx="2818260" cy="2175063"/>
          </a:xfrm>
          <a:prstGeom prst="rect">
            <a:avLst/>
          </a:prstGeom>
        </p:spPr>
      </p:pic>
    </p:spTree>
    <p:extLst>
      <p:ext uri="{BB962C8B-B14F-4D97-AF65-F5344CB8AC3E}">
        <p14:creationId xmlns:p14="http://schemas.microsoft.com/office/powerpoint/2010/main" val="207400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P spid="25" grpId="0"/>
      <p:bldP spid="30"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a:extLst>
              <a:ext uri="{FF2B5EF4-FFF2-40B4-BE49-F238E27FC236}">
                <a16:creationId xmlns:a16="http://schemas.microsoft.com/office/drawing/2014/main" id="{0E10BD83-EF6C-493C-BB8A-E4036E110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7AB5D4C-A2B3-4A90-8A37-DEE0572762C2}"/>
              </a:ext>
            </a:extLst>
          </p:cNvPr>
          <p:cNvSpPr txBox="1"/>
          <p:nvPr/>
        </p:nvSpPr>
        <p:spPr>
          <a:xfrm>
            <a:off x="52275" y="2189884"/>
            <a:ext cx="2931058" cy="954107"/>
          </a:xfrm>
          <a:prstGeom prst="rect">
            <a:avLst/>
          </a:prstGeom>
          <a:noFill/>
        </p:spPr>
        <p:txBody>
          <a:bodyPr wrap="square" rtlCol="0">
            <a:spAutoFit/>
          </a:bodyPr>
          <a:lstStyle/>
          <a:p>
            <a:r>
              <a:rPr lang="en-US" sz="1400" b="1" dirty="0"/>
              <a:t>Don Jaime, Henry’s father, wanted his son to be a merchant so he decides to send him to his uncle’s house to work at his store.</a:t>
            </a:r>
          </a:p>
        </p:txBody>
      </p:sp>
      <p:sp>
        <p:nvSpPr>
          <p:cNvPr id="15" name="TextBox 14">
            <a:extLst>
              <a:ext uri="{FF2B5EF4-FFF2-40B4-BE49-F238E27FC236}">
                <a16:creationId xmlns:a16="http://schemas.microsoft.com/office/drawing/2014/main" id="{B3509421-AC32-4243-978E-2C614D72C441}"/>
              </a:ext>
            </a:extLst>
          </p:cNvPr>
          <p:cNvSpPr txBox="1"/>
          <p:nvPr/>
        </p:nvSpPr>
        <p:spPr>
          <a:xfrm>
            <a:off x="3035609" y="2206475"/>
            <a:ext cx="3248506" cy="954107"/>
          </a:xfrm>
          <a:prstGeom prst="rect">
            <a:avLst/>
          </a:prstGeom>
          <a:noFill/>
        </p:spPr>
        <p:txBody>
          <a:bodyPr wrap="square" rtlCol="0">
            <a:spAutoFit/>
          </a:bodyPr>
          <a:lstStyle/>
          <a:p>
            <a:r>
              <a:rPr lang="en-US" sz="1400" b="1" dirty="0"/>
              <a:t>Henry has to leave and sees how his mother cries because she did not want him to leave. Also, she wanted him to be a priest instead of a merchant.</a:t>
            </a:r>
          </a:p>
        </p:txBody>
      </p:sp>
      <p:sp>
        <p:nvSpPr>
          <p:cNvPr id="20" name="TextBox 19">
            <a:extLst>
              <a:ext uri="{FF2B5EF4-FFF2-40B4-BE49-F238E27FC236}">
                <a16:creationId xmlns:a16="http://schemas.microsoft.com/office/drawing/2014/main" id="{61ED47AD-C0FA-473E-A766-DD980A4CA4B3}"/>
              </a:ext>
            </a:extLst>
          </p:cNvPr>
          <p:cNvSpPr txBox="1"/>
          <p:nvPr/>
        </p:nvSpPr>
        <p:spPr>
          <a:xfrm>
            <a:off x="6284115" y="2206475"/>
            <a:ext cx="2907363" cy="954107"/>
          </a:xfrm>
          <a:prstGeom prst="rect">
            <a:avLst/>
          </a:prstGeom>
          <a:noFill/>
        </p:spPr>
        <p:txBody>
          <a:bodyPr wrap="square" rtlCol="0">
            <a:spAutoFit/>
          </a:bodyPr>
          <a:lstStyle/>
          <a:p>
            <a:r>
              <a:rPr lang="en-US" sz="1400" b="1" dirty="0"/>
              <a:t>After a few month’s at his uncle’s, Henry becomes seriously ill. His uncle promises to take him to Our Lady of the Pilar if he gets better.</a:t>
            </a:r>
          </a:p>
        </p:txBody>
      </p:sp>
      <p:sp>
        <p:nvSpPr>
          <p:cNvPr id="25" name="TextBox 24">
            <a:extLst>
              <a:ext uri="{FF2B5EF4-FFF2-40B4-BE49-F238E27FC236}">
                <a16:creationId xmlns:a16="http://schemas.microsoft.com/office/drawing/2014/main" id="{2FCB4FFB-CE49-4CD5-8263-E0959E2D9DEF}"/>
              </a:ext>
            </a:extLst>
          </p:cNvPr>
          <p:cNvSpPr txBox="1"/>
          <p:nvPr/>
        </p:nvSpPr>
        <p:spPr>
          <a:xfrm>
            <a:off x="52275" y="5573904"/>
            <a:ext cx="2983334" cy="1169551"/>
          </a:xfrm>
          <a:prstGeom prst="rect">
            <a:avLst/>
          </a:prstGeom>
          <a:noFill/>
        </p:spPr>
        <p:txBody>
          <a:bodyPr wrap="square" rtlCol="0">
            <a:spAutoFit/>
          </a:bodyPr>
          <a:lstStyle/>
          <a:p>
            <a:r>
              <a:rPr lang="en-US" sz="1400" b="1" dirty="0"/>
              <a:t>Ever since his grandfather had told him about Our Lady of the Pilar, Henry wanted to know her. When he was well, he went and thanked her because she had never left his side. </a:t>
            </a:r>
          </a:p>
        </p:txBody>
      </p:sp>
      <p:sp>
        <p:nvSpPr>
          <p:cNvPr id="30" name="TextBox 29">
            <a:extLst>
              <a:ext uri="{FF2B5EF4-FFF2-40B4-BE49-F238E27FC236}">
                <a16:creationId xmlns:a16="http://schemas.microsoft.com/office/drawing/2014/main" id="{63FB4589-487B-40F6-B4FB-941EC7C70217}"/>
              </a:ext>
            </a:extLst>
          </p:cNvPr>
          <p:cNvSpPr txBox="1"/>
          <p:nvPr/>
        </p:nvSpPr>
        <p:spPr>
          <a:xfrm>
            <a:off x="3105333" y="5573904"/>
            <a:ext cx="3248506" cy="954107"/>
          </a:xfrm>
          <a:prstGeom prst="rect">
            <a:avLst/>
          </a:prstGeom>
          <a:noFill/>
        </p:spPr>
        <p:txBody>
          <a:bodyPr wrap="square" rtlCol="0">
            <a:spAutoFit/>
          </a:bodyPr>
          <a:lstStyle/>
          <a:p>
            <a:r>
              <a:rPr lang="en-US" sz="1400" b="1" dirty="0"/>
              <a:t>Henry returned to his home to rest. But he soon had to return to the big city to work. He continued to read St. Theresa’s book.</a:t>
            </a:r>
          </a:p>
        </p:txBody>
      </p:sp>
      <p:sp>
        <p:nvSpPr>
          <p:cNvPr id="35" name="TextBox 34">
            <a:extLst>
              <a:ext uri="{FF2B5EF4-FFF2-40B4-BE49-F238E27FC236}">
                <a16:creationId xmlns:a16="http://schemas.microsoft.com/office/drawing/2014/main" id="{F65AAA7A-9700-4052-BCCB-BC9474362B83}"/>
              </a:ext>
            </a:extLst>
          </p:cNvPr>
          <p:cNvSpPr txBox="1"/>
          <p:nvPr/>
        </p:nvSpPr>
        <p:spPr>
          <a:xfrm>
            <a:off x="6229017" y="5466181"/>
            <a:ext cx="2830192" cy="1384995"/>
          </a:xfrm>
          <a:prstGeom prst="rect">
            <a:avLst/>
          </a:prstGeom>
          <a:noFill/>
        </p:spPr>
        <p:txBody>
          <a:bodyPr wrap="square" rtlCol="0">
            <a:spAutoFit/>
          </a:bodyPr>
          <a:lstStyle/>
          <a:p>
            <a:r>
              <a:rPr lang="en-US" sz="1400" b="1" dirty="0"/>
              <a:t>Some time later, his mother became sick and she repeated to him her desire that he become a priest. She died and Henry thought of St. Theresa who also lost her mother when she was young.</a:t>
            </a:r>
          </a:p>
        </p:txBody>
      </p:sp>
      <p:pic>
        <p:nvPicPr>
          <p:cNvPr id="3" name="Picture 2">
            <a:extLst>
              <a:ext uri="{FF2B5EF4-FFF2-40B4-BE49-F238E27FC236}">
                <a16:creationId xmlns:a16="http://schemas.microsoft.com/office/drawing/2014/main" id="{9B587EA5-05DB-4049-8D1D-F3A4F4549AF8}"/>
              </a:ext>
            </a:extLst>
          </p:cNvPr>
          <p:cNvPicPr>
            <a:picLocks noChangeAspect="1"/>
          </p:cNvPicPr>
          <p:nvPr/>
        </p:nvPicPr>
        <p:blipFill>
          <a:blip r:embed="rId3"/>
          <a:stretch>
            <a:fillRect/>
          </a:stretch>
        </p:blipFill>
        <p:spPr>
          <a:xfrm>
            <a:off x="198800" y="130390"/>
            <a:ext cx="2661086" cy="2077671"/>
          </a:xfrm>
          <a:prstGeom prst="rect">
            <a:avLst/>
          </a:prstGeom>
        </p:spPr>
      </p:pic>
      <p:pic>
        <p:nvPicPr>
          <p:cNvPr id="5" name="Picture 4">
            <a:extLst>
              <a:ext uri="{FF2B5EF4-FFF2-40B4-BE49-F238E27FC236}">
                <a16:creationId xmlns:a16="http://schemas.microsoft.com/office/drawing/2014/main" id="{9D10AC4D-F7A1-4736-9D7F-201084046051}"/>
              </a:ext>
            </a:extLst>
          </p:cNvPr>
          <p:cNvPicPr>
            <a:picLocks noChangeAspect="1"/>
          </p:cNvPicPr>
          <p:nvPr/>
        </p:nvPicPr>
        <p:blipFill>
          <a:blip r:embed="rId4"/>
          <a:stretch>
            <a:fillRect/>
          </a:stretch>
        </p:blipFill>
        <p:spPr>
          <a:xfrm>
            <a:off x="3217538" y="89391"/>
            <a:ext cx="2661087" cy="2134987"/>
          </a:xfrm>
          <a:prstGeom prst="rect">
            <a:avLst/>
          </a:prstGeom>
        </p:spPr>
      </p:pic>
      <p:pic>
        <p:nvPicPr>
          <p:cNvPr id="10" name="Picture 9">
            <a:extLst>
              <a:ext uri="{FF2B5EF4-FFF2-40B4-BE49-F238E27FC236}">
                <a16:creationId xmlns:a16="http://schemas.microsoft.com/office/drawing/2014/main" id="{E492252E-D51F-47A2-A9EA-568067E4DDD9}"/>
              </a:ext>
            </a:extLst>
          </p:cNvPr>
          <p:cNvPicPr>
            <a:picLocks noChangeAspect="1"/>
          </p:cNvPicPr>
          <p:nvPr/>
        </p:nvPicPr>
        <p:blipFill>
          <a:blip r:embed="rId5"/>
          <a:stretch>
            <a:fillRect/>
          </a:stretch>
        </p:blipFill>
        <p:spPr>
          <a:xfrm>
            <a:off x="6189847" y="89391"/>
            <a:ext cx="2755410" cy="2134987"/>
          </a:xfrm>
          <a:prstGeom prst="rect">
            <a:avLst/>
          </a:prstGeom>
        </p:spPr>
      </p:pic>
      <p:pic>
        <p:nvPicPr>
          <p:cNvPr id="13" name="Picture 12">
            <a:extLst>
              <a:ext uri="{FF2B5EF4-FFF2-40B4-BE49-F238E27FC236}">
                <a16:creationId xmlns:a16="http://schemas.microsoft.com/office/drawing/2014/main" id="{BE2A64CA-5061-4A64-B990-3B0DCD792432}"/>
              </a:ext>
            </a:extLst>
          </p:cNvPr>
          <p:cNvPicPr>
            <a:picLocks noChangeAspect="1"/>
          </p:cNvPicPr>
          <p:nvPr/>
        </p:nvPicPr>
        <p:blipFill>
          <a:blip r:embed="rId6"/>
          <a:stretch>
            <a:fillRect/>
          </a:stretch>
        </p:blipFill>
        <p:spPr>
          <a:xfrm>
            <a:off x="114247" y="3181093"/>
            <a:ext cx="2830192" cy="2355709"/>
          </a:xfrm>
          <a:prstGeom prst="rect">
            <a:avLst/>
          </a:prstGeom>
        </p:spPr>
      </p:pic>
      <p:pic>
        <p:nvPicPr>
          <p:cNvPr id="17" name="Picture 16">
            <a:extLst>
              <a:ext uri="{FF2B5EF4-FFF2-40B4-BE49-F238E27FC236}">
                <a16:creationId xmlns:a16="http://schemas.microsoft.com/office/drawing/2014/main" id="{FBF71B7E-5A25-44FB-81A5-D17A2644487E}"/>
              </a:ext>
            </a:extLst>
          </p:cNvPr>
          <p:cNvPicPr>
            <a:picLocks noChangeAspect="1"/>
          </p:cNvPicPr>
          <p:nvPr/>
        </p:nvPicPr>
        <p:blipFill>
          <a:blip r:embed="rId7"/>
          <a:stretch>
            <a:fillRect/>
          </a:stretch>
        </p:blipFill>
        <p:spPr>
          <a:xfrm>
            <a:off x="3104766" y="3181092"/>
            <a:ext cx="3046985" cy="2355709"/>
          </a:xfrm>
          <a:prstGeom prst="rect">
            <a:avLst/>
          </a:prstGeom>
        </p:spPr>
      </p:pic>
      <p:sp>
        <p:nvSpPr>
          <p:cNvPr id="6" name="Rectangle 5">
            <a:extLst>
              <a:ext uri="{FF2B5EF4-FFF2-40B4-BE49-F238E27FC236}">
                <a16:creationId xmlns:a16="http://schemas.microsoft.com/office/drawing/2014/main" id="{0D1B1E0F-5A94-4592-909F-B756AFFCA28A}"/>
              </a:ext>
            </a:extLst>
          </p:cNvPr>
          <p:cNvSpPr/>
          <p:nvPr/>
        </p:nvSpPr>
        <p:spPr>
          <a:xfrm>
            <a:off x="4090737" y="5041232"/>
            <a:ext cx="1491916" cy="49556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991D3E9-D068-4C4D-8C04-168B037135C4}"/>
              </a:ext>
            </a:extLst>
          </p:cNvPr>
          <p:cNvPicPr>
            <a:picLocks noChangeAspect="1"/>
          </p:cNvPicPr>
          <p:nvPr/>
        </p:nvPicPr>
        <p:blipFill>
          <a:blip r:embed="rId8"/>
          <a:stretch>
            <a:fillRect/>
          </a:stretch>
        </p:blipFill>
        <p:spPr>
          <a:xfrm>
            <a:off x="6258472" y="3197685"/>
            <a:ext cx="2771282" cy="2281517"/>
          </a:xfrm>
          <a:prstGeom prst="rect">
            <a:avLst/>
          </a:prstGeom>
        </p:spPr>
      </p:pic>
      <p:sp>
        <p:nvSpPr>
          <p:cNvPr id="2" name="Thought Bubble: Cloud 1">
            <a:extLst>
              <a:ext uri="{FF2B5EF4-FFF2-40B4-BE49-F238E27FC236}">
                <a16:creationId xmlns:a16="http://schemas.microsoft.com/office/drawing/2014/main" id="{538771F7-7D46-4747-AF5C-AF01767EC8D0}"/>
              </a:ext>
            </a:extLst>
          </p:cNvPr>
          <p:cNvSpPr/>
          <p:nvPr/>
        </p:nvSpPr>
        <p:spPr>
          <a:xfrm>
            <a:off x="3104766" y="3139999"/>
            <a:ext cx="3039460" cy="2396888"/>
          </a:xfrm>
          <a:prstGeom prst="cloudCallout">
            <a:avLst>
              <a:gd name="adj1" fmla="val -52105"/>
              <a:gd name="adj2" fmla="val 412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75000"/>
                  </a:schemeClr>
                </a:solidFill>
                <a:latin typeface="Cooper Black" panose="0208090404030B020404" pitchFamily="18" charset="0"/>
              </a:rPr>
              <a:t>Everything Passes; God Alone Suffices.</a:t>
            </a:r>
          </a:p>
        </p:txBody>
      </p:sp>
    </p:spTree>
    <p:extLst>
      <p:ext uri="{BB962C8B-B14F-4D97-AF65-F5344CB8AC3E}">
        <p14:creationId xmlns:p14="http://schemas.microsoft.com/office/powerpoint/2010/main" val="269532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P spid="25" grpId="0"/>
      <p:bldP spid="30" grpId="0"/>
      <p:bldP spid="35" grpId="0"/>
      <p:bldP spid="6"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a:extLst>
              <a:ext uri="{FF2B5EF4-FFF2-40B4-BE49-F238E27FC236}">
                <a16:creationId xmlns:a16="http://schemas.microsoft.com/office/drawing/2014/main" id="{0E10BD83-EF6C-493C-BB8A-E4036E110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7AB5D4C-A2B3-4A90-8A37-DEE0572762C2}"/>
              </a:ext>
            </a:extLst>
          </p:cNvPr>
          <p:cNvSpPr txBox="1"/>
          <p:nvPr/>
        </p:nvSpPr>
        <p:spPr>
          <a:xfrm>
            <a:off x="52275" y="2189884"/>
            <a:ext cx="2931058" cy="738664"/>
          </a:xfrm>
          <a:prstGeom prst="rect">
            <a:avLst/>
          </a:prstGeom>
          <a:noFill/>
        </p:spPr>
        <p:txBody>
          <a:bodyPr wrap="square" rtlCol="0">
            <a:spAutoFit/>
          </a:bodyPr>
          <a:lstStyle/>
          <a:p>
            <a:r>
              <a:rPr lang="en-US" sz="1400" b="1" dirty="0"/>
              <a:t>Henry decides to go to Montserrat to visit the Virgin Mary and tell her of his desire to be a priest. </a:t>
            </a:r>
          </a:p>
        </p:txBody>
      </p:sp>
      <p:sp>
        <p:nvSpPr>
          <p:cNvPr id="15" name="TextBox 14">
            <a:extLst>
              <a:ext uri="{FF2B5EF4-FFF2-40B4-BE49-F238E27FC236}">
                <a16:creationId xmlns:a16="http://schemas.microsoft.com/office/drawing/2014/main" id="{B3509421-AC32-4243-978E-2C614D72C441}"/>
              </a:ext>
            </a:extLst>
          </p:cNvPr>
          <p:cNvSpPr txBox="1"/>
          <p:nvPr/>
        </p:nvSpPr>
        <p:spPr>
          <a:xfrm>
            <a:off x="3163620" y="2206475"/>
            <a:ext cx="2955495" cy="523220"/>
          </a:xfrm>
          <a:prstGeom prst="rect">
            <a:avLst/>
          </a:prstGeom>
          <a:noFill/>
        </p:spPr>
        <p:txBody>
          <a:bodyPr wrap="square" rtlCol="0">
            <a:spAutoFit/>
          </a:bodyPr>
          <a:lstStyle/>
          <a:p>
            <a:r>
              <a:rPr lang="en-US" sz="1400" b="1" dirty="0"/>
              <a:t>He soon entered the seminary and prepares to become a priest.</a:t>
            </a:r>
          </a:p>
        </p:txBody>
      </p:sp>
      <p:sp>
        <p:nvSpPr>
          <p:cNvPr id="20" name="TextBox 19">
            <a:extLst>
              <a:ext uri="{FF2B5EF4-FFF2-40B4-BE49-F238E27FC236}">
                <a16:creationId xmlns:a16="http://schemas.microsoft.com/office/drawing/2014/main" id="{61ED47AD-C0FA-473E-A766-DD980A4CA4B3}"/>
              </a:ext>
            </a:extLst>
          </p:cNvPr>
          <p:cNvSpPr txBox="1"/>
          <p:nvPr/>
        </p:nvSpPr>
        <p:spPr>
          <a:xfrm>
            <a:off x="6139865" y="2237317"/>
            <a:ext cx="2957930" cy="954107"/>
          </a:xfrm>
          <a:prstGeom prst="rect">
            <a:avLst/>
          </a:prstGeom>
          <a:noFill/>
        </p:spPr>
        <p:txBody>
          <a:bodyPr wrap="square" rtlCol="0">
            <a:spAutoFit/>
          </a:bodyPr>
          <a:lstStyle/>
          <a:p>
            <a:r>
              <a:rPr lang="en-US" sz="1400" b="1" dirty="0"/>
              <a:t>He spent much time with the children and never tired of teaching them about Jesus and the importance of praying.</a:t>
            </a:r>
          </a:p>
        </p:txBody>
      </p:sp>
      <p:sp>
        <p:nvSpPr>
          <p:cNvPr id="25" name="TextBox 24">
            <a:extLst>
              <a:ext uri="{FF2B5EF4-FFF2-40B4-BE49-F238E27FC236}">
                <a16:creationId xmlns:a16="http://schemas.microsoft.com/office/drawing/2014/main" id="{2FCB4FFB-CE49-4CD5-8263-E0959E2D9DEF}"/>
              </a:ext>
            </a:extLst>
          </p:cNvPr>
          <p:cNvSpPr txBox="1"/>
          <p:nvPr/>
        </p:nvSpPr>
        <p:spPr>
          <a:xfrm>
            <a:off x="52275" y="5573904"/>
            <a:ext cx="3005580" cy="954107"/>
          </a:xfrm>
          <a:prstGeom prst="rect">
            <a:avLst/>
          </a:prstGeom>
          <a:noFill/>
        </p:spPr>
        <p:txBody>
          <a:bodyPr wrap="square" rtlCol="0">
            <a:spAutoFit/>
          </a:bodyPr>
          <a:lstStyle/>
          <a:p>
            <a:r>
              <a:rPr lang="en-US" sz="1400" b="1" dirty="0"/>
              <a:t>Each day more children wanted to be Friends of Jesus. The children spoke of Jesus in their homes and wanted to pray with their families</a:t>
            </a:r>
          </a:p>
        </p:txBody>
      </p:sp>
      <p:sp>
        <p:nvSpPr>
          <p:cNvPr id="30" name="TextBox 29">
            <a:extLst>
              <a:ext uri="{FF2B5EF4-FFF2-40B4-BE49-F238E27FC236}">
                <a16:creationId xmlns:a16="http://schemas.microsoft.com/office/drawing/2014/main" id="{63FB4589-487B-40F6-B4FB-941EC7C70217}"/>
              </a:ext>
            </a:extLst>
          </p:cNvPr>
          <p:cNvSpPr txBox="1"/>
          <p:nvPr/>
        </p:nvSpPr>
        <p:spPr>
          <a:xfrm>
            <a:off x="3100648" y="5444661"/>
            <a:ext cx="3089783" cy="1169551"/>
          </a:xfrm>
          <a:prstGeom prst="rect">
            <a:avLst/>
          </a:prstGeom>
          <a:noFill/>
        </p:spPr>
        <p:txBody>
          <a:bodyPr wrap="square" rtlCol="0">
            <a:spAutoFit/>
          </a:bodyPr>
          <a:lstStyle/>
          <a:p>
            <a:r>
              <a:rPr lang="en-US" sz="1400" b="1" dirty="0"/>
              <a:t>Seeing that so many children wanted to be Friends of Jesus, Henry forms the Company of St. Theresa of Jesus, with sisters that teach children about Jesus, their great friend. </a:t>
            </a:r>
          </a:p>
        </p:txBody>
      </p:sp>
      <p:sp>
        <p:nvSpPr>
          <p:cNvPr id="35" name="TextBox 34">
            <a:extLst>
              <a:ext uri="{FF2B5EF4-FFF2-40B4-BE49-F238E27FC236}">
                <a16:creationId xmlns:a16="http://schemas.microsoft.com/office/drawing/2014/main" id="{F65AAA7A-9700-4052-BCCB-BC9474362B83}"/>
              </a:ext>
            </a:extLst>
          </p:cNvPr>
          <p:cNvSpPr txBox="1"/>
          <p:nvPr/>
        </p:nvSpPr>
        <p:spPr>
          <a:xfrm>
            <a:off x="6199913" y="5431610"/>
            <a:ext cx="3028290" cy="1169551"/>
          </a:xfrm>
          <a:prstGeom prst="rect">
            <a:avLst/>
          </a:prstGeom>
          <a:noFill/>
        </p:spPr>
        <p:txBody>
          <a:bodyPr wrap="square" rtlCol="0">
            <a:spAutoFit/>
          </a:bodyPr>
          <a:lstStyle/>
          <a:p>
            <a:r>
              <a:rPr lang="en-US" sz="1400" b="1" dirty="0"/>
              <a:t>St. Henry was Another Jesus on Earth. He teaches us that we too can be Another Jesus on Earth if we think, live, and love like Jesus did. Friends of Jesus and Mary love you!!!</a:t>
            </a:r>
          </a:p>
        </p:txBody>
      </p:sp>
      <p:pic>
        <p:nvPicPr>
          <p:cNvPr id="4" name="Picture 3">
            <a:extLst>
              <a:ext uri="{FF2B5EF4-FFF2-40B4-BE49-F238E27FC236}">
                <a16:creationId xmlns:a16="http://schemas.microsoft.com/office/drawing/2014/main" id="{77526446-BC96-4111-9295-7FC3C1DAA0E4}"/>
              </a:ext>
            </a:extLst>
          </p:cNvPr>
          <p:cNvPicPr>
            <a:picLocks noChangeAspect="1"/>
          </p:cNvPicPr>
          <p:nvPr/>
        </p:nvPicPr>
        <p:blipFill>
          <a:blip r:embed="rId3"/>
          <a:stretch>
            <a:fillRect/>
          </a:stretch>
        </p:blipFill>
        <p:spPr>
          <a:xfrm>
            <a:off x="133473" y="89391"/>
            <a:ext cx="2785033" cy="2134987"/>
          </a:xfrm>
          <a:prstGeom prst="rect">
            <a:avLst/>
          </a:prstGeom>
        </p:spPr>
      </p:pic>
      <p:pic>
        <p:nvPicPr>
          <p:cNvPr id="7" name="Picture 6">
            <a:extLst>
              <a:ext uri="{FF2B5EF4-FFF2-40B4-BE49-F238E27FC236}">
                <a16:creationId xmlns:a16="http://schemas.microsoft.com/office/drawing/2014/main" id="{EF33B24F-E5CD-4CE2-B65E-DE9A645868A7}"/>
              </a:ext>
            </a:extLst>
          </p:cNvPr>
          <p:cNvPicPr>
            <a:picLocks noChangeAspect="1"/>
          </p:cNvPicPr>
          <p:nvPr/>
        </p:nvPicPr>
        <p:blipFill>
          <a:blip r:embed="rId4"/>
          <a:stretch>
            <a:fillRect/>
          </a:stretch>
        </p:blipFill>
        <p:spPr>
          <a:xfrm>
            <a:off x="3169082" y="77684"/>
            <a:ext cx="2785033" cy="2159633"/>
          </a:xfrm>
          <a:prstGeom prst="rect">
            <a:avLst/>
          </a:prstGeom>
        </p:spPr>
      </p:pic>
      <p:pic>
        <p:nvPicPr>
          <p:cNvPr id="11" name="Picture 10">
            <a:extLst>
              <a:ext uri="{FF2B5EF4-FFF2-40B4-BE49-F238E27FC236}">
                <a16:creationId xmlns:a16="http://schemas.microsoft.com/office/drawing/2014/main" id="{3016ACD4-3CB7-45F9-8DA2-7D4B3E6E63F1}"/>
              </a:ext>
            </a:extLst>
          </p:cNvPr>
          <p:cNvPicPr>
            <a:picLocks noChangeAspect="1"/>
          </p:cNvPicPr>
          <p:nvPr/>
        </p:nvPicPr>
        <p:blipFill>
          <a:blip r:embed="rId5"/>
          <a:stretch>
            <a:fillRect/>
          </a:stretch>
        </p:blipFill>
        <p:spPr>
          <a:xfrm>
            <a:off x="6203535" y="77684"/>
            <a:ext cx="2806992" cy="2194443"/>
          </a:xfrm>
          <a:prstGeom prst="rect">
            <a:avLst/>
          </a:prstGeom>
        </p:spPr>
      </p:pic>
      <p:pic>
        <p:nvPicPr>
          <p:cNvPr id="16" name="Picture 15">
            <a:extLst>
              <a:ext uri="{FF2B5EF4-FFF2-40B4-BE49-F238E27FC236}">
                <a16:creationId xmlns:a16="http://schemas.microsoft.com/office/drawing/2014/main" id="{C617DF0E-183F-4BC0-845F-65AE1AA7A6EE}"/>
              </a:ext>
            </a:extLst>
          </p:cNvPr>
          <p:cNvPicPr>
            <a:picLocks noChangeAspect="1"/>
          </p:cNvPicPr>
          <p:nvPr/>
        </p:nvPicPr>
        <p:blipFill>
          <a:blip r:embed="rId6"/>
          <a:stretch>
            <a:fillRect/>
          </a:stretch>
        </p:blipFill>
        <p:spPr>
          <a:xfrm>
            <a:off x="136339" y="3197685"/>
            <a:ext cx="2846994" cy="2200667"/>
          </a:xfrm>
          <a:prstGeom prst="rect">
            <a:avLst/>
          </a:prstGeom>
        </p:spPr>
      </p:pic>
      <p:pic>
        <p:nvPicPr>
          <p:cNvPr id="19" name="Picture 18">
            <a:extLst>
              <a:ext uri="{FF2B5EF4-FFF2-40B4-BE49-F238E27FC236}">
                <a16:creationId xmlns:a16="http://schemas.microsoft.com/office/drawing/2014/main" id="{6283048D-22CA-43AD-9CFD-F1D1B1386725}"/>
              </a:ext>
            </a:extLst>
          </p:cNvPr>
          <p:cNvPicPr>
            <a:picLocks noChangeAspect="1"/>
          </p:cNvPicPr>
          <p:nvPr/>
        </p:nvPicPr>
        <p:blipFill>
          <a:blip r:embed="rId7"/>
          <a:stretch>
            <a:fillRect/>
          </a:stretch>
        </p:blipFill>
        <p:spPr>
          <a:xfrm>
            <a:off x="3180973" y="3197685"/>
            <a:ext cx="2869685" cy="2218633"/>
          </a:xfrm>
          <a:prstGeom prst="rect">
            <a:avLst/>
          </a:prstGeom>
        </p:spPr>
      </p:pic>
      <p:pic>
        <p:nvPicPr>
          <p:cNvPr id="23" name="Picture 22">
            <a:extLst>
              <a:ext uri="{FF2B5EF4-FFF2-40B4-BE49-F238E27FC236}">
                <a16:creationId xmlns:a16="http://schemas.microsoft.com/office/drawing/2014/main" id="{41B6C1D0-3875-498F-AB72-A47286F02EBB}"/>
              </a:ext>
            </a:extLst>
          </p:cNvPr>
          <p:cNvPicPr>
            <a:picLocks noChangeAspect="1"/>
          </p:cNvPicPr>
          <p:nvPr/>
        </p:nvPicPr>
        <p:blipFill>
          <a:blip r:embed="rId8"/>
          <a:stretch>
            <a:fillRect/>
          </a:stretch>
        </p:blipFill>
        <p:spPr>
          <a:xfrm>
            <a:off x="6203535" y="3171583"/>
            <a:ext cx="2871546" cy="2218633"/>
          </a:xfrm>
          <a:prstGeom prst="rect">
            <a:avLst/>
          </a:prstGeom>
        </p:spPr>
      </p:pic>
    </p:spTree>
    <p:extLst>
      <p:ext uri="{BB962C8B-B14F-4D97-AF65-F5344CB8AC3E}">
        <p14:creationId xmlns:p14="http://schemas.microsoft.com/office/powerpoint/2010/main" val="292257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P spid="25" grpId="0"/>
      <p:bldP spid="30"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14405E5-F72F-4E76-AF51-FA9E416AC121}"/>
              </a:ext>
            </a:extLst>
          </p:cNvPr>
          <p:cNvPicPr>
            <a:picLocks noChangeAspect="1"/>
          </p:cNvPicPr>
          <p:nvPr/>
        </p:nvPicPr>
        <p:blipFill>
          <a:blip r:embed="rId2"/>
          <a:stretch>
            <a:fillRect/>
          </a:stretch>
        </p:blipFill>
        <p:spPr>
          <a:xfrm>
            <a:off x="0" y="1701923"/>
            <a:ext cx="9144000" cy="5143500"/>
          </a:xfrm>
          <a:prstGeom prst="rect">
            <a:avLst/>
          </a:prstGeom>
          <a:solidFill>
            <a:schemeClr val="tx2">
              <a:lumMod val="75000"/>
            </a:schemeClr>
          </a:solidFill>
        </p:spPr>
      </p:pic>
      <p:sp>
        <p:nvSpPr>
          <p:cNvPr id="2" name="TextBox 1">
            <a:extLst>
              <a:ext uri="{FF2B5EF4-FFF2-40B4-BE49-F238E27FC236}">
                <a16:creationId xmlns:a16="http://schemas.microsoft.com/office/drawing/2014/main" id="{12E1AA6D-5E6F-47C6-80E0-1707DC805739}"/>
              </a:ext>
            </a:extLst>
          </p:cNvPr>
          <p:cNvSpPr txBox="1"/>
          <p:nvPr/>
        </p:nvSpPr>
        <p:spPr>
          <a:xfrm>
            <a:off x="135467" y="211667"/>
            <a:ext cx="8827911" cy="1338828"/>
          </a:xfrm>
          <a:prstGeom prst="rect">
            <a:avLst/>
          </a:prstGeom>
          <a:noFill/>
        </p:spPr>
        <p:txBody>
          <a:bodyPr wrap="square" rtlCol="0">
            <a:spAutoFit/>
          </a:bodyPr>
          <a:lstStyle/>
          <a:p>
            <a:pPr algn="ctr"/>
            <a:r>
              <a:rPr lang="en-US" sz="2700" dirty="0">
                <a:solidFill>
                  <a:schemeClr val="tx2"/>
                </a:solidFill>
                <a:latin typeface="Arial Black" panose="020B0A04020102020204" pitchFamily="34" charset="0"/>
              </a:rPr>
              <a:t>  </a:t>
            </a:r>
            <a:r>
              <a:rPr lang="en-US" sz="2700" dirty="0">
                <a:latin typeface="Arial Black" panose="020B0A04020102020204" pitchFamily="34" charset="0"/>
              </a:rPr>
              <a:t>Gospel  </a:t>
            </a:r>
          </a:p>
          <a:p>
            <a:pPr algn="ctr"/>
            <a:r>
              <a:rPr lang="en-US" sz="2700" dirty="0">
                <a:latin typeface="Arial Black" panose="020B0A04020102020204" pitchFamily="34" charset="0"/>
              </a:rPr>
              <a:t>“No Prophet is Accepted in his Native Land”</a:t>
            </a:r>
          </a:p>
          <a:p>
            <a:pPr algn="ctr"/>
            <a:r>
              <a:rPr lang="en-US" sz="2700" dirty="0">
                <a:latin typeface="Arial Black" panose="020B0A04020102020204" pitchFamily="34" charset="0"/>
              </a:rPr>
              <a:t>Luke 4, 21-30</a:t>
            </a:r>
          </a:p>
        </p:txBody>
      </p:sp>
    </p:spTree>
    <p:extLst>
      <p:ext uri="{BB962C8B-B14F-4D97-AF65-F5344CB8AC3E}">
        <p14:creationId xmlns:p14="http://schemas.microsoft.com/office/powerpoint/2010/main" val="1151864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5E2B76C6-CFFE-47C9-BFFF-7A11440AE2B8}"/>
              </a:ext>
            </a:extLst>
          </p:cNvPr>
          <p:cNvPicPr>
            <a:picLocks noChangeAspect="1"/>
          </p:cNvPicPr>
          <p:nvPr/>
        </p:nvPicPr>
        <p:blipFill>
          <a:blip r:embed="rId2"/>
          <a:stretch>
            <a:fillRect/>
          </a:stretch>
        </p:blipFill>
        <p:spPr>
          <a:xfrm>
            <a:off x="0" y="1981201"/>
            <a:ext cx="9144000" cy="4876800"/>
          </a:xfrm>
          <a:prstGeom prst="rect">
            <a:avLst/>
          </a:prstGeom>
        </p:spPr>
      </p:pic>
      <p:sp>
        <p:nvSpPr>
          <p:cNvPr id="6" name="TextBox 5">
            <a:extLst>
              <a:ext uri="{FF2B5EF4-FFF2-40B4-BE49-F238E27FC236}">
                <a16:creationId xmlns:a16="http://schemas.microsoft.com/office/drawing/2014/main" id="{CAE4C7E1-B0A9-4BAE-B18C-6AF0542AA487}"/>
              </a:ext>
            </a:extLst>
          </p:cNvPr>
          <p:cNvSpPr txBox="1"/>
          <p:nvPr/>
        </p:nvSpPr>
        <p:spPr>
          <a:xfrm>
            <a:off x="0" y="228545"/>
            <a:ext cx="9144001" cy="1477328"/>
          </a:xfrm>
          <a:prstGeom prst="rect">
            <a:avLst/>
          </a:prstGeom>
          <a:noFill/>
        </p:spPr>
        <p:txBody>
          <a:bodyPr wrap="square">
            <a:spAutoFit/>
          </a:bodyPr>
          <a:lstStyle/>
          <a:p>
            <a:pPr algn="ctr"/>
            <a:r>
              <a:rPr lang="en-US" sz="3000" dirty="0">
                <a:latin typeface="Arial Black" panose="020B0A04020102020204" pitchFamily="34" charset="0"/>
              </a:rPr>
              <a:t>Jesus began speaking in the synagogue, saying: "Today this Scripture passage is fulfilled in your hearing."  </a:t>
            </a:r>
          </a:p>
        </p:txBody>
      </p:sp>
    </p:spTree>
    <p:extLst>
      <p:ext uri="{BB962C8B-B14F-4D97-AF65-F5344CB8AC3E}">
        <p14:creationId xmlns:p14="http://schemas.microsoft.com/office/powerpoint/2010/main" val="2536072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F58DF2-C21B-4D04-BD5A-E6744AD6816F}"/>
              </a:ext>
            </a:extLst>
          </p:cNvPr>
          <p:cNvPicPr>
            <a:picLocks noChangeAspect="1"/>
          </p:cNvPicPr>
          <p:nvPr/>
        </p:nvPicPr>
        <p:blipFill>
          <a:blip r:embed="rId2"/>
          <a:stretch>
            <a:fillRect/>
          </a:stretch>
        </p:blipFill>
        <p:spPr>
          <a:xfrm>
            <a:off x="0" y="1729764"/>
            <a:ext cx="9144000" cy="5114180"/>
          </a:xfrm>
          <a:prstGeom prst="rect">
            <a:avLst/>
          </a:prstGeom>
        </p:spPr>
      </p:pic>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29B5BA9F-60B0-4106-A60B-830334C675E6}"/>
              </a:ext>
            </a:extLst>
          </p:cNvPr>
          <p:cNvSpPr txBox="1"/>
          <p:nvPr/>
        </p:nvSpPr>
        <p:spPr>
          <a:xfrm>
            <a:off x="152400" y="160104"/>
            <a:ext cx="9144000" cy="1569660"/>
          </a:xfrm>
          <a:prstGeom prst="rect">
            <a:avLst/>
          </a:prstGeom>
          <a:noFill/>
        </p:spPr>
        <p:txBody>
          <a:bodyPr wrap="square">
            <a:spAutoFit/>
          </a:bodyPr>
          <a:lstStyle/>
          <a:p>
            <a:pPr algn="ctr"/>
            <a:r>
              <a:rPr lang="en-US" sz="3200" dirty="0">
                <a:latin typeface="Arial Black" panose="020B0A04020102020204" pitchFamily="34" charset="0"/>
              </a:rPr>
              <a:t>And all spoke highly of him and were amazed at the gracious words that came from his mouth. </a:t>
            </a:r>
          </a:p>
        </p:txBody>
      </p:sp>
    </p:spTree>
    <p:extLst>
      <p:ext uri="{BB962C8B-B14F-4D97-AF65-F5344CB8AC3E}">
        <p14:creationId xmlns:p14="http://schemas.microsoft.com/office/powerpoint/2010/main" val="500900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29B5BA9F-60B0-4106-A60B-830334C675E6}"/>
              </a:ext>
            </a:extLst>
          </p:cNvPr>
          <p:cNvSpPr txBox="1"/>
          <p:nvPr/>
        </p:nvSpPr>
        <p:spPr>
          <a:xfrm>
            <a:off x="152400" y="332509"/>
            <a:ext cx="9144000" cy="1077218"/>
          </a:xfrm>
          <a:prstGeom prst="rect">
            <a:avLst/>
          </a:prstGeom>
          <a:noFill/>
        </p:spPr>
        <p:txBody>
          <a:bodyPr wrap="square">
            <a:spAutoFit/>
          </a:bodyPr>
          <a:lstStyle/>
          <a:p>
            <a:pPr algn="ctr"/>
            <a:r>
              <a:rPr lang="en-US" sz="3200" dirty="0">
                <a:latin typeface="Arial Black" panose="020B0A04020102020204" pitchFamily="34" charset="0"/>
              </a:rPr>
              <a:t>They also asked, </a:t>
            </a:r>
          </a:p>
          <a:p>
            <a:pPr algn="ctr"/>
            <a:r>
              <a:rPr lang="en-US" sz="3200" dirty="0">
                <a:latin typeface="Arial Black" panose="020B0A04020102020204" pitchFamily="34" charset="0"/>
              </a:rPr>
              <a:t>"Isn't this the son of Joseph?"</a:t>
            </a:r>
          </a:p>
        </p:txBody>
      </p:sp>
      <p:pic>
        <p:nvPicPr>
          <p:cNvPr id="4" name="Picture 3">
            <a:extLst>
              <a:ext uri="{FF2B5EF4-FFF2-40B4-BE49-F238E27FC236}">
                <a16:creationId xmlns:a16="http://schemas.microsoft.com/office/drawing/2014/main" id="{1058BE1C-E9A7-499A-9B90-DE54CF68AE6C}"/>
              </a:ext>
            </a:extLst>
          </p:cNvPr>
          <p:cNvPicPr>
            <a:picLocks noChangeAspect="1"/>
          </p:cNvPicPr>
          <p:nvPr/>
        </p:nvPicPr>
        <p:blipFill>
          <a:blip r:embed="rId2"/>
          <a:stretch>
            <a:fillRect/>
          </a:stretch>
        </p:blipFill>
        <p:spPr>
          <a:xfrm>
            <a:off x="0" y="1737053"/>
            <a:ext cx="9144000" cy="5120947"/>
          </a:xfrm>
          <a:prstGeom prst="rect">
            <a:avLst/>
          </a:prstGeom>
        </p:spPr>
      </p:pic>
    </p:spTree>
    <p:extLst>
      <p:ext uri="{BB962C8B-B14F-4D97-AF65-F5344CB8AC3E}">
        <p14:creationId xmlns:p14="http://schemas.microsoft.com/office/powerpoint/2010/main" val="3919671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1279</Words>
  <Application>Microsoft Office PowerPoint</Application>
  <PresentationFormat>On-screen Show (4:3)</PresentationFormat>
  <Paragraphs>102</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Aharoni</vt:lpstr>
      <vt:lpstr>Arial</vt:lpstr>
      <vt:lpstr>Arial Black</vt:lpstr>
      <vt:lpstr>Calibri</vt:lpstr>
      <vt:lpstr>Cavolini</vt:lpstr>
      <vt:lpstr>Cooper Black</vt:lpstr>
      <vt:lpstr>Office Theme</vt:lpstr>
      <vt:lpstr> Cycle C- IV Sunday in Ordinary Time No prophet is accepted in his  native land. (Luke 4, 21-30)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XIV Tiempo Ordinario Ciclo C Nadie es Profeta en su Tierra (Lc 4, 21-30) </dc:title>
  <dc:creator>Maria Varona</dc:creator>
  <cp:lastModifiedBy>Maria Varona</cp:lastModifiedBy>
  <cp:revision>8</cp:revision>
  <dcterms:modified xsi:type="dcterms:W3CDTF">2022-01-24T19:26:26Z</dcterms:modified>
</cp:coreProperties>
</file>