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228"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4A62B-C8A0-48F2-804F-28588156C70E}" type="datetimeFigureOut">
              <a:rPr lang="en-US" smtClean="0"/>
              <a:t>2/22/2022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66440-1A2A-403C-95C8-69685574332C}" type="slidenum">
              <a:rPr lang="en-US" smtClean="0"/>
              <a:t>‹#›</a:t>
            </a:fld>
            <a:endParaRPr lang="en-US"/>
          </a:p>
        </p:txBody>
      </p:sp>
    </p:spTree>
    <p:extLst>
      <p:ext uri="{BB962C8B-B14F-4D97-AF65-F5344CB8AC3E}">
        <p14:creationId xmlns:p14="http://schemas.microsoft.com/office/powerpoint/2010/main" val="2067639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B1E7A-B6A5-4700-89A4-ABBAB23EAC7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B1E7A-B6A5-4700-89A4-ABBAB23EAC76}" type="datetimeFigureOut">
              <a:rPr lang="en-US" smtClean="0"/>
              <a:pPr/>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B1E7A-B6A5-4700-89A4-ABBAB23EAC76}"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B1E7A-B6A5-4700-89A4-ABBAB23EAC76}" type="datetimeFigureOut">
              <a:rPr lang="en-US" smtClean="0"/>
              <a:pPr/>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B1E7A-B6A5-4700-89A4-ABBAB23EAC76}" type="datetimeFigureOut">
              <a:rPr lang="en-US" smtClean="0"/>
              <a:pPr/>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B1E7A-B6A5-4700-89A4-ABBAB23EAC76}" type="datetimeFigureOut">
              <a:rPr lang="en-US" smtClean="0"/>
              <a:pPr/>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pPr/>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B1E7A-B6A5-4700-89A4-ABBAB23EAC76}" type="datetimeFigureOut">
              <a:rPr lang="en-US" smtClean="0"/>
              <a:pPr/>
              <a:t>2/22/2022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8394C-BA43-4B47-B769-647CF4D525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r_2xLdgkNKs" TargetMode="External"/><Relationship Id="rId2" Type="http://schemas.openxmlformats.org/officeDocument/2006/relationships/slideLayout" Target="../slideLayouts/slideLayout6.xml"/><Relationship Id="rId1" Type="http://schemas.openxmlformats.org/officeDocument/2006/relationships/video" Target="https://www.youtube.com/embed/r_2xLdgkNKs?feature=oembed" TargetMode="Externa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a:extLst>
              <a:ext uri="{FF2B5EF4-FFF2-40B4-BE49-F238E27FC236}">
                <a16:creationId xmlns:a16="http://schemas.microsoft.com/office/drawing/2014/main" id="{7230B390-4B68-4A65-BFB9-85B054D38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25875" y="1233516"/>
            <a:ext cx="9144000" cy="392415"/>
          </a:xfrm>
        </p:spPr>
        <p:txBody>
          <a:bodyPr>
            <a:normAutofit fontScale="90000"/>
          </a:bodyPr>
          <a:lstStyle/>
          <a:p>
            <a:pPr algn="ctr">
              <a:lnSpc>
                <a:spcPct val="100000"/>
              </a:lnSpc>
            </a:pPr>
            <a:br>
              <a:rPr lang="es-ES" sz="2700" b="1" dirty="0">
                <a:solidFill>
                  <a:srgbClr val="002060"/>
                </a:solidFill>
                <a:latin typeface="Arial" panose="020B0604020202020204" pitchFamily="34" charset="0"/>
                <a:ea typeface="Ballerina Script" pitchFamily="2" charset="-128"/>
                <a:cs typeface="Arial" panose="020B0604020202020204" pitchFamily="34" charset="0"/>
              </a:rPr>
            </a:b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VIII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Ordinary</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Time –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Cycle</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C</a:t>
            </a:r>
            <a:br>
              <a:rPr lang="es-ES" sz="2325" b="1" dirty="0">
                <a:solidFill>
                  <a:schemeClr val="bg1"/>
                </a:solidFill>
                <a:latin typeface="Arial Black" panose="020B0A04020102020204" pitchFamily="34" charset="0"/>
                <a:ea typeface="Ballerina Script" pitchFamily="2" charset="-128"/>
                <a:cs typeface="Arial" panose="020B0604020202020204" pitchFamily="34" charset="0"/>
              </a:rPr>
            </a:b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Can a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blind</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person</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lead a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blind</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2325" b="1" dirty="0" err="1">
                <a:solidFill>
                  <a:schemeClr val="bg1"/>
                </a:solidFill>
                <a:latin typeface="Arial Black" panose="020B0A04020102020204" pitchFamily="34" charset="0"/>
                <a:ea typeface="Ballerina Script" pitchFamily="2" charset="-128"/>
                <a:cs typeface="Arial" panose="020B0604020202020204" pitchFamily="34" charset="0"/>
              </a:rPr>
              <a:t>person</a:t>
            </a:r>
            <a:r>
              <a:rPr lang="es-ES" sz="2325" b="1" dirty="0">
                <a:solidFill>
                  <a:schemeClr val="bg1"/>
                </a:solidFill>
                <a:latin typeface="Arial Black" panose="020B0A04020102020204" pitchFamily="34" charset="0"/>
                <a:ea typeface="Ballerina Script" pitchFamily="2" charset="-128"/>
                <a:cs typeface="Arial" panose="020B0604020202020204" pitchFamily="34" charset="0"/>
              </a:rPr>
              <a:t>? </a:t>
            </a:r>
            <a:r>
              <a:rPr lang="es-ES" sz="1600" b="1" dirty="0">
                <a:solidFill>
                  <a:schemeClr val="bg1"/>
                </a:solidFill>
                <a:latin typeface="Arial Black" panose="020B0A04020102020204" pitchFamily="34" charset="0"/>
                <a:ea typeface="Ballerina Script" pitchFamily="2" charset="-128"/>
                <a:cs typeface="Arial" panose="020B0604020202020204" pitchFamily="34" charset="0"/>
              </a:rPr>
              <a:t>(Luke 6, 39-45) </a:t>
            </a:r>
            <a:endParaRPr lang="en-US" sz="1600" b="1" dirty="0">
              <a:solidFill>
                <a:schemeClr val="bg1"/>
              </a:solidFill>
              <a:latin typeface="Arial Black" panose="020B0A04020102020204" pitchFamily="34" charset="0"/>
              <a:ea typeface="Ballerina Script" pitchFamily="2" charset="-128"/>
              <a:cs typeface="Arial" panose="020B0604020202020204" pitchFamily="34" charset="0"/>
            </a:endParaRPr>
          </a:p>
        </p:txBody>
      </p:sp>
      <p:sp>
        <p:nvSpPr>
          <p:cNvPr id="7" name="CuadroTexto 2">
            <a:extLst>
              <a:ext uri="{FF2B5EF4-FFF2-40B4-BE49-F238E27FC236}">
                <a16:creationId xmlns:a16="http://schemas.microsoft.com/office/drawing/2014/main" id="{97030E07-9DA7-4DE4-8CF6-4A7D5AB76E6F}"/>
              </a:ext>
            </a:extLst>
          </p:cNvPr>
          <p:cNvSpPr txBox="1"/>
          <p:nvPr/>
        </p:nvSpPr>
        <p:spPr>
          <a:xfrm>
            <a:off x="2007798" y="427901"/>
            <a:ext cx="7136202" cy="461665"/>
          </a:xfrm>
          <a:prstGeom prst="rect">
            <a:avLst/>
          </a:prstGeom>
          <a:noFill/>
        </p:spPr>
        <p:txBody>
          <a:bodyPr wrap="square" rtlCol="0">
            <a:spAutoFit/>
          </a:bodyPr>
          <a:lstStyle/>
          <a:p>
            <a:pPr algn="l"/>
            <a:r>
              <a:rPr lang="es-ES" sz="2400" b="1" dirty="0">
                <a:solidFill>
                  <a:srgbClr val="002060"/>
                </a:solidFill>
                <a:latin typeface="Arial Black" panose="020B0A04020102020204" pitchFamily="34" charset="0"/>
              </a:rPr>
              <a:t>Friends </a:t>
            </a:r>
            <a:r>
              <a:rPr lang="es-ES" sz="2400" b="1" dirty="0" err="1">
                <a:solidFill>
                  <a:srgbClr val="002060"/>
                </a:solidFill>
                <a:latin typeface="Arial Black" panose="020B0A04020102020204" pitchFamily="34" charset="0"/>
              </a:rPr>
              <a:t>of</a:t>
            </a:r>
            <a:r>
              <a:rPr lang="es-ES" sz="2400" b="1" dirty="0">
                <a:solidFill>
                  <a:srgbClr val="002060"/>
                </a:solidFill>
                <a:latin typeface="Arial Black" panose="020B0A04020102020204" pitchFamily="34" charset="0"/>
              </a:rPr>
              <a:t> </a:t>
            </a:r>
            <a:r>
              <a:rPr lang="es-ES" sz="2400" b="1" dirty="0" err="1">
                <a:solidFill>
                  <a:srgbClr val="002060"/>
                </a:solidFill>
                <a:latin typeface="Arial Black" panose="020B0A04020102020204" pitchFamily="34" charset="0"/>
              </a:rPr>
              <a:t>Jesus</a:t>
            </a:r>
            <a:r>
              <a:rPr lang="es-ES" sz="2400" b="1" dirty="0">
                <a:solidFill>
                  <a:srgbClr val="002060"/>
                </a:solidFill>
                <a:latin typeface="Arial Black" panose="020B0A04020102020204" pitchFamily="34" charset="0"/>
              </a:rPr>
              <a:t> and Mary</a:t>
            </a:r>
            <a:endParaRPr lang="es-PE" sz="2400" dirty="0">
              <a:solidFill>
                <a:srgbClr val="002060"/>
              </a:solidFill>
              <a:latin typeface="Arial Black" panose="020B0A04020102020204" pitchFamily="34" charset="0"/>
            </a:endParaRPr>
          </a:p>
        </p:txBody>
      </p:sp>
      <p:pic>
        <p:nvPicPr>
          <p:cNvPr id="4" name="Picture 3">
            <a:extLst>
              <a:ext uri="{FF2B5EF4-FFF2-40B4-BE49-F238E27FC236}">
                <a16:creationId xmlns:a16="http://schemas.microsoft.com/office/drawing/2014/main" id="{6567B7F5-F009-4FB1-B71B-8325897BB555}"/>
              </a:ext>
            </a:extLst>
          </p:cNvPr>
          <p:cNvPicPr>
            <a:picLocks noChangeAspect="1"/>
          </p:cNvPicPr>
          <p:nvPr/>
        </p:nvPicPr>
        <p:blipFill>
          <a:blip r:embed="rId4"/>
          <a:stretch>
            <a:fillRect/>
          </a:stretch>
        </p:blipFill>
        <p:spPr>
          <a:xfrm>
            <a:off x="0" y="1969882"/>
            <a:ext cx="9144000" cy="4863424"/>
          </a:xfrm>
          <a:prstGeom prst="rect">
            <a:avLst/>
          </a:prstGeom>
        </p:spPr>
      </p:pic>
      <p:pic>
        <p:nvPicPr>
          <p:cNvPr id="8" name="Picture 7">
            <a:extLst>
              <a:ext uri="{FF2B5EF4-FFF2-40B4-BE49-F238E27FC236}">
                <a16:creationId xmlns:a16="http://schemas.microsoft.com/office/drawing/2014/main" id="{6B19B625-2825-4948-89CE-8396C60B5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17" y="75159"/>
            <a:ext cx="1819564" cy="18195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78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405568" y="113146"/>
            <a:ext cx="8332863" cy="2000548"/>
          </a:xfrm>
          <a:prstGeom prst="rect">
            <a:avLst/>
          </a:prstGeom>
          <a:noFill/>
        </p:spPr>
        <p:txBody>
          <a:bodyPr wrap="square" rtlCol="0">
            <a:spAutoFit/>
          </a:bodyPr>
          <a:lstStyle/>
          <a:p>
            <a:pPr algn="ctr"/>
            <a:r>
              <a:rPr lang="en-US" sz="3200" dirty="0">
                <a:latin typeface="Arial Black" panose="020B0A04020102020204" pitchFamily="34" charset="0"/>
              </a:rPr>
              <a:t>For people do not pick figs from thorn bushes, nor do they gather grapes from brambles.</a:t>
            </a:r>
          </a:p>
          <a:p>
            <a:endParaRPr lang="en-US" sz="2800" dirty="0">
              <a:latin typeface="Arial Black" panose="020B0A04020102020204" pitchFamily="34" charset="0"/>
              <a:cs typeface="Aharoni" panose="02010803020104030203" pitchFamily="2" charset="-79"/>
            </a:endParaRPr>
          </a:p>
        </p:txBody>
      </p:sp>
      <p:pic>
        <p:nvPicPr>
          <p:cNvPr id="4" name="Picture 3">
            <a:extLst>
              <a:ext uri="{FF2B5EF4-FFF2-40B4-BE49-F238E27FC236}">
                <a16:creationId xmlns:a16="http://schemas.microsoft.com/office/drawing/2014/main" id="{D0C10B54-D183-4C9D-895C-BA18C832BD2A}"/>
              </a:ext>
            </a:extLst>
          </p:cNvPr>
          <p:cNvPicPr>
            <a:picLocks noChangeAspect="1"/>
          </p:cNvPicPr>
          <p:nvPr/>
        </p:nvPicPr>
        <p:blipFill>
          <a:blip r:embed="rId2"/>
          <a:stretch>
            <a:fillRect/>
          </a:stretch>
        </p:blipFill>
        <p:spPr>
          <a:xfrm>
            <a:off x="0" y="1707680"/>
            <a:ext cx="9144000" cy="5150320"/>
          </a:xfrm>
          <a:prstGeom prst="rect">
            <a:avLst/>
          </a:prstGeom>
        </p:spPr>
      </p:pic>
    </p:spTree>
    <p:extLst>
      <p:ext uri="{BB962C8B-B14F-4D97-AF65-F5344CB8AC3E}">
        <p14:creationId xmlns:p14="http://schemas.microsoft.com/office/powerpoint/2010/main" val="24803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282742" y="0"/>
            <a:ext cx="8578516" cy="2123658"/>
          </a:xfrm>
          <a:prstGeom prst="rect">
            <a:avLst/>
          </a:prstGeom>
          <a:noFill/>
        </p:spPr>
        <p:txBody>
          <a:bodyPr wrap="square">
            <a:spAutoFit/>
          </a:bodyPr>
          <a:lstStyle/>
          <a:p>
            <a:pPr algn="ctr"/>
            <a:r>
              <a:rPr lang="en-US" sz="3200" dirty="0">
                <a:latin typeface="Arial Black" panose="020B0A04020102020204" pitchFamily="34" charset="0"/>
              </a:rPr>
              <a:t>A good person out of the store of goodness in his heart produces good, but an evil person out of a store of evil produces evil</a:t>
            </a:r>
            <a:r>
              <a:rPr lang="es-ES" sz="3200" dirty="0">
                <a:latin typeface="Arial Black" panose="020B0A04020102020204" pitchFamily="34" charset="0"/>
              </a:rPr>
              <a:t>, </a:t>
            </a:r>
            <a:endParaRPr lang="en-US" sz="3200" dirty="0">
              <a:latin typeface="Arial Black" panose="020B0A04020102020204" pitchFamily="34" charset="0"/>
            </a:endParaRPr>
          </a:p>
        </p:txBody>
      </p:sp>
      <p:pic>
        <p:nvPicPr>
          <p:cNvPr id="5" name="Picture 4">
            <a:extLst>
              <a:ext uri="{FF2B5EF4-FFF2-40B4-BE49-F238E27FC236}">
                <a16:creationId xmlns:a16="http://schemas.microsoft.com/office/drawing/2014/main" id="{6E67FE70-6699-47DD-BC95-92E1989DD6CB}"/>
              </a:ext>
            </a:extLst>
          </p:cNvPr>
          <p:cNvPicPr>
            <a:picLocks noChangeAspect="1"/>
          </p:cNvPicPr>
          <p:nvPr/>
        </p:nvPicPr>
        <p:blipFill>
          <a:blip r:embed="rId2"/>
          <a:stretch>
            <a:fillRect/>
          </a:stretch>
        </p:blipFill>
        <p:spPr>
          <a:xfrm>
            <a:off x="0" y="1981201"/>
            <a:ext cx="9144000" cy="4876800"/>
          </a:xfrm>
          <a:prstGeom prst="rect">
            <a:avLst/>
          </a:prstGeom>
        </p:spPr>
      </p:pic>
    </p:spTree>
    <p:extLst>
      <p:ext uri="{BB962C8B-B14F-4D97-AF65-F5344CB8AC3E}">
        <p14:creationId xmlns:p14="http://schemas.microsoft.com/office/powerpoint/2010/main" val="167359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835702" y="24063"/>
            <a:ext cx="7472595" cy="1877437"/>
          </a:xfrm>
          <a:prstGeom prst="rect">
            <a:avLst/>
          </a:prstGeom>
          <a:noFill/>
        </p:spPr>
        <p:txBody>
          <a:bodyPr wrap="square">
            <a:spAutoFit/>
          </a:bodyPr>
          <a:lstStyle/>
          <a:p>
            <a:pPr algn="ctr"/>
            <a:r>
              <a:rPr lang="en-US" sz="3000" dirty="0">
                <a:latin typeface="Arial Black" panose="020B0A04020102020204" pitchFamily="34" charset="0"/>
              </a:rPr>
              <a:t>…for from the fullness of the heart the mouth speaks.</a:t>
            </a:r>
            <a:r>
              <a:rPr lang="es-ES" sz="3000" dirty="0">
                <a:latin typeface="Arial Black" panose="020B0A04020102020204" pitchFamily="34" charset="0"/>
              </a:rPr>
              <a:t>   </a:t>
            </a:r>
          </a:p>
          <a:p>
            <a:pPr algn="ctr"/>
            <a:r>
              <a:rPr lang="es-ES" sz="2800" dirty="0" err="1">
                <a:latin typeface="Arial Black" panose="020B0A04020102020204" pitchFamily="34" charset="0"/>
              </a:rPr>
              <a:t>The</a:t>
            </a:r>
            <a:r>
              <a:rPr lang="es-ES" sz="2800" dirty="0">
                <a:latin typeface="Arial Black" panose="020B0A04020102020204" pitchFamily="34" charset="0"/>
              </a:rPr>
              <a:t> </a:t>
            </a:r>
            <a:r>
              <a:rPr lang="es-ES" sz="2800" dirty="0" err="1">
                <a:latin typeface="Arial Black" panose="020B0A04020102020204" pitchFamily="34" charset="0"/>
              </a:rPr>
              <a:t>Gospel</a:t>
            </a:r>
            <a:r>
              <a:rPr lang="es-ES" sz="2800" dirty="0">
                <a:latin typeface="Arial Black" panose="020B0A04020102020204" pitchFamily="34" charset="0"/>
              </a:rPr>
              <a:t> </a:t>
            </a:r>
            <a:r>
              <a:rPr lang="es-ES" sz="2800" dirty="0" err="1">
                <a:latin typeface="Arial Black" panose="020B0A04020102020204" pitchFamily="34" charset="0"/>
              </a:rPr>
              <a:t>of</a:t>
            </a:r>
            <a:r>
              <a:rPr lang="es-ES" sz="2800" dirty="0">
                <a:latin typeface="Arial Black" panose="020B0A04020102020204" pitchFamily="34" charset="0"/>
              </a:rPr>
              <a:t> </a:t>
            </a:r>
            <a:r>
              <a:rPr lang="es-ES" sz="2800" dirty="0" err="1">
                <a:latin typeface="Arial Black" panose="020B0A04020102020204" pitchFamily="34" charset="0"/>
              </a:rPr>
              <a:t>the</a:t>
            </a:r>
            <a:r>
              <a:rPr lang="es-ES" sz="2800" dirty="0">
                <a:latin typeface="Arial Black" panose="020B0A04020102020204" pitchFamily="34" charset="0"/>
              </a:rPr>
              <a:t> Lord. </a:t>
            </a:r>
          </a:p>
          <a:p>
            <a:pPr algn="ctr"/>
            <a:r>
              <a:rPr lang="es-ES" sz="2800" dirty="0" err="1">
                <a:solidFill>
                  <a:srgbClr val="FF0000"/>
                </a:solidFill>
                <a:latin typeface="Arial Black" panose="020B0A04020102020204" pitchFamily="34" charset="0"/>
              </a:rPr>
              <a:t>Praise</a:t>
            </a:r>
            <a:r>
              <a:rPr lang="es-ES" sz="2800" dirty="0">
                <a:solidFill>
                  <a:srgbClr val="FF0000"/>
                </a:solidFill>
                <a:latin typeface="Arial Black" panose="020B0A04020102020204" pitchFamily="34" charset="0"/>
              </a:rPr>
              <a:t> </a:t>
            </a:r>
            <a:r>
              <a:rPr lang="es-ES" sz="2800" dirty="0" err="1">
                <a:solidFill>
                  <a:srgbClr val="FF0000"/>
                </a:solidFill>
                <a:latin typeface="Arial Black" panose="020B0A04020102020204" pitchFamily="34" charset="0"/>
              </a:rPr>
              <a:t>to</a:t>
            </a:r>
            <a:r>
              <a:rPr lang="es-ES" sz="2800" dirty="0">
                <a:solidFill>
                  <a:srgbClr val="FF0000"/>
                </a:solidFill>
                <a:latin typeface="Arial Black" panose="020B0A04020102020204" pitchFamily="34" charset="0"/>
              </a:rPr>
              <a:t> </a:t>
            </a:r>
            <a:r>
              <a:rPr lang="es-ES" sz="2800" dirty="0" err="1">
                <a:solidFill>
                  <a:srgbClr val="FF0000"/>
                </a:solidFill>
                <a:latin typeface="Arial Black" panose="020B0A04020102020204" pitchFamily="34" charset="0"/>
              </a:rPr>
              <a:t>you</a:t>
            </a:r>
            <a:r>
              <a:rPr lang="es-ES" sz="2800" dirty="0">
                <a:solidFill>
                  <a:srgbClr val="FF0000"/>
                </a:solidFill>
                <a:latin typeface="Arial Black" panose="020B0A04020102020204" pitchFamily="34" charset="0"/>
              </a:rPr>
              <a:t> Lord </a:t>
            </a:r>
            <a:r>
              <a:rPr lang="es-ES" sz="2800" dirty="0" err="1">
                <a:solidFill>
                  <a:srgbClr val="FF0000"/>
                </a:solidFill>
                <a:latin typeface="Arial Black" panose="020B0A04020102020204" pitchFamily="34" charset="0"/>
              </a:rPr>
              <a:t>Jesus</a:t>
            </a:r>
            <a:r>
              <a:rPr lang="es-ES" sz="2800" dirty="0">
                <a:solidFill>
                  <a:srgbClr val="FF0000"/>
                </a:solidFill>
                <a:latin typeface="Arial Black" panose="020B0A04020102020204" pitchFamily="34" charset="0"/>
              </a:rPr>
              <a:t> </a:t>
            </a:r>
            <a:r>
              <a:rPr lang="es-ES" sz="2800" dirty="0" err="1">
                <a:solidFill>
                  <a:srgbClr val="FF0000"/>
                </a:solidFill>
                <a:latin typeface="Arial Black" panose="020B0A04020102020204" pitchFamily="34" charset="0"/>
              </a:rPr>
              <a:t>Christ</a:t>
            </a:r>
            <a:r>
              <a:rPr lang="es-ES" sz="2800" dirty="0">
                <a:solidFill>
                  <a:srgbClr val="FF0000"/>
                </a:solidFill>
                <a:latin typeface="Arial Black" panose="020B0A04020102020204" pitchFamily="34" charset="0"/>
              </a:rPr>
              <a:t>.</a:t>
            </a:r>
            <a:endParaRPr lang="en-US" sz="2800" dirty="0">
              <a:solidFill>
                <a:srgbClr val="FF0000"/>
              </a:solidFill>
              <a:latin typeface="Arial Black" panose="020B0A04020102020204" pitchFamily="34" charset="0"/>
            </a:endParaRPr>
          </a:p>
        </p:txBody>
      </p:sp>
      <p:sp>
        <p:nvSpPr>
          <p:cNvPr id="6" name="TextBox 5">
            <a:extLst>
              <a:ext uri="{FF2B5EF4-FFF2-40B4-BE49-F238E27FC236}">
                <a16:creationId xmlns:a16="http://schemas.microsoft.com/office/drawing/2014/main" id="{37262062-88A0-486A-BA79-D6E39A500BEC}"/>
              </a:ext>
            </a:extLst>
          </p:cNvPr>
          <p:cNvSpPr txBox="1"/>
          <p:nvPr/>
        </p:nvSpPr>
        <p:spPr>
          <a:xfrm>
            <a:off x="73174" y="6396335"/>
            <a:ext cx="8821136" cy="461665"/>
          </a:xfrm>
          <a:prstGeom prst="rect">
            <a:avLst/>
          </a:prstGeom>
          <a:noFill/>
        </p:spPr>
        <p:txBody>
          <a:bodyPr wrap="square" rtlCol="0">
            <a:spAutoFit/>
          </a:bodyPr>
          <a:lstStyle/>
          <a:p>
            <a:r>
              <a:rPr lang="en-US" sz="2400" b="1" dirty="0">
                <a:solidFill>
                  <a:schemeClr val="accent4">
                    <a:lumMod val="50000"/>
                  </a:schemeClr>
                </a:solidFill>
                <a:latin typeface="Arial Black" panose="020B0A04020102020204" pitchFamily="34" charset="0"/>
                <a:cs typeface="Times New Roman" panose="02020603050405020304" pitchFamily="18" charset="0"/>
              </a:rPr>
              <a:t>PALABRA DEL SEÑOR</a:t>
            </a:r>
            <a:r>
              <a:rPr lang="en-US" sz="2400" b="1" dirty="0">
                <a:solidFill>
                  <a:srgbClr val="FF0000"/>
                </a:solidFill>
                <a:latin typeface="Arial Black" panose="020B0A04020102020204" pitchFamily="34" charset="0"/>
                <a:cs typeface="Times New Roman" panose="02020603050405020304" pitchFamily="18" charset="0"/>
              </a:rPr>
              <a:t>.  </a:t>
            </a:r>
            <a:r>
              <a:rPr lang="en-US" sz="2400" b="1" dirty="0">
                <a:latin typeface="Arial Black" panose="020B0A04020102020204" pitchFamily="34" charset="0"/>
                <a:cs typeface="Times New Roman" panose="02020603050405020304" pitchFamily="18" charset="0"/>
              </a:rPr>
              <a:t>GLORIA A TI SEÑOR JESUS</a:t>
            </a:r>
            <a:endParaRPr lang="en-US" sz="2400" dirty="0"/>
          </a:p>
        </p:txBody>
      </p:sp>
      <p:pic>
        <p:nvPicPr>
          <p:cNvPr id="3" name="Picture 2">
            <a:extLst>
              <a:ext uri="{FF2B5EF4-FFF2-40B4-BE49-F238E27FC236}">
                <a16:creationId xmlns:a16="http://schemas.microsoft.com/office/drawing/2014/main" id="{E124C429-E7CE-4A89-905F-AD112872D34B}"/>
              </a:ext>
            </a:extLst>
          </p:cNvPr>
          <p:cNvPicPr>
            <a:picLocks noChangeAspect="1"/>
          </p:cNvPicPr>
          <p:nvPr/>
        </p:nvPicPr>
        <p:blipFill>
          <a:blip r:embed="rId2"/>
          <a:stretch>
            <a:fillRect/>
          </a:stretch>
        </p:blipFill>
        <p:spPr>
          <a:xfrm>
            <a:off x="-73174" y="1877436"/>
            <a:ext cx="9144000" cy="4876853"/>
          </a:xfrm>
          <a:prstGeom prst="rect">
            <a:avLst/>
          </a:prstGeom>
        </p:spPr>
      </p:pic>
    </p:spTree>
    <p:extLst>
      <p:ext uri="{BB962C8B-B14F-4D97-AF65-F5344CB8AC3E}">
        <p14:creationId xmlns:p14="http://schemas.microsoft.com/office/powerpoint/2010/main" val="126677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75884" y="544329"/>
            <a:ext cx="8903258" cy="954107"/>
          </a:xfrm>
          <a:prstGeom prst="rect">
            <a:avLst/>
          </a:prstGeom>
          <a:noFill/>
        </p:spPr>
        <p:txBody>
          <a:bodyPr wrap="square" rtlCol="0">
            <a:spAutoFit/>
          </a:bodyPr>
          <a:lstStyle/>
          <a:p>
            <a:r>
              <a:rPr lang="en-US" sz="2800" dirty="0">
                <a:solidFill>
                  <a:schemeClr val="accent6">
                    <a:lumMod val="50000"/>
                  </a:schemeClr>
                </a:solidFill>
                <a:latin typeface="Aharoni" panose="02010803020104030203" pitchFamily="2" charset="-79"/>
                <a:cs typeface="Aharoni" panose="02010803020104030203" pitchFamily="2" charset="-79"/>
              </a:rPr>
              <a:t>Do you know what happens if a blind person leads a blind person?</a:t>
            </a:r>
          </a:p>
        </p:txBody>
      </p:sp>
      <p:sp>
        <p:nvSpPr>
          <p:cNvPr id="11" name="TextBox 10">
            <a:extLst>
              <a:ext uri="{FF2B5EF4-FFF2-40B4-BE49-F238E27FC236}">
                <a16:creationId xmlns:a16="http://schemas.microsoft.com/office/drawing/2014/main" id="{4CB8B2E7-36D8-4632-9190-62F318277870}"/>
              </a:ext>
            </a:extLst>
          </p:cNvPr>
          <p:cNvSpPr txBox="1"/>
          <p:nvPr/>
        </p:nvSpPr>
        <p:spPr>
          <a:xfrm>
            <a:off x="4572000" y="2362968"/>
            <a:ext cx="3676999"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They may fall, or</a:t>
            </a:r>
          </a:p>
        </p:txBody>
      </p:sp>
      <p:sp>
        <p:nvSpPr>
          <p:cNvPr id="19" name="TextBox 18">
            <a:extLst>
              <a:ext uri="{FF2B5EF4-FFF2-40B4-BE49-F238E27FC236}">
                <a16:creationId xmlns:a16="http://schemas.microsoft.com/office/drawing/2014/main" id="{34ABE92A-7617-4CA5-82B5-C09A1EE4C337}"/>
              </a:ext>
            </a:extLst>
          </p:cNvPr>
          <p:cNvSpPr txBox="1"/>
          <p:nvPr/>
        </p:nvSpPr>
        <p:spPr>
          <a:xfrm>
            <a:off x="4122" y="4319636"/>
            <a:ext cx="5863278" cy="2246769"/>
          </a:xfrm>
          <a:prstGeom prst="rect">
            <a:avLst/>
          </a:prstGeom>
          <a:noFill/>
        </p:spPr>
        <p:txBody>
          <a:bodyPr wrap="square" rtlCol="0">
            <a:spAutoFit/>
          </a:bodyPr>
          <a:lstStyle/>
          <a:p>
            <a:pPr algn="ctr"/>
            <a:r>
              <a:rPr lang="en-US" sz="2800" dirty="0">
                <a:solidFill>
                  <a:schemeClr val="accent6">
                    <a:lumMod val="50000"/>
                  </a:schemeClr>
                </a:solidFill>
                <a:latin typeface="Aharoni" panose="02010803020104030203" pitchFamily="2" charset="-79"/>
                <a:cs typeface="Aharoni" panose="02010803020104030203" pitchFamily="2" charset="-79"/>
              </a:rPr>
              <a:t>Some people are blind of sight, but some are blind in spirit…</a:t>
            </a:r>
          </a:p>
          <a:p>
            <a:pPr algn="ctr"/>
            <a:r>
              <a:rPr lang="en-US" sz="2800" dirty="0">
                <a:solidFill>
                  <a:schemeClr val="accent6">
                    <a:lumMod val="50000"/>
                  </a:schemeClr>
                </a:solidFill>
                <a:latin typeface="Aharoni" panose="02010803020104030203" pitchFamily="2" charset="-79"/>
                <a:cs typeface="Aharoni" panose="02010803020104030203" pitchFamily="2" charset="-79"/>
              </a:rPr>
              <a:t>How do you think is a person who is blind in spirit?</a:t>
            </a:r>
          </a:p>
          <a:p>
            <a:pPr algn="ctr"/>
            <a:r>
              <a:rPr lang="en-US" sz="2800" dirty="0">
                <a:solidFill>
                  <a:srgbClr val="FF0000"/>
                </a:solidFill>
                <a:latin typeface="Aharoni" panose="02010803020104030203" pitchFamily="2" charset="-79"/>
                <a:cs typeface="Aharoni" panose="02010803020104030203" pitchFamily="2" charset="-79"/>
              </a:rPr>
              <a:t>Share. </a:t>
            </a:r>
          </a:p>
        </p:txBody>
      </p:sp>
      <p:pic>
        <p:nvPicPr>
          <p:cNvPr id="3" name="Picture 2">
            <a:extLst>
              <a:ext uri="{FF2B5EF4-FFF2-40B4-BE49-F238E27FC236}">
                <a16:creationId xmlns:a16="http://schemas.microsoft.com/office/drawing/2014/main" id="{15D09426-C1A6-4C92-A33A-33B5F9DEC7CD}"/>
              </a:ext>
            </a:extLst>
          </p:cNvPr>
          <p:cNvPicPr>
            <a:picLocks noChangeAspect="1"/>
          </p:cNvPicPr>
          <p:nvPr/>
        </p:nvPicPr>
        <p:blipFill>
          <a:blip r:embed="rId3"/>
          <a:stretch>
            <a:fillRect/>
          </a:stretch>
        </p:blipFill>
        <p:spPr>
          <a:xfrm>
            <a:off x="5268454" y="1053044"/>
            <a:ext cx="1142045" cy="1142045"/>
          </a:xfrm>
          <a:prstGeom prst="rect">
            <a:avLst/>
          </a:prstGeom>
        </p:spPr>
      </p:pic>
      <p:sp>
        <p:nvSpPr>
          <p:cNvPr id="20" name="TextBox 19">
            <a:extLst>
              <a:ext uri="{FF2B5EF4-FFF2-40B4-BE49-F238E27FC236}">
                <a16:creationId xmlns:a16="http://schemas.microsoft.com/office/drawing/2014/main" id="{B5BEC5D6-4B39-4B40-BABC-49D78E3FF87B}"/>
              </a:ext>
            </a:extLst>
          </p:cNvPr>
          <p:cNvSpPr txBox="1"/>
          <p:nvPr/>
        </p:nvSpPr>
        <p:spPr>
          <a:xfrm>
            <a:off x="4572000" y="3099170"/>
            <a:ext cx="3276415" cy="523220"/>
          </a:xfrm>
          <a:prstGeom prst="rect">
            <a:avLst/>
          </a:prstGeom>
          <a:noFill/>
        </p:spPr>
        <p:txBody>
          <a:bodyPr wrap="square">
            <a:spAutoFit/>
          </a:bodyPr>
          <a:lstStyle/>
          <a:p>
            <a:r>
              <a:rPr lang="en-US" sz="2800" dirty="0">
                <a:solidFill>
                  <a:srgbClr val="FF0000"/>
                </a:solidFill>
                <a:latin typeface="Aharoni" panose="02010803020104030203" pitchFamily="2" charset="-79"/>
                <a:cs typeface="Aharoni" panose="02010803020104030203" pitchFamily="2" charset="-79"/>
              </a:rPr>
              <a:t>They may get lost.</a:t>
            </a:r>
          </a:p>
        </p:txBody>
      </p:sp>
      <p:pic>
        <p:nvPicPr>
          <p:cNvPr id="7" name="Picture 6">
            <a:extLst>
              <a:ext uri="{FF2B5EF4-FFF2-40B4-BE49-F238E27FC236}">
                <a16:creationId xmlns:a16="http://schemas.microsoft.com/office/drawing/2014/main" id="{B53D84AA-09D7-4D1F-AD65-D8149A862177}"/>
              </a:ext>
            </a:extLst>
          </p:cNvPr>
          <p:cNvPicPr>
            <a:picLocks noChangeAspect="1"/>
          </p:cNvPicPr>
          <p:nvPr/>
        </p:nvPicPr>
        <p:blipFill>
          <a:blip r:embed="rId4"/>
          <a:stretch>
            <a:fillRect/>
          </a:stretch>
        </p:blipFill>
        <p:spPr>
          <a:xfrm>
            <a:off x="599133" y="1492302"/>
            <a:ext cx="3276414" cy="2465896"/>
          </a:xfrm>
          <a:prstGeom prst="rect">
            <a:avLst/>
          </a:prstGeom>
        </p:spPr>
      </p:pic>
      <p:pic>
        <p:nvPicPr>
          <p:cNvPr id="1026" name="Picture 2" descr="Dios es Fiel y Verdadero Diana Flores D. - 🚩 LA CEGUERA 💡 Espiritual. 📖  TEXTO: MATEO 6:22-23 LA LAMPARA DEL CUERPO ES EL OJO; ASI QUE, SI TU OJO ES  BUENO,">
            <a:extLst>
              <a:ext uri="{FF2B5EF4-FFF2-40B4-BE49-F238E27FC236}">
                <a16:creationId xmlns:a16="http://schemas.microsoft.com/office/drawing/2014/main" id="{A36F1FF1-C0BB-4AC6-8744-CB6F8278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007" y="4012802"/>
            <a:ext cx="3019135" cy="28118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2466675-EE50-4CE7-80F4-A1184905BF1D}"/>
              </a:ext>
            </a:extLst>
          </p:cNvPr>
          <p:cNvSpPr txBox="1"/>
          <p:nvPr/>
        </p:nvSpPr>
        <p:spPr>
          <a:xfrm>
            <a:off x="6284463" y="4182079"/>
            <a:ext cx="2370221" cy="1169551"/>
          </a:xfrm>
          <a:prstGeom prst="rect">
            <a:avLst/>
          </a:prstGeom>
          <a:solidFill>
            <a:schemeClr val="bg1"/>
          </a:solidFill>
        </p:spPr>
        <p:txBody>
          <a:bodyPr wrap="square" rtlCol="0">
            <a:spAutoFit/>
          </a:bodyPr>
          <a:lstStyle/>
          <a:p>
            <a:pPr algn="ctr"/>
            <a:r>
              <a:rPr lang="en-US" sz="1400" dirty="0">
                <a:latin typeface="Abadi" panose="020B0604020104020204" pitchFamily="34" charset="0"/>
              </a:rPr>
              <a:t>SPIRITUAL BLINDNESS IS WHEN A PERSON PERCEIVES THE SINS OF OTHERS, </a:t>
            </a:r>
            <a:r>
              <a:rPr lang="en-US" sz="1400" b="1" dirty="0">
                <a:latin typeface="Abadi" panose="020B0604020104020204" pitchFamily="34" charset="0"/>
              </a:rPr>
              <a:t>AND NOT THEIR OWN.</a:t>
            </a:r>
          </a:p>
        </p:txBody>
      </p:sp>
    </p:spTree>
    <p:extLst>
      <p:ext uri="{BB962C8B-B14F-4D97-AF65-F5344CB8AC3E}">
        <p14:creationId xmlns:p14="http://schemas.microsoft.com/office/powerpoint/2010/main" val="367648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Effect transition="in" filter="wheel(1)">
                                      <p:cBhvr>
                                        <p:cTn id="45" dur="2000"/>
                                        <p:tgtEl>
                                          <p:spTgt spid="1026"/>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429000" y="36200"/>
            <a:ext cx="2438400"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REFLECTION</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8" name="TextBox 7">
            <a:extLst>
              <a:ext uri="{FF2B5EF4-FFF2-40B4-BE49-F238E27FC236}">
                <a16:creationId xmlns:a16="http://schemas.microsoft.com/office/drawing/2014/main" id="{56D917F6-879E-4771-86C1-67E5C2AEA024}"/>
              </a:ext>
            </a:extLst>
          </p:cNvPr>
          <p:cNvSpPr txBox="1"/>
          <p:nvPr/>
        </p:nvSpPr>
        <p:spPr>
          <a:xfrm>
            <a:off x="75884" y="544329"/>
            <a:ext cx="9068116" cy="1938992"/>
          </a:xfrm>
          <a:prstGeom prst="rect">
            <a:avLst/>
          </a:prstGeom>
          <a:noFill/>
        </p:spPr>
        <p:txBody>
          <a:bodyPr wrap="square" rtlCol="0">
            <a:spAutoFit/>
          </a:bodyPr>
          <a:lstStyle/>
          <a:p>
            <a:r>
              <a:rPr lang="en-US" sz="2400" dirty="0">
                <a:solidFill>
                  <a:schemeClr val="accent6">
                    <a:lumMod val="50000"/>
                  </a:schemeClr>
                </a:solidFill>
                <a:latin typeface="Aharoni" panose="02010803020104030203" pitchFamily="2" charset="-79"/>
                <a:cs typeface="Aharoni" panose="02010803020104030203" pitchFamily="2" charset="-79"/>
              </a:rPr>
              <a:t>On several occasions, Jesus calls the </a:t>
            </a:r>
            <a:r>
              <a:rPr lang="en-US" sz="2400" dirty="0">
                <a:solidFill>
                  <a:srgbClr val="FF0000"/>
                </a:solidFill>
                <a:latin typeface="Aharoni" panose="02010803020104030203" pitchFamily="2" charset="-79"/>
                <a:cs typeface="Aharoni" panose="02010803020104030203" pitchFamily="2" charset="-79"/>
              </a:rPr>
              <a:t>Pharisees</a:t>
            </a:r>
            <a:r>
              <a:rPr lang="en-US" sz="2400" dirty="0">
                <a:solidFill>
                  <a:schemeClr val="accent6">
                    <a:lumMod val="50000"/>
                  </a:schemeClr>
                </a:solidFill>
                <a:latin typeface="Aharoni" panose="02010803020104030203" pitchFamily="2" charset="-79"/>
                <a:cs typeface="Aharoni" panose="02010803020104030203" pitchFamily="2" charset="-79"/>
              </a:rPr>
              <a:t>, the leaders of the Jewish religion, “blind guides”. They only cared about appearances, about seeing who complied with the law, and about the money they paid to the Temple. But they DIDN’T see the spirituality in others and they did not love God.</a:t>
            </a:r>
          </a:p>
        </p:txBody>
      </p:sp>
      <p:sp>
        <p:nvSpPr>
          <p:cNvPr id="11" name="TextBox 10">
            <a:extLst>
              <a:ext uri="{FF2B5EF4-FFF2-40B4-BE49-F238E27FC236}">
                <a16:creationId xmlns:a16="http://schemas.microsoft.com/office/drawing/2014/main" id="{4CB8B2E7-36D8-4632-9190-62F318277870}"/>
              </a:ext>
            </a:extLst>
          </p:cNvPr>
          <p:cNvSpPr txBox="1"/>
          <p:nvPr/>
        </p:nvSpPr>
        <p:spPr>
          <a:xfrm>
            <a:off x="2682262" y="3368680"/>
            <a:ext cx="6370275" cy="830997"/>
          </a:xfrm>
          <a:prstGeom prst="rect">
            <a:avLst/>
          </a:prstGeom>
          <a:noFill/>
        </p:spPr>
        <p:txBody>
          <a:bodyPr wrap="square" rtlCol="0">
            <a:spAutoFit/>
          </a:bodyPr>
          <a:lstStyle/>
          <a:p>
            <a:r>
              <a:rPr lang="en-US" sz="2400" dirty="0">
                <a:solidFill>
                  <a:srgbClr val="FF0000"/>
                </a:solidFill>
                <a:latin typeface="Aharoni" panose="02010803020104030203" pitchFamily="2" charset="-79"/>
                <a:cs typeface="Aharoni" panose="02010803020104030203" pitchFamily="2" charset="-79"/>
              </a:rPr>
              <a:t>No, they would not be able to bring souls to God; but would confuse them instead. </a:t>
            </a:r>
          </a:p>
        </p:txBody>
      </p:sp>
      <p:sp>
        <p:nvSpPr>
          <p:cNvPr id="19" name="TextBox 18">
            <a:extLst>
              <a:ext uri="{FF2B5EF4-FFF2-40B4-BE49-F238E27FC236}">
                <a16:creationId xmlns:a16="http://schemas.microsoft.com/office/drawing/2014/main" id="{34ABE92A-7617-4CA5-82B5-C09A1EE4C337}"/>
              </a:ext>
            </a:extLst>
          </p:cNvPr>
          <p:cNvSpPr txBox="1"/>
          <p:nvPr/>
        </p:nvSpPr>
        <p:spPr>
          <a:xfrm>
            <a:off x="28964" y="5123325"/>
            <a:ext cx="6370276" cy="1292662"/>
          </a:xfrm>
          <a:prstGeom prst="rect">
            <a:avLst/>
          </a:prstGeom>
          <a:noFill/>
        </p:spPr>
        <p:txBody>
          <a:bodyPr wrap="square" rtlCol="0">
            <a:spAutoFit/>
          </a:bodyPr>
          <a:lstStyle/>
          <a:p>
            <a:r>
              <a:rPr lang="en-US" sz="2600" dirty="0">
                <a:solidFill>
                  <a:schemeClr val="accent6">
                    <a:lumMod val="50000"/>
                  </a:schemeClr>
                </a:solidFill>
                <a:latin typeface="Aharoni" panose="02010803020104030203" pitchFamily="2" charset="-79"/>
                <a:cs typeface="Aharoni" panose="02010803020104030203" pitchFamily="2" charset="-79"/>
              </a:rPr>
              <a:t>Jesus said, “when fully trained, every disciple will be like his teacher…</a:t>
            </a:r>
          </a:p>
          <a:p>
            <a:r>
              <a:rPr lang="en-US" sz="2600" dirty="0">
                <a:solidFill>
                  <a:schemeClr val="accent6">
                    <a:lumMod val="50000"/>
                  </a:schemeClr>
                </a:solidFill>
                <a:latin typeface="Aharoni" panose="02010803020104030203" pitchFamily="2" charset="-79"/>
                <a:cs typeface="Aharoni" panose="02010803020104030203" pitchFamily="2" charset="-79"/>
              </a:rPr>
              <a:t>Who is the real teacher, the true guide? </a:t>
            </a:r>
          </a:p>
        </p:txBody>
      </p:sp>
      <p:pic>
        <p:nvPicPr>
          <p:cNvPr id="7" name="Picture 6">
            <a:extLst>
              <a:ext uri="{FF2B5EF4-FFF2-40B4-BE49-F238E27FC236}">
                <a16:creationId xmlns:a16="http://schemas.microsoft.com/office/drawing/2014/main" id="{B53D84AA-09D7-4D1F-AD65-D8149A862177}"/>
              </a:ext>
            </a:extLst>
          </p:cNvPr>
          <p:cNvPicPr>
            <a:picLocks noChangeAspect="1"/>
          </p:cNvPicPr>
          <p:nvPr/>
        </p:nvPicPr>
        <p:blipFill>
          <a:blip r:embed="rId2"/>
          <a:stretch>
            <a:fillRect/>
          </a:stretch>
        </p:blipFill>
        <p:spPr>
          <a:xfrm>
            <a:off x="231675" y="3021231"/>
            <a:ext cx="2424110" cy="1824435"/>
          </a:xfrm>
          <a:prstGeom prst="rect">
            <a:avLst/>
          </a:prstGeom>
        </p:spPr>
      </p:pic>
      <p:sp>
        <p:nvSpPr>
          <p:cNvPr id="24" name="TextBox 23">
            <a:extLst>
              <a:ext uri="{FF2B5EF4-FFF2-40B4-BE49-F238E27FC236}">
                <a16:creationId xmlns:a16="http://schemas.microsoft.com/office/drawing/2014/main" id="{4C6F46AE-0E28-4167-AB2A-A937FE2DC737}"/>
              </a:ext>
            </a:extLst>
          </p:cNvPr>
          <p:cNvSpPr txBox="1"/>
          <p:nvPr/>
        </p:nvSpPr>
        <p:spPr>
          <a:xfrm>
            <a:off x="4609942" y="6268025"/>
            <a:ext cx="1308911" cy="523220"/>
          </a:xfrm>
          <a:prstGeom prst="rect">
            <a:avLst/>
          </a:prstGeom>
          <a:noFill/>
        </p:spPr>
        <p:txBody>
          <a:bodyPr wrap="square" rtlCol="0">
            <a:spAutoFit/>
          </a:bodyPr>
          <a:lstStyle/>
          <a:p>
            <a:r>
              <a:rPr lang="en-US" sz="2800" dirty="0">
                <a:solidFill>
                  <a:srgbClr val="FF0000"/>
                </a:solidFill>
                <a:latin typeface="Aharoni" panose="02010803020104030203" pitchFamily="2" charset="-79"/>
                <a:cs typeface="Aharoni" panose="02010803020104030203" pitchFamily="2" charset="-79"/>
              </a:rPr>
              <a:t>Jesus.</a:t>
            </a:r>
          </a:p>
        </p:txBody>
      </p:sp>
      <p:sp>
        <p:nvSpPr>
          <p:cNvPr id="14" name="TextBox 13">
            <a:extLst>
              <a:ext uri="{FF2B5EF4-FFF2-40B4-BE49-F238E27FC236}">
                <a16:creationId xmlns:a16="http://schemas.microsoft.com/office/drawing/2014/main" id="{00EB1C2C-F13F-4F84-8409-23BF2BB26598}"/>
              </a:ext>
            </a:extLst>
          </p:cNvPr>
          <p:cNvSpPr txBox="1"/>
          <p:nvPr/>
        </p:nvSpPr>
        <p:spPr>
          <a:xfrm>
            <a:off x="28964" y="2421727"/>
            <a:ext cx="8795439" cy="461665"/>
          </a:xfrm>
          <a:prstGeom prst="rect">
            <a:avLst/>
          </a:prstGeom>
          <a:noFill/>
        </p:spPr>
        <p:txBody>
          <a:bodyPr wrap="square">
            <a:spAutoFit/>
          </a:bodyPr>
          <a:lstStyle/>
          <a:p>
            <a:r>
              <a:rPr lang="en-US" sz="2400" dirty="0">
                <a:solidFill>
                  <a:schemeClr val="accent6">
                    <a:lumMod val="50000"/>
                  </a:schemeClr>
                </a:solidFill>
                <a:latin typeface="Aharoni" panose="02010803020104030203" pitchFamily="2" charset="-79"/>
                <a:cs typeface="Aharoni" panose="02010803020104030203" pitchFamily="2" charset="-79"/>
              </a:rPr>
              <a:t>Do you think the Pharisees would be good church leaders?</a:t>
            </a:r>
          </a:p>
        </p:txBody>
      </p:sp>
      <p:pic>
        <p:nvPicPr>
          <p:cNvPr id="15" name="Picture 14">
            <a:extLst>
              <a:ext uri="{FF2B5EF4-FFF2-40B4-BE49-F238E27FC236}">
                <a16:creationId xmlns:a16="http://schemas.microsoft.com/office/drawing/2014/main" id="{4FD477A0-534C-46BA-8619-763058A6343E}"/>
              </a:ext>
            </a:extLst>
          </p:cNvPr>
          <p:cNvPicPr>
            <a:picLocks noChangeAspect="1"/>
          </p:cNvPicPr>
          <p:nvPr/>
        </p:nvPicPr>
        <p:blipFill>
          <a:blip r:embed="rId3"/>
          <a:stretch>
            <a:fillRect/>
          </a:stretch>
        </p:blipFill>
        <p:spPr>
          <a:xfrm>
            <a:off x="6336741" y="4760790"/>
            <a:ext cx="2715796" cy="1973205"/>
          </a:xfrm>
          <a:prstGeom prst="rect">
            <a:avLst/>
          </a:prstGeom>
        </p:spPr>
      </p:pic>
    </p:spTree>
    <p:extLst>
      <p:ext uri="{BB962C8B-B14F-4D97-AF65-F5344CB8AC3E}">
        <p14:creationId xmlns:p14="http://schemas.microsoft.com/office/powerpoint/2010/main" val="92544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56D917F6-879E-4771-86C1-67E5C2AEA024}"/>
              </a:ext>
            </a:extLst>
          </p:cNvPr>
          <p:cNvSpPr txBox="1"/>
          <p:nvPr/>
        </p:nvSpPr>
        <p:spPr>
          <a:xfrm>
            <a:off x="19099" y="-25618"/>
            <a:ext cx="9124901" cy="1200329"/>
          </a:xfrm>
          <a:prstGeom prst="rect">
            <a:avLst/>
          </a:prstGeom>
          <a:noFill/>
        </p:spPr>
        <p:txBody>
          <a:bodyPr wrap="square" rtlCol="0">
            <a:spAutoFit/>
          </a:bodyPr>
          <a:lstStyle/>
          <a:p>
            <a:pPr algn="ctr"/>
            <a:r>
              <a:rPr lang="en-US" sz="2400" dirty="0">
                <a:solidFill>
                  <a:schemeClr val="accent6">
                    <a:lumMod val="50000"/>
                  </a:schemeClr>
                </a:solidFill>
                <a:latin typeface="Aharoni" panose="02010803020104030203" pitchFamily="2" charset="-79"/>
                <a:cs typeface="Aharoni" panose="02010803020104030203" pitchFamily="2" charset="-79"/>
              </a:rPr>
              <a:t>Our goal is to: Be another Jesus on earth. When we understand His teachings and imitate Him, we will be like Jesus (our Teacher).</a:t>
            </a:r>
          </a:p>
        </p:txBody>
      </p:sp>
      <p:sp>
        <p:nvSpPr>
          <p:cNvPr id="12" name="TextBox 11">
            <a:extLst>
              <a:ext uri="{FF2B5EF4-FFF2-40B4-BE49-F238E27FC236}">
                <a16:creationId xmlns:a16="http://schemas.microsoft.com/office/drawing/2014/main" id="{A5CCC128-EACF-4A1B-AA9D-BBBC65507E78}"/>
              </a:ext>
            </a:extLst>
          </p:cNvPr>
          <p:cNvSpPr txBox="1"/>
          <p:nvPr/>
        </p:nvSpPr>
        <p:spPr>
          <a:xfrm>
            <a:off x="-49510" y="3874117"/>
            <a:ext cx="6310265" cy="1154162"/>
          </a:xfrm>
          <a:prstGeom prst="rect">
            <a:avLst/>
          </a:prstGeom>
          <a:noFill/>
        </p:spPr>
        <p:txBody>
          <a:bodyPr wrap="square" rtlCol="0">
            <a:spAutoFit/>
          </a:bodyPr>
          <a:lstStyle/>
          <a:p>
            <a:r>
              <a:rPr lang="en-US" sz="2300" dirty="0">
                <a:solidFill>
                  <a:schemeClr val="accent6">
                    <a:lumMod val="50000"/>
                  </a:schemeClr>
                </a:solidFill>
                <a:latin typeface="Aharoni" panose="02010803020104030203" pitchFamily="2" charset="-79"/>
                <a:cs typeface="Aharoni" panose="02010803020104030203" pitchFamily="2" charset="-79"/>
              </a:rPr>
              <a:t>Jesus asks, Why do you notice the splinter in your brother's eye, but do not perceive the wooden beam in your own?? </a:t>
            </a:r>
          </a:p>
        </p:txBody>
      </p:sp>
      <p:sp>
        <p:nvSpPr>
          <p:cNvPr id="13" name="TextBox 12">
            <a:extLst>
              <a:ext uri="{FF2B5EF4-FFF2-40B4-BE49-F238E27FC236}">
                <a16:creationId xmlns:a16="http://schemas.microsoft.com/office/drawing/2014/main" id="{4F46E3E9-5EAB-4CB4-9F02-CE4BB31DFDEE}"/>
              </a:ext>
            </a:extLst>
          </p:cNvPr>
          <p:cNvSpPr txBox="1"/>
          <p:nvPr/>
        </p:nvSpPr>
        <p:spPr>
          <a:xfrm>
            <a:off x="3486681" y="2061337"/>
            <a:ext cx="5728292" cy="707886"/>
          </a:xfrm>
          <a:prstGeom prst="rect">
            <a:avLst/>
          </a:prstGeom>
          <a:noFill/>
        </p:spPr>
        <p:txBody>
          <a:bodyPr wrap="square" rtlCol="0">
            <a:spAutoFit/>
          </a:bodyPr>
          <a:lstStyle/>
          <a:p>
            <a:r>
              <a:rPr lang="en-US" sz="2000" dirty="0">
                <a:solidFill>
                  <a:srgbClr val="FF0000"/>
                </a:solidFill>
                <a:latin typeface="Aharoni" panose="02010803020104030203" pitchFamily="2" charset="-79"/>
                <a:cs typeface="Aharoni" panose="02010803020104030203" pitchFamily="2" charset="-79"/>
              </a:rPr>
              <a:t>The splinter: </a:t>
            </a:r>
            <a:r>
              <a:rPr lang="en-US" sz="2000" dirty="0">
                <a:solidFill>
                  <a:schemeClr val="accent2">
                    <a:lumMod val="75000"/>
                  </a:schemeClr>
                </a:solidFill>
                <a:latin typeface="Aharoni" panose="02010803020104030203" pitchFamily="2" charset="-79"/>
                <a:cs typeface="Aharoni" panose="02010803020104030203" pitchFamily="2" charset="-79"/>
              </a:rPr>
              <a:t>is something small and easily removed.</a:t>
            </a:r>
          </a:p>
        </p:txBody>
      </p:sp>
      <p:pic>
        <p:nvPicPr>
          <p:cNvPr id="16" name="Picture 15">
            <a:extLst>
              <a:ext uri="{FF2B5EF4-FFF2-40B4-BE49-F238E27FC236}">
                <a16:creationId xmlns:a16="http://schemas.microsoft.com/office/drawing/2014/main" id="{4C936683-FC13-4D23-B604-D9B54BF6B7EB}"/>
              </a:ext>
            </a:extLst>
          </p:cNvPr>
          <p:cNvPicPr>
            <a:picLocks noChangeAspect="1"/>
          </p:cNvPicPr>
          <p:nvPr/>
        </p:nvPicPr>
        <p:blipFill>
          <a:blip r:embed="rId2"/>
          <a:stretch>
            <a:fillRect/>
          </a:stretch>
        </p:blipFill>
        <p:spPr>
          <a:xfrm>
            <a:off x="5991564" y="3540052"/>
            <a:ext cx="2946468" cy="1963314"/>
          </a:xfrm>
          <a:prstGeom prst="rect">
            <a:avLst/>
          </a:prstGeom>
        </p:spPr>
      </p:pic>
      <p:sp>
        <p:nvSpPr>
          <p:cNvPr id="17" name="TextBox 16">
            <a:extLst>
              <a:ext uri="{FF2B5EF4-FFF2-40B4-BE49-F238E27FC236}">
                <a16:creationId xmlns:a16="http://schemas.microsoft.com/office/drawing/2014/main" id="{E9B24ADA-2900-4A7F-9FAB-E7DFB8240139}"/>
              </a:ext>
            </a:extLst>
          </p:cNvPr>
          <p:cNvSpPr txBox="1"/>
          <p:nvPr/>
        </p:nvSpPr>
        <p:spPr>
          <a:xfrm>
            <a:off x="0" y="1025919"/>
            <a:ext cx="9124901" cy="877163"/>
          </a:xfrm>
          <a:prstGeom prst="rect">
            <a:avLst/>
          </a:prstGeom>
          <a:noFill/>
        </p:spPr>
        <p:txBody>
          <a:bodyPr wrap="square" rtlCol="0">
            <a:spAutoFit/>
          </a:bodyPr>
          <a:lstStyle/>
          <a:p>
            <a:pPr algn="ctr"/>
            <a:r>
              <a:rPr lang="en-US" sz="2400" dirty="0">
                <a:solidFill>
                  <a:srgbClr val="FF0000"/>
                </a:solidFill>
                <a:latin typeface="Aharoni" panose="02010803020104030203" pitchFamily="2" charset="-79"/>
                <a:cs typeface="Aharoni" panose="02010803020104030203" pitchFamily="2" charset="-79"/>
              </a:rPr>
              <a:t>Jesus refers to the splinter in our brother’s eye and the beam in our own</a:t>
            </a:r>
            <a:r>
              <a:rPr lang="en-US" sz="2700" dirty="0">
                <a:solidFill>
                  <a:srgbClr val="FF0000"/>
                </a:solidFill>
                <a:latin typeface="Aharoni" panose="02010803020104030203" pitchFamily="2" charset="-79"/>
                <a:cs typeface="Aharoni" panose="02010803020104030203" pitchFamily="2" charset="-79"/>
              </a:rPr>
              <a:t>..</a:t>
            </a:r>
          </a:p>
        </p:txBody>
      </p:sp>
      <p:pic>
        <p:nvPicPr>
          <p:cNvPr id="2050" name="Picture 2" descr="Drawing Of Family png download - 959*591 - Free Transparent Mote And The  Beam png Download. - CleanPNG / KissPNG">
            <a:extLst>
              <a:ext uri="{FF2B5EF4-FFF2-40B4-BE49-F238E27FC236}">
                <a16:creationId xmlns:a16="http://schemas.microsoft.com/office/drawing/2014/main" id="{721393D4-322E-4435-B168-76D387A6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2" y="1777131"/>
            <a:ext cx="3306537" cy="20574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33F8E87-15CC-451A-8A2C-A92178A02263}"/>
              </a:ext>
            </a:extLst>
          </p:cNvPr>
          <p:cNvSpPr txBox="1"/>
          <p:nvPr/>
        </p:nvSpPr>
        <p:spPr>
          <a:xfrm>
            <a:off x="3486681" y="2812288"/>
            <a:ext cx="5728292" cy="707886"/>
          </a:xfrm>
          <a:prstGeom prst="rect">
            <a:avLst/>
          </a:prstGeom>
          <a:noFill/>
        </p:spPr>
        <p:txBody>
          <a:bodyPr wrap="square" rtlCol="0">
            <a:spAutoFit/>
          </a:bodyPr>
          <a:lstStyle/>
          <a:p>
            <a:r>
              <a:rPr lang="en-US" sz="2000" dirty="0">
                <a:solidFill>
                  <a:srgbClr val="FF0000"/>
                </a:solidFill>
                <a:latin typeface="Aharoni" panose="02010803020104030203" pitchFamily="2" charset="-79"/>
                <a:cs typeface="Aharoni" panose="02010803020104030203" pitchFamily="2" charset="-79"/>
              </a:rPr>
              <a:t>The beam: </a:t>
            </a:r>
            <a:r>
              <a:rPr lang="en-US" sz="2000" dirty="0">
                <a:solidFill>
                  <a:schemeClr val="accent2">
                    <a:lumMod val="75000"/>
                  </a:schemeClr>
                </a:solidFill>
                <a:latin typeface="Aharoni" panose="02010803020104030203" pitchFamily="2" charset="-79"/>
                <a:cs typeface="Aharoni" panose="02010803020104030203" pitchFamily="2" charset="-79"/>
              </a:rPr>
              <a:t>is a rigid, strong board used to support ceilings and buildings.</a:t>
            </a:r>
          </a:p>
        </p:txBody>
      </p:sp>
      <p:sp>
        <p:nvSpPr>
          <p:cNvPr id="19" name="TextBox 18">
            <a:extLst>
              <a:ext uri="{FF2B5EF4-FFF2-40B4-BE49-F238E27FC236}">
                <a16:creationId xmlns:a16="http://schemas.microsoft.com/office/drawing/2014/main" id="{9B4E973A-E8CD-481E-81AB-61728357FE3E}"/>
              </a:ext>
            </a:extLst>
          </p:cNvPr>
          <p:cNvSpPr txBox="1"/>
          <p:nvPr/>
        </p:nvSpPr>
        <p:spPr>
          <a:xfrm>
            <a:off x="1743340" y="5038501"/>
            <a:ext cx="4070072" cy="492443"/>
          </a:xfrm>
          <a:prstGeom prst="rect">
            <a:avLst/>
          </a:prstGeom>
          <a:noFill/>
        </p:spPr>
        <p:txBody>
          <a:bodyPr wrap="square">
            <a:spAutoFit/>
          </a:bodyPr>
          <a:lstStyle/>
          <a:p>
            <a:r>
              <a:rPr lang="en-US" sz="2600" dirty="0">
                <a:solidFill>
                  <a:schemeClr val="accent6">
                    <a:lumMod val="50000"/>
                  </a:schemeClr>
                </a:solidFill>
                <a:latin typeface="Aharoni" panose="02010803020104030203" pitchFamily="2" charset="-79"/>
                <a:cs typeface="Aharoni" panose="02010803020104030203" pitchFamily="2" charset="-79"/>
              </a:rPr>
              <a:t>What does this mean?</a:t>
            </a:r>
            <a:endParaRPr lang="en-US" sz="2600" dirty="0"/>
          </a:p>
        </p:txBody>
      </p:sp>
      <p:sp>
        <p:nvSpPr>
          <p:cNvPr id="20" name="TextBox 19">
            <a:extLst>
              <a:ext uri="{FF2B5EF4-FFF2-40B4-BE49-F238E27FC236}">
                <a16:creationId xmlns:a16="http://schemas.microsoft.com/office/drawing/2014/main" id="{2CDDAC6E-C42C-4BF1-8AF9-8A1E37345A0B}"/>
              </a:ext>
            </a:extLst>
          </p:cNvPr>
          <p:cNvSpPr txBox="1"/>
          <p:nvPr/>
        </p:nvSpPr>
        <p:spPr>
          <a:xfrm>
            <a:off x="19099" y="5589497"/>
            <a:ext cx="9124901" cy="1200329"/>
          </a:xfrm>
          <a:prstGeom prst="rect">
            <a:avLst/>
          </a:prstGeom>
          <a:noFill/>
        </p:spPr>
        <p:txBody>
          <a:bodyPr wrap="square">
            <a:spAutoFit/>
          </a:bodyPr>
          <a:lstStyle/>
          <a:p>
            <a:r>
              <a:rPr lang="en-US" sz="2400" dirty="0">
                <a:solidFill>
                  <a:srgbClr val="FF0000"/>
                </a:solidFill>
                <a:latin typeface="Aharoni" panose="02010803020104030203" pitchFamily="2" charset="-79"/>
                <a:cs typeface="Aharoni" panose="02010803020104030203" pitchFamily="2" charset="-79"/>
              </a:rPr>
              <a:t>Often we only see the small defects in others </a:t>
            </a:r>
            <a:r>
              <a:rPr lang="en-US" sz="2400" dirty="0">
                <a:solidFill>
                  <a:schemeClr val="accent2">
                    <a:lumMod val="75000"/>
                  </a:schemeClr>
                </a:solidFill>
                <a:latin typeface="Aharoni" panose="02010803020104030203" pitchFamily="2" charset="-79"/>
                <a:cs typeface="Aharoni" panose="02010803020104030203" pitchFamily="2" charset="-79"/>
              </a:rPr>
              <a:t>(the slinter) </a:t>
            </a:r>
            <a:r>
              <a:rPr lang="en-US" sz="2400" dirty="0">
                <a:solidFill>
                  <a:srgbClr val="FF0000"/>
                </a:solidFill>
                <a:latin typeface="Aharoni" panose="02010803020104030203" pitchFamily="2" charset="-79"/>
                <a:cs typeface="Aharoni" panose="02010803020104030203" pitchFamily="2" charset="-79"/>
              </a:rPr>
              <a:t>but we don’t worry about fixing our own large defects </a:t>
            </a:r>
            <a:r>
              <a:rPr lang="en-US" sz="2400" dirty="0">
                <a:solidFill>
                  <a:schemeClr val="accent2">
                    <a:lumMod val="75000"/>
                  </a:schemeClr>
                </a:solidFill>
                <a:latin typeface="Aharoni" panose="02010803020104030203" pitchFamily="2" charset="-79"/>
                <a:cs typeface="Aharoni" panose="02010803020104030203" pitchFamily="2" charset="-79"/>
              </a:rPr>
              <a:t>(the beam). </a:t>
            </a:r>
            <a:r>
              <a:rPr lang="en-US" sz="2400" dirty="0">
                <a:solidFill>
                  <a:schemeClr val="accent6">
                    <a:lumMod val="50000"/>
                  </a:schemeClr>
                </a:solidFill>
                <a:latin typeface="Aharoni" panose="02010803020104030203" pitchFamily="2" charset="-79"/>
                <a:cs typeface="Aharoni" panose="02010803020104030203" pitchFamily="2" charset="-79"/>
              </a:rPr>
              <a:t>We judge others? We think we are better than others?</a:t>
            </a:r>
            <a:endParaRPr lang="en-US" sz="2400" dirty="0">
              <a:solidFill>
                <a:schemeClr val="accent6">
                  <a:lumMod val="50000"/>
                </a:schemeClr>
              </a:solidFill>
            </a:endParaRPr>
          </a:p>
        </p:txBody>
      </p:sp>
    </p:spTree>
    <p:extLst>
      <p:ext uri="{BB962C8B-B14F-4D97-AF65-F5344CB8AC3E}">
        <p14:creationId xmlns:p14="http://schemas.microsoft.com/office/powerpoint/2010/main" val="344853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56D917F6-879E-4771-86C1-67E5C2AEA024}"/>
              </a:ext>
            </a:extLst>
          </p:cNvPr>
          <p:cNvSpPr txBox="1"/>
          <p:nvPr/>
        </p:nvSpPr>
        <p:spPr>
          <a:xfrm>
            <a:off x="20890" y="-40250"/>
            <a:ext cx="9123110" cy="1338828"/>
          </a:xfrm>
          <a:prstGeom prst="rect">
            <a:avLst/>
          </a:prstGeom>
          <a:noFill/>
        </p:spPr>
        <p:txBody>
          <a:bodyPr wrap="square" rtlCol="0">
            <a:spAutoFit/>
          </a:bodyPr>
          <a:lstStyle/>
          <a:p>
            <a:pPr algn="ctr"/>
            <a:r>
              <a:rPr lang="en-US" sz="2700" dirty="0">
                <a:solidFill>
                  <a:schemeClr val="accent6">
                    <a:lumMod val="50000"/>
                  </a:schemeClr>
                </a:solidFill>
                <a:latin typeface="Aharoni" panose="02010803020104030203" pitchFamily="2" charset="-79"/>
                <a:cs typeface="Aharoni" panose="02010803020104030203" pitchFamily="2" charset="-79"/>
              </a:rPr>
              <a:t>Jesus also says, “A good tree does not bear rotten fruit, nor does a rotten tree bear good fruit. </a:t>
            </a:r>
          </a:p>
          <a:p>
            <a:pPr algn="ctr"/>
            <a:r>
              <a:rPr lang="en-US" sz="2700" dirty="0">
                <a:solidFill>
                  <a:schemeClr val="accent6">
                    <a:lumMod val="50000"/>
                  </a:schemeClr>
                </a:solidFill>
                <a:latin typeface="Aharoni" panose="02010803020104030203" pitchFamily="2" charset="-79"/>
                <a:cs typeface="Aharoni" panose="02010803020104030203" pitchFamily="2" charset="-79"/>
              </a:rPr>
              <a:t>For every tree is known by its own fruit.  </a:t>
            </a:r>
          </a:p>
        </p:txBody>
      </p:sp>
      <p:sp>
        <p:nvSpPr>
          <p:cNvPr id="10" name="TextBox 9">
            <a:extLst>
              <a:ext uri="{FF2B5EF4-FFF2-40B4-BE49-F238E27FC236}">
                <a16:creationId xmlns:a16="http://schemas.microsoft.com/office/drawing/2014/main" id="{741C7134-8507-4807-AE76-AC56FF2E8216}"/>
              </a:ext>
            </a:extLst>
          </p:cNvPr>
          <p:cNvSpPr txBox="1"/>
          <p:nvPr/>
        </p:nvSpPr>
        <p:spPr>
          <a:xfrm>
            <a:off x="0" y="4526806"/>
            <a:ext cx="9144000" cy="477054"/>
          </a:xfrm>
          <a:prstGeom prst="rect">
            <a:avLst/>
          </a:prstGeom>
          <a:noFill/>
        </p:spPr>
        <p:txBody>
          <a:bodyPr wrap="square" rtlCol="0">
            <a:spAutoFit/>
          </a:bodyPr>
          <a:lstStyle/>
          <a:p>
            <a:r>
              <a:rPr lang="en-US" sz="2500" dirty="0">
                <a:latin typeface="Aharoni" panose="02010803020104030203" pitchFamily="2" charset="-79"/>
                <a:cs typeface="Aharoni" panose="02010803020104030203" pitchFamily="2" charset="-79"/>
              </a:rPr>
              <a:t>.</a:t>
            </a:r>
          </a:p>
        </p:txBody>
      </p:sp>
      <p:sp>
        <p:nvSpPr>
          <p:cNvPr id="11" name="TextBox 10">
            <a:extLst>
              <a:ext uri="{FF2B5EF4-FFF2-40B4-BE49-F238E27FC236}">
                <a16:creationId xmlns:a16="http://schemas.microsoft.com/office/drawing/2014/main" id="{4CB8B2E7-36D8-4632-9190-62F318277870}"/>
              </a:ext>
            </a:extLst>
          </p:cNvPr>
          <p:cNvSpPr txBox="1"/>
          <p:nvPr/>
        </p:nvSpPr>
        <p:spPr>
          <a:xfrm>
            <a:off x="3781887" y="1841465"/>
            <a:ext cx="5301927" cy="861774"/>
          </a:xfrm>
          <a:prstGeom prst="rect">
            <a:avLst/>
          </a:prstGeom>
          <a:noFill/>
        </p:spPr>
        <p:txBody>
          <a:bodyPr wrap="square" rtlCol="0">
            <a:spAutoFit/>
          </a:bodyPr>
          <a:lstStyle/>
          <a:p>
            <a:r>
              <a:rPr lang="en-US" sz="2500" dirty="0">
                <a:solidFill>
                  <a:srgbClr val="FF0000"/>
                </a:solidFill>
                <a:latin typeface="Aharoni" panose="02010803020104030203" pitchFamily="2" charset="-79"/>
                <a:cs typeface="Aharoni" panose="02010803020104030203" pitchFamily="2" charset="-79"/>
              </a:rPr>
              <a:t>Jesus compares the tree with a person.</a:t>
            </a:r>
          </a:p>
        </p:txBody>
      </p:sp>
      <p:sp>
        <p:nvSpPr>
          <p:cNvPr id="12" name="TextBox 11">
            <a:extLst>
              <a:ext uri="{FF2B5EF4-FFF2-40B4-BE49-F238E27FC236}">
                <a16:creationId xmlns:a16="http://schemas.microsoft.com/office/drawing/2014/main" id="{A5CCC128-EACF-4A1B-AA9D-BBBC65507E78}"/>
              </a:ext>
            </a:extLst>
          </p:cNvPr>
          <p:cNvSpPr txBox="1"/>
          <p:nvPr/>
        </p:nvSpPr>
        <p:spPr>
          <a:xfrm>
            <a:off x="517358" y="3967123"/>
            <a:ext cx="7740355" cy="1246495"/>
          </a:xfrm>
          <a:prstGeom prst="rect">
            <a:avLst/>
          </a:prstGeom>
          <a:noFill/>
        </p:spPr>
        <p:txBody>
          <a:bodyPr wrap="square" rtlCol="0">
            <a:spAutoFit/>
          </a:bodyPr>
          <a:lstStyle/>
          <a:p>
            <a:pPr algn="ctr"/>
            <a:r>
              <a:rPr lang="en-US" sz="2500" dirty="0">
                <a:solidFill>
                  <a:schemeClr val="accent6">
                    <a:lumMod val="50000"/>
                  </a:schemeClr>
                </a:solidFill>
                <a:latin typeface="Aharoni" panose="02010803020104030203" pitchFamily="2" charset="-79"/>
                <a:cs typeface="Aharoni" panose="02010803020104030203" pitchFamily="2" charset="-79"/>
              </a:rPr>
              <a:t>Describe the words and actions of a good person? And those of a bad person? How do they compare to the apples below?</a:t>
            </a:r>
          </a:p>
        </p:txBody>
      </p:sp>
      <p:pic>
        <p:nvPicPr>
          <p:cNvPr id="14" name="Picture 13">
            <a:extLst>
              <a:ext uri="{FF2B5EF4-FFF2-40B4-BE49-F238E27FC236}">
                <a16:creationId xmlns:a16="http://schemas.microsoft.com/office/drawing/2014/main" id="{AFF965E1-37E8-450D-ADF3-462D22423E60}"/>
              </a:ext>
            </a:extLst>
          </p:cNvPr>
          <p:cNvPicPr>
            <a:picLocks noChangeAspect="1"/>
          </p:cNvPicPr>
          <p:nvPr/>
        </p:nvPicPr>
        <p:blipFill>
          <a:blip r:embed="rId3"/>
          <a:stretch>
            <a:fillRect/>
          </a:stretch>
        </p:blipFill>
        <p:spPr>
          <a:xfrm>
            <a:off x="158682" y="1370000"/>
            <a:ext cx="3563019" cy="2624601"/>
          </a:xfrm>
          <a:prstGeom prst="rect">
            <a:avLst/>
          </a:prstGeom>
        </p:spPr>
      </p:pic>
      <p:sp>
        <p:nvSpPr>
          <p:cNvPr id="16" name="TextBox 15">
            <a:extLst>
              <a:ext uri="{FF2B5EF4-FFF2-40B4-BE49-F238E27FC236}">
                <a16:creationId xmlns:a16="http://schemas.microsoft.com/office/drawing/2014/main" id="{4BC80732-EE89-49B8-B255-57236A79AD00}"/>
              </a:ext>
            </a:extLst>
          </p:cNvPr>
          <p:cNvSpPr txBox="1"/>
          <p:nvPr/>
        </p:nvSpPr>
        <p:spPr>
          <a:xfrm>
            <a:off x="3781887" y="2682301"/>
            <a:ext cx="5362113" cy="477054"/>
          </a:xfrm>
          <a:prstGeom prst="rect">
            <a:avLst/>
          </a:prstGeom>
          <a:noFill/>
        </p:spPr>
        <p:txBody>
          <a:bodyPr wrap="square">
            <a:spAutoFit/>
          </a:bodyPr>
          <a:lstStyle/>
          <a:p>
            <a:r>
              <a:rPr lang="en-US" sz="2500" dirty="0">
                <a:solidFill>
                  <a:schemeClr val="accent6">
                    <a:lumMod val="50000"/>
                  </a:schemeClr>
                </a:solidFill>
                <a:latin typeface="Aharoni" panose="02010803020104030203" pitchFamily="2" charset="-79"/>
                <a:cs typeface="Aharoni" panose="02010803020104030203" pitchFamily="2" charset="-79"/>
              </a:rPr>
              <a:t>What do the fruits represent?</a:t>
            </a:r>
            <a:endParaRPr lang="en-US" sz="2500" dirty="0"/>
          </a:p>
        </p:txBody>
      </p:sp>
      <p:sp>
        <p:nvSpPr>
          <p:cNvPr id="17" name="TextBox 16">
            <a:extLst>
              <a:ext uri="{FF2B5EF4-FFF2-40B4-BE49-F238E27FC236}">
                <a16:creationId xmlns:a16="http://schemas.microsoft.com/office/drawing/2014/main" id="{64D855EC-47EB-4648-97FA-3CF7F22DA8CF}"/>
              </a:ext>
            </a:extLst>
          </p:cNvPr>
          <p:cNvSpPr txBox="1"/>
          <p:nvPr/>
        </p:nvSpPr>
        <p:spPr>
          <a:xfrm>
            <a:off x="3781887" y="3181327"/>
            <a:ext cx="5241742" cy="861774"/>
          </a:xfrm>
          <a:prstGeom prst="rect">
            <a:avLst/>
          </a:prstGeom>
          <a:noFill/>
        </p:spPr>
        <p:txBody>
          <a:bodyPr wrap="square" rtlCol="0">
            <a:spAutoFit/>
          </a:bodyPr>
          <a:lstStyle/>
          <a:p>
            <a:r>
              <a:rPr lang="en-US" sz="2500" dirty="0">
                <a:solidFill>
                  <a:srgbClr val="FF0000"/>
                </a:solidFill>
                <a:latin typeface="Aharoni" panose="02010803020104030203" pitchFamily="2" charset="-79"/>
                <a:cs typeface="Aharoni" panose="02010803020104030203" pitchFamily="2" charset="-79"/>
              </a:rPr>
              <a:t>The fruits are the good words and actions of the person.</a:t>
            </a:r>
          </a:p>
        </p:txBody>
      </p:sp>
      <p:pic>
        <p:nvPicPr>
          <p:cNvPr id="22" name="Picture 21">
            <a:extLst>
              <a:ext uri="{FF2B5EF4-FFF2-40B4-BE49-F238E27FC236}">
                <a16:creationId xmlns:a16="http://schemas.microsoft.com/office/drawing/2014/main" id="{F4BB04D3-8840-4716-8BEB-CFF70477DE3B}"/>
              </a:ext>
            </a:extLst>
          </p:cNvPr>
          <p:cNvPicPr>
            <a:picLocks noChangeAspect="1"/>
          </p:cNvPicPr>
          <p:nvPr/>
        </p:nvPicPr>
        <p:blipFill>
          <a:blip r:embed="rId4"/>
          <a:stretch>
            <a:fillRect/>
          </a:stretch>
        </p:blipFill>
        <p:spPr>
          <a:xfrm>
            <a:off x="2367032" y="5213618"/>
            <a:ext cx="1591452" cy="1585156"/>
          </a:xfrm>
          <a:prstGeom prst="rect">
            <a:avLst/>
          </a:prstGeom>
        </p:spPr>
      </p:pic>
      <p:pic>
        <p:nvPicPr>
          <p:cNvPr id="26" name="Picture 25">
            <a:extLst>
              <a:ext uri="{FF2B5EF4-FFF2-40B4-BE49-F238E27FC236}">
                <a16:creationId xmlns:a16="http://schemas.microsoft.com/office/drawing/2014/main" id="{878A5389-F6EA-41D1-81B7-0D2BC851AA37}"/>
              </a:ext>
            </a:extLst>
          </p:cNvPr>
          <p:cNvPicPr>
            <a:picLocks noChangeAspect="1"/>
          </p:cNvPicPr>
          <p:nvPr/>
        </p:nvPicPr>
        <p:blipFill>
          <a:blip r:embed="rId5"/>
          <a:stretch>
            <a:fillRect/>
          </a:stretch>
        </p:blipFill>
        <p:spPr>
          <a:xfrm>
            <a:off x="4724400" y="5040968"/>
            <a:ext cx="2481424" cy="1744751"/>
          </a:xfrm>
          <a:prstGeom prst="rect">
            <a:avLst/>
          </a:prstGeom>
        </p:spPr>
      </p:pic>
      <p:sp>
        <p:nvSpPr>
          <p:cNvPr id="27" name="TextBox 26">
            <a:extLst>
              <a:ext uri="{FF2B5EF4-FFF2-40B4-BE49-F238E27FC236}">
                <a16:creationId xmlns:a16="http://schemas.microsoft.com/office/drawing/2014/main" id="{7F1862E5-FBCA-46CB-B39F-26C4DD60AA1A}"/>
              </a:ext>
            </a:extLst>
          </p:cNvPr>
          <p:cNvSpPr txBox="1"/>
          <p:nvPr/>
        </p:nvSpPr>
        <p:spPr>
          <a:xfrm>
            <a:off x="977525" y="5683030"/>
            <a:ext cx="1500327" cy="646331"/>
          </a:xfrm>
          <a:prstGeom prst="rect">
            <a:avLst/>
          </a:prstGeom>
          <a:noFill/>
        </p:spPr>
        <p:txBody>
          <a:bodyPr wrap="square" rtlCol="0">
            <a:spAutoFit/>
          </a:bodyPr>
          <a:lstStyle/>
          <a:p>
            <a:r>
              <a:rPr lang="en-US" dirty="0">
                <a:latin typeface="Arial Black" panose="020B0A04020102020204" pitchFamily="34" charset="0"/>
              </a:rPr>
              <a:t>Good Person</a:t>
            </a:r>
          </a:p>
        </p:txBody>
      </p:sp>
      <p:sp>
        <p:nvSpPr>
          <p:cNvPr id="29" name="TextBox 28">
            <a:extLst>
              <a:ext uri="{FF2B5EF4-FFF2-40B4-BE49-F238E27FC236}">
                <a16:creationId xmlns:a16="http://schemas.microsoft.com/office/drawing/2014/main" id="{BD4AC089-E4C8-4993-AD96-56E9F7125040}"/>
              </a:ext>
            </a:extLst>
          </p:cNvPr>
          <p:cNvSpPr txBox="1"/>
          <p:nvPr/>
        </p:nvSpPr>
        <p:spPr>
          <a:xfrm>
            <a:off x="6991000" y="5553050"/>
            <a:ext cx="1500327" cy="646331"/>
          </a:xfrm>
          <a:prstGeom prst="rect">
            <a:avLst/>
          </a:prstGeom>
          <a:noFill/>
        </p:spPr>
        <p:txBody>
          <a:bodyPr wrap="square" rtlCol="0">
            <a:spAutoFit/>
          </a:bodyPr>
          <a:lstStyle/>
          <a:p>
            <a:r>
              <a:rPr lang="en-US" dirty="0">
                <a:latin typeface="Arial Black" panose="020B0A04020102020204" pitchFamily="34" charset="0"/>
              </a:rPr>
              <a:t>Bad Person</a:t>
            </a:r>
          </a:p>
        </p:txBody>
      </p:sp>
      <p:sp>
        <p:nvSpPr>
          <p:cNvPr id="2" name="TextBox 1">
            <a:extLst>
              <a:ext uri="{FF2B5EF4-FFF2-40B4-BE49-F238E27FC236}">
                <a16:creationId xmlns:a16="http://schemas.microsoft.com/office/drawing/2014/main" id="{E915CD77-3506-4F8E-BCB4-A4B1B587DEEB}"/>
              </a:ext>
            </a:extLst>
          </p:cNvPr>
          <p:cNvSpPr txBox="1"/>
          <p:nvPr/>
        </p:nvSpPr>
        <p:spPr>
          <a:xfrm>
            <a:off x="3781887" y="1364411"/>
            <a:ext cx="4668252" cy="477054"/>
          </a:xfrm>
          <a:prstGeom prst="rect">
            <a:avLst/>
          </a:prstGeom>
          <a:noFill/>
        </p:spPr>
        <p:txBody>
          <a:bodyPr wrap="square" rtlCol="0">
            <a:spAutoFit/>
          </a:bodyPr>
          <a:lstStyle/>
          <a:p>
            <a:r>
              <a:rPr lang="en-US" sz="2500" dirty="0">
                <a:solidFill>
                  <a:schemeClr val="accent6">
                    <a:lumMod val="50000"/>
                  </a:schemeClr>
                </a:solidFill>
                <a:latin typeface="Aharoni" panose="02010803020104030203" pitchFamily="2" charset="-79"/>
                <a:cs typeface="Aharoni" panose="02010803020104030203" pitchFamily="2" charset="-79"/>
              </a:rPr>
              <a:t>Who does the tree represent?</a:t>
            </a:r>
          </a:p>
        </p:txBody>
      </p:sp>
    </p:spTree>
    <p:extLst>
      <p:ext uri="{BB962C8B-B14F-4D97-AF65-F5344CB8AC3E}">
        <p14:creationId xmlns:p14="http://schemas.microsoft.com/office/powerpoint/2010/main" val="401182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6" grpId="0"/>
      <p:bldP spid="17" grpId="0"/>
      <p:bldP spid="27" grpId="0"/>
      <p:bldP spid="2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3549316" y="42778"/>
            <a:ext cx="2045368" cy="523220"/>
          </a:xfrm>
          <a:prstGeom prst="rect">
            <a:avLst/>
          </a:prstGeom>
          <a:noFill/>
        </p:spPr>
        <p:txBody>
          <a:bodyPr wrap="square" rtlCol="0">
            <a:spAutoFit/>
          </a:bodyPr>
          <a:lstStyle/>
          <a:p>
            <a:r>
              <a:rPr lang="en-US" sz="2800" dirty="0">
                <a:latin typeface="Aharoni" panose="02010803020104030203" pitchFamily="2" charset="-79"/>
                <a:cs typeface="Aharoni" panose="02010803020104030203" pitchFamily="2" charset="-79"/>
              </a:rPr>
              <a:t>SUMMARY</a:t>
            </a:r>
            <a:r>
              <a:rPr lang="en-US" sz="2800" b="1" dirty="0">
                <a:solidFill>
                  <a:srgbClr val="FF0000"/>
                </a:solidFill>
                <a:latin typeface="Aharoni" panose="02010803020104030203" pitchFamily="2" charset="-79"/>
                <a:cs typeface="Aharoni" panose="02010803020104030203" pitchFamily="2" charset="-79"/>
              </a:rPr>
              <a:t>                         </a:t>
            </a:r>
            <a:endParaRPr lang="en-US" sz="2800" dirty="0">
              <a:latin typeface="Aharoni" panose="02010803020104030203" pitchFamily="2" charset="-79"/>
              <a:cs typeface="Aharoni" panose="02010803020104030203" pitchFamily="2" charset="-79"/>
            </a:endParaRPr>
          </a:p>
        </p:txBody>
      </p:sp>
      <p:sp>
        <p:nvSpPr>
          <p:cNvPr id="15" name="TextBox 14">
            <a:extLst>
              <a:ext uri="{FF2B5EF4-FFF2-40B4-BE49-F238E27FC236}">
                <a16:creationId xmlns:a16="http://schemas.microsoft.com/office/drawing/2014/main" id="{9D431A53-91DF-44FC-9D7E-E5CEA43E3FC1}"/>
              </a:ext>
            </a:extLst>
          </p:cNvPr>
          <p:cNvSpPr txBox="1"/>
          <p:nvPr/>
        </p:nvSpPr>
        <p:spPr>
          <a:xfrm>
            <a:off x="0" y="504123"/>
            <a:ext cx="9144000" cy="1384995"/>
          </a:xfrm>
          <a:prstGeom prst="rect">
            <a:avLst/>
          </a:prstGeom>
          <a:noFill/>
        </p:spPr>
        <p:txBody>
          <a:bodyPr wrap="square" rtlCol="0">
            <a:spAutoFit/>
          </a:bodyPr>
          <a:lstStyle/>
          <a:p>
            <a:pPr algn="ctr"/>
            <a:r>
              <a:rPr lang="en-US" sz="2700" dirty="0">
                <a:solidFill>
                  <a:schemeClr val="accent6">
                    <a:lumMod val="50000"/>
                  </a:schemeClr>
                </a:solidFill>
                <a:latin typeface="Aharoni" panose="02010803020104030203" pitchFamily="2" charset="-79"/>
                <a:cs typeface="Aharoni" panose="02010803020104030203" pitchFamily="2" charset="-79"/>
              </a:rPr>
              <a:t>Jesus invites us to know how to discern between bad and good fruits: between bad people and  those that are good for us.</a:t>
            </a:r>
          </a:p>
        </p:txBody>
      </p:sp>
      <p:sp>
        <p:nvSpPr>
          <p:cNvPr id="2" name="TextBox 1">
            <a:extLst>
              <a:ext uri="{FF2B5EF4-FFF2-40B4-BE49-F238E27FC236}">
                <a16:creationId xmlns:a16="http://schemas.microsoft.com/office/drawing/2014/main" id="{4E65FF06-2119-4521-BCE0-44568197B232}"/>
              </a:ext>
            </a:extLst>
          </p:cNvPr>
          <p:cNvSpPr txBox="1"/>
          <p:nvPr/>
        </p:nvSpPr>
        <p:spPr>
          <a:xfrm>
            <a:off x="861134" y="1916302"/>
            <a:ext cx="6997167" cy="830997"/>
          </a:xfrm>
          <a:prstGeom prst="rect">
            <a:avLst/>
          </a:prstGeom>
          <a:noFill/>
        </p:spPr>
        <p:txBody>
          <a:bodyPr wrap="square" rtlCol="0">
            <a:spAutoFit/>
          </a:bodyPr>
          <a:lstStyle/>
          <a:p>
            <a:r>
              <a:rPr lang="en-US" sz="2400" dirty="0">
                <a:solidFill>
                  <a:schemeClr val="accent6">
                    <a:lumMod val="50000"/>
                  </a:schemeClr>
                </a:solidFill>
                <a:latin typeface="Arial Black" panose="020B0A04020102020204" pitchFamily="34" charset="0"/>
              </a:rPr>
              <a:t>Surround yourself with good people who help you follow the path to Jesus.</a:t>
            </a:r>
          </a:p>
        </p:txBody>
      </p:sp>
      <p:pic>
        <p:nvPicPr>
          <p:cNvPr id="27" name="Picture 26">
            <a:extLst>
              <a:ext uri="{FF2B5EF4-FFF2-40B4-BE49-F238E27FC236}">
                <a16:creationId xmlns:a16="http://schemas.microsoft.com/office/drawing/2014/main" id="{4F076B31-8F19-4590-B6AC-D3F8060269C9}"/>
              </a:ext>
            </a:extLst>
          </p:cNvPr>
          <p:cNvPicPr>
            <a:picLocks noChangeAspect="1"/>
          </p:cNvPicPr>
          <p:nvPr/>
        </p:nvPicPr>
        <p:blipFill>
          <a:blip r:embed="rId2"/>
          <a:stretch>
            <a:fillRect/>
          </a:stretch>
        </p:blipFill>
        <p:spPr>
          <a:xfrm>
            <a:off x="199619" y="2015231"/>
            <a:ext cx="610654" cy="610654"/>
          </a:xfrm>
          <a:prstGeom prst="rect">
            <a:avLst/>
          </a:prstGeom>
        </p:spPr>
      </p:pic>
      <p:sp>
        <p:nvSpPr>
          <p:cNvPr id="28" name="TextBox 27">
            <a:extLst>
              <a:ext uri="{FF2B5EF4-FFF2-40B4-BE49-F238E27FC236}">
                <a16:creationId xmlns:a16="http://schemas.microsoft.com/office/drawing/2014/main" id="{7BE734F4-6A29-452D-B4F7-5DC60D95C5D9}"/>
              </a:ext>
            </a:extLst>
          </p:cNvPr>
          <p:cNvSpPr txBox="1"/>
          <p:nvPr/>
        </p:nvSpPr>
        <p:spPr>
          <a:xfrm>
            <a:off x="846863" y="2907639"/>
            <a:ext cx="6503848" cy="1938992"/>
          </a:xfrm>
          <a:prstGeom prst="rect">
            <a:avLst/>
          </a:prstGeom>
          <a:noFill/>
        </p:spPr>
        <p:txBody>
          <a:bodyPr wrap="square" rtlCol="0">
            <a:spAutoFit/>
          </a:bodyPr>
          <a:lstStyle/>
          <a:p>
            <a:r>
              <a:rPr lang="en-US" sz="2400" dirty="0">
                <a:solidFill>
                  <a:schemeClr val="accent6">
                    <a:lumMod val="50000"/>
                  </a:schemeClr>
                </a:solidFill>
                <a:latin typeface="Arial Black" panose="020B0A04020102020204" pitchFamily="34" charset="0"/>
              </a:rPr>
              <a:t>Let yourself be guided by Jesus, by His Word, and by those who represent Him. (priests) And prepare yourself to receive the Holy Spirit in the Sacraments. </a:t>
            </a:r>
          </a:p>
        </p:txBody>
      </p:sp>
      <p:pic>
        <p:nvPicPr>
          <p:cNvPr id="29" name="Picture 28">
            <a:extLst>
              <a:ext uri="{FF2B5EF4-FFF2-40B4-BE49-F238E27FC236}">
                <a16:creationId xmlns:a16="http://schemas.microsoft.com/office/drawing/2014/main" id="{F14232C8-A95E-44CA-B6D8-E2CDA4C16ABE}"/>
              </a:ext>
            </a:extLst>
          </p:cNvPr>
          <p:cNvPicPr>
            <a:picLocks noChangeAspect="1"/>
          </p:cNvPicPr>
          <p:nvPr/>
        </p:nvPicPr>
        <p:blipFill>
          <a:blip r:embed="rId2"/>
          <a:stretch>
            <a:fillRect/>
          </a:stretch>
        </p:blipFill>
        <p:spPr>
          <a:xfrm>
            <a:off x="201144" y="2986047"/>
            <a:ext cx="610654" cy="610654"/>
          </a:xfrm>
          <a:prstGeom prst="rect">
            <a:avLst/>
          </a:prstGeom>
        </p:spPr>
      </p:pic>
      <p:pic>
        <p:nvPicPr>
          <p:cNvPr id="31" name="Picture 30">
            <a:extLst>
              <a:ext uri="{FF2B5EF4-FFF2-40B4-BE49-F238E27FC236}">
                <a16:creationId xmlns:a16="http://schemas.microsoft.com/office/drawing/2014/main" id="{F5E58B8E-664A-4CCB-AC40-E407E61E9FCA}"/>
              </a:ext>
            </a:extLst>
          </p:cNvPr>
          <p:cNvPicPr>
            <a:picLocks noChangeAspect="1"/>
          </p:cNvPicPr>
          <p:nvPr/>
        </p:nvPicPr>
        <p:blipFill>
          <a:blip r:embed="rId2"/>
          <a:stretch>
            <a:fillRect/>
          </a:stretch>
        </p:blipFill>
        <p:spPr>
          <a:xfrm>
            <a:off x="199619" y="5013231"/>
            <a:ext cx="610654" cy="610654"/>
          </a:xfrm>
          <a:prstGeom prst="rect">
            <a:avLst/>
          </a:prstGeom>
        </p:spPr>
      </p:pic>
      <p:pic>
        <p:nvPicPr>
          <p:cNvPr id="33" name="Picture 32">
            <a:extLst>
              <a:ext uri="{FF2B5EF4-FFF2-40B4-BE49-F238E27FC236}">
                <a16:creationId xmlns:a16="http://schemas.microsoft.com/office/drawing/2014/main" id="{E2F250D3-878D-4711-B5E1-DA9B7190A537}"/>
              </a:ext>
            </a:extLst>
          </p:cNvPr>
          <p:cNvPicPr>
            <a:picLocks noChangeAspect="1"/>
          </p:cNvPicPr>
          <p:nvPr/>
        </p:nvPicPr>
        <p:blipFill>
          <a:blip r:embed="rId3"/>
          <a:stretch>
            <a:fillRect/>
          </a:stretch>
        </p:blipFill>
        <p:spPr>
          <a:xfrm flipH="1">
            <a:off x="7909162" y="1889118"/>
            <a:ext cx="849130" cy="845770"/>
          </a:xfrm>
          <a:prstGeom prst="rect">
            <a:avLst/>
          </a:prstGeom>
        </p:spPr>
      </p:pic>
      <p:pic>
        <p:nvPicPr>
          <p:cNvPr id="35" name="Picture 34">
            <a:extLst>
              <a:ext uri="{FF2B5EF4-FFF2-40B4-BE49-F238E27FC236}">
                <a16:creationId xmlns:a16="http://schemas.microsoft.com/office/drawing/2014/main" id="{4A4F2AD5-F558-4C8D-8C2B-9C36FD9CDBAE}"/>
              </a:ext>
            </a:extLst>
          </p:cNvPr>
          <p:cNvPicPr>
            <a:picLocks noChangeAspect="1"/>
          </p:cNvPicPr>
          <p:nvPr/>
        </p:nvPicPr>
        <p:blipFill>
          <a:blip r:embed="rId4"/>
          <a:stretch>
            <a:fillRect/>
          </a:stretch>
        </p:blipFill>
        <p:spPr>
          <a:xfrm>
            <a:off x="7518311" y="4925112"/>
            <a:ext cx="1625689" cy="1860511"/>
          </a:xfrm>
          <a:prstGeom prst="rect">
            <a:avLst/>
          </a:prstGeom>
        </p:spPr>
      </p:pic>
      <p:sp>
        <p:nvSpPr>
          <p:cNvPr id="30" name="TextBox 29">
            <a:extLst>
              <a:ext uri="{FF2B5EF4-FFF2-40B4-BE49-F238E27FC236}">
                <a16:creationId xmlns:a16="http://schemas.microsoft.com/office/drawing/2014/main" id="{DE4260B2-EE1B-46C5-93D6-DAA6E2ECF763}"/>
              </a:ext>
            </a:extLst>
          </p:cNvPr>
          <p:cNvSpPr txBox="1"/>
          <p:nvPr/>
        </p:nvSpPr>
        <p:spPr>
          <a:xfrm>
            <a:off x="846863" y="4846631"/>
            <a:ext cx="6864346" cy="1938992"/>
          </a:xfrm>
          <a:prstGeom prst="rect">
            <a:avLst/>
          </a:prstGeom>
          <a:noFill/>
        </p:spPr>
        <p:txBody>
          <a:bodyPr wrap="square" rtlCol="0">
            <a:spAutoFit/>
          </a:bodyPr>
          <a:lstStyle/>
          <a:p>
            <a:r>
              <a:rPr lang="en-US" sz="2400" dirty="0">
                <a:solidFill>
                  <a:schemeClr val="accent6">
                    <a:lumMod val="50000"/>
                  </a:schemeClr>
                </a:solidFill>
                <a:latin typeface="Arial Black" panose="020B0A04020102020204" pitchFamily="34" charset="0"/>
              </a:rPr>
              <a:t>Do not judge, nor see the defects in others. With humility before God, see your own sins so you may be freed from them, (In the Sacrament of Reconciliation), trying hard to change.</a:t>
            </a:r>
          </a:p>
        </p:txBody>
      </p:sp>
      <p:pic>
        <p:nvPicPr>
          <p:cNvPr id="38" name="Picture 6">
            <a:extLst>
              <a:ext uri="{FF2B5EF4-FFF2-40B4-BE49-F238E27FC236}">
                <a16:creationId xmlns:a16="http://schemas.microsoft.com/office/drawing/2014/main" id="{4D23529E-E07A-4704-AAF9-CFDFC6B7C5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0711" y="2914381"/>
            <a:ext cx="1639891" cy="163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heel(1)">
                                      <p:cBhvr>
                                        <p:cTn id="45" dur="2000"/>
                                        <p:tgtEl>
                                          <p:spTgt spid="30"/>
                                        </p:tgtEl>
                                      </p:cBhvr>
                                    </p:animEffect>
                                  </p:childTnLst>
                                </p:cTn>
                              </p:par>
                              <p:par>
                                <p:cTn id="46" presetID="2" presetClass="entr" presetSubtype="4"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500" fill="hold"/>
                                        <p:tgtEl>
                                          <p:spTgt spid="35"/>
                                        </p:tgtEl>
                                        <p:attrNameLst>
                                          <p:attrName>ppt_x</p:attrName>
                                        </p:attrNameLst>
                                      </p:cBhvr>
                                      <p:tavLst>
                                        <p:tav tm="0">
                                          <p:val>
                                            <p:strVal val="#ppt_x"/>
                                          </p:val>
                                        </p:tav>
                                        <p:tav tm="100000">
                                          <p:val>
                                            <p:strVal val="#ppt_x"/>
                                          </p:val>
                                        </p:tav>
                                      </p:tavLst>
                                    </p:anim>
                                    <p:anim calcmode="lin" valueType="num">
                                      <p:cBhvr additive="base">
                                        <p:cTn id="4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60000"/>
                <a:lumOff val="40000"/>
              </a:schemeClr>
            </a:gs>
            <a:gs pos="83000">
              <a:schemeClr val="accent6">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146" name="Picture 2" descr="This is a set of PowerPoint background pictures with books and children as  bac… | Cute powerpoint templates, Cool powerpoint backgrounds, Powerpoint  background free">
            <a:extLst>
              <a:ext uri="{FF2B5EF4-FFF2-40B4-BE49-F238E27FC236}">
                <a16:creationId xmlns:a16="http://schemas.microsoft.com/office/drawing/2014/main" id="{D7D97EAE-DDEC-4712-ACB1-9D4BDAF16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3505"/>
            <a:ext cx="9144000" cy="51419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25169" y="3429000"/>
            <a:ext cx="5077210" cy="1107996"/>
          </a:xfrm>
          <a:prstGeom prst="rect">
            <a:avLst/>
          </a:prstGeom>
          <a:noFill/>
        </p:spPr>
        <p:txBody>
          <a:bodyPr wrap="square" rtlCol="0">
            <a:spAutoFit/>
          </a:bodyPr>
          <a:lstStyle/>
          <a:p>
            <a:pPr algn="just"/>
            <a:r>
              <a:rPr lang="en-US" sz="6600" dirty="0">
                <a:solidFill>
                  <a:schemeClr val="accent6">
                    <a:lumMod val="50000"/>
                  </a:schemeClr>
                </a:solidFill>
                <a:latin typeface="Arial Black" pitchFamily="34" charset="0"/>
              </a:rPr>
              <a:t>ACTIVITY</a:t>
            </a:r>
            <a:endParaRPr lang="en-US" sz="6600" b="1" dirty="0">
              <a:solidFill>
                <a:schemeClr val="accent6">
                  <a:lumMod val="50000"/>
                </a:schemeClr>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7" name="AutoShape 2">
            <a:extLst>
              <a:ext uri="{FF2B5EF4-FFF2-40B4-BE49-F238E27FC236}">
                <a16:creationId xmlns:a16="http://schemas.microsoft.com/office/drawing/2014/main" id="{168E5297-37C1-426A-9422-BF500C5E7C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97C92295-4439-4D59-99D8-D068F204FE47}"/>
              </a:ext>
            </a:extLst>
          </p:cNvPr>
          <p:cNvPicPr>
            <a:picLocks noChangeAspect="1"/>
          </p:cNvPicPr>
          <p:nvPr/>
        </p:nvPicPr>
        <p:blipFill>
          <a:blip r:embed="rId4"/>
          <a:stretch>
            <a:fillRect/>
          </a:stretch>
        </p:blipFill>
        <p:spPr>
          <a:xfrm>
            <a:off x="1881081" y="641117"/>
            <a:ext cx="6097961" cy="6200683"/>
          </a:xfrm>
          <a:prstGeom prst="rect">
            <a:avLst/>
          </a:prstGeom>
        </p:spPr>
      </p:pic>
      <p:sp>
        <p:nvSpPr>
          <p:cNvPr id="23" name="Rectangle 22">
            <a:extLst>
              <a:ext uri="{FF2B5EF4-FFF2-40B4-BE49-F238E27FC236}">
                <a16:creationId xmlns:a16="http://schemas.microsoft.com/office/drawing/2014/main" id="{1A1F9A26-9ED6-4C5C-B8A8-D2E4F0FC3CC7}"/>
              </a:ext>
            </a:extLst>
          </p:cNvPr>
          <p:cNvSpPr/>
          <p:nvPr/>
        </p:nvSpPr>
        <p:spPr>
          <a:xfrm>
            <a:off x="1914155" y="4699027"/>
            <a:ext cx="942974" cy="371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C3F5C2-755B-4F42-BBB2-BB02A6BAB43E}"/>
              </a:ext>
            </a:extLst>
          </p:cNvPr>
          <p:cNvSpPr/>
          <p:nvPr/>
        </p:nvSpPr>
        <p:spPr>
          <a:xfrm>
            <a:off x="2385641" y="5112983"/>
            <a:ext cx="1062037"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F8D65AA-AFCC-49F1-A4C6-46F679B053F0}"/>
              </a:ext>
            </a:extLst>
          </p:cNvPr>
          <p:cNvSpPr/>
          <p:nvPr/>
        </p:nvSpPr>
        <p:spPr>
          <a:xfrm>
            <a:off x="1977314" y="5515738"/>
            <a:ext cx="942974"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0B5BFA-9291-4748-B889-0F2D4C197EE9}"/>
              </a:ext>
            </a:extLst>
          </p:cNvPr>
          <p:cNvSpPr/>
          <p:nvPr/>
        </p:nvSpPr>
        <p:spPr>
          <a:xfrm>
            <a:off x="3284272" y="5384793"/>
            <a:ext cx="942974"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8F1D682-4560-42DA-8AB8-2BC1A8CDB68A}"/>
              </a:ext>
            </a:extLst>
          </p:cNvPr>
          <p:cNvSpPr/>
          <p:nvPr/>
        </p:nvSpPr>
        <p:spPr>
          <a:xfrm>
            <a:off x="3070944" y="5710043"/>
            <a:ext cx="10953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8C65A93-CC5F-4758-A83D-93AA124B16F6}"/>
              </a:ext>
            </a:extLst>
          </p:cNvPr>
          <p:cNvSpPr txBox="1"/>
          <p:nvPr/>
        </p:nvSpPr>
        <p:spPr>
          <a:xfrm>
            <a:off x="29630" y="1132006"/>
            <a:ext cx="1887001" cy="5047536"/>
          </a:xfrm>
          <a:prstGeom prst="rect">
            <a:avLst/>
          </a:prstGeom>
          <a:noFill/>
        </p:spPr>
        <p:txBody>
          <a:bodyPr wrap="square" rtlCol="0">
            <a:spAutoFit/>
          </a:bodyPr>
          <a:lstStyle/>
          <a:p>
            <a:r>
              <a:rPr lang="en-US" sz="1400" dirty="0">
                <a:solidFill>
                  <a:schemeClr val="accent6">
                    <a:lumMod val="50000"/>
                  </a:schemeClr>
                </a:solidFill>
                <a:latin typeface="Arial Black" panose="020B0A04020102020204" pitchFamily="34" charset="0"/>
              </a:rPr>
              <a:t>1.- Happiness</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2.- Selfishness</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3.- Hate</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4.- Humility</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5.- Disobedience</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6.- Generosity</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7.- Violence</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8.- Forgiveness</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9.- Lies</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10.- Envy</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11.- Peace</a:t>
            </a:r>
          </a:p>
          <a:p>
            <a:endParaRPr lang="en-US" sz="1400" dirty="0">
              <a:solidFill>
                <a:schemeClr val="accent6">
                  <a:lumMod val="50000"/>
                </a:schemeClr>
              </a:solidFill>
              <a:latin typeface="Arial Black" panose="020B0A04020102020204" pitchFamily="34" charset="0"/>
            </a:endParaRPr>
          </a:p>
          <a:p>
            <a:r>
              <a:rPr lang="en-US" sz="1400" dirty="0">
                <a:solidFill>
                  <a:schemeClr val="accent6">
                    <a:lumMod val="50000"/>
                  </a:schemeClr>
                </a:solidFill>
                <a:latin typeface="Arial Black" panose="020B0A04020102020204" pitchFamily="34" charset="0"/>
              </a:rPr>
              <a:t>12.- Love</a:t>
            </a:r>
          </a:p>
        </p:txBody>
      </p:sp>
      <p:sp>
        <p:nvSpPr>
          <p:cNvPr id="35" name="Rectangle 34">
            <a:extLst>
              <a:ext uri="{FF2B5EF4-FFF2-40B4-BE49-F238E27FC236}">
                <a16:creationId xmlns:a16="http://schemas.microsoft.com/office/drawing/2014/main" id="{2CD3F496-5546-424A-B944-3B13EED0B767}"/>
              </a:ext>
            </a:extLst>
          </p:cNvPr>
          <p:cNvSpPr/>
          <p:nvPr/>
        </p:nvSpPr>
        <p:spPr>
          <a:xfrm>
            <a:off x="5445583" y="5649773"/>
            <a:ext cx="10953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A0AC90A-E7CD-4C85-B299-0FB4496C7BB6}"/>
              </a:ext>
            </a:extLst>
          </p:cNvPr>
          <p:cNvSpPr/>
          <p:nvPr/>
        </p:nvSpPr>
        <p:spPr>
          <a:xfrm>
            <a:off x="5658009" y="5368392"/>
            <a:ext cx="10953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B58093-E139-45BE-A988-EC86B4E38EBD}"/>
              </a:ext>
            </a:extLst>
          </p:cNvPr>
          <p:cNvSpPr/>
          <p:nvPr/>
        </p:nvSpPr>
        <p:spPr>
          <a:xfrm>
            <a:off x="6663920" y="5535124"/>
            <a:ext cx="10953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01D9898-CEE2-4342-AC07-BE4DCDE1B27D}"/>
              </a:ext>
            </a:extLst>
          </p:cNvPr>
          <p:cNvSpPr/>
          <p:nvPr/>
        </p:nvSpPr>
        <p:spPr>
          <a:xfrm>
            <a:off x="6207901" y="5071476"/>
            <a:ext cx="942974"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F87A4FD-0B19-43D1-9112-C3AF2C9F3FE1}"/>
              </a:ext>
            </a:extLst>
          </p:cNvPr>
          <p:cNvSpPr/>
          <p:nvPr/>
        </p:nvSpPr>
        <p:spPr>
          <a:xfrm>
            <a:off x="7117367" y="5216299"/>
            <a:ext cx="8130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BFC6C58-F3F9-48E0-8282-8D54E6AB8C41}"/>
              </a:ext>
            </a:extLst>
          </p:cNvPr>
          <p:cNvSpPr/>
          <p:nvPr/>
        </p:nvSpPr>
        <p:spPr>
          <a:xfrm>
            <a:off x="7115064" y="4713186"/>
            <a:ext cx="8130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3D67C52-5BD0-49A6-80C3-3E69D260EA6E}"/>
              </a:ext>
            </a:extLst>
          </p:cNvPr>
          <p:cNvSpPr/>
          <p:nvPr/>
        </p:nvSpPr>
        <p:spPr>
          <a:xfrm>
            <a:off x="2494524" y="2358003"/>
            <a:ext cx="1507785"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25400" dir="5400000" algn="ctr" rotWithShape="0">
                    <a:srgbClr val="6E747A">
                      <a:alpha val="43000"/>
                    </a:srgbClr>
                  </a:outerShdw>
                </a:effectLst>
                <a:latin typeface="Arial Black" panose="020B0A04020102020204" pitchFamily="34" charset="0"/>
              </a:rPr>
              <a:t>Happiness</a:t>
            </a:r>
          </a:p>
        </p:txBody>
      </p:sp>
      <p:sp>
        <p:nvSpPr>
          <p:cNvPr id="54" name="Rectangle 53">
            <a:extLst>
              <a:ext uri="{FF2B5EF4-FFF2-40B4-BE49-F238E27FC236}">
                <a16:creationId xmlns:a16="http://schemas.microsoft.com/office/drawing/2014/main" id="{8014C58D-CD55-4DCB-978B-B3439A92B1BE}"/>
              </a:ext>
            </a:extLst>
          </p:cNvPr>
          <p:cNvSpPr/>
          <p:nvPr/>
        </p:nvSpPr>
        <p:spPr>
          <a:xfrm>
            <a:off x="4061136" y="2059046"/>
            <a:ext cx="1236237"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25400" dir="5400000" algn="ctr" rotWithShape="0">
                    <a:srgbClr val="6E747A">
                      <a:alpha val="43000"/>
                    </a:srgbClr>
                  </a:outerShdw>
                </a:effectLst>
                <a:latin typeface="Arial Black" panose="020B0A04020102020204" pitchFamily="34" charset="0"/>
              </a:rPr>
              <a:t>Humility</a:t>
            </a:r>
          </a:p>
        </p:txBody>
      </p:sp>
      <p:sp>
        <p:nvSpPr>
          <p:cNvPr id="55" name="Rectangle 54">
            <a:extLst>
              <a:ext uri="{FF2B5EF4-FFF2-40B4-BE49-F238E27FC236}">
                <a16:creationId xmlns:a16="http://schemas.microsoft.com/office/drawing/2014/main" id="{61452272-1AC1-4445-AA59-81FC70FC6298}"/>
              </a:ext>
            </a:extLst>
          </p:cNvPr>
          <p:cNvSpPr/>
          <p:nvPr/>
        </p:nvSpPr>
        <p:spPr>
          <a:xfrm>
            <a:off x="2570784" y="3715714"/>
            <a:ext cx="1560555" cy="369332"/>
          </a:xfrm>
          <a:prstGeom prst="rect">
            <a:avLst/>
          </a:prstGeom>
          <a:noFill/>
        </p:spPr>
        <p:txBody>
          <a:bodyPr wrap="none" lIns="91440" tIns="45720" rIns="91440" bIns="45720">
            <a:spAutoFit/>
          </a:bodyPr>
          <a:lstStyle/>
          <a:p>
            <a:pPr algn="ctr"/>
            <a:r>
              <a:rPr lang="en-US" dirty="0">
                <a:ln w="0"/>
                <a:solidFill>
                  <a:srgbClr val="FF0000"/>
                </a:solidFill>
                <a:effectLst>
                  <a:outerShdw blurRad="38100" dist="25400" dir="5400000" algn="ctr" rotWithShape="0">
                    <a:srgbClr val="6E747A">
                      <a:alpha val="43000"/>
                    </a:srgbClr>
                  </a:outerShdw>
                </a:effectLst>
                <a:latin typeface="Arial Black" panose="020B0A04020102020204" pitchFamily="34" charset="0"/>
              </a:rPr>
              <a:t>Generosity</a:t>
            </a:r>
            <a:endParaRPr lang="en-US" b="0" cap="none" spc="0" dirty="0">
              <a:ln w="0"/>
              <a:solidFill>
                <a:srgbClr val="FF0000"/>
              </a:solidFill>
              <a:effectLst>
                <a:outerShdw blurRad="38100" dist="25400" dir="5400000" algn="ctr" rotWithShape="0">
                  <a:srgbClr val="6E747A">
                    <a:alpha val="43000"/>
                  </a:srgbClr>
                </a:outerShdw>
              </a:effectLst>
              <a:latin typeface="Arial Black" panose="020B0A04020102020204" pitchFamily="34" charset="0"/>
            </a:endParaRPr>
          </a:p>
        </p:txBody>
      </p:sp>
      <p:sp>
        <p:nvSpPr>
          <p:cNvPr id="56" name="Rectangle 55">
            <a:extLst>
              <a:ext uri="{FF2B5EF4-FFF2-40B4-BE49-F238E27FC236}">
                <a16:creationId xmlns:a16="http://schemas.microsoft.com/office/drawing/2014/main" id="{BA432E68-A300-4D1A-968B-158FAFF35CEE}"/>
              </a:ext>
            </a:extLst>
          </p:cNvPr>
          <p:cNvSpPr/>
          <p:nvPr/>
        </p:nvSpPr>
        <p:spPr>
          <a:xfrm>
            <a:off x="4033422" y="3916232"/>
            <a:ext cx="1702647"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25400" dir="5400000" algn="ctr" rotWithShape="0">
                    <a:srgbClr val="6E747A">
                      <a:alpha val="43000"/>
                    </a:srgbClr>
                  </a:outerShdw>
                </a:effectLst>
                <a:latin typeface="Arial Black" panose="020B0A04020102020204" pitchFamily="34" charset="0"/>
              </a:rPr>
              <a:t>Forgiveness</a:t>
            </a:r>
          </a:p>
        </p:txBody>
      </p:sp>
      <p:sp>
        <p:nvSpPr>
          <p:cNvPr id="57" name="Rectangle 56">
            <a:extLst>
              <a:ext uri="{FF2B5EF4-FFF2-40B4-BE49-F238E27FC236}">
                <a16:creationId xmlns:a16="http://schemas.microsoft.com/office/drawing/2014/main" id="{F79AE6DE-35C9-47DE-94F8-F0900DB42081}"/>
              </a:ext>
            </a:extLst>
          </p:cNvPr>
          <p:cNvSpPr/>
          <p:nvPr/>
        </p:nvSpPr>
        <p:spPr>
          <a:xfrm>
            <a:off x="5794138" y="3867072"/>
            <a:ext cx="960969"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25400" dir="5400000" algn="ctr" rotWithShape="0">
                    <a:srgbClr val="6E747A">
                      <a:alpha val="43000"/>
                    </a:srgbClr>
                  </a:outerShdw>
                </a:effectLst>
                <a:latin typeface="Arial Black" panose="020B0A04020102020204" pitchFamily="34" charset="0"/>
              </a:rPr>
              <a:t>Peace</a:t>
            </a:r>
          </a:p>
        </p:txBody>
      </p:sp>
      <p:sp>
        <p:nvSpPr>
          <p:cNvPr id="58" name="Rectangle 57">
            <a:extLst>
              <a:ext uri="{FF2B5EF4-FFF2-40B4-BE49-F238E27FC236}">
                <a16:creationId xmlns:a16="http://schemas.microsoft.com/office/drawing/2014/main" id="{17AAB611-E144-48AF-89AC-83E584F2F495}"/>
              </a:ext>
            </a:extLst>
          </p:cNvPr>
          <p:cNvSpPr/>
          <p:nvPr/>
        </p:nvSpPr>
        <p:spPr>
          <a:xfrm>
            <a:off x="5568356" y="2388157"/>
            <a:ext cx="773546"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25400" dir="5400000" algn="ctr" rotWithShape="0">
                    <a:srgbClr val="6E747A">
                      <a:alpha val="43000"/>
                    </a:srgbClr>
                  </a:outerShdw>
                </a:effectLst>
                <a:latin typeface="Arial Black" panose="020B0A04020102020204" pitchFamily="34" charset="0"/>
              </a:rPr>
              <a:t>Love</a:t>
            </a:r>
          </a:p>
        </p:txBody>
      </p:sp>
      <p:sp>
        <p:nvSpPr>
          <p:cNvPr id="2" name="TextBox 1">
            <a:extLst>
              <a:ext uri="{FF2B5EF4-FFF2-40B4-BE49-F238E27FC236}">
                <a16:creationId xmlns:a16="http://schemas.microsoft.com/office/drawing/2014/main" id="{C54A3BAF-2A8A-4D5A-914B-22B62586C053}"/>
              </a:ext>
            </a:extLst>
          </p:cNvPr>
          <p:cNvSpPr txBox="1"/>
          <p:nvPr/>
        </p:nvSpPr>
        <p:spPr>
          <a:xfrm>
            <a:off x="29630" y="0"/>
            <a:ext cx="9229780" cy="615553"/>
          </a:xfrm>
          <a:prstGeom prst="rect">
            <a:avLst/>
          </a:prstGeom>
          <a:noFill/>
        </p:spPr>
        <p:txBody>
          <a:bodyPr wrap="square" rtlCol="0">
            <a:spAutoFit/>
          </a:bodyPr>
          <a:lstStyle/>
          <a:p>
            <a:r>
              <a:rPr lang="es-ES" sz="1700" b="1" dirty="0">
                <a:effectLst/>
                <a:latin typeface="Arial" panose="020B0604020202020204" pitchFamily="34" charset="0"/>
              </a:rPr>
              <a:t>INSTRUCTIONS</a:t>
            </a:r>
            <a:r>
              <a:rPr lang="es-ES" sz="1700" dirty="0">
                <a:effectLst/>
                <a:latin typeface="Arial" panose="020B0604020202020204" pitchFamily="34" charset="0"/>
              </a:rPr>
              <a:t>: </a:t>
            </a:r>
            <a:r>
              <a:rPr lang="es-ES" sz="1700" dirty="0" err="1">
                <a:effectLst/>
                <a:latin typeface="Arial" panose="020B0604020202020204" pitchFamily="34" charset="0"/>
              </a:rPr>
              <a:t>Write</a:t>
            </a:r>
            <a:r>
              <a:rPr lang="es-ES" sz="1700" dirty="0">
                <a:effectLst/>
                <a:latin typeface="Arial" panose="020B0604020202020204" pitchFamily="34" charset="0"/>
              </a:rPr>
              <a:t> </a:t>
            </a:r>
            <a:r>
              <a:rPr lang="es-ES" sz="1700" dirty="0" err="1">
                <a:effectLst/>
                <a:latin typeface="Arial" panose="020B0604020202020204" pitchFamily="34" charset="0"/>
              </a:rPr>
              <a:t>the</a:t>
            </a:r>
            <a:r>
              <a:rPr lang="es-ES" sz="1700" dirty="0">
                <a:effectLst/>
                <a:latin typeface="Arial" panose="020B0604020202020204" pitchFamily="34" charset="0"/>
              </a:rPr>
              <a:t> </a:t>
            </a:r>
            <a:r>
              <a:rPr lang="es-ES" sz="1700" dirty="0" err="1">
                <a:effectLst/>
                <a:latin typeface="Arial" panose="020B0604020202020204" pitchFamily="34" charset="0"/>
              </a:rPr>
              <a:t>words</a:t>
            </a:r>
            <a:r>
              <a:rPr lang="es-ES" sz="1700" dirty="0">
                <a:effectLst/>
                <a:latin typeface="Arial" panose="020B0604020202020204" pitchFamily="34" charset="0"/>
              </a:rPr>
              <a:t> </a:t>
            </a:r>
            <a:r>
              <a:rPr lang="es-ES" sz="1700" dirty="0" err="1">
                <a:effectLst/>
                <a:latin typeface="Arial" panose="020B0604020202020204" pitchFamily="34" charset="0"/>
              </a:rPr>
              <a:t>that</a:t>
            </a:r>
            <a:r>
              <a:rPr lang="es-ES" sz="1700" dirty="0">
                <a:effectLst/>
                <a:latin typeface="Arial" panose="020B0604020202020204" pitchFamily="34" charset="0"/>
              </a:rPr>
              <a:t> </a:t>
            </a:r>
            <a:r>
              <a:rPr lang="es-ES" sz="1700" dirty="0" err="1">
                <a:effectLst/>
                <a:latin typeface="Arial" panose="020B0604020202020204" pitchFamily="34" charset="0"/>
              </a:rPr>
              <a:t>reflect</a:t>
            </a:r>
            <a:r>
              <a:rPr lang="es-ES" sz="1700" dirty="0">
                <a:effectLst/>
                <a:latin typeface="Arial" panose="020B0604020202020204" pitchFamily="34" charset="0"/>
              </a:rPr>
              <a:t> </a:t>
            </a:r>
            <a:r>
              <a:rPr lang="es-ES" sz="1700" dirty="0" err="1">
                <a:effectLst/>
                <a:latin typeface="Arial" panose="020B0604020202020204" pitchFamily="34" charset="0"/>
              </a:rPr>
              <a:t>the</a:t>
            </a:r>
            <a:r>
              <a:rPr lang="es-ES" sz="1700" dirty="0">
                <a:effectLst/>
                <a:latin typeface="Arial" panose="020B0604020202020204" pitchFamily="34" charset="0"/>
              </a:rPr>
              <a:t> </a:t>
            </a:r>
            <a:r>
              <a:rPr lang="es-ES" sz="1700" dirty="0" err="1">
                <a:effectLst/>
                <a:latin typeface="Arial" panose="020B0604020202020204" pitchFamily="34" charset="0"/>
              </a:rPr>
              <a:t>qualities</a:t>
            </a:r>
            <a:r>
              <a:rPr lang="es-ES" sz="1700" dirty="0">
                <a:effectLst/>
                <a:latin typeface="Arial" panose="020B0604020202020204" pitchFamily="34" charset="0"/>
              </a:rPr>
              <a:t> </a:t>
            </a:r>
            <a:r>
              <a:rPr lang="es-ES" sz="1700" dirty="0" err="1">
                <a:effectLst/>
                <a:latin typeface="Arial" panose="020B0604020202020204" pitchFamily="34" charset="0"/>
              </a:rPr>
              <a:t>of</a:t>
            </a:r>
            <a:r>
              <a:rPr lang="es-ES" sz="1700" dirty="0">
                <a:effectLst/>
                <a:latin typeface="Arial" panose="020B0604020202020204" pitchFamily="34" charset="0"/>
              </a:rPr>
              <a:t> a </a:t>
            </a:r>
            <a:r>
              <a:rPr lang="es-ES" sz="1700" b="1" dirty="0" err="1">
                <a:solidFill>
                  <a:srgbClr val="FF0000"/>
                </a:solidFill>
                <a:effectLst/>
                <a:latin typeface="Arial" panose="020B0604020202020204" pitchFamily="34" charset="0"/>
              </a:rPr>
              <a:t>good</a:t>
            </a:r>
            <a:r>
              <a:rPr lang="es-ES" sz="1700" dirty="0">
                <a:effectLst/>
                <a:latin typeface="Arial" panose="020B0604020202020204" pitchFamily="34" charset="0"/>
              </a:rPr>
              <a:t> </a:t>
            </a:r>
            <a:r>
              <a:rPr lang="es-ES" sz="1700" dirty="0" err="1">
                <a:latin typeface="Arial" panose="020B0604020202020204" pitchFamily="34" charset="0"/>
              </a:rPr>
              <a:t>person</a:t>
            </a:r>
            <a:r>
              <a:rPr lang="es-ES" sz="1700" dirty="0">
                <a:latin typeface="Arial" panose="020B0604020202020204" pitchFamily="34" charset="0"/>
              </a:rPr>
              <a:t> </a:t>
            </a:r>
            <a:r>
              <a:rPr lang="es-ES" sz="1700" dirty="0" err="1">
                <a:latin typeface="Arial" panose="020B0604020202020204" pitchFamily="34" charset="0"/>
              </a:rPr>
              <a:t>o</a:t>
            </a:r>
            <a:r>
              <a:rPr lang="es-ES" sz="1700" dirty="0" err="1">
                <a:effectLst/>
                <a:latin typeface="Arial" panose="020B0604020202020204" pitchFamily="34" charset="0"/>
              </a:rPr>
              <a:t>n</a:t>
            </a:r>
            <a:r>
              <a:rPr lang="es-ES" sz="1700" dirty="0">
                <a:effectLst/>
                <a:latin typeface="Arial" panose="020B0604020202020204" pitchFamily="34" charset="0"/>
              </a:rPr>
              <a:t> </a:t>
            </a:r>
            <a:r>
              <a:rPr lang="es-ES" sz="1700" dirty="0" err="1">
                <a:effectLst/>
                <a:latin typeface="Arial" panose="020B0604020202020204" pitchFamily="34" charset="0"/>
              </a:rPr>
              <a:t>the</a:t>
            </a:r>
            <a:r>
              <a:rPr lang="es-ES" sz="1700" dirty="0">
                <a:effectLst/>
                <a:latin typeface="Arial" panose="020B0604020202020204" pitchFamily="34" charset="0"/>
              </a:rPr>
              <a:t> </a:t>
            </a:r>
            <a:r>
              <a:rPr lang="es-ES" sz="1700" dirty="0" err="1">
                <a:effectLst/>
                <a:latin typeface="Arial" panose="020B0604020202020204" pitchFamily="34" charset="0"/>
              </a:rPr>
              <a:t>fruits</a:t>
            </a:r>
            <a:r>
              <a:rPr lang="es-ES" sz="1700" dirty="0">
                <a:effectLst/>
                <a:latin typeface="Arial" panose="020B0604020202020204" pitchFamily="34" charset="0"/>
              </a:rPr>
              <a:t> </a:t>
            </a:r>
            <a:r>
              <a:rPr lang="es-ES" sz="1700" dirty="0" err="1">
                <a:effectLst/>
                <a:latin typeface="Arial" panose="020B0604020202020204" pitchFamily="34" charset="0"/>
              </a:rPr>
              <a:t>on</a:t>
            </a:r>
            <a:r>
              <a:rPr lang="es-ES" sz="1700" dirty="0">
                <a:effectLst/>
                <a:latin typeface="Arial" panose="020B0604020202020204" pitchFamily="34" charset="0"/>
              </a:rPr>
              <a:t> </a:t>
            </a:r>
            <a:r>
              <a:rPr lang="es-ES" sz="1700" dirty="0" err="1">
                <a:effectLst/>
                <a:latin typeface="Arial" panose="020B0604020202020204" pitchFamily="34" charset="0"/>
              </a:rPr>
              <a:t>the</a:t>
            </a:r>
            <a:r>
              <a:rPr lang="es-ES" sz="1700" dirty="0">
                <a:effectLst/>
                <a:latin typeface="Arial" panose="020B0604020202020204" pitchFamily="34" charset="0"/>
              </a:rPr>
              <a:t> </a:t>
            </a:r>
            <a:r>
              <a:rPr lang="es-ES" sz="1700" dirty="0" err="1">
                <a:effectLst/>
                <a:latin typeface="Arial" panose="020B0604020202020204" pitchFamily="34" charset="0"/>
              </a:rPr>
              <a:t>tree</a:t>
            </a:r>
            <a:r>
              <a:rPr lang="es-ES" sz="1700" dirty="0">
                <a:effectLst/>
                <a:latin typeface="Arial" panose="020B0604020202020204" pitchFamily="34" charset="0"/>
              </a:rPr>
              <a:t>; and </a:t>
            </a:r>
            <a:r>
              <a:rPr lang="es-ES" sz="1700" dirty="0" err="1">
                <a:effectLst/>
                <a:latin typeface="Arial" panose="020B0604020202020204" pitchFamily="34" charset="0"/>
              </a:rPr>
              <a:t>those</a:t>
            </a:r>
            <a:r>
              <a:rPr lang="es-ES" sz="1700" dirty="0">
                <a:effectLst/>
                <a:latin typeface="Arial" panose="020B0604020202020204" pitchFamily="34" charset="0"/>
              </a:rPr>
              <a:t> </a:t>
            </a:r>
            <a:r>
              <a:rPr lang="es-ES" sz="1700" dirty="0" err="1">
                <a:effectLst/>
                <a:latin typeface="Arial" panose="020B0604020202020204" pitchFamily="34" charset="0"/>
              </a:rPr>
              <a:t>of</a:t>
            </a:r>
            <a:r>
              <a:rPr lang="es-ES" sz="1700" dirty="0">
                <a:effectLst/>
                <a:latin typeface="Arial" panose="020B0604020202020204" pitchFamily="34" charset="0"/>
              </a:rPr>
              <a:t> a </a:t>
            </a:r>
            <a:r>
              <a:rPr lang="es-ES" sz="1700" u="sng" dirty="0" err="1">
                <a:latin typeface="Arial" panose="020B0604020202020204" pitchFamily="34" charset="0"/>
              </a:rPr>
              <a:t>bad</a:t>
            </a:r>
            <a:r>
              <a:rPr lang="es-ES" sz="1700" dirty="0">
                <a:effectLst/>
                <a:latin typeface="Arial" panose="020B0604020202020204" pitchFamily="34" charset="0"/>
              </a:rPr>
              <a:t> </a:t>
            </a:r>
            <a:r>
              <a:rPr lang="es-ES" sz="1700" dirty="0" err="1">
                <a:effectLst/>
                <a:latin typeface="Arial" panose="020B0604020202020204" pitchFamily="34" charset="0"/>
              </a:rPr>
              <a:t>person</a:t>
            </a:r>
            <a:r>
              <a:rPr lang="es-ES" sz="1700" dirty="0">
                <a:effectLst/>
                <a:latin typeface="Arial" panose="020B0604020202020204" pitchFamily="34" charset="0"/>
              </a:rPr>
              <a:t>, </a:t>
            </a:r>
            <a:r>
              <a:rPr lang="es-ES" sz="1700" dirty="0" err="1">
                <a:effectLst/>
                <a:latin typeface="Arial" panose="020B0604020202020204" pitchFamily="34" charset="0"/>
              </a:rPr>
              <a:t>below</a:t>
            </a:r>
            <a:r>
              <a:rPr lang="es-ES" sz="1700" dirty="0">
                <a:effectLst/>
                <a:latin typeface="Arial" panose="020B0604020202020204" pitchFamily="34" charset="0"/>
              </a:rPr>
              <a:t> </a:t>
            </a:r>
            <a:r>
              <a:rPr lang="es-ES" sz="1700" dirty="0" err="1">
                <a:effectLst/>
                <a:latin typeface="Arial" panose="020B0604020202020204" pitchFamily="34" charset="0"/>
              </a:rPr>
              <a:t>the</a:t>
            </a:r>
            <a:r>
              <a:rPr lang="es-ES" sz="1700" dirty="0">
                <a:effectLst/>
                <a:latin typeface="Arial" panose="020B0604020202020204" pitchFamily="34" charset="0"/>
              </a:rPr>
              <a:t> </a:t>
            </a:r>
            <a:r>
              <a:rPr lang="es-ES" sz="1700" dirty="0" err="1">
                <a:effectLst/>
                <a:latin typeface="Arial" panose="020B0604020202020204" pitchFamily="34" charset="0"/>
              </a:rPr>
              <a:t>rotten</a:t>
            </a:r>
            <a:r>
              <a:rPr lang="es-ES" sz="1700" dirty="0">
                <a:effectLst/>
                <a:latin typeface="Arial" panose="020B0604020202020204" pitchFamily="34" charset="0"/>
              </a:rPr>
              <a:t> </a:t>
            </a:r>
            <a:r>
              <a:rPr lang="es-ES" sz="1700" dirty="0" err="1">
                <a:effectLst/>
                <a:latin typeface="Arial" panose="020B0604020202020204" pitchFamily="34" charset="0"/>
              </a:rPr>
              <a:t>fruits</a:t>
            </a:r>
            <a:r>
              <a:rPr lang="es-ES" sz="1700" dirty="0">
                <a:effectLst/>
                <a:latin typeface="Arial" panose="020B0604020202020204" pitchFamily="34" charset="0"/>
              </a:rPr>
              <a:t> </a:t>
            </a:r>
            <a:r>
              <a:rPr lang="es-ES" sz="1700" dirty="0" err="1">
                <a:effectLst/>
                <a:latin typeface="Arial" panose="020B0604020202020204" pitchFamily="34" charset="0"/>
              </a:rPr>
              <a:t>on</a:t>
            </a:r>
            <a:r>
              <a:rPr lang="es-ES" sz="1700" dirty="0">
                <a:effectLst/>
                <a:latin typeface="Arial" panose="020B0604020202020204" pitchFamily="34" charset="0"/>
              </a:rPr>
              <a:t> </a:t>
            </a:r>
            <a:r>
              <a:rPr lang="es-ES" sz="1700" dirty="0" err="1">
                <a:effectLst/>
                <a:latin typeface="Arial" panose="020B0604020202020204" pitchFamily="34" charset="0"/>
              </a:rPr>
              <a:t>the</a:t>
            </a:r>
            <a:r>
              <a:rPr lang="es-ES" sz="1700" dirty="0">
                <a:effectLst/>
                <a:latin typeface="Arial" panose="020B0604020202020204" pitchFamily="34" charset="0"/>
              </a:rPr>
              <a:t> </a:t>
            </a:r>
            <a:r>
              <a:rPr lang="es-ES" sz="1700" dirty="0" err="1">
                <a:effectLst/>
                <a:latin typeface="Arial" panose="020B0604020202020204" pitchFamily="34" charset="0"/>
              </a:rPr>
              <a:t>floor</a:t>
            </a:r>
            <a:r>
              <a:rPr lang="es-ES" sz="1700" dirty="0">
                <a:effectLst/>
                <a:latin typeface="Arial" panose="020B0604020202020204" pitchFamily="34" charset="0"/>
              </a:rPr>
              <a:t>.</a:t>
            </a:r>
            <a:endParaRPr lang="en-US" sz="1700" dirty="0">
              <a:latin typeface="Arial Black" panose="020B0A04020102020204" pitchFamily="34" charset="0"/>
            </a:endParaRPr>
          </a:p>
        </p:txBody>
      </p:sp>
      <p:sp>
        <p:nvSpPr>
          <p:cNvPr id="3" name="TextBox 2">
            <a:extLst>
              <a:ext uri="{FF2B5EF4-FFF2-40B4-BE49-F238E27FC236}">
                <a16:creationId xmlns:a16="http://schemas.microsoft.com/office/drawing/2014/main" id="{DDED2125-1603-46AF-ABA2-346CB2A6CBB7}"/>
              </a:ext>
            </a:extLst>
          </p:cNvPr>
          <p:cNvSpPr txBox="1"/>
          <p:nvPr/>
        </p:nvSpPr>
        <p:spPr>
          <a:xfrm>
            <a:off x="1872565" y="6515488"/>
            <a:ext cx="1095375" cy="261610"/>
          </a:xfrm>
          <a:prstGeom prst="rect">
            <a:avLst/>
          </a:prstGeom>
          <a:solidFill>
            <a:schemeClr val="bg1"/>
          </a:solidFill>
        </p:spPr>
        <p:txBody>
          <a:bodyPr wrap="square" rtlCol="0">
            <a:spAutoFit/>
          </a:bodyPr>
          <a:lstStyle/>
          <a:p>
            <a:r>
              <a:rPr lang="en-US" sz="1100" dirty="0">
                <a:latin typeface="Arial Black" panose="020B0A04020102020204" pitchFamily="34" charset="0"/>
              </a:rPr>
              <a:t>Selfishness</a:t>
            </a:r>
          </a:p>
        </p:txBody>
      </p:sp>
      <p:sp>
        <p:nvSpPr>
          <p:cNvPr id="33" name="TextBox 32">
            <a:extLst>
              <a:ext uri="{FF2B5EF4-FFF2-40B4-BE49-F238E27FC236}">
                <a16:creationId xmlns:a16="http://schemas.microsoft.com/office/drawing/2014/main" id="{73E9678B-09A4-4AEC-BB3D-64D13A7685F1}"/>
              </a:ext>
            </a:extLst>
          </p:cNvPr>
          <p:cNvSpPr txBox="1"/>
          <p:nvPr/>
        </p:nvSpPr>
        <p:spPr>
          <a:xfrm>
            <a:off x="3013298" y="6596390"/>
            <a:ext cx="827810" cy="261610"/>
          </a:xfrm>
          <a:prstGeom prst="rect">
            <a:avLst/>
          </a:prstGeom>
          <a:solidFill>
            <a:schemeClr val="bg1"/>
          </a:solidFill>
        </p:spPr>
        <p:txBody>
          <a:bodyPr wrap="square" rtlCol="0">
            <a:spAutoFit/>
          </a:bodyPr>
          <a:lstStyle/>
          <a:p>
            <a:pPr algn="ctr"/>
            <a:r>
              <a:rPr lang="en-US" sz="1100" dirty="0">
                <a:latin typeface="Arial Black" panose="020B0A04020102020204" pitchFamily="34" charset="0"/>
              </a:rPr>
              <a:t>Hate</a:t>
            </a:r>
          </a:p>
        </p:txBody>
      </p:sp>
      <p:sp>
        <p:nvSpPr>
          <p:cNvPr id="34" name="TextBox 33">
            <a:extLst>
              <a:ext uri="{FF2B5EF4-FFF2-40B4-BE49-F238E27FC236}">
                <a16:creationId xmlns:a16="http://schemas.microsoft.com/office/drawing/2014/main" id="{BCD97E8A-BCE2-4F37-A7C3-D96CB5058B2C}"/>
              </a:ext>
            </a:extLst>
          </p:cNvPr>
          <p:cNvSpPr txBox="1"/>
          <p:nvPr/>
        </p:nvSpPr>
        <p:spPr>
          <a:xfrm>
            <a:off x="5196199" y="6596072"/>
            <a:ext cx="927310" cy="261610"/>
          </a:xfrm>
          <a:prstGeom prst="rect">
            <a:avLst/>
          </a:prstGeom>
          <a:solidFill>
            <a:schemeClr val="bg1"/>
          </a:solidFill>
        </p:spPr>
        <p:txBody>
          <a:bodyPr wrap="square" rtlCol="0">
            <a:spAutoFit/>
          </a:bodyPr>
          <a:lstStyle/>
          <a:p>
            <a:r>
              <a:rPr lang="en-US" sz="1100" dirty="0">
                <a:latin typeface="Arial Black" panose="020B0A04020102020204" pitchFamily="34" charset="0"/>
              </a:rPr>
              <a:t>Violence</a:t>
            </a:r>
          </a:p>
        </p:txBody>
      </p:sp>
      <p:sp>
        <p:nvSpPr>
          <p:cNvPr id="36" name="TextBox 35">
            <a:extLst>
              <a:ext uri="{FF2B5EF4-FFF2-40B4-BE49-F238E27FC236}">
                <a16:creationId xmlns:a16="http://schemas.microsoft.com/office/drawing/2014/main" id="{589E525B-3B56-4046-A4F2-4216E4EB5CB8}"/>
              </a:ext>
            </a:extLst>
          </p:cNvPr>
          <p:cNvSpPr txBox="1"/>
          <p:nvPr/>
        </p:nvSpPr>
        <p:spPr>
          <a:xfrm>
            <a:off x="3849624" y="6610404"/>
            <a:ext cx="1274448" cy="261610"/>
          </a:xfrm>
          <a:prstGeom prst="rect">
            <a:avLst/>
          </a:prstGeom>
          <a:solidFill>
            <a:schemeClr val="bg1"/>
          </a:solidFill>
        </p:spPr>
        <p:txBody>
          <a:bodyPr wrap="square" rtlCol="0">
            <a:spAutoFit/>
          </a:bodyPr>
          <a:lstStyle/>
          <a:p>
            <a:r>
              <a:rPr lang="en-US" sz="1100" dirty="0">
                <a:latin typeface="Arial Black" panose="020B0A04020102020204" pitchFamily="34" charset="0"/>
              </a:rPr>
              <a:t>Disobedience</a:t>
            </a:r>
          </a:p>
        </p:txBody>
      </p:sp>
      <p:sp>
        <p:nvSpPr>
          <p:cNvPr id="39" name="TextBox 38">
            <a:extLst>
              <a:ext uri="{FF2B5EF4-FFF2-40B4-BE49-F238E27FC236}">
                <a16:creationId xmlns:a16="http://schemas.microsoft.com/office/drawing/2014/main" id="{F797440F-3F20-45B0-A253-EE80CDD96765}"/>
              </a:ext>
            </a:extLst>
          </p:cNvPr>
          <p:cNvSpPr txBox="1"/>
          <p:nvPr/>
        </p:nvSpPr>
        <p:spPr>
          <a:xfrm>
            <a:off x="6257574" y="6488546"/>
            <a:ext cx="840442" cy="276999"/>
          </a:xfrm>
          <a:prstGeom prst="rect">
            <a:avLst/>
          </a:prstGeom>
          <a:solidFill>
            <a:schemeClr val="bg1"/>
          </a:solidFill>
        </p:spPr>
        <p:txBody>
          <a:bodyPr wrap="square" rtlCol="0">
            <a:spAutoFit/>
          </a:bodyPr>
          <a:lstStyle/>
          <a:p>
            <a:pPr algn="ctr"/>
            <a:r>
              <a:rPr lang="en-US" sz="1200" dirty="0">
                <a:latin typeface="Arial Black" panose="020B0A04020102020204" pitchFamily="34" charset="0"/>
              </a:rPr>
              <a:t>Lies</a:t>
            </a:r>
          </a:p>
        </p:txBody>
      </p:sp>
      <p:sp>
        <p:nvSpPr>
          <p:cNvPr id="40" name="TextBox 39">
            <a:extLst>
              <a:ext uri="{FF2B5EF4-FFF2-40B4-BE49-F238E27FC236}">
                <a16:creationId xmlns:a16="http://schemas.microsoft.com/office/drawing/2014/main" id="{A6E80A23-3031-4D73-8812-E0EB1ACA3355}"/>
              </a:ext>
            </a:extLst>
          </p:cNvPr>
          <p:cNvSpPr txBox="1"/>
          <p:nvPr/>
        </p:nvSpPr>
        <p:spPr>
          <a:xfrm>
            <a:off x="7157446" y="6357741"/>
            <a:ext cx="805735" cy="261610"/>
          </a:xfrm>
          <a:prstGeom prst="rect">
            <a:avLst/>
          </a:prstGeom>
          <a:solidFill>
            <a:schemeClr val="bg1"/>
          </a:solidFill>
        </p:spPr>
        <p:txBody>
          <a:bodyPr wrap="square" rtlCol="0">
            <a:spAutoFit/>
          </a:bodyPr>
          <a:lstStyle/>
          <a:p>
            <a:pPr algn="ctr"/>
            <a:r>
              <a:rPr lang="en-US" sz="1100" dirty="0">
                <a:latin typeface="Arial Black" panose="020B0A04020102020204" pitchFamily="34" charset="0"/>
              </a:rPr>
              <a:t>Envy</a:t>
            </a:r>
          </a:p>
        </p:txBody>
      </p:sp>
      <p:sp>
        <p:nvSpPr>
          <p:cNvPr id="4" name="TextBox 3">
            <a:extLst>
              <a:ext uri="{FF2B5EF4-FFF2-40B4-BE49-F238E27FC236}">
                <a16:creationId xmlns:a16="http://schemas.microsoft.com/office/drawing/2014/main" id="{70B768AE-17F2-4953-917C-18BEBE356443}"/>
              </a:ext>
            </a:extLst>
          </p:cNvPr>
          <p:cNvSpPr txBox="1"/>
          <p:nvPr/>
        </p:nvSpPr>
        <p:spPr>
          <a:xfrm>
            <a:off x="3024384" y="647249"/>
            <a:ext cx="2525295" cy="261610"/>
          </a:xfrm>
          <a:prstGeom prst="rect">
            <a:avLst/>
          </a:prstGeom>
          <a:solidFill>
            <a:schemeClr val="bg1"/>
          </a:solidFill>
        </p:spPr>
        <p:txBody>
          <a:bodyPr wrap="square" rtlCol="0">
            <a:spAutoFit/>
          </a:bodyPr>
          <a:lstStyle/>
          <a:p>
            <a:r>
              <a:rPr lang="en-US" sz="1100" dirty="0">
                <a:latin typeface="Arial Black" panose="020B0A04020102020204" pitchFamily="34" charset="0"/>
              </a:rPr>
              <a:t>Every tree is know by its fruit.</a:t>
            </a:r>
          </a:p>
        </p:txBody>
      </p:sp>
      <p:sp>
        <p:nvSpPr>
          <p:cNvPr id="6" name="TextBox 5">
            <a:extLst>
              <a:ext uri="{FF2B5EF4-FFF2-40B4-BE49-F238E27FC236}">
                <a16:creationId xmlns:a16="http://schemas.microsoft.com/office/drawing/2014/main" id="{99BBBBB5-6294-4572-B437-694A629BA2C2}"/>
              </a:ext>
            </a:extLst>
          </p:cNvPr>
          <p:cNvSpPr txBox="1"/>
          <p:nvPr/>
        </p:nvSpPr>
        <p:spPr>
          <a:xfrm>
            <a:off x="1914155" y="641117"/>
            <a:ext cx="1110229" cy="714682"/>
          </a:xfrm>
          <a:prstGeom prst="rect">
            <a:avLst/>
          </a:prstGeom>
          <a:solidFill>
            <a:schemeClr val="bg1"/>
          </a:solidFill>
        </p:spPr>
        <p:txBody>
          <a:bodyPr wrap="square" rtlCol="0">
            <a:spAutoFit/>
          </a:bodyPr>
          <a:lstStyle/>
          <a:p>
            <a:endParaRPr lang="en-US" dirty="0"/>
          </a:p>
        </p:txBody>
      </p:sp>
      <p:sp>
        <p:nvSpPr>
          <p:cNvPr id="8" name="Thought Bubble: Cloud 7">
            <a:extLst>
              <a:ext uri="{FF2B5EF4-FFF2-40B4-BE49-F238E27FC236}">
                <a16:creationId xmlns:a16="http://schemas.microsoft.com/office/drawing/2014/main" id="{E9518DE7-4E8A-4C1F-8A86-2659D4904BA3}"/>
              </a:ext>
            </a:extLst>
          </p:cNvPr>
          <p:cNvSpPr/>
          <p:nvPr/>
        </p:nvSpPr>
        <p:spPr>
          <a:xfrm>
            <a:off x="5402844" y="636616"/>
            <a:ext cx="2525295" cy="714683"/>
          </a:xfrm>
          <a:prstGeom prst="cloudCallout">
            <a:avLst>
              <a:gd name="adj1" fmla="val -19004"/>
              <a:gd name="adj2" fmla="val 363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effectLst/>
                <a:latin typeface="Cambria" panose="02040503050406030204" pitchFamily="18" charset="0"/>
                <a:ea typeface="Calibri" panose="020F0502020204030204" pitchFamily="34" charset="0"/>
                <a:cs typeface="Times New Roman" panose="02020603050405020304" pitchFamily="18" charset="0"/>
              </a:rPr>
              <a:t>. </a:t>
            </a:r>
            <a:endParaRPr lang="en-US" sz="1100" dirty="0">
              <a:solidFill>
                <a:schemeClr val="tx1"/>
              </a:solidFill>
            </a:endParaRPr>
          </a:p>
        </p:txBody>
      </p:sp>
    </p:spTree>
    <p:extLst>
      <p:ext uri="{BB962C8B-B14F-4D97-AF65-F5344CB8AC3E}">
        <p14:creationId xmlns:p14="http://schemas.microsoft.com/office/powerpoint/2010/main" val="110457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 calcmode="lin" valueType="num">
                                      <p:cBhvr additive="base">
                                        <p:cTn id="7" dur="500" fill="hold"/>
                                        <p:tgtEl>
                                          <p:spTgt spid="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4">
                                            <p:txEl>
                                              <p:pRg st="0" end="0"/>
                                            </p:txEl>
                                          </p:spTgt>
                                        </p:tgtEl>
                                        <p:attrNameLst>
                                          <p:attrName>style.visibility</p:attrName>
                                        </p:attrNameLst>
                                      </p:cBhvr>
                                      <p:to>
                                        <p:strVal val="visible"/>
                                      </p:to>
                                    </p:set>
                                    <p:anim calcmode="lin" valueType="num">
                                      <p:cBhvr additive="base">
                                        <p:cTn id="21" dur="500" fill="hold"/>
                                        <p:tgtEl>
                                          <p:spTgt spid="5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arn(inVertical)">
                                      <p:cBhvr>
                                        <p:cTn id="31" dur="500"/>
                                        <p:tgtEl>
                                          <p:spTgt spid="55"/>
                                        </p:tgtEl>
                                      </p:cBhvr>
                                    </p:animEffect>
                                  </p:childTnLst>
                                  <p:subTnLst>
                                    <p:audio>
                                      <p:cMediaNode>
                                        <p:cTn display="0" masterRel="sameClick">
                                          <p:stCondLst>
                                            <p:cond evt="begin" delay="0">
                                              <p:tn val="29"/>
                                            </p:cond>
                                          </p:stCondLst>
                                          <p:endCondLst>
                                            <p:cond evt="onStopAudio" delay="0">
                                              <p:tgtEl>
                                                <p:sldTgt/>
                                              </p:tgtEl>
                                            </p:cond>
                                          </p:endCondLst>
                                        </p:cTn>
                                        <p:tgtEl>
                                          <p:sndTgt r:embed="rId2" name="drumroll.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6">
                                            <p:txEl>
                                              <p:pRg st="0" end="0"/>
                                            </p:txEl>
                                          </p:spTgt>
                                        </p:tgtEl>
                                        <p:attrNameLst>
                                          <p:attrName>style.visibility</p:attrName>
                                        </p:attrNameLst>
                                      </p:cBhvr>
                                      <p:to>
                                        <p:strVal val="visible"/>
                                      </p:to>
                                    </p:set>
                                    <p:anim calcmode="lin" valueType="num">
                                      <p:cBhvr additive="base">
                                        <p:cTn id="40" dur="500" fill="hold"/>
                                        <p:tgtEl>
                                          <p:spTgt spid="56">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7">
                                            <p:txEl>
                                              <p:pRg st="0" end="0"/>
                                            </p:txEl>
                                          </p:spTgt>
                                        </p:tgtEl>
                                        <p:attrNameLst>
                                          <p:attrName>style.visibility</p:attrName>
                                        </p:attrNameLst>
                                      </p:cBhvr>
                                      <p:to>
                                        <p:strVal val="visible"/>
                                      </p:to>
                                    </p:set>
                                    <p:anim calcmode="lin" valueType="num">
                                      <p:cBhvr additive="base">
                                        <p:cTn id="54"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drumroll.wav"/>
                                        </p:tgtEl>
                                      </p:cMediaNode>
                                    </p:audio>
                                  </p:sub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58">
                                            <p:txEl>
                                              <p:pRg st="0" end="0"/>
                                            </p:txEl>
                                          </p:spTgt>
                                        </p:tgtEl>
                                        <p:attrNameLst>
                                          <p:attrName>style.visibility</p:attrName>
                                        </p:attrNameLst>
                                      </p:cBhvr>
                                      <p:to>
                                        <p:strVal val="visible"/>
                                      </p:to>
                                    </p:set>
                                    <p:anim calcmode="lin" valueType="num">
                                      <p:cBhvr additive="base">
                                        <p:cTn id="60"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 grpId="0" animBg="1"/>
      <p:bldP spid="33" grpId="0" animBg="1"/>
      <p:bldP spid="34" grpId="0" animBg="1"/>
      <p:bldP spid="36" grpId="0" animBg="1"/>
      <p:bldP spid="39"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14405E5-F72F-4E76-AF51-FA9E416AC121}"/>
              </a:ext>
            </a:extLst>
          </p:cNvPr>
          <p:cNvPicPr>
            <a:picLocks noChangeAspect="1"/>
          </p:cNvPicPr>
          <p:nvPr/>
        </p:nvPicPr>
        <p:blipFill>
          <a:blip r:embed="rId2"/>
          <a:stretch>
            <a:fillRect/>
          </a:stretch>
        </p:blipFill>
        <p:spPr>
          <a:xfrm>
            <a:off x="0" y="1701923"/>
            <a:ext cx="9144000" cy="5143500"/>
          </a:xfrm>
          <a:prstGeom prst="rect">
            <a:avLst/>
          </a:prstGeom>
          <a:solidFill>
            <a:schemeClr val="tx2">
              <a:lumMod val="75000"/>
            </a:schemeClr>
          </a:solidFill>
        </p:spPr>
      </p:pic>
      <p:sp>
        <p:nvSpPr>
          <p:cNvPr id="2" name="TextBox 1">
            <a:extLst>
              <a:ext uri="{FF2B5EF4-FFF2-40B4-BE49-F238E27FC236}">
                <a16:creationId xmlns:a16="http://schemas.microsoft.com/office/drawing/2014/main" id="{12E1AA6D-5E6F-47C6-80E0-1707DC805739}"/>
              </a:ext>
            </a:extLst>
          </p:cNvPr>
          <p:cNvSpPr txBox="1"/>
          <p:nvPr/>
        </p:nvSpPr>
        <p:spPr>
          <a:xfrm>
            <a:off x="771247" y="167936"/>
            <a:ext cx="7927585" cy="1338828"/>
          </a:xfrm>
          <a:prstGeom prst="rect">
            <a:avLst/>
          </a:prstGeom>
          <a:noFill/>
        </p:spPr>
        <p:txBody>
          <a:bodyPr wrap="square" rtlCol="0">
            <a:spAutoFit/>
          </a:bodyPr>
          <a:lstStyle/>
          <a:p>
            <a:pPr algn="ctr"/>
            <a:r>
              <a:rPr lang="en-US" sz="2700" dirty="0">
                <a:latin typeface="Arial Black" panose="020B0A04020102020204" pitchFamily="34" charset="0"/>
              </a:rPr>
              <a:t>Gospel of </a:t>
            </a:r>
            <a:r>
              <a:rPr lang="en-US" sz="2400" dirty="0">
                <a:latin typeface="Arial Black" panose="020B0A04020102020204" pitchFamily="34" charset="0"/>
              </a:rPr>
              <a:t>Luke 6: 39-45  </a:t>
            </a:r>
          </a:p>
          <a:p>
            <a:pPr algn="ctr"/>
            <a:r>
              <a:rPr lang="en-US" sz="2700" dirty="0">
                <a:latin typeface="Arial Black" panose="020B0A04020102020204" pitchFamily="34" charset="0"/>
              </a:rPr>
              <a:t>“Can a blind person lead a blind person?”</a:t>
            </a:r>
          </a:p>
          <a:p>
            <a:r>
              <a:rPr lang="en-US" sz="2700" dirty="0">
                <a:latin typeface="Arial Black" panose="020B0A04020102020204" pitchFamily="34" charset="0"/>
              </a:rPr>
              <a:t>                        </a:t>
            </a:r>
          </a:p>
        </p:txBody>
      </p:sp>
    </p:spTree>
    <p:extLst>
      <p:ext uri="{BB962C8B-B14F-4D97-AF65-F5344CB8AC3E}">
        <p14:creationId xmlns:p14="http://schemas.microsoft.com/office/powerpoint/2010/main" val="11518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74000">
              <a:schemeClr val="accent6">
                <a:lumMod val="60000"/>
                <a:lumOff val="40000"/>
              </a:schemeClr>
            </a:gs>
            <a:gs pos="83000">
              <a:schemeClr val="accent6">
                <a:lumMod val="60000"/>
                <a:lumOff val="4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TextBox 14"/>
          <p:cNvSpPr txBox="1"/>
          <p:nvPr/>
        </p:nvSpPr>
        <p:spPr>
          <a:xfrm>
            <a:off x="3200400" y="118341"/>
            <a:ext cx="2358189" cy="646331"/>
          </a:xfrm>
          <a:prstGeom prst="rect">
            <a:avLst/>
          </a:prstGeom>
          <a:noFill/>
        </p:spPr>
        <p:txBody>
          <a:bodyPr wrap="square" rtlCol="0">
            <a:spAutoFit/>
          </a:bodyPr>
          <a:lstStyle/>
          <a:p>
            <a:pPr algn="just"/>
            <a:r>
              <a:rPr lang="en-US" sz="3600" b="1" dirty="0">
                <a:latin typeface="Arial Black" pitchFamily="34" charset="0"/>
              </a:rPr>
              <a:t>PRAYER</a:t>
            </a:r>
          </a:p>
        </p:txBody>
      </p:sp>
      <p:sp>
        <p:nvSpPr>
          <p:cNvPr id="4" name="Rectangle 3"/>
          <p:cNvSpPr/>
          <p:nvPr/>
        </p:nvSpPr>
        <p:spPr>
          <a:xfrm>
            <a:off x="76200" y="794238"/>
            <a:ext cx="8991600" cy="3108543"/>
          </a:xfrm>
          <a:prstGeom prst="rect">
            <a:avLst/>
          </a:prstGeom>
        </p:spPr>
        <p:txBody>
          <a:bodyPr wrap="square">
            <a:spAutoFit/>
          </a:bodyPr>
          <a:lstStyle/>
          <a:p>
            <a:pPr algn="just"/>
            <a:r>
              <a:rPr lang="en-US" sz="3200" b="1" dirty="0"/>
              <a:t>Lord, help me to see others through Your eyes of love. Send Your spirit of wisdom so I may discern between good and evil and always choose goodness. Help me to always be a witness of your love. </a:t>
            </a:r>
          </a:p>
          <a:p>
            <a:endParaRPr lang="es-ES" dirty="0"/>
          </a:p>
          <a:p>
            <a:endParaRPr lang="en-US" dirty="0">
              <a:latin typeface="Arial Black" pitchFamily="34" charset="0"/>
            </a:endParaRPr>
          </a:p>
        </p:txBody>
      </p:sp>
      <p:pic>
        <p:nvPicPr>
          <p:cNvPr id="26" name="Picture 25">
            <a:extLst>
              <a:ext uri="{FF2B5EF4-FFF2-40B4-BE49-F238E27FC236}">
                <a16:creationId xmlns:a16="http://schemas.microsoft.com/office/drawing/2014/main" id="{26AF330F-24EA-46C8-BAD8-ADB2A267A6B7}"/>
              </a:ext>
            </a:extLst>
          </p:cNvPr>
          <p:cNvPicPr>
            <a:picLocks noChangeAspect="1"/>
          </p:cNvPicPr>
          <p:nvPr/>
        </p:nvPicPr>
        <p:blipFill>
          <a:blip r:embed="rId2"/>
          <a:stretch>
            <a:fillRect/>
          </a:stretch>
        </p:blipFill>
        <p:spPr>
          <a:xfrm>
            <a:off x="5942715" y="2856341"/>
            <a:ext cx="3037498" cy="3903612"/>
          </a:xfrm>
          <a:prstGeom prst="rect">
            <a:avLst/>
          </a:prstGeom>
        </p:spPr>
      </p:pic>
      <p:pic>
        <p:nvPicPr>
          <p:cNvPr id="28" name="Picture 27">
            <a:extLst>
              <a:ext uri="{FF2B5EF4-FFF2-40B4-BE49-F238E27FC236}">
                <a16:creationId xmlns:a16="http://schemas.microsoft.com/office/drawing/2014/main" id="{4D0E7EAF-A27B-4F9B-A7E8-5D1DD1371CFE}"/>
              </a:ext>
            </a:extLst>
          </p:cNvPr>
          <p:cNvPicPr>
            <a:picLocks noChangeAspect="1"/>
          </p:cNvPicPr>
          <p:nvPr/>
        </p:nvPicPr>
        <p:blipFill>
          <a:blip r:embed="rId3"/>
          <a:stretch>
            <a:fillRect/>
          </a:stretch>
        </p:blipFill>
        <p:spPr>
          <a:xfrm>
            <a:off x="4271515" y="2826774"/>
            <a:ext cx="1760480" cy="352831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B7CB-95C2-47CC-8A54-2930F9F720F5}"/>
              </a:ext>
            </a:extLst>
          </p:cNvPr>
          <p:cNvSpPr>
            <a:spLocks noGrp="1"/>
          </p:cNvSpPr>
          <p:nvPr>
            <p:ph type="title"/>
          </p:nvPr>
        </p:nvSpPr>
        <p:spPr>
          <a:xfrm>
            <a:off x="457200" y="0"/>
            <a:ext cx="8229600" cy="411162"/>
          </a:xfrm>
        </p:spPr>
        <p:txBody>
          <a:bodyPr>
            <a:normAutofit fontScale="90000"/>
          </a:bodyPr>
          <a:lstStyle/>
          <a:p>
            <a:r>
              <a:rPr lang="en-US" sz="2000" dirty="0"/>
              <a:t>Song: Open the Eyes of my Heart Lord, Ft. Paul </a:t>
            </a:r>
            <a:r>
              <a:rPr lang="en-US" sz="2000"/>
              <a:t>Baloche: </a:t>
            </a:r>
            <a:r>
              <a:rPr lang="en-US" sz="2000" dirty="0">
                <a:hlinkClick r:id="rId3"/>
              </a:rPr>
              <a:t>https://youtu.be/r_2xLdgkNKs</a:t>
            </a:r>
            <a:endParaRPr lang="en-US" sz="2000" dirty="0"/>
          </a:p>
        </p:txBody>
      </p:sp>
      <p:pic>
        <p:nvPicPr>
          <p:cNvPr id="5" name="Online Media 4" title="Open The Eyes Of My Heart by Local Sound Ft. Paul Baloche | Lyric + Dance Video | Table Kids">
            <a:hlinkClick r:id="" action="ppaction://media"/>
            <a:extLst>
              <a:ext uri="{FF2B5EF4-FFF2-40B4-BE49-F238E27FC236}">
                <a16:creationId xmlns:a16="http://schemas.microsoft.com/office/drawing/2014/main" id="{1688CCAD-EB26-470B-8211-395D5848A139}"/>
              </a:ext>
            </a:extLst>
          </p:cNvPr>
          <p:cNvPicPr>
            <a:picLocks noRot="1" noChangeAspect="1"/>
          </p:cNvPicPr>
          <p:nvPr>
            <a:videoFile r:link="rId1"/>
          </p:nvPr>
        </p:nvPicPr>
        <p:blipFill>
          <a:blip r:embed="rId4"/>
          <a:stretch>
            <a:fillRect/>
          </a:stretch>
        </p:blipFill>
        <p:spPr>
          <a:xfrm>
            <a:off x="0" y="411162"/>
            <a:ext cx="9171683" cy="6446838"/>
          </a:xfrm>
          <a:prstGeom prst="rect">
            <a:avLst/>
          </a:prstGeom>
        </p:spPr>
      </p:pic>
    </p:spTree>
    <p:extLst>
      <p:ext uri="{BB962C8B-B14F-4D97-AF65-F5344CB8AC3E}">
        <p14:creationId xmlns:p14="http://schemas.microsoft.com/office/powerpoint/2010/main" val="291055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5E2B76C6-CFFE-47C9-BFFF-7A11440AE2B8}"/>
              </a:ext>
            </a:extLst>
          </p:cNvPr>
          <p:cNvPicPr>
            <a:picLocks noChangeAspect="1"/>
          </p:cNvPicPr>
          <p:nvPr/>
        </p:nvPicPr>
        <p:blipFill>
          <a:blip r:embed="rId2"/>
          <a:stretch>
            <a:fillRect/>
          </a:stretch>
        </p:blipFill>
        <p:spPr>
          <a:xfrm>
            <a:off x="0" y="1576137"/>
            <a:ext cx="9144000" cy="5281864"/>
          </a:xfrm>
          <a:prstGeom prst="rect">
            <a:avLst/>
          </a:prstGeom>
        </p:spPr>
      </p:pic>
      <p:sp>
        <p:nvSpPr>
          <p:cNvPr id="6" name="TextBox 5">
            <a:extLst>
              <a:ext uri="{FF2B5EF4-FFF2-40B4-BE49-F238E27FC236}">
                <a16:creationId xmlns:a16="http://schemas.microsoft.com/office/drawing/2014/main" id="{CAE4C7E1-B0A9-4BAE-B18C-6AF0542AA487}"/>
              </a:ext>
            </a:extLst>
          </p:cNvPr>
          <p:cNvSpPr txBox="1"/>
          <p:nvPr/>
        </p:nvSpPr>
        <p:spPr>
          <a:xfrm>
            <a:off x="0" y="280386"/>
            <a:ext cx="9143999" cy="1200329"/>
          </a:xfrm>
          <a:prstGeom prst="rect">
            <a:avLst/>
          </a:prstGeom>
          <a:noFill/>
        </p:spPr>
        <p:txBody>
          <a:bodyPr wrap="square">
            <a:spAutoFit/>
          </a:bodyPr>
          <a:lstStyle/>
          <a:p>
            <a:pPr algn="ctr"/>
            <a:r>
              <a:rPr lang="en-US" sz="3600" dirty="0">
                <a:latin typeface="Arial Black" panose="020B0A04020102020204" pitchFamily="34" charset="0"/>
              </a:rPr>
              <a:t>Jesus told his disciples a parable (a story with a teaching)…</a:t>
            </a:r>
          </a:p>
        </p:txBody>
      </p:sp>
    </p:spTree>
    <p:extLst>
      <p:ext uri="{BB962C8B-B14F-4D97-AF65-F5344CB8AC3E}">
        <p14:creationId xmlns:p14="http://schemas.microsoft.com/office/powerpoint/2010/main" val="2536072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43C70F7-F19C-4BAD-8320-728FDA8D9E3E}"/>
              </a:ext>
            </a:extLst>
          </p:cNvPr>
          <p:cNvPicPr>
            <a:picLocks noChangeAspect="1"/>
          </p:cNvPicPr>
          <p:nvPr/>
        </p:nvPicPr>
        <p:blipFill>
          <a:blip r:embed="rId2"/>
          <a:stretch>
            <a:fillRect/>
          </a:stretch>
        </p:blipFill>
        <p:spPr>
          <a:xfrm>
            <a:off x="0" y="1705299"/>
            <a:ext cx="9144000" cy="5152701"/>
          </a:xfrm>
          <a:prstGeom prst="rect">
            <a:avLst/>
          </a:prstGeom>
        </p:spPr>
      </p:pic>
      <p:sp>
        <p:nvSpPr>
          <p:cNvPr id="6" name="TextBox 5">
            <a:extLst>
              <a:ext uri="{FF2B5EF4-FFF2-40B4-BE49-F238E27FC236}">
                <a16:creationId xmlns:a16="http://schemas.microsoft.com/office/drawing/2014/main" id="{CAE4C7E1-B0A9-4BAE-B18C-6AF0542AA487}"/>
              </a:ext>
            </a:extLst>
          </p:cNvPr>
          <p:cNvSpPr txBox="1"/>
          <p:nvPr/>
        </p:nvSpPr>
        <p:spPr>
          <a:xfrm>
            <a:off x="0" y="319484"/>
            <a:ext cx="9144000" cy="1200329"/>
          </a:xfrm>
          <a:prstGeom prst="rect">
            <a:avLst/>
          </a:prstGeom>
          <a:noFill/>
        </p:spPr>
        <p:txBody>
          <a:bodyPr wrap="square">
            <a:spAutoFit/>
          </a:bodyPr>
          <a:lstStyle/>
          <a:p>
            <a:pPr algn="ctr"/>
            <a:r>
              <a:rPr lang="en-US" sz="3600" dirty="0">
                <a:latin typeface="Arial Black" panose="020B0A04020102020204" pitchFamily="34" charset="0"/>
              </a:rPr>
              <a:t>Can a blind person guide a blind person? Will not both fall into a pit?  </a:t>
            </a:r>
          </a:p>
        </p:txBody>
      </p:sp>
    </p:spTree>
    <p:extLst>
      <p:ext uri="{BB962C8B-B14F-4D97-AF65-F5344CB8AC3E}">
        <p14:creationId xmlns:p14="http://schemas.microsoft.com/office/powerpoint/2010/main" val="3235610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CAE4C7E1-B0A9-4BAE-B18C-6AF0542AA487}"/>
              </a:ext>
            </a:extLst>
          </p:cNvPr>
          <p:cNvSpPr txBox="1"/>
          <p:nvPr/>
        </p:nvSpPr>
        <p:spPr>
          <a:xfrm>
            <a:off x="92362" y="14056"/>
            <a:ext cx="9051637" cy="2123658"/>
          </a:xfrm>
          <a:prstGeom prst="rect">
            <a:avLst/>
          </a:prstGeom>
          <a:noFill/>
        </p:spPr>
        <p:txBody>
          <a:bodyPr wrap="square">
            <a:spAutoFit/>
          </a:bodyPr>
          <a:lstStyle/>
          <a:p>
            <a:pPr algn="ctr"/>
            <a:r>
              <a:rPr lang="en-US" sz="3400" dirty="0">
                <a:latin typeface="Arial Black" panose="020B0A04020102020204" pitchFamily="34" charset="0"/>
              </a:rPr>
              <a:t>No disciple is superior to the teacher; but when fully trained, every disciple will be like his teacher. </a:t>
            </a:r>
          </a:p>
          <a:p>
            <a:r>
              <a:rPr lang="en-US" sz="3000" dirty="0">
                <a:latin typeface="Arial Black" panose="020B0A04020102020204" pitchFamily="34" charset="0"/>
              </a:rPr>
              <a:t> </a:t>
            </a:r>
          </a:p>
        </p:txBody>
      </p:sp>
      <p:pic>
        <p:nvPicPr>
          <p:cNvPr id="7" name="Picture 6">
            <a:extLst>
              <a:ext uri="{FF2B5EF4-FFF2-40B4-BE49-F238E27FC236}">
                <a16:creationId xmlns:a16="http://schemas.microsoft.com/office/drawing/2014/main" id="{C21D477F-F75E-4831-B9E3-EDBB3CE48258}"/>
              </a:ext>
            </a:extLst>
          </p:cNvPr>
          <p:cNvPicPr>
            <a:picLocks noChangeAspect="1"/>
          </p:cNvPicPr>
          <p:nvPr/>
        </p:nvPicPr>
        <p:blipFill>
          <a:blip r:embed="rId2"/>
          <a:stretch>
            <a:fillRect/>
          </a:stretch>
        </p:blipFill>
        <p:spPr>
          <a:xfrm>
            <a:off x="0" y="1750164"/>
            <a:ext cx="9144000" cy="5107836"/>
          </a:xfrm>
          <a:prstGeom prst="rect">
            <a:avLst/>
          </a:prstGeom>
        </p:spPr>
      </p:pic>
    </p:spTree>
    <p:extLst>
      <p:ext uri="{BB962C8B-B14F-4D97-AF65-F5344CB8AC3E}">
        <p14:creationId xmlns:p14="http://schemas.microsoft.com/office/powerpoint/2010/main" val="251569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B5BA9F-60B0-4106-A60B-830334C675E6}"/>
              </a:ext>
            </a:extLst>
          </p:cNvPr>
          <p:cNvSpPr txBox="1"/>
          <p:nvPr/>
        </p:nvSpPr>
        <p:spPr>
          <a:xfrm>
            <a:off x="216568" y="0"/>
            <a:ext cx="8710863" cy="1569660"/>
          </a:xfrm>
          <a:prstGeom prst="rect">
            <a:avLst/>
          </a:prstGeom>
          <a:noFill/>
        </p:spPr>
        <p:txBody>
          <a:bodyPr wrap="square">
            <a:spAutoFit/>
          </a:bodyPr>
          <a:lstStyle/>
          <a:p>
            <a:pPr algn="ctr"/>
            <a:r>
              <a:rPr lang="en-US" sz="3200" dirty="0">
                <a:latin typeface="Arial Black" panose="020B0A04020102020204" pitchFamily="34" charset="0"/>
              </a:rPr>
              <a:t>Why do you notice the splinter in your brother's eye, but do not perceive the wooden beam in your own? </a:t>
            </a:r>
          </a:p>
        </p:txBody>
      </p:sp>
      <p:pic>
        <p:nvPicPr>
          <p:cNvPr id="6" name="Picture 5">
            <a:extLst>
              <a:ext uri="{FF2B5EF4-FFF2-40B4-BE49-F238E27FC236}">
                <a16:creationId xmlns:a16="http://schemas.microsoft.com/office/drawing/2014/main" id="{D23E6C27-6FFC-4D4B-A43A-8C55A3BBCBC3}"/>
              </a:ext>
            </a:extLst>
          </p:cNvPr>
          <p:cNvPicPr>
            <a:picLocks noChangeAspect="1"/>
          </p:cNvPicPr>
          <p:nvPr/>
        </p:nvPicPr>
        <p:blipFill>
          <a:blip r:embed="rId2"/>
          <a:stretch>
            <a:fillRect/>
          </a:stretch>
        </p:blipFill>
        <p:spPr>
          <a:xfrm>
            <a:off x="0" y="1702224"/>
            <a:ext cx="9144000" cy="5155776"/>
          </a:xfrm>
          <a:prstGeom prst="rect">
            <a:avLst/>
          </a:prstGeom>
        </p:spPr>
      </p:pic>
    </p:spTree>
    <p:extLst>
      <p:ext uri="{BB962C8B-B14F-4D97-AF65-F5344CB8AC3E}">
        <p14:creationId xmlns:p14="http://schemas.microsoft.com/office/powerpoint/2010/main" val="3919671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26A4153-D70D-4113-A105-785BC92AEF24}"/>
              </a:ext>
            </a:extLst>
          </p:cNvPr>
          <p:cNvPicPr>
            <a:picLocks noChangeAspect="1"/>
          </p:cNvPicPr>
          <p:nvPr/>
        </p:nvPicPr>
        <p:blipFill>
          <a:blip r:embed="rId2"/>
          <a:stretch>
            <a:fillRect/>
          </a:stretch>
        </p:blipFill>
        <p:spPr>
          <a:xfrm>
            <a:off x="0" y="1962998"/>
            <a:ext cx="9144000" cy="4895002"/>
          </a:xfrm>
          <a:prstGeom prst="rect">
            <a:avLst/>
          </a:prstGeom>
        </p:spPr>
      </p:pic>
      <p:sp>
        <p:nvSpPr>
          <p:cNvPr id="7" name="TextBox 6">
            <a:extLst>
              <a:ext uri="{FF2B5EF4-FFF2-40B4-BE49-F238E27FC236}">
                <a16:creationId xmlns:a16="http://schemas.microsoft.com/office/drawing/2014/main" id="{29B5BA9F-60B0-4106-A60B-830334C675E6}"/>
              </a:ext>
            </a:extLst>
          </p:cNvPr>
          <p:cNvSpPr txBox="1"/>
          <p:nvPr/>
        </p:nvSpPr>
        <p:spPr>
          <a:xfrm>
            <a:off x="0" y="24006"/>
            <a:ext cx="9144000" cy="1938992"/>
          </a:xfrm>
          <a:prstGeom prst="rect">
            <a:avLst/>
          </a:prstGeom>
          <a:noFill/>
        </p:spPr>
        <p:txBody>
          <a:bodyPr wrap="square">
            <a:spAutoFit/>
          </a:bodyPr>
          <a:lstStyle/>
          <a:p>
            <a:pPr algn="ctr"/>
            <a:r>
              <a:rPr lang="en-US" sz="3000" dirty="0">
                <a:latin typeface="Arial Black" panose="020B0A04020102020204" pitchFamily="34" charset="0"/>
              </a:rPr>
              <a:t>How can you say to your brother, 'Brother, let me remove that splinter in your eye,' when you do not even notice the wooden beam in your own eye? </a:t>
            </a:r>
          </a:p>
        </p:txBody>
      </p:sp>
    </p:spTree>
    <p:extLst>
      <p:ext uri="{BB962C8B-B14F-4D97-AF65-F5344CB8AC3E}">
        <p14:creationId xmlns:p14="http://schemas.microsoft.com/office/powerpoint/2010/main" val="594904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0D0634-A9AF-41C5-94D1-90082852F403}"/>
              </a:ext>
            </a:extLst>
          </p:cNvPr>
          <p:cNvPicPr>
            <a:picLocks noChangeAspect="1"/>
          </p:cNvPicPr>
          <p:nvPr/>
        </p:nvPicPr>
        <p:blipFill>
          <a:blip r:embed="rId2"/>
          <a:stretch>
            <a:fillRect/>
          </a:stretch>
        </p:blipFill>
        <p:spPr>
          <a:xfrm>
            <a:off x="0" y="1345786"/>
            <a:ext cx="9144000" cy="5124659"/>
          </a:xfrm>
          <a:prstGeom prst="rect">
            <a:avLst/>
          </a:prstGeom>
        </p:spPr>
      </p:pic>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0" y="19235"/>
            <a:ext cx="9144000" cy="1384995"/>
          </a:xfrm>
          <a:prstGeom prst="rect">
            <a:avLst/>
          </a:prstGeom>
          <a:noFill/>
        </p:spPr>
        <p:txBody>
          <a:bodyPr wrap="square" rtlCol="0">
            <a:spAutoFit/>
          </a:bodyPr>
          <a:lstStyle/>
          <a:p>
            <a:pPr algn="ctr"/>
            <a:r>
              <a:rPr lang="en-US" sz="2800" b="1" dirty="0">
                <a:latin typeface="Arial Black" panose="020B0A04020102020204" pitchFamily="34" charset="0"/>
              </a:rPr>
              <a:t>You hypocrite! Remove the wooden beam from your eye first; then you will see clearly to remove the splinter in your brother's eye.</a:t>
            </a:r>
          </a:p>
        </p:txBody>
      </p:sp>
    </p:spTree>
    <p:extLst>
      <p:ext uri="{BB962C8B-B14F-4D97-AF65-F5344CB8AC3E}">
        <p14:creationId xmlns:p14="http://schemas.microsoft.com/office/powerpoint/2010/main" val="3887742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FCC66"/>
            </a:gs>
            <a:gs pos="74000">
              <a:srgbClr val="FFCC66"/>
            </a:gs>
            <a:gs pos="83000">
              <a:srgbClr val="FFCC66"/>
            </a:gs>
            <a:gs pos="100000">
              <a:srgbClr val="FFCC99"/>
            </a:gs>
          </a:gsLst>
          <a:lin ang="5400000" scaled="1"/>
        </a:gradFill>
        <a:effectLst/>
      </p:bgPr>
    </p:bg>
    <p:spTree>
      <p:nvGrpSpPr>
        <p:cNvPr id="1" name=""/>
        <p:cNvGrpSpPr/>
        <p:nvPr/>
      </p:nvGrpSpPr>
      <p:grpSpPr>
        <a:xfrm>
          <a:off x="0" y="0"/>
          <a:ext cx="0" cy="0"/>
          <a:chOff x="0" y="0"/>
          <a:chExt cx="0" cy="0"/>
        </a:xfrm>
      </p:grpSpPr>
      <p:sp>
        <p:nvSpPr>
          <p:cNvPr id="9" name="AutoShape 4">
            <a:extLst>
              <a:ext uri="{FF2B5EF4-FFF2-40B4-BE49-F238E27FC236}">
                <a16:creationId xmlns:a16="http://schemas.microsoft.com/office/drawing/2014/main" id="{11D78973-AA80-43E0-BB84-5B1B1BA4AA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2A6FD3B6-76D1-4937-BAC1-0FA4183158CF}"/>
              </a:ext>
            </a:extLst>
          </p:cNvPr>
          <p:cNvSpPr txBox="1"/>
          <p:nvPr/>
        </p:nvSpPr>
        <p:spPr>
          <a:xfrm>
            <a:off x="0" y="194492"/>
            <a:ext cx="9144000" cy="1384995"/>
          </a:xfrm>
          <a:prstGeom prst="rect">
            <a:avLst/>
          </a:prstGeom>
          <a:noFill/>
        </p:spPr>
        <p:txBody>
          <a:bodyPr wrap="square" rtlCol="0">
            <a:spAutoFit/>
          </a:bodyPr>
          <a:lstStyle/>
          <a:p>
            <a:pPr algn="ctr"/>
            <a:r>
              <a:rPr lang="en-US" sz="2800" dirty="0">
                <a:latin typeface="Arial Black" panose="020B0A04020102020204" pitchFamily="34" charset="0"/>
              </a:rPr>
              <a:t>A good tree does not bear rotten fruit, nor does a rotten tree bear good fruit. For every tree is known by its own fruit.</a:t>
            </a:r>
          </a:p>
        </p:txBody>
      </p:sp>
      <p:pic>
        <p:nvPicPr>
          <p:cNvPr id="4" name="Picture 3">
            <a:extLst>
              <a:ext uri="{FF2B5EF4-FFF2-40B4-BE49-F238E27FC236}">
                <a16:creationId xmlns:a16="http://schemas.microsoft.com/office/drawing/2014/main" id="{DF8E974D-44F7-4475-BCC0-99C246AB0B7F}"/>
              </a:ext>
            </a:extLst>
          </p:cNvPr>
          <p:cNvPicPr>
            <a:picLocks noChangeAspect="1"/>
          </p:cNvPicPr>
          <p:nvPr/>
        </p:nvPicPr>
        <p:blipFill>
          <a:blip r:embed="rId2"/>
          <a:stretch>
            <a:fillRect/>
          </a:stretch>
        </p:blipFill>
        <p:spPr>
          <a:xfrm>
            <a:off x="0" y="1731652"/>
            <a:ext cx="9144000" cy="5126348"/>
          </a:xfrm>
          <a:prstGeom prst="rect">
            <a:avLst/>
          </a:prstGeom>
        </p:spPr>
      </p:pic>
    </p:spTree>
    <p:extLst>
      <p:ext uri="{BB962C8B-B14F-4D97-AF65-F5344CB8AC3E}">
        <p14:creationId xmlns:p14="http://schemas.microsoft.com/office/powerpoint/2010/main" val="1741076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985</Words>
  <Application>Microsoft Office PowerPoint</Application>
  <PresentationFormat>On-screen Show (4:3)</PresentationFormat>
  <Paragraphs>99</Paragraphs>
  <Slides>21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Abadi</vt:lpstr>
      <vt:lpstr>Aharoni</vt:lpstr>
      <vt:lpstr>Arial</vt:lpstr>
      <vt:lpstr>Arial Black</vt:lpstr>
      <vt:lpstr>Calibri</vt:lpstr>
      <vt:lpstr>Cambria</vt:lpstr>
      <vt:lpstr>Office Theme</vt:lpstr>
      <vt:lpstr> VIII Ordinary Time – Cycle C Can a blind person lead a blind person? (Luke 6, 39-45)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Open the Eyes of my Heart Lord, Ft. Paul Baloche: https://youtu.be/r_2xLdgkNKs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VIII Tiempo Ordinario Ciclo C ¿Puede un ciego guiar a otro Ciego? (Lc 6, 39-45) </dc:title>
  <dc:creator>Maria Varona</dc:creator>
  <cp:lastModifiedBy>Maria Varona</cp:lastModifiedBy>
  <cp:revision>10</cp:revision>
  <dcterms:modified xsi:type="dcterms:W3CDTF">2022-02-22T23:04:49Z</dcterms:modified>
</cp:coreProperties>
</file>