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defaultTextStyle>
    <a:defPPr lvl="0">
      <a:defRPr lang="en-US"/>
    </a:defPPr>
    <a:lvl1pPr marL="0" lvl="0" algn="l" defTabSz="457200" rtl="0" eaLnBrk="1" latinLnBrk="0" hangingPunct="1">
      <a:defRPr sz="1800" kern="1200">
        <a:solidFill>
          <a:schemeClr val="tx1"/>
        </a:solidFill>
        <a:latin typeface="+mn-lt"/>
        <a:ea typeface="+mn-ea"/>
        <a:cs typeface="+mn-cs"/>
      </a:defRPr>
    </a:lvl1pPr>
    <a:lvl2pPr marL="457200" lvl="1" algn="l" defTabSz="457200" rtl="0" eaLnBrk="1" latinLnBrk="0" hangingPunct="1">
      <a:defRPr sz="1800" kern="1200">
        <a:solidFill>
          <a:schemeClr val="tx1"/>
        </a:solidFill>
        <a:latin typeface="+mn-lt"/>
        <a:ea typeface="+mn-ea"/>
        <a:cs typeface="+mn-cs"/>
      </a:defRPr>
    </a:lvl2pPr>
    <a:lvl3pPr marL="914400" lvl="2" algn="l" defTabSz="457200" rtl="0" eaLnBrk="1" latinLnBrk="0" hangingPunct="1">
      <a:defRPr sz="1800" kern="1200">
        <a:solidFill>
          <a:schemeClr val="tx1"/>
        </a:solidFill>
        <a:latin typeface="+mn-lt"/>
        <a:ea typeface="+mn-ea"/>
        <a:cs typeface="+mn-cs"/>
      </a:defRPr>
    </a:lvl3pPr>
    <a:lvl4pPr marL="1371600" lvl="3" algn="l" defTabSz="457200" rtl="0" eaLnBrk="1" latinLnBrk="0" hangingPunct="1">
      <a:defRPr sz="1800" kern="1200">
        <a:solidFill>
          <a:schemeClr val="tx1"/>
        </a:solidFill>
        <a:latin typeface="+mn-lt"/>
        <a:ea typeface="+mn-ea"/>
        <a:cs typeface="+mn-cs"/>
      </a:defRPr>
    </a:lvl4pPr>
    <a:lvl5pPr marL="1828800" lvl="4" algn="l" defTabSz="457200" rtl="0" eaLnBrk="1" latinLnBrk="0" hangingPunct="1">
      <a:defRPr sz="1800" kern="1200">
        <a:solidFill>
          <a:schemeClr val="tx1"/>
        </a:solidFill>
        <a:latin typeface="+mn-lt"/>
        <a:ea typeface="+mn-ea"/>
        <a:cs typeface="+mn-cs"/>
      </a:defRPr>
    </a:lvl5pPr>
    <a:lvl6pPr marL="2286000" lvl="5" algn="l" defTabSz="457200" rtl="0" eaLnBrk="1" latinLnBrk="0" hangingPunct="1">
      <a:defRPr sz="1800" kern="1200">
        <a:solidFill>
          <a:schemeClr val="tx1"/>
        </a:solidFill>
        <a:latin typeface="+mn-lt"/>
        <a:ea typeface="+mn-ea"/>
        <a:cs typeface="+mn-cs"/>
      </a:defRPr>
    </a:lvl6pPr>
    <a:lvl7pPr marL="2743200" lvl="6" algn="l" defTabSz="457200" rtl="0" eaLnBrk="1" latinLnBrk="0" hangingPunct="1">
      <a:defRPr sz="1800" kern="1200">
        <a:solidFill>
          <a:schemeClr val="tx1"/>
        </a:solidFill>
        <a:latin typeface="+mn-lt"/>
        <a:ea typeface="+mn-ea"/>
        <a:cs typeface="+mn-cs"/>
      </a:defRPr>
    </a:lvl7pPr>
    <a:lvl8pPr marL="3200400" lvl="7" algn="l" defTabSz="457200" rtl="0" eaLnBrk="1" latinLnBrk="0" hangingPunct="1">
      <a:defRPr sz="1800" kern="1200">
        <a:solidFill>
          <a:schemeClr val="tx1"/>
        </a:solidFill>
        <a:latin typeface="+mn-lt"/>
        <a:ea typeface="+mn-ea"/>
        <a:cs typeface="+mn-cs"/>
      </a:defRPr>
    </a:lvl8pPr>
    <a:lvl9pPr marL="3657600" lvl="8"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79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09297-088A-E94F-BB94-5A9AE05C2B48}" type="datetimeFigureOut">
              <a:rPr lang="es-ES_tradnl" smtClean="0"/>
              <a:t>28/06/2022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5702EE-758D-9343-A0A8-4231D617F877}" type="slidenum">
              <a:rPr lang="es-ES_tradnl" smtClean="0"/>
              <a:t>‹#›</a:t>
            </a:fld>
            <a:endParaRPr lang="es-ES_tradnl"/>
          </a:p>
        </p:txBody>
      </p:sp>
    </p:spTree>
    <p:extLst>
      <p:ext uri="{BB962C8B-B14F-4D97-AF65-F5344CB8AC3E}">
        <p14:creationId xmlns:p14="http://schemas.microsoft.com/office/powerpoint/2010/main" val="813857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625702EE-758D-9343-A0A8-4231D617F877}" type="slidenum">
              <a:rPr lang="es-ES_tradnl" smtClean="0"/>
              <a:t>13</a:t>
            </a:fld>
            <a:endParaRPr lang="es-ES_tradnl"/>
          </a:p>
        </p:txBody>
      </p:sp>
    </p:spTree>
    <p:extLst>
      <p:ext uri="{BB962C8B-B14F-4D97-AF65-F5344CB8AC3E}">
        <p14:creationId xmlns:p14="http://schemas.microsoft.com/office/powerpoint/2010/main" val="1901738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_tradnl"/>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_tradnl"/>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_tradnl"/>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_tradnl"/>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_tradnl"/>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_tradnl"/>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_tradnl"/>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_tradnl"/>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6/28/2022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7.tiff"/><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9.tiff"/><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youtu.be/apHvbe-iJ3U" TargetMode="External"/><Relationship Id="rId2" Type="http://schemas.openxmlformats.org/officeDocument/2006/relationships/slideLayout" Target="../slideLayouts/slideLayout6.xml"/><Relationship Id="rId1" Type="http://schemas.openxmlformats.org/officeDocument/2006/relationships/video" Target="https://www.youtube.com/embed/apHvbe-iJ3U?feature=oembed"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hyperlink" Target="https://youtu.be/XeL3yngDpMg" TargetMode="External"/><Relationship Id="rId2" Type="http://schemas.openxmlformats.org/officeDocument/2006/relationships/slideLayout" Target="../slideLayouts/slideLayout6.xml"/><Relationship Id="rId1" Type="http://schemas.openxmlformats.org/officeDocument/2006/relationships/video" Target="https://www.youtube.com/embed/XeL3yngDpMg?feature=oembed"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0.tiff"/><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2.tiff"/><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1844" y="1454024"/>
            <a:ext cx="3444518" cy="3444518"/>
          </a:xfrm>
          <a:prstGeom prst="rect">
            <a:avLst/>
          </a:prstGeom>
        </p:spPr>
      </p:pic>
      <p:sp>
        <p:nvSpPr>
          <p:cNvPr id="2" name="Rectángulo 1"/>
          <p:cNvSpPr/>
          <p:nvPr/>
        </p:nvSpPr>
        <p:spPr>
          <a:xfrm>
            <a:off x="4216362" y="1405933"/>
            <a:ext cx="5106814" cy="1754326"/>
          </a:xfrm>
          <a:prstGeom prst="rect">
            <a:avLst/>
          </a:prstGeom>
          <a:noFill/>
        </p:spPr>
        <p:txBody>
          <a:bodyPr wrap="squar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Friends </a:t>
            </a:r>
            <a:r>
              <a:rPr lang="es-ES" sz="5400" b="1" cap="none" spc="0" dirty="0" err="1">
                <a:ln w="22225">
                  <a:solidFill>
                    <a:schemeClr val="accent2"/>
                  </a:solidFill>
                  <a:prstDash val="solid"/>
                </a:ln>
                <a:solidFill>
                  <a:schemeClr val="accent2">
                    <a:lumMod val="40000"/>
                    <a:lumOff val="60000"/>
                  </a:schemeClr>
                </a:solidFill>
                <a:effectLst/>
              </a:rPr>
              <a:t>of</a:t>
            </a:r>
            <a:r>
              <a:rPr lang="es-ES" sz="5400" b="1" cap="none" spc="0" dirty="0">
                <a:ln w="22225">
                  <a:solidFill>
                    <a:schemeClr val="accent2"/>
                  </a:solidFill>
                  <a:prstDash val="solid"/>
                </a:ln>
                <a:solidFill>
                  <a:schemeClr val="accent2">
                    <a:lumMod val="40000"/>
                    <a:lumOff val="60000"/>
                  </a:schemeClr>
                </a:solidFill>
                <a:effectLst/>
              </a:rPr>
              <a:t> </a:t>
            </a:r>
            <a:r>
              <a:rPr lang="es-ES" sz="5400" b="1" cap="none" spc="0" dirty="0" err="1">
                <a:ln w="22225">
                  <a:solidFill>
                    <a:schemeClr val="accent2"/>
                  </a:solidFill>
                  <a:prstDash val="solid"/>
                </a:ln>
                <a:solidFill>
                  <a:schemeClr val="accent2">
                    <a:lumMod val="40000"/>
                    <a:lumOff val="60000"/>
                  </a:schemeClr>
                </a:solidFill>
                <a:effectLst/>
              </a:rPr>
              <a:t>Jesus</a:t>
            </a:r>
            <a:r>
              <a:rPr lang="es-ES" sz="5400" b="1" cap="none" spc="0" dirty="0">
                <a:ln w="22225">
                  <a:solidFill>
                    <a:schemeClr val="accent2"/>
                  </a:solidFill>
                  <a:prstDash val="solid"/>
                </a:ln>
                <a:solidFill>
                  <a:schemeClr val="accent2">
                    <a:lumMod val="40000"/>
                    <a:lumOff val="60000"/>
                  </a:schemeClr>
                </a:solidFill>
                <a:effectLst/>
              </a:rPr>
              <a:t> and Mary</a:t>
            </a:r>
          </a:p>
        </p:txBody>
      </p:sp>
      <p:sp>
        <p:nvSpPr>
          <p:cNvPr id="3" name="CuadroTexto 2"/>
          <p:cNvSpPr txBox="1"/>
          <p:nvPr/>
        </p:nvSpPr>
        <p:spPr>
          <a:xfrm>
            <a:off x="4716379" y="3416968"/>
            <a:ext cx="5069305" cy="1292662"/>
          </a:xfrm>
          <a:prstGeom prst="rect">
            <a:avLst/>
          </a:prstGeom>
          <a:noFill/>
        </p:spPr>
        <p:txBody>
          <a:bodyPr wrap="square" rtlCol="0">
            <a:spAutoFit/>
          </a:bodyPr>
          <a:lstStyle/>
          <a:p>
            <a:r>
              <a:rPr lang="es-ES_tradnl" sz="2000" dirty="0" err="1">
                <a:latin typeface="Arial" charset="0"/>
                <a:ea typeface="Arial" charset="0"/>
                <a:cs typeface="Arial" charset="0"/>
              </a:rPr>
              <a:t>Prayer</a:t>
            </a:r>
            <a:r>
              <a:rPr lang="es-ES_tradnl" sz="2000" dirty="0">
                <a:latin typeface="Arial" charset="0"/>
                <a:ea typeface="Arial" charset="0"/>
                <a:cs typeface="Arial" charset="0"/>
              </a:rPr>
              <a:t> </a:t>
            </a:r>
            <a:r>
              <a:rPr lang="es-ES_tradnl" sz="2000" dirty="0" err="1">
                <a:latin typeface="Arial" charset="0"/>
                <a:ea typeface="Arial" charset="0"/>
                <a:cs typeface="Arial" charset="0"/>
              </a:rPr>
              <a:t>Group</a:t>
            </a:r>
            <a:r>
              <a:rPr lang="es-ES_tradnl" sz="2000" dirty="0">
                <a:latin typeface="Arial" charset="0"/>
                <a:ea typeface="Arial" charset="0"/>
                <a:cs typeface="Arial" charset="0"/>
              </a:rPr>
              <a:t> </a:t>
            </a:r>
            <a:r>
              <a:rPr lang="es-ES_tradnl" sz="2000" dirty="0" err="1">
                <a:latin typeface="Arial" charset="0"/>
                <a:ea typeface="Arial" charset="0"/>
                <a:cs typeface="Arial" charset="0"/>
              </a:rPr>
              <a:t>for</a:t>
            </a:r>
            <a:r>
              <a:rPr lang="es-ES_tradnl" sz="2000" dirty="0">
                <a:latin typeface="Arial" charset="0"/>
                <a:ea typeface="Arial" charset="0"/>
                <a:cs typeface="Arial" charset="0"/>
              </a:rPr>
              <a:t> </a:t>
            </a:r>
            <a:r>
              <a:rPr lang="es-ES_tradnl" sz="2000" dirty="0" err="1">
                <a:latin typeface="Arial" charset="0"/>
                <a:ea typeface="Arial" charset="0"/>
                <a:cs typeface="Arial" charset="0"/>
              </a:rPr>
              <a:t>Children</a:t>
            </a:r>
            <a:endParaRPr lang="es-ES_tradnl" sz="2000" dirty="0">
              <a:latin typeface="Arial" charset="0"/>
              <a:ea typeface="Arial" charset="0"/>
              <a:cs typeface="Arial" charset="0"/>
            </a:endParaRPr>
          </a:p>
          <a:p>
            <a:r>
              <a:rPr lang="es-ES_tradnl" sz="2000" dirty="0" err="1">
                <a:latin typeface="Arial" charset="0"/>
                <a:ea typeface="Arial" charset="0"/>
                <a:cs typeface="Arial" charset="0"/>
              </a:rPr>
              <a:t>Cycle</a:t>
            </a:r>
            <a:r>
              <a:rPr lang="es-ES_tradnl" sz="2000" dirty="0">
                <a:latin typeface="Arial" charset="0"/>
                <a:ea typeface="Arial" charset="0"/>
                <a:cs typeface="Arial" charset="0"/>
              </a:rPr>
              <a:t> C  XIV </a:t>
            </a:r>
            <a:r>
              <a:rPr lang="es-ES_tradnl" sz="2000" dirty="0" err="1">
                <a:latin typeface="Arial" charset="0"/>
                <a:ea typeface="Arial" charset="0"/>
                <a:cs typeface="Arial" charset="0"/>
              </a:rPr>
              <a:t>Sunday</a:t>
            </a:r>
            <a:r>
              <a:rPr lang="es-ES_tradnl" sz="2000" dirty="0">
                <a:latin typeface="Arial" charset="0"/>
                <a:ea typeface="Arial" charset="0"/>
                <a:cs typeface="Arial" charset="0"/>
              </a:rPr>
              <a:t> in </a:t>
            </a:r>
            <a:r>
              <a:rPr lang="es-ES_tradnl" sz="2000" dirty="0" err="1">
                <a:latin typeface="Arial" charset="0"/>
                <a:ea typeface="Arial" charset="0"/>
                <a:cs typeface="Arial" charset="0"/>
              </a:rPr>
              <a:t>Ordinary</a:t>
            </a:r>
            <a:r>
              <a:rPr lang="es-ES_tradnl" sz="2000" dirty="0">
                <a:latin typeface="Arial" charset="0"/>
                <a:ea typeface="Arial" charset="0"/>
                <a:cs typeface="Arial" charset="0"/>
              </a:rPr>
              <a:t> Time</a:t>
            </a:r>
          </a:p>
          <a:p>
            <a:r>
              <a:rPr lang="fi-FI" sz="2000" dirty="0">
                <a:latin typeface="Arial" charset="0"/>
                <a:ea typeface="Arial" charset="0"/>
                <a:cs typeface="Arial" charset="0"/>
              </a:rPr>
              <a:t>Gospel of Luke10, 1-12. 17-20</a:t>
            </a:r>
          </a:p>
          <a:p>
            <a:endParaRPr lang="es-ES_tradnl" dirty="0"/>
          </a:p>
        </p:txBody>
      </p:sp>
      <p:sp>
        <p:nvSpPr>
          <p:cNvPr id="4" name="Rectángulo 3"/>
          <p:cNvSpPr/>
          <p:nvPr/>
        </p:nvSpPr>
        <p:spPr>
          <a:xfrm>
            <a:off x="939549" y="5277399"/>
            <a:ext cx="7553671" cy="923330"/>
          </a:xfrm>
          <a:prstGeom prst="rect">
            <a:avLst/>
          </a:prstGeom>
          <a:noFill/>
        </p:spPr>
        <p:txBody>
          <a:bodyPr wrap="none" lIns="91440" tIns="45720" rIns="91440" bIns="45720">
            <a:spAutoFit/>
          </a:bodyPr>
          <a:lstStyle/>
          <a:p>
            <a:pPr algn="ctr"/>
            <a:r>
              <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s-E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Jesus</a:t>
            </a:r>
            <a:r>
              <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s-E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sends</a:t>
            </a:r>
            <a:r>
              <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s-E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the</a:t>
            </a:r>
            <a:r>
              <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72.” </a:t>
            </a:r>
          </a:p>
        </p:txBody>
      </p:sp>
    </p:spTree>
    <p:extLst>
      <p:ext uri="{BB962C8B-B14F-4D97-AF65-F5344CB8AC3E}">
        <p14:creationId xmlns:p14="http://schemas.microsoft.com/office/powerpoint/2010/main" val="40357628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7507705" cy="1200329"/>
          </a:xfrm>
          <a:prstGeom prst="rect">
            <a:avLst/>
          </a:prstGeom>
        </p:spPr>
        <p:txBody>
          <a:bodyPr wrap="square">
            <a:spAutoFit/>
          </a:bodyPr>
          <a:lstStyle/>
          <a:p>
            <a:r>
              <a:rPr lang="en-US" sz="3600" b="1" dirty="0">
                <a:solidFill>
                  <a:schemeClr val="accent2">
                    <a:lumMod val="75000"/>
                  </a:schemeClr>
                </a:solidFill>
              </a:rPr>
              <a:t>Why did He say: “I am sending you like lambs among wolves”?</a:t>
            </a:r>
            <a:endParaRPr lang="es-ES_tradnl" sz="3600" b="1" dirty="0">
              <a:solidFill>
                <a:schemeClr val="accent2">
                  <a:lumMod val="75000"/>
                </a:schemeClr>
              </a:solidFill>
            </a:endParaRPr>
          </a:p>
        </p:txBody>
      </p:sp>
      <p:sp>
        <p:nvSpPr>
          <p:cNvPr id="5" name="CuadroTexto 4"/>
          <p:cNvSpPr txBox="1"/>
          <p:nvPr/>
        </p:nvSpPr>
        <p:spPr>
          <a:xfrm>
            <a:off x="560303" y="4975571"/>
            <a:ext cx="9210714" cy="1661993"/>
          </a:xfrm>
          <a:prstGeom prst="rect">
            <a:avLst/>
          </a:prstGeom>
          <a:noFill/>
        </p:spPr>
        <p:txBody>
          <a:bodyPr wrap="square" rtlCol="0">
            <a:spAutoFit/>
          </a:bodyPr>
          <a:lstStyle/>
          <a:p>
            <a:r>
              <a:rPr lang="en-US" sz="3400" dirty="0"/>
              <a:t>Some people close their hearts to Jesus’ message; and they reject the messenger; God gives us the choice to accept Him or not.</a:t>
            </a:r>
            <a:endParaRPr lang="es-ES_tradnl" sz="3400" dirty="0"/>
          </a:p>
        </p:txBody>
      </p:sp>
      <p:pic>
        <p:nvPicPr>
          <p:cNvPr id="6" name="Imagen 5"/>
          <p:cNvPicPr>
            <a:picLocks noChangeAspect="1"/>
          </p:cNvPicPr>
          <p:nvPr/>
        </p:nvPicPr>
        <p:blipFill>
          <a:blip r:embed="rId4"/>
          <a:stretch>
            <a:fillRect/>
          </a:stretch>
        </p:blipFill>
        <p:spPr>
          <a:xfrm>
            <a:off x="701350" y="1376935"/>
            <a:ext cx="5067300" cy="3378200"/>
          </a:xfrm>
          <a:prstGeom prst="rect">
            <a:avLst/>
          </a:prstGeom>
        </p:spPr>
      </p:pic>
      <p:pic>
        <p:nvPicPr>
          <p:cNvPr id="7" name="Imagen 6"/>
          <p:cNvPicPr>
            <a:picLocks noChangeAspect="1"/>
          </p:cNvPicPr>
          <p:nvPr/>
        </p:nvPicPr>
        <p:blipFill>
          <a:blip r:embed="rId5"/>
          <a:stretch>
            <a:fillRect/>
          </a:stretch>
        </p:blipFill>
        <p:spPr>
          <a:xfrm>
            <a:off x="5976361" y="1757935"/>
            <a:ext cx="4495800" cy="2997200"/>
          </a:xfrm>
          <a:prstGeom prst="rect">
            <a:avLst/>
          </a:prstGeom>
        </p:spPr>
      </p:pic>
    </p:spTree>
    <p:extLst>
      <p:ext uri="{BB962C8B-B14F-4D97-AF65-F5344CB8AC3E}">
        <p14:creationId xmlns:p14="http://schemas.microsoft.com/office/powerpoint/2010/main" val="3669853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8574573" cy="954107"/>
          </a:xfrm>
          <a:prstGeom prst="rect">
            <a:avLst/>
          </a:prstGeom>
        </p:spPr>
        <p:txBody>
          <a:bodyPr wrap="square">
            <a:spAutoFit/>
          </a:bodyPr>
          <a:lstStyle/>
          <a:p>
            <a:r>
              <a:rPr lang="en-US" sz="2800" b="1" dirty="0"/>
              <a:t>Jesus asks them to say, “Peace to this household.” </a:t>
            </a:r>
            <a:r>
              <a:rPr lang="en-US" sz="2800" b="1" dirty="0">
                <a:solidFill>
                  <a:schemeClr val="accent2">
                    <a:lumMod val="75000"/>
                  </a:schemeClr>
                </a:solidFill>
              </a:rPr>
              <a:t>Why?</a:t>
            </a:r>
            <a:endParaRPr lang="es-ES_tradnl" sz="2800" b="1" dirty="0">
              <a:solidFill>
                <a:schemeClr val="accent2">
                  <a:lumMod val="75000"/>
                </a:schemeClr>
              </a:solidFill>
            </a:endParaRPr>
          </a:p>
        </p:txBody>
      </p:sp>
      <p:sp>
        <p:nvSpPr>
          <p:cNvPr id="5" name="CuadroTexto 4"/>
          <p:cNvSpPr txBox="1"/>
          <p:nvPr/>
        </p:nvSpPr>
        <p:spPr>
          <a:xfrm>
            <a:off x="480678" y="5088920"/>
            <a:ext cx="11230644" cy="1200329"/>
          </a:xfrm>
          <a:prstGeom prst="rect">
            <a:avLst/>
          </a:prstGeom>
          <a:noFill/>
        </p:spPr>
        <p:txBody>
          <a:bodyPr wrap="square" rtlCol="0">
            <a:spAutoFit/>
          </a:bodyPr>
          <a:lstStyle/>
          <a:p>
            <a:r>
              <a:rPr lang="en-US" sz="2400" dirty="0"/>
              <a:t>It was a test. If their hearts were open to the message of repentance and love, they would receive them with love and joy and they could stay. If not, they would not receive them and they would have to find another place to stay</a:t>
            </a:r>
            <a:r>
              <a:rPr lang="is-IS" sz="2400" dirty="0"/>
              <a:t>….</a:t>
            </a:r>
            <a:endParaRPr lang="es-ES_tradnl" sz="2400" dirty="0"/>
          </a:p>
        </p:txBody>
      </p:sp>
      <p:pic>
        <p:nvPicPr>
          <p:cNvPr id="8" name="Imagen 7"/>
          <p:cNvPicPr>
            <a:picLocks noChangeAspect="1"/>
          </p:cNvPicPr>
          <p:nvPr/>
        </p:nvPicPr>
        <p:blipFill>
          <a:blip r:embed="rId4"/>
          <a:stretch>
            <a:fillRect/>
          </a:stretch>
        </p:blipFill>
        <p:spPr>
          <a:xfrm>
            <a:off x="560303" y="1449792"/>
            <a:ext cx="5219383" cy="3439708"/>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1073814"/>
            <a:ext cx="5694947" cy="3815686"/>
          </a:xfrm>
          <a:prstGeom prst="rect">
            <a:avLst/>
          </a:prstGeom>
        </p:spPr>
      </p:pic>
    </p:spTree>
    <p:extLst>
      <p:ext uri="{BB962C8B-B14F-4D97-AF65-F5344CB8AC3E}">
        <p14:creationId xmlns:p14="http://schemas.microsoft.com/office/powerpoint/2010/main" val="935553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3465" y="0"/>
            <a:ext cx="12192000" cy="6858000"/>
          </a:xfrm>
          <a:prstGeom prst="rect">
            <a:avLst/>
          </a:prstGeom>
        </p:spPr>
      </p:pic>
      <p:sp>
        <p:nvSpPr>
          <p:cNvPr id="4" name="Rectángulo 3"/>
          <p:cNvSpPr/>
          <p:nvPr/>
        </p:nvSpPr>
        <p:spPr>
          <a:xfrm>
            <a:off x="810234" y="211414"/>
            <a:ext cx="10762642" cy="1384995"/>
          </a:xfrm>
          <a:prstGeom prst="rect">
            <a:avLst/>
          </a:prstGeom>
        </p:spPr>
        <p:txBody>
          <a:bodyPr wrap="square">
            <a:spAutoFit/>
          </a:bodyPr>
          <a:lstStyle/>
          <a:p>
            <a:r>
              <a:rPr lang="en-US" sz="2800" b="1" dirty="0">
                <a:solidFill>
                  <a:schemeClr val="accent2">
                    <a:lumMod val="75000"/>
                  </a:schemeClr>
                </a:solidFill>
              </a:rPr>
              <a:t>What did Jesus say to do if they were well received?</a:t>
            </a:r>
            <a:r>
              <a:rPr lang="es-ES_tradnl" sz="2800" b="1" dirty="0">
                <a:solidFill>
                  <a:schemeClr val="accent2">
                    <a:lumMod val="75000"/>
                  </a:schemeClr>
                </a:solidFill>
              </a:rPr>
              <a:t> </a:t>
            </a:r>
            <a:r>
              <a:rPr lang="en-US" sz="2800" b="1" dirty="0">
                <a:solidFill>
                  <a:schemeClr val="accent2">
                    <a:lumMod val="75000"/>
                  </a:schemeClr>
                </a:solidFill>
              </a:rPr>
              <a:t>Stay, eat and drink, cure the sick and say, “The kingdom of God is at hand for you”.</a:t>
            </a:r>
            <a:endParaRPr lang="es-ES_tradnl" sz="2800" b="1" dirty="0">
              <a:solidFill>
                <a:schemeClr val="accent2">
                  <a:lumMod val="75000"/>
                </a:schemeClr>
              </a:solidFill>
            </a:endParaRPr>
          </a:p>
        </p:txBody>
      </p:sp>
      <p:sp>
        <p:nvSpPr>
          <p:cNvPr id="5" name="CuadroTexto 4"/>
          <p:cNvSpPr txBox="1"/>
          <p:nvPr/>
        </p:nvSpPr>
        <p:spPr>
          <a:xfrm>
            <a:off x="508051" y="5043141"/>
            <a:ext cx="11230644" cy="1569660"/>
          </a:xfrm>
          <a:prstGeom prst="rect">
            <a:avLst/>
          </a:prstGeom>
          <a:noFill/>
        </p:spPr>
        <p:txBody>
          <a:bodyPr wrap="square" rtlCol="0">
            <a:spAutoFit/>
          </a:bodyPr>
          <a:lstStyle/>
          <a:p>
            <a:r>
              <a:rPr lang="is-IS" sz="3200" dirty="0"/>
              <a:t>…</a:t>
            </a:r>
            <a:r>
              <a:rPr lang="en-US" sz="3200" dirty="0"/>
              <a:t>When we receive Jesus into our hearts, He is generous with us! He gives us much peace and happiness to share with others. And He gives us eternal life</a:t>
            </a:r>
            <a:r>
              <a:rPr lang="es-ES_tradnl" sz="3200" dirty="0"/>
              <a:t>!!</a:t>
            </a:r>
          </a:p>
        </p:txBody>
      </p:sp>
      <p:pic>
        <p:nvPicPr>
          <p:cNvPr id="6" name="Imagen 5"/>
          <p:cNvPicPr>
            <a:picLocks noChangeAspect="1"/>
          </p:cNvPicPr>
          <p:nvPr/>
        </p:nvPicPr>
        <p:blipFill>
          <a:blip r:embed="rId4"/>
          <a:stretch>
            <a:fillRect/>
          </a:stretch>
        </p:blipFill>
        <p:spPr>
          <a:xfrm>
            <a:off x="995618" y="1804396"/>
            <a:ext cx="4051300" cy="2730500"/>
          </a:xfrm>
          <a:prstGeom prst="rect">
            <a:avLst/>
          </a:prstGeom>
        </p:spPr>
      </p:pic>
      <p:pic>
        <p:nvPicPr>
          <p:cNvPr id="11" name="Imagen 10"/>
          <p:cNvPicPr>
            <a:picLocks noChangeAspect="1"/>
          </p:cNvPicPr>
          <p:nvPr/>
        </p:nvPicPr>
        <p:blipFill>
          <a:blip r:embed="rId5"/>
          <a:stretch>
            <a:fillRect/>
          </a:stretch>
        </p:blipFill>
        <p:spPr>
          <a:xfrm>
            <a:off x="5447630" y="1264030"/>
            <a:ext cx="5284537" cy="3517719"/>
          </a:xfrm>
          <a:prstGeom prst="rect">
            <a:avLst/>
          </a:prstGeom>
        </p:spPr>
      </p:pic>
    </p:spTree>
    <p:extLst>
      <p:ext uri="{BB962C8B-B14F-4D97-AF65-F5344CB8AC3E}">
        <p14:creationId xmlns:p14="http://schemas.microsoft.com/office/powerpoint/2010/main" val="21086963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4"/>
          <a:stretch>
            <a:fillRect/>
          </a:stretch>
        </p:blipFill>
        <p:spPr>
          <a:xfrm>
            <a:off x="-53465" y="0"/>
            <a:ext cx="12192000" cy="6858000"/>
          </a:xfrm>
          <a:prstGeom prst="rect">
            <a:avLst/>
          </a:prstGeom>
        </p:spPr>
      </p:pic>
      <p:sp>
        <p:nvSpPr>
          <p:cNvPr id="4" name="Rectángulo 3"/>
          <p:cNvSpPr/>
          <p:nvPr/>
        </p:nvSpPr>
        <p:spPr>
          <a:xfrm>
            <a:off x="909061" y="211414"/>
            <a:ext cx="9249141" cy="1200329"/>
          </a:xfrm>
          <a:prstGeom prst="rect">
            <a:avLst/>
          </a:prstGeom>
        </p:spPr>
        <p:txBody>
          <a:bodyPr wrap="square">
            <a:spAutoFit/>
          </a:bodyPr>
          <a:lstStyle/>
          <a:p>
            <a:r>
              <a:rPr lang="en-US" sz="3600" b="1" dirty="0">
                <a:solidFill>
                  <a:schemeClr val="accent2">
                    <a:lumMod val="75000"/>
                  </a:schemeClr>
                </a:solidFill>
              </a:rPr>
              <a:t>How can we take this message to the world? </a:t>
            </a:r>
            <a:endParaRPr lang="es-ES_tradnl" sz="3600" b="1" dirty="0">
              <a:solidFill>
                <a:schemeClr val="accent2">
                  <a:lumMod val="75000"/>
                </a:schemeClr>
              </a:solidFill>
            </a:endParaRPr>
          </a:p>
        </p:txBody>
      </p:sp>
      <p:sp>
        <p:nvSpPr>
          <p:cNvPr id="5" name="CuadroTexto 4"/>
          <p:cNvSpPr txBox="1"/>
          <p:nvPr/>
        </p:nvSpPr>
        <p:spPr>
          <a:xfrm>
            <a:off x="317940" y="4978673"/>
            <a:ext cx="6320589" cy="1815882"/>
          </a:xfrm>
          <a:prstGeom prst="rect">
            <a:avLst/>
          </a:prstGeom>
          <a:noFill/>
        </p:spPr>
        <p:txBody>
          <a:bodyPr wrap="square" rtlCol="0">
            <a:spAutoFit/>
          </a:bodyPr>
          <a:lstStyle/>
          <a:p>
            <a:r>
              <a:rPr lang="en-US" sz="2800" dirty="0"/>
              <a:t>Always act with love, talk to others about Jesus, be an example of living your Catholic faith, pray and do sacrifices for sinners</a:t>
            </a:r>
            <a:r>
              <a:rPr lang="es-ES_tradnl" sz="2800" dirty="0"/>
              <a:t>…</a:t>
            </a:r>
          </a:p>
        </p:txBody>
      </p:sp>
      <p:pic>
        <p:nvPicPr>
          <p:cNvPr id="7" name="Imagen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0475" y="1642574"/>
            <a:ext cx="3938602" cy="3087669"/>
          </a:xfrm>
          <a:prstGeom prst="rect">
            <a:avLst/>
          </a:prstGeom>
        </p:spPr>
      </p:pic>
      <p:pic>
        <p:nvPicPr>
          <p:cNvPr id="8" name="Imagen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8083" y="1352672"/>
            <a:ext cx="4783419" cy="3167399"/>
          </a:xfrm>
          <a:prstGeom prst="rect">
            <a:avLst/>
          </a:prstGeom>
        </p:spPr>
      </p:pic>
      <p:pic>
        <p:nvPicPr>
          <p:cNvPr id="9" name="Imagen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75329" y="4613646"/>
            <a:ext cx="3482873" cy="2150778"/>
          </a:xfrm>
          <a:prstGeom prst="rect">
            <a:avLst/>
          </a:prstGeom>
        </p:spPr>
      </p:pic>
    </p:spTree>
    <p:extLst>
      <p:ext uri="{BB962C8B-B14F-4D97-AF65-F5344CB8AC3E}">
        <p14:creationId xmlns:p14="http://schemas.microsoft.com/office/powerpoint/2010/main" val="212146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sp>
        <p:nvSpPr>
          <p:cNvPr id="6" name="Rectángulo 5"/>
          <p:cNvSpPr/>
          <p:nvPr/>
        </p:nvSpPr>
        <p:spPr>
          <a:xfrm>
            <a:off x="2891949" y="359401"/>
            <a:ext cx="4652981" cy="1015663"/>
          </a:xfrm>
          <a:prstGeom prst="rect">
            <a:avLst/>
          </a:prstGeom>
          <a:noFill/>
        </p:spPr>
        <p:txBody>
          <a:bodyPr wrap="square" lIns="91440" tIns="45720" rIns="91440" bIns="45720">
            <a:spAutoFit/>
          </a:bodyPr>
          <a:lstStyle/>
          <a:p>
            <a:pPr algn="ctr"/>
            <a:r>
              <a:rPr lang="es-ES" sz="6000" b="1" dirty="0">
                <a:ln w="22225">
                  <a:solidFill>
                    <a:schemeClr val="accent2"/>
                  </a:solidFill>
                  <a:prstDash val="solid"/>
                </a:ln>
                <a:solidFill>
                  <a:schemeClr val="accent2">
                    <a:lumMod val="40000"/>
                    <a:lumOff val="60000"/>
                  </a:schemeClr>
                </a:solidFill>
              </a:rPr>
              <a:t>ACTIVITY</a:t>
            </a:r>
            <a:endParaRPr lang="es-ES" sz="6000" b="1" cap="none" spc="0" dirty="0">
              <a:ln w="22225">
                <a:solidFill>
                  <a:schemeClr val="accent2"/>
                </a:solidFill>
                <a:prstDash val="solid"/>
              </a:ln>
              <a:solidFill>
                <a:schemeClr val="accent2">
                  <a:lumMod val="40000"/>
                  <a:lumOff val="60000"/>
                </a:schemeClr>
              </a:solidFill>
              <a:effectLst/>
            </a:endParaRP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9575" y="2367118"/>
            <a:ext cx="5797731" cy="3796686"/>
          </a:xfrm>
          <a:prstGeom prst="rect">
            <a:avLst/>
          </a:prstGeom>
        </p:spPr>
      </p:pic>
    </p:spTree>
    <p:extLst>
      <p:ext uri="{BB962C8B-B14F-4D97-AF65-F5344CB8AC3E}">
        <p14:creationId xmlns:p14="http://schemas.microsoft.com/office/powerpoint/2010/main" val="6954381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ángulo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Picture 4">
            <a:extLst>
              <a:ext uri="{FF2B5EF4-FFF2-40B4-BE49-F238E27FC236}">
                <a16:creationId xmlns:a16="http://schemas.microsoft.com/office/drawing/2014/main" id="{CA39FE4B-FA90-B968-D993-B0BBECB1D369}"/>
              </a:ext>
            </a:extLst>
          </p:cNvPr>
          <p:cNvPicPr>
            <a:picLocks noChangeAspect="1"/>
          </p:cNvPicPr>
          <p:nvPr/>
        </p:nvPicPr>
        <p:blipFill>
          <a:blip r:embed="rId2"/>
          <a:stretch>
            <a:fillRect/>
          </a:stretch>
        </p:blipFill>
        <p:spPr>
          <a:xfrm>
            <a:off x="1328739" y="49473"/>
            <a:ext cx="9501186" cy="6808527"/>
          </a:xfrm>
          <a:prstGeom prst="rect">
            <a:avLst/>
          </a:prstGeom>
        </p:spPr>
      </p:pic>
      <p:sp>
        <p:nvSpPr>
          <p:cNvPr id="7" name="TextBox 6">
            <a:extLst>
              <a:ext uri="{FF2B5EF4-FFF2-40B4-BE49-F238E27FC236}">
                <a16:creationId xmlns:a16="http://schemas.microsoft.com/office/drawing/2014/main" id="{0403D33B-57AD-62B7-FC84-AE0C9914DA0B}"/>
              </a:ext>
            </a:extLst>
          </p:cNvPr>
          <p:cNvSpPr txBox="1"/>
          <p:nvPr/>
        </p:nvSpPr>
        <p:spPr>
          <a:xfrm>
            <a:off x="5650706" y="2721769"/>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B349CF7D-B8AA-3D5F-8101-049C8CF91E88}"/>
              </a:ext>
            </a:extLst>
          </p:cNvPr>
          <p:cNvSpPr txBox="1"/>
          <p:nvPr/>
        </p:nvSpPr>
        <p:spPr>
          <a:xfrm>
            <a:off x="2071688" y="2490936"/>
            <a:ext cx="1471612" cy="461665"/>
          </a:xfrm>
          <a:prstGeom prst="rect">
            <a:avLst/>
          </a:prstGeom>
          <a:noFill/>
        </p:spPr>
        <p:txBody>
          <a:bodyPr wrap="square" rtlCol="0">
            <a:spAutoFit/>
          </a:bodyPr>
          <a:lstStyle/>
          <a:p>
            <a:pPr algn="ctr"/>
            <a:r>
              <a:rPr lang="en-US" sz="2400" b="1" dirty="0">
                <a:solidFill>
                  <a:srgbClr val="FF0000"/>
                </a:solidFill>
                <a:latin typeface="Comic Sans MS" panose="030F0702030302020204" pitchFamily="66" charset="0"/>
              </a:rPr>
              <a:t>HELP</a:t>
            </a:r>
          </a:p>
        </p:txBody>
      </p:sp>
      <p:sp>
        <p:nvSpPr>
          <p:cNvPr id="9" name="TextBox 8">
            <a:extLst>
              <a:ext uri="{FF2B5EF4-FFF2-40B4-BE49-F238E27FC236}">
                <a16:creationId xmlns:a16="http://schemas.microsoft.com/office/drawing/2014/main" id="{85D7FD92-EF36-2105-887D-AFD3699C27AB}"/>
              </a:ext>
            </a:extLst>
          </p:cNvPr>
          <p:cNvSpPr txBox="1"/>
          <p:nvPr/>
        </p:nvSpPr>
        <p:spPr>
          <a:xfrm>
            <a:off x="5167313" y="2338684"/>
            <a:ext cx="1471612" cy="461665"/>
          </a:xfrm>
          <a:prstGeom prst="rect">
            <a:avLst/>
          </a:prstGeom>
          <a:noFill/>
        </p:spPr>
        <p:txBody>
          <a:bodyPr wrap="square" rtlCol="0">
            <a:spAutoFit/>
          </a:bodyPr>
          <a:lstStyle/>
          <a:p>
            <a:pPr algn="ctr"/>
            <a:r>
              <a:rPr lang="en-US" sz="2400" b="1" dirty="0">
                <a:solidFill>
                  <a:srgbClr val="00B050"/>
                </a:solidFill>
                <a:latin typeface="Comic Sans MS" panose="030F0702030302020204" pitchFamily="66" charset="0"/>
              </a:rPr>
              <a:t>SHARE</a:t>
            </a:r>
          </a:p>
        </p:txBody>
      </p:sp>
      <p:sp>
        <p:nvSpPr>
          <p:cNvPr id="10" name="TextBox 9">
            <a:extLst>
              <a:ext uri="{FF2B5EF4-FFF2-40B4-BE49-F238E27FC236}">
                <a16:creationId xmlns:a16="http://schemas.microsoft.com/office/drawing/2014/main" id="{24803CE2-9C59-8BE8-F78F-9DEAE51E1D3C}"/>
              </a:ext>
            </a:extLst>
          </p:cNvPr>
          <p:cNvSpPr txBox="1"/>
          <p:nvPr/>
        </p:nvSpPr>
        <p:spPr>
          <a:xfrm>
            <a:off x="8262938" y="2633810"/>
            <a:ext cx="1662112" cy="461665"/>
          </a:xfrm>
          <a:prstGeom prst="rect">
            <a:avLst/>
          </a:prstGeom>
          <a:noFill/>
        </p:spPr>
        <p:txBody>
          <a:bodyPr wrap="square" rtlCol="0">
            <a:spAutoFit/>
          </a:bodyPr>
          <a:lstStyle/>
          <a:p>
            <a:pPr algn="ctr"/>
            <a:r>
              <a:rPr lang="en-US" sz="2400" b="1" dirty="0">
                <a:solidFill>
                  <a:srgbClr val="00B0F0"/>
                </a:solidFill>
                <a:latin typeface="Comic Sans MS" panose="030F0702030302020204" pitchFamily="66" charset="0"/>
              </a:rPr>
              <a:t>FORGIVE</a:t>
            </a:r>
          </a:p>
        </p:txBody>
      </p:sp>
      <p:sp>
        <p:nvSpPr>
          <p:cNvPr id="11" name="TextBox 10">
            <a:extLst>
              <a:ext uri="{FF2B5EF4-FFF2-40B4-BE49-F238E27FC236}">
                <a16:creationId xmlns:a16="http://schemas.microsoft.com/office/drawing/2014/main" id="{49E95050-AFDC-78B8-0A3C-7A8847224B88}"/>
              </a:ext>
            </a:extLst>
          </p:cNvPr>
          <p:cNvSpPr txBox="1"/>
          <p:nvPr/>
        </p:nvSpPr>
        <p:spPr>
          <a:xfrm>
            <a:off x="2185988" y="5279764"/>
            <a:ext cx="1909762" cy="461665"/>
          </a:xfrm>
          <a:prstGeom prst="rect">
            <a:avLst/>
          </a:prstGeom>
          <a:noFill/>
        </p:spPr>
        <p:txBody>
          <a:bodyPr wrap="square" rtlCol="0">
            <a:spAutoFit/>
          </a:bodyPr>
          <a:lstStyle/>
          <a:p>
            <a:pPr algn="ctr"/>
            <a:r>
              <a:rPr lang="en-US" sz="2400" b="1" dirty="0">
                <a:solidFill>
                  <a:srgbClr val="FFC000"/>
                </a:solidFill>
                <a:latin typeface="Comic Sans MS" panose="030F0702030302020204" pitchFamily="66" charset="0"/>
              </a:rPr>
              <a:t>PROCLAIM</a:t>
            </a:r>
          </a:p>
        </p:txBody>
      </p:sp>
      <p:sp>
        <p:nvSpPr>
          <p:cNvPr id="12" name="TextBox 11">
            <a:extLst>
              <a:ext uri="{FF2B5EF4-FFF2-40B4-BE49-F238E27FC236}">
                <a16:creationId xmlns:a16="http://schemas.microsoft.com/office/drawing/2014/main" id="{D80DE17D-8591-E985-BD22-66A339F27017}"/>
              </a:ext>
            </a:extLst>
          </p:cNvPr>
          <p:cNvSpPr txBox="1"/>
          <p:nvPr/>
        </p:nvSpPr>
        <p:spPr>
          <a:xfrm>
            <a:off x="5492356" y="5279763"/>
            <a:ext cx="1471612" cy="461665"/>
          </a:xfrm>
          <a:prstGeom prst="rect">
            <a:avLst/>
          </a:prstGeom>
          <a:noFill/>
        </p:spPr>
        <p:txBody>
          <a:bodyPr wrap="square" rtlCol="0">
            <a:spAutoFit/>
          </a:bodyPr>
          <a:lstStyle/>
          <a:p>
            <a:pPr algn="ctr"/>
            <a:r>
              <a:rPr lang="en-US" sz="2400" b="1" dirty="0">
                <a:solidFill>
                  <a:srgbClr val="7030A0"/>
                </a:solidFill>
                <a:latin typeface="Comic Sans MS" panose="030F0702030302020204" pitchFamily="66" charset="0"/>
              </a:rPr>
              <a:t>TEACH</a:t>
            </a:r>
          </a:p>
        </p:txBody>
      </p:sp>
      <p:sp>
        <p:nvSpPr>
          <p:cNvPr id="13" name="TextBox 12">
            <a:extLst>
              <a:ext uri="{FF2B5EF4-FFF2-40B4-BE49-F238E27FC236}">
                <a16:creationId xmlns:a16="http://schemas.microsoft.com/office/drawing/2014/main" id="{E81E96EE-0B56-87F8-7E53-9EF7FFBEE050}"/>
              </a:ext>
            </a:extLst>
          </p:cNvPr>
          <p:cNvSpPr txBox="1"/>
          <p:nvPr/>
        </p:nvSpPr>
        <p:spPr>
          <a:xfrm>
            <a:off x="8352240" y="5448979"/>
            <a:ext cx="1471612" cy="461665"/>
          </a:xfrm>
          <a:prstGeom prst="rect">
            <a:avLst/>
          </a:prstGeom>
          <a:noFill/>
        </p:spPr>
        <p:txBody>
          <a:bodyPr wrap="square" rtlCol="0">
            <a:spAutoFit/>
          </a:bodyPr>
          <a:lstStyle/>
          <a:p>
            <a:pPr algn="ctr"/>
            <a:r>
              <a:rPr lang="en-US" sz="2400" b="1" dirty="0">
                <a:solidFill>
                  <a:srgbClr val="0070C0"/>
                </a:solidFill>
                <a:latin typeface="Comic Sans MS" panose="030F0702030302020204" pitchFamily="66" charset="0"/>
              </a:rPr>
              <a:t>PRAY</a:t>
            </a:r>
          </a:p>
        </p:txBody>
      </p:sp>
    </p:spTree>
    <p:extLst>
      <p:ext uri="{BB962C8B-B14F-4D97-AF65-F5344CB8AC3E}">
        <p14:creationId xmlns:p14="http://schemas.microsoft.com/office/powerpoint/2010/main" val="603207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 name="Imagen 3"/>
          <p:cNvPicPr>
            <a:picLocks noChangeAspect="1"/>
          </p:cNvPicPr>
          <p:nvPr/>
        </p:nvPicPr>
        <p:blipFill>
          <a:blip r:embed="rId2"/>
          <a:stretch>
            <a:fillRect/>
          </a:stretch>
        </p:blipFill>
        <p:spPr>
          <a:xfrm rot="5400000">
            <a:off x="2758439" y="-1051560"/>
            <a:ext cx="6675121" cy="10502537"/>
          </a:xfrm>
          <a:prstGeom prst="rect">
            <a:avLst/>
          </a:prstGeom>
        </p:spPr>
      </p:pic>
      <p:sp>
        <p:nvSpPr>
          <p:cNvPr id="5" name="Rectángulo 4"/>
          <p:cNvSpPr/>
          <p:nvPr/>
        </p:nvSpPr>
        <p:spPr>
          <a:xfrm>
            <a:off x="4702628" y="4199708"/>
            <a:ext cx="4572000" cy="4127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CuadroTexto 5"/>
          <p:cNvSpPr txBox="1"/>
          <p:nvPr/>
        </p:nvSpPr>
        <p:spPr>
          <a:xfrm>
            <a:off x="6348549" y="5094514"/>
            <a:ext cx="5381897" cy="1200329"/>
          </a:xfrm>
          <a:prstGeom prst="rect">
            <a:avLst/>
          </a:prstGeom>
          <a:noFill/>
        </p:spPr>
        <p:txBody>
          <a:bodyPr wrap="square" rtlCol="0">
            <a:spAutoFit/>
          </a:bodyPr>
          <a:lstStyle/>
          <a:p>
            <a:r>
              <a:rPr lang="es-ES_tradnl" b="1" u="sng" dirty="0" err="1"/>
              <a:t>Instructions</a:t>
            </a:r>
            <a:r>
              <a:rPr lang="es-ES_tradnl" b="1" u="sng" dirty="0"/>
              <a:t>:</a:t>
            </a:r>
            <a:r>
              <a:rPr lang="es-ES_tradnl" dirty="0"/>
              <a:t> </a:t>
            </a:r>
            <a:r>
              <a:rPr lang="en-US" sz="1800" dirty="0">
                <a:effectLst/>
                <a:latin typeface="Cambria" panose="02040503050406030204" pitchFamily="18" charset="0"/>
                <a:ea typeface="Calibri" panose="020F0502020204030204" pitchFamily="34" charset="0"/>
                <a:cs typeface="Times New Roman" panose="02020603050405020304" pitchFamily="18" charset="0"/>
              </a:rPr>
              <a:t>color the name of Jesus, cut, glue to colored construction paper, make holes in the top corners and hang with string in your room to remind you to speak of Jesus to others</a:t>
            </a:r>
            <a:r>
              <a:rPr lang="es-ES_tradnl" dirty="0"/>
              <a:t>!!</a:t>
            </a:r>
          </a:p>
        </p:txBody>
      </p:sp>
    </p:spTree>
    <p:extLst>
      <p:ext uri="{BB962C8B-B14F-4D97-AF65-F5344CB8AC3E}">
        <p14:creationId xmlns:p14="http://schemas.microsoft.com/office/powerpoint/2010/main" val="4067768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sp>
        <p:nvSpPr>
          <p:cNvPr id="6" name="Rectángulo 5"/>
          <p:cNvSpPr/>
          <p:nvPr/>
        </p:nvSpPr>
        <p:spPr>
          <a:xfrm>
            <a:off x="2891949" y="359401"/>
            <a:ext cx="4652981" cy="1015663"/>
          </a:xfrm>
          <a:prstGeom prst="rect">
            <a:avLst/>
          </a:prstGeom>
          <a:noFill/>
        </p:spPr>
        <p:txBody>
          <a:bodyPr wrap="square" lIns="91440" tIns="45720" rIns="91440" bIns="45720">
            <a:spAutoFit/>
          </a:bodyPr>
          <a:lstStyle/>
          <a:p>
            <a:pPr algn="ctr"/>
            <a:r>
              <a:rPr lang="es-ES" sz="6000" b="1" dirty="0">
                <a:ln w="22225">
                  <a:solidFill>
                    <a:schemeClr val="accent2"/>
                  </a:solidFill>
                  <a:prstDash val="solid"/>
                </a:ln>
                <a:solidFill>
                  <a:schemeClr val="accent2">
                    <a:lumMod val="40000"/>
                    <a:lumOff val="60000"/>
                  </a:schemeClr>
                </a:solidFill>
              </a:rPr>
              <a:t>PRAYER</a:t>
            </a:r>
            <a:endParaRPr lang="es-ES" sz="6000" b="1" cap="none" spc="0" dirty="0">
              <a:ln w="22225">
                <a:solidFill>
                  <a:schemeClr val="accent2"/>
                </a:solidFill>
                <a:prstDash val="solid"/>
              </a:ln>
              <a:solidFill>
                <a:schemeClr val="accent2">
                  <a:lumMod val="40000"/>
                  <a:lumOff val="60000"/>
                </a:schemeClr>
              </a:solidFill>
              <a:effectLst/>
            </a:endParaRPr>
          </a:p>
        </p:txBody>
      </p:sp>
      <p:sp>
        <p:nvSpPr>
          <p:cNvPr id="5" name="CuadroTexto 4"/>
          <p:cNvSpPr txBox="1"/>
          <p:nvPr/>
        </p:nvSpPr>
        <p:spPr>
          <a:xfrm>
            <a:off x="1482258" y="1476267"/>
            <a:ext cx="7586662" cy="2246769"/>
          </a:xfrm>
          <a:prstGeom prst="rect">
            <a:avLst/>
          </a:prstGeom>
          <a:noFill/>
        </p:spPr>
        <p:txBody>
          <a:bodyPr wrap="square" rtlCol="0">
            <a:spAutoFit/>
          </a:bodyPr>
          <a:lstStyle/>
          <a:p>
            <a:r>
              <a:rPr lang="en-US" sz="2800" i="1" dirty="0">
                <a:solidFill>
                  <a:schemeClr val="accent2">
                    <a:lumMod val="75000"/>
                  </a:schemeClr>
                </a:solidFill>
              </a:rPr>
              <a:t>Jesus, I want to be your messenger. Send your Holy Spirit to my heart so I may take peace and love to all in my family and in my community. Change the hearts that do not want to receive your message. Amen. </a:t>
            </a:r>
          </a:p>
        </p:txBody>
      </p:sp>
      <p:pic>
        <p:nvPicPr>
          <p:cNvPr id="8" name="Imagen 7"/>
          <p:cNvPicPr>
            <a:picLocks noChangeAspect="1"/>
          </p:cNvPicPr>
          <p:nvPr/>
        </p:nvPicPr>
        <p:blipFill>
          <a:blip r:embed="rId3"/>
          <a:stretch>
            <a:fillRect/>
          </a:stretch>
        </p:blipFill>
        <p:spPr>
          <a:xfrm>
            <a:off x="5275589" y="3824240"/>
            <a:ext cx="3611236" cy="2935514"/>
          </a:xfrm>
          <a:prstGeom prst="rect">
            <a:avLst/>
          </a:prstGeom>
        </p:spPr>
      </p:pic>
    </p:spTree>
    <p:extLst>
      <p:ext uri="{BB962C8B-B14F-4D97-AF65-F5344CB8AC3E}">
        <p14:creationId xmlns:p14="http://schemas.microsoft.com/office/powerpoint/2010/main" val="23126085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2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132D-3658-F5EC-1592-25234515DDAF}"/>
              </a:ext>
            </a:extLst>
          </p:cNvPr>
          <p:cNvSpPr>
            <a:spLocks noGrp="1"/>
          </p:cNvSpPr>
          <p:nvPr>
            <p:ph type="title"/>
          </p:nvPr>
        </p:nvSpPr>
        <p:spPr>
          <a:xfrm>
            <a:off x="0" y="0"/>
            <a:ext cx="12192000" cy="404813"/>
          </a:xfrm>
        </p:spPr>
        <p:txBody>
          <a:bodyPr>
            <a:normAutofit fontScale="90000"/>
          </a:bodyPr>
          <a:lstStyle/>
          <a:p>
            <a:r>
              <a:rPr lang="en-US" sz="1800" dirty="0">
                <a:effectLst/>
                <a:latin typeface="Cambria" panose="02040503050406030204" pitchFamily="18" charset="0"/>
                <a:ea typeface="Calibri" panose="020F0502020204030204" pitchFamily="34" charset="0"/>
                <a:cs typeface="Times New Roman" panose="02020603050405020304" pitchFamily="18" charset="0"/>
              </a:rPr>
              <a:t>SONG: Make me a channel of your peace, CCS version, </a:t>
            </a:r>
            <a:r>
              <a:rPr lang="en-US" sz="1800" u="sng" dirty="0">
                <a:solidFill>
                  <a:srgbClr val="0000FF"/>
                </a:solidFill>
                <a:effectLst/>
                <a:latin typeface="Cambria" panose="02040503050406030204" pitchFamily="18" charset="0"/>
                <a:ea typeface="Calibri" panose="020F0502020204030204" pitchFamily="34" charset="0"/>
                <a:cs typeface="Times New Roman" panose="02020603050405020304" pitchFamily="18" charset="0"/>
                <a:hlinkClick r:id="rId3"/>
              </a:rPr>
              <a:t>https://youtu.be/apHvbe-iJ3U</a:t>
            </a:r>
            <a:br>
              <a:rPr lang="es-ES_tradnl" dirty="0"/>
            </a:br>
            <a:endParaRPr lang="en-US" dirty="0"/>
          </a:p>
        </p:txBody>
      </p:sp>
      <p:pic>
        <p:nvPicPr>
          <p:cNvPr id="4" name="Online Media 3" title="Make Me a Channel of Your Peace | CCS version">
            <a:hlinkClick r:id="" action="ppaction://media"/>
            <a:extLst>
              <a:ext uri="{FF2B5EF4-FFF2-40B4-BE49-F238E27FC236}">
                <a16:creationId xmlns:a16="http://schemas.microsoft.com/office/drawing/2014/main" id="{B5AE3E15-B9B5-0FED-7712-4C03386B44E8}"/>
              </a:ext>
            </a:extLst>
          </p:cNvPr>
          <p:cNvPicPr>
            <a:picLocks noRot="1" noChangeAspect="1"/>
          </p:cNvPicPr>
          <p:nvPr>
            <a:videoFile r:link="rId1"/>
          </p:nvPr>
        </p:nvPicPr>
        <p:blipFill>
          <a:blip r:embed="rId4"/>
          <a:stretch>
            <a:fillRect/>
          </a:stretch>
        </p:blipFill>
        <p:spPr>
          <a:xfrm>
            <a:off x="0" y="444889"/>
            <a:ext cx="12165027" cy="6413111"/>
          </a:xfrm>
          <a:prstGeom prst="rect">
            <a:avLst/>
          </a:prstGeom>
        </p:spPr>
      </p:pic>
    </p:spTree>
    <p:extLst>
      <p:ext uri="{BB962C8B-B14F-4D97-AF65-F5344CB8AC3E}">
        <p14:creationId xmlns:p14="http://schemas.microsoft.com/office/powerpoint/2010/main" val="128660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6C4A-8FE9-97E3-38DD-CD5C975A03E9}"/>
              </a:ext>
            </a:extLst>
          </p:cNvPr>
          <p:cNvSpPr>
            <a:spLocks noGrp="1"/>
          </p:cNvSpPr>
          <p:nvPr>
            <p:ph type="title"/>
          </p:nvPr>
        </p:nvSpPr>
        <p:spPr>
          <a:xfrm>
            <a:off x="363009" y="0"/>
            <a:ext cx="8596668" cy="361950"/>
          </a:xfrm>
        </p:spPr>
        <p:txBody>
          <a:bodyPr>
            <a:normAutofit fontScale="90000"/>
          </a:bodyPr>
          <a:lstStyle/>
          <a:p>
            <a:r>
              <a:rPr lang="en-US" sz="1800" dirty="0">
                <a:effectLst/>
                <a:latin typeface="Cambria" panose="02040503050406030204" pitchFamily="18" charset="0"/>
                <a:ea typeface="Calibri" panose="020F0502020204030204" pitchFamily="34" charset="0"/>
                <a:cs typeface="Times New Roman" panose="02020603050405020304" pitchFamily="18" charset="0"/>
              </a:rPr>
              <a:t>SONG: There’s Just Something About that Name, Maranatha, </a:t>
            </a:r>
            <a:r>
              <a:rPr lang="en-US" sz="1800" u="sng" dirty="0">
                <a:solidFill>
                  <a:srgbClr val="0563C1"/>
                </a:solidFill>
                <a:effectLst/>
                <a:latin typeface="Cambria" panose="02040503050406030204" pitchFamily="18" charset="0"/>
                <a:ea typeface="Calibri" panose="020F0502020204030204" pitchFamily="34" charset="0"/>
                <a:cs typeface="Times New Roman" panose="02020603050405020304" pitchFamily="18" charset="0"/>
                <a:hlinkClick r:id="rId3"/>
              </a:rPr>
              <a:t>https://youtu.be/XeL3yngDpMg</a:t>
            </a:r>
            <a:br>
              <a:rPr lang="en-US" sz="1800" dirty="0">
                <a:effectLst/>
                <a:latin typeface="Goudy Old Style" panose="02020502050305020303" pitchFamily="18" charset="0"/>
                <a:ea typeface="Goudy Old Style" panose="02020502050305020303" pitchFamily="18" charset="0"/>
                <a:cs typeface="Goudy Old Style" panose="02020502050305020303" pitchFamily="18" charset="0"/>
              </a:rPr>
            </a:br>
            <a:endParaRPr lang="en-US" dirty="0"/>
          </a:p>
        </p:txBody>
      </p:sp>
      <p:pic>
        <p:nvPicPr>
          <p:cNvPr id="4" name="Online Media 3" title="There's just something about That name - Maranatha Singers.wmv- lyrics plus lost lyrics">
            <a:hlinkClick r:id="" action="ppaction://media"/>
            <a:extLst>
              <a:ext uri="{FF2B5EF4-FFF2-40B4-BE49-F238E27FC236}">
                <a16:creationId xmlns:a16="http://schemas.microsoft.com/office/drawing/2014/main" id="{91E89034-533A-DC65-F057-1B20B22BA4AE}"/>
              </a:ext>
            </a:extLst>
          </p:cNvPr>
          <p:cNvPicPr>
            <a:picLocks noRot="1" noChangeAspect="1"/>
          </p:cNvPicPr>
          <p:nvPr>
            <a:videoFile r:link="rId1"/>
          </p:nvPr>
        </p:nvPicPr>
        <p:blipFill>
          <a:blip r:embed="rId4"/>
          <a:stretch>
            <a:fillRect/>
          </a:stretch>
        </p:blipFill>
        <p:spPr>
          <a:xfrm>
            <a:off x="0" y="403355"/>
            <a:ext cx="12192000" cy="6447501"/>
          </a:xfrm>
          <a:prstGeom prst="rect">
            <a:avLst/>
          </a:prstGeom>
        </p:spPr>
      </p:pic>
    </p:spTree>
    <p:extLst>
      <p:ext uri="{BB962C8B-B14F-4D97-AF65-F5344CB8AC3E}">
        <p14:creationId xmlns:p14="http://schemas.microsoft.com/office/powerpoint/2010/main" val="29090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6" name="Rectángulo 5"/>
          <p:cNvSpPr/>
          <p:nvPr/>
        </p:nvSpPr>
        <p:spPr>
          <a:xfrm>
            <a:off x="1106906" y="240632"/>
            <a:ext cx="6240378" cy="2677656"/>
          </a:xfrm>
          <a:prstGeom prst="rect">
            <a:avLst/>
          </a:prstGeom>
        </p:spPr>
        <p:txBody>
          <a:bodyPr wrap="square">
            <a:spAutoFit/>
          </a:bodyPr>
          <a:lstStyle/>
          <a:p>
            <a:r>
              <a:rPr lang="en-US" sz="2400" dirty="0"/>
              <a:t>At that time the Lord appointed seventy-two others whom he sent ahead of him in pairs to every town and place he intended to visit. He said to them, "The harvest is abundant, but the laborers are few; so ask the master of the harvest to send out laborers for his harvest. </a:t>
            </a:r>
            <a:endParaRPr lang="es-ES_tradnl" sz="2400" dirty="0"/>
          </a:p>
        </p:txBody>
      </p:sp>
      <p:pic>
        <p:nvPicPr>
          <p:cNvPr id="11" name="Imagen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7291" y="2947295"/>
            <a:ext cx="5727032" cy="3750609"/>
          </a:xfrm>
          <a:prstGeom prst="rect">
            <a:avLst/>
          </a:prstGeom>
        </p:spPr>
      </p:pic>
    </p:spTree>
    <p:extLst>
      <p:ext uri="{BB962C8B-B14F-4D97-AF65-F5344CB8AC3E}">
        <p14:creationId xmlns:p14="http://schemas.microsoft.com/office/powerpoint/2010/main" val="6807267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2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4" name="Rectángulo 3"/>
          <p:cNvSpPr/>
          <p:nvPr/>
        </p:nvSpPr>
        <p:spPr>
          <a:xfrm>
            <a:off x="1493420" y="223838"/>
            <a:ext cx="7507705" cy="2677656"/>
          </a:xfrm>
          <a:prstGeom prst="rect">
            <a:avLst/>
          </a:prstGeom>
        </p:spPr>
        <p:txBody>
          <a:bodyPr wrap="square">
            <a:spAutoFit/>
          </a:bodyPr>
          <a:lstStyle/>
          <a:p>
            <a:r>
              <a:rPr lang="en-US" sz="2400" dirty="0"/>
              <a:t>Go on your way; behold, I am sending you like lambs among wolves. Carry no money bag, no sack, no sandals; and greet no one along the way. Into whatever house you enter, first say, 'Peace to this household.' If a peaceful person lives there, your peace will rest on him; but if not, it will return to you.</a:t>
            </a:r>
            <a:endParaRPr lang="es-ES_tradnl" sz="2400" dirty="0"/>
          </a:p>
        </p:txBody>
      </p:sp>
      <p:pic>
        <p:nvPicPr>
          <p:cNvPr id="5" name="Imagen 4"/>
          <p:cNvPicPr>
            <a:picLocks noChangeAspect="1"/>
          </p:cNvPicPr>
          <p:nvPr/>
        </p:nvPicPr>
        <p:blipFill>
          <a:blip r:embed="rId4"/>
          <a:stretch>
            <a:fillRect/>
          </a:stretch>
        </p:blipFill>
        <p:spPr>
          <a:xfrm>
            <a:off x="3903580" y="2556996"/>
            <a:ext cx="3454400" cy="4292600"/>
          </a:xfrm>
          <a:prstGeom prst="rect">
            <a:avLst/>
          </a:prstGeom>
        </p:spPr>
      </p:pic>
    </p:spTree>
    <p:extLst>
      <p:ext uri="{BB962C8B-B14F-4D97-AF65-F5344CB8AC3E}">
        <p14:creationId xmlns:p14="http://schemas.microsoft.com/office/powerpoint/2010/main" val="12269718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4" name="Rectángulo 3"/>
          <p:cNvSpPr/>
          <p:nvPr/>
        </p:nvSpPr>
        <p:spPr>
          <a:xfrm>
            <a:off x="1337178" y="385374"/>
            <a:ext cx="7507705" cy="2677656"/>
          </a:xfrm>
          <a:prstGeom prst="rect">
            <a:avLst/>
          </a:prstGeom>
        </p:spPr>
        <p:txBody>
          <a:bodyPr wrap="square">
            <a:spAutoFit/>
          </a:bodyPr>
          <a:lstStyle/>
          <a:p>
            <a:r>
              <a:rPr lang="en-US" sz="2400" dirty="0"/>
              <a:t>Stay in the same house and eat and drink what is offered to you, for the laborer deserves his payment. Do not move about from one house to another. Whatever town you enter, and they welcome you, eat what is set before you, cure the sick in it and say to them, 'The kingdom of God is at hand for you.'" </a:t>
            </a:r>
            <a:endParaRPr lang="es-ES_tradnl" sz="2400" dirty="0"/>
          </a:p>
        </p:txBody>
      </p:sp>
      <p:pic>
        <p:nvPicPr>
          <p:cNvPr id="7" name="Imagen 6"/>
          <p:cNvPicPr>
            <a:picLocks noChangeAspect="1"/>
          </p:cNvPicPr>
          <p:nvPr/>
        </p:nvPicPr>
        <p:blipFill>
          <a:blip r:embed="rId4"/>
          <a:stretch>
            <a:fillRect/>
          </a:stretch>
        </p:blipFill>
        <p:spPr>
          <a:xfrm>
            <a:off x="738946" y="3077650"/>
            <a:ext cx="8105937" cy="3396397"/>
          </a:xfrm>
          <a:prstGeom prst="rect">
            <a:avLst/>
          </a:prstGeom>
        </p:spPr>
      </p:pic>
    </p:spTree>
    <p:extLst>
      <p:ext uri="{BB962C8B-B14F-4D97-AF65-F5344CB8AC3E}">
        <p14:creationId xmlns:p14="http://schemas.microsoft.com/office/powerpoint/2010/main" val="6499476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4" name="Rectángulo 3"/>
          <p:cNvSpPr/>
          <p:nvPr/>
        </p:nvSpPr>
        <p:spPr>
          <a:xfrm>
            <a:off x="1337178" y="385374"/>
            <a:ext cx="7507705" cy="2308324"/>
          </a:xfrm>
          <a:prstGeom prst="rect">
            <a:avLst/>
          </a:prstGeom>
        </p:spPr>
        <p:txBody>
          <a:bodyPr wrap="square">
            <a:spAutoFit/>
          </a:bodyPr>
          <a:lstStyle/>
          <a:p>
            <a:r>
              <a:rPr lang="en-US" sz="2400" dirty="0"/>
              <a:t>Whatever town you enter and they do not receive you, go out into </a:t>
            </a:r>
            <a:r>
              <a:rPr lang="en-US" sz="2400" dirty="0">
                <a:effectLst/>
              </a:rPr>
              <a:t>the streets and say, 'The dust of your town that clings to our feet, even that we shake off against you.' Yet know this: the kingdom of God is at hand. I tell you, it will be more tolerable for Sodom on that day than for that town."</a:t>
            </a:r>
            <a:endParaRPr lang="es-ES_tradnl" sz="2400" dirty="0"/>
          </a:p>
        </p:txBody>
      </p:sp>
      <p:pic>
        <p:nvPicPr>
          <p:cNvPr id="5" name="Imagen 4"/>
          <p:cNvPicPr>
            <a:picLocks noChangeAspect="1"/>
          </p:cNvPicPr>
          <p:nvPr/>
        </p:nvPicPr>
        <p:blipFill>
          <a:blip r:embed="rId4"/>
          <a:stretch>
            <a:fillRect/>
          </a:stretch>
        </p:blipFill>
        <p:spPr>
          <a:xfrm>
            <a:off x="701350" y="3448404"/>
            <a:ext cx="8143533" cy="3267022"/>
          </a:xfrm>
          <a:prstGeom prst="rect">
            <a:avLst/>
          </a:prstGeom>
        </p:spPr>
      </p:pic>
    </p:spTree>
    <p:extLst>
      <p:ext uri="{BB962C8B-B14F-4D97-AF65-F5344CB8AC3E}">
        <p14:creationId xmlns:p14="http://schemas.microsoft.com/office/powerpoint/2010/main" val="75940810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55418" y="0"/>
            <a:ext cx="12192000" cy="6858000"/>
          </a:xfrm>
          <a:prstGeom prst="rect">
            <a:avLst/>
          </a:prstGeom>
        </p:spPr>
      </p:pic>
      <p:sp>
        <p:nvSpPr>
          <p:cNvPr id="6" name="Rectángulo 5"/>
          <p:cNvSpPr/>
          <p:nvPr/>
        </p:nvSpPr>
        <p:spPr>
          <a:xfrm>
            <a:off x="2349985" y="791254"/>
            <a:ext cx="5707012" cy="1200329"/>
          </a:xfrm>
          <a:prstGeom prst="rect">
            <a:avLst/>
          </a:prstGeom>
          <a:noFill/>
        </p:spPr>
        <p:txBody>
          <a:bodyPr wrap="none" lIns="91440" tIns="45720" rIns="91440" bIns="45720">
            <a:spAutoFit/>
          </a:bodyPr>
          <a:lstStyle/>
          <a:p>
            <a:pPr algn="ctr"/>
            <a:r>
              <a:rPr lang="es-ES" sz="7200" b="1" dirty="0">
                <a:ln w="22225">
                  <a:solidFill>
                    <a:schemeClr val="accent2"/>
                  </a:solidFill>
                  <a:prstDash val="solid"/>
                </a:ln>
                <a:solidFill>
                  <a:schemeClr val="accent2">
                    <a:lumMod val="40000"/>
                    <a:lumOff val="60000"/>
                  </a:schemeClr>
                </a:solidFill>
              </a:rPr>
              <a:t>REFLECTION</a:t>
            </a:r>
            <a:r>
              <a:rPr lang="es-ES" sz="5400" b="1" cap="none" spc="0" dirty="0">
                <a:ln w="22225">
                  <a:solidFill>
                    <a:schemeClr val="accent2"/>
                  </a:solidFill>
                  <a:prstDash val="solid"/>
                </a:ln>
                <a:solidFill>
                  <a:schemeClr val="accent2">
                    <a:lumMod val="40000"/>
                    <a:lumOff val="60000"/>
                  </a:schemeClr>
                </a:solidFill>
                <a:effectLst/>
              </a:rPr>
              <a:t> </a:t>
            </a:r>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55950" y="2655108"/>
            <a:ext cx="4095082" cy="3484800"/>
          </a:xfrm>
          <a:prstGeom prst="rect">
            <a:avLst/>
          </a:prstGeom>
        </p:spPr>
      </p:pic>
    </p:spTree>
    <p:extLst>
      <p:ext uri="{BB962C8B-B14F-4D97-AF65-F5344CB8AC3E}">
        <p14:creationId xmlns:p14="http://schemas.microsoft.com/office/powerpoint/2010/main" val="13415037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5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8809705" cy="1077218"/>
          </a:xfrm>
          <a:prstGeom prst="rect">
            <a:avLst/>
          </a:prstGeom>
        </p:spPr>
        <p:txBody>
          <a:bodyPr wrap="square">
            <a:spAutoFit/>
          </a:bodyPr>
          <a:lstStyle/>
          <a:p>
            <a:r>
              <a:rPr lang="en-US" sz="3200" dirty="0"/>
              <a:t>Jesus sends the new 72 disciples in groups of two</a:t>
            </a:r>
            <a:r>
              <a:rPr lang="en-US" sz="1800" b="1" dirty="0">
                <a:effectLst/>
                <a:latin typeface="Cambria" panose="02040503050406030204" pitchFamily="18" charset="0"/>
                <a:ea typeface="Calibri" panose="020F0502020204030204" pitchFamily="34" charset="0"/>
                <a:cs typeface="Times New Roman" panose="02020603050405020304" pitchFamily="18" charset="0"/>
              </a:rPr>
              <a:t> </a:t>
            </a:r>
            <a:r>
              <a:rPr lang="is-IS" sz="3200" dirty="0"/>
              <a:t>…</a:t>
            </a:r>
            <a:r>
              <a:rPr lang="es-ES_tradnl" sz="3200" dirty="0"/>
              <a:t> </a:t>
            </a:r>
            <a:r>
              <a:rPr lang="es-ES_tradnl" sz="3200" b="1" dirty="0" err="1">
                <a:solidFill>
                  <a:schemeClr val="accent2">
                    <a:lumMod val="75000"/>
                  </a:schemeClr>
                </a:solidFill>
              </a:rPr>
              <a:t>Why</a:t>
            </a:r>
            <a:r>
              <a:rPr lang="es-ES_tradnl" sz="3200" b="1" dirty="0">
                <a:solidFill>
                  <a:schemeClr val="accent2">
                    <a:lumMod val="75000"/>
                  </a:schemeClr>
                </a:solidFill>
              </a:rPr>
              <a:t> </a:t>
            </a:r>
            <a:r>
              <a:rPr lang="es-ES_tradnl" sz="3200" b="1" dirty="0" err="1">
                <a:solidFill>
                  <a:schemeClr val="accent2">
                    <a:lumMod val="75000"/>
                  </a:schemeClr>
                </a:solidFill>
              </a:rPr>
              <a:t>is</a:t>
            </a:r>
            <a:r>
              <a:rPr lang="es-ES_tradnl" sz="3200" b="1" dirty="0">
                <a:solidFill>
                  <a:schemeClr val="accent2">
                    <a:lumMod val="75000"/>
                  </a:schemeClr>
                </a:solidFill>
              </a:rPr>
              <a:t> </a:t>
            </a:r>
            <a:r>
              <a:rPr lang="es-ES_tradnl" sz="3200" b="1" dirty="0" err="1">
                <a:solidFill>
                  <a:schemeClr val="accent2">
                    <a:lumMod val="75000"/>
                  </a:schemeClr>
                </a:solidFill>
              </a:rPr>
              <a:t>it</a:t>
            </a:r>
            <a:r>
              <a:rPr lang="es-ES_tradnl" sz="3200" b="1" dirty="0">
                <a:solidFill>
                  <a:schemeClr val="accent2">
                    <a:lumMod val="75000"/>
                  </a:schemeClr>
                </a:solidFill>
              </a:rPr>
              <a:t> </a:t>
            </a:r>
            <a:r>
              <a:rPr lang="es-ES_tradnl" sz="3200" b="1" dirty="0" err="1">
                <a:solidFill>
                  <a:schemeClr val="accent2">
                    <a:lumMod val="75000"/>
                  </a:schemeClr>
                </a:solidFill>
              </a:rPr>
              <a:t>better</a:t>
            </a:r>
            <a:r>
              <a:rPr lang="es-ES_tradnl" sz="3200" b="1" dirty="0">
                <a:solidFill>
                  <a:schemeClr val="accent2">
                    <a:lumMod val="75000"/>
                  </a:schemeClr>
                </a:solidFill>
              </a:rPr>
              <a:t> </a:t>
            </a:r>
            <a:r>
              <a:rPr lang="es-ES_tradnl" sz="3200" b="1" dirty="0" err="1">
                <a:solidFill>
                  <a:schemeClr val="accent2">
                    <a:lumMod val="75000"/>
                  </a:schemeClr>
                </a:solidFill>
              </a:rPr>
              <a:t>to</a:t>
            </a:r>
            <a:r>
              <a:rPr lang="es-ES_tradnl" sz="3200" b="1" dirty="0">
                <a:solidFill>
                  <a:schemeClr val="accent2">
                    <a:lumMod val="75000"/>
                  </a:schemeClr>
                </a:solidFill>
              </a:rPr>
              <a:t> </a:t>
            </a:r>
            <a:r>
              <a:rPr lang="es-ES_tradnl" sz="3200" b="1" dirty="0" err="1">
                <a:solidFill>
                  <a:schemeClr val="accent2">
                    <a:lumMod val="75000"/>
                  </a:schemeClr>
                </a:solidFill>
              </a:rPr>
              <a:t>go</a:t>
            </a:r>
            <a:r>
              <a:rPr lang="es-ES_tradnl" sz="3200" b="1" dirty="0">
                <a:solidFill>
                  <a:schemeClr val="accent2">
                    <a:lumMod val="75000"/>
                  </a:schemeClr>
                </a:solidFill>
              </a:rPr>
              <a:t> in </a:t>
            </a:r>
            <a:r>
              <a:rPr lang="es-ES_tradnl" sz="3200" b="1" dirty="0" err="1">
                <a:solidFill>
                  <a:schemeClr val="accent2">
                    <a:lumMod val="75000"/>
                  </a:schemeClr>
                </a:solidFill>
              </a:rPr>
              <a:t>pairs</a:t>
            </a:r>
            <a:r>
              <a:rPr lang="es-ES_tradnl" sz="3200" b="1" dirty="0">
                <a:solidFill>
                  <a:schemeClr val="accent2">
                    <a:lumMod val="75000"/>
                  </a:schemeClr>
                </a:solidFill>
              </a:rPr>
              <a:t>? </a:t>
            </a:r>
          </a:p>
        </p:txBody>
      </p:sp>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9061" y="1569313"/>
            <a:ext cx="4890753" cy="3263073"/>
          </a:xfrm>
          <a:prstGeom prst="rect">
            <a:avLst/>
          </a:prstGeom>
        </p:spPr>
      </p:pic>
      <p:pic>
        <p:nvPicPr>
          <p:cNvPr id="7" name="Imagen 6"/>
          <p:cNvPicPr>
            <a:picLocks noChangeAspect="1"/>
          </p:cNvPicPr>
          <p:nvPr/>
        </p:nvPicPr>
        <p:blipFill>
          <a:blip r:embed="rId5"/>
          <a:stretch>
            <a:fillRect/>
          </a:stretch>
        </p:blipFill>
        <p:spPr>
          <a:xfrm>
            <a:off x="7775774" y="1288632"/>
            <a:ext cx="3819951" cy="5179934"/>
          </a:xfrm>
          <a:prstGeom prst="rect">
            <a:avLst/>
          </a:prstGeom>
        </p:spPr>
      </p:pic>
      <p:sp>
        <p:nvSpPr>
          <p:cNvPr id="5" name="CuadroTexto 4"/>
          <p:cNvSpPr txBox="1"/>
          <p:nvPr/>
        </p:nvSpPr>
        <p:spPr>
          <a:xfrm>
            <a:off x="701349" y="5021179"/>
            <a:ext cx="6692227" cy="1569660"/>
          </a:xfrm>
          <a:prstGeom prst="rect">
            <a:avLst/>
          </a:prstGeom>
          <a:noFill/>
        </p:spPr>
        <p:txBody>
          <a:bodyPr wrap="square" rtlCol="0">
            <a:spAutoFit/>
          </a:bodyPr>
          <a:lstStyle/>
          <a:p>
            <a:r>
              <a:rPr lang="is-IS" sz="2000" dirty="0"/>
              <a:t>…</a:t>
            </a:r>
            <a:r>
              <a:rPr lang="en-US" sz="3200" dirty="0"/>
              <a:t>They can help each other; they are safer; people believe two more than one…</a:t>
            </a:r>
            <a:endParaRPr lang="es-ES_tradnl" sz="3200" dirty="0"/>
          </a:p>
        </p:txBody>
      </p:sp>
    </p:spTree>
    <p:extLst>
      <p:ext uri="{BB962C8B-B14F-4D97-AF65-F5344CB8AC3E}">
        <p14:creationId xmlns:p14="http://schemas.microsoft.com/office/powerpoint/2010/main" val="14883307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8966459" cy="1077218"/>
          </a:xfrm>
          <a:prstGeom prst="rect">
            <a:avLst/>
          </a:prstGeom>
        </p:spPr>
        <p:txBody>
          <a:bodyPr wrap="square">
            <a:spAutoFit/>
          </a:bodyPr>
          <a:lstStyle/>
          <a:p>
            <a:r>
              <a:rPr lang="en-US" sz="3200" dirty="0"/>
              <a:t>Jesus sent them to places He planned on going. </a:t>
            </a:r>
            <a:r>
              <a:rPr lang="is-IS" sz="3200" dirty="0"/>
              <a:t>….</a:t>
            </a:r>
            <a:r>
              <a:rPr lang="en-US" sz="3200" dirty="0"/>
              <a:t> </a:t>
            </a:r>
            <a:r>
              <a:rPr lang="en-US" sz="3200" b="1" dirty="0">
                <a:solidFill>
                  <a:schemeClr val="accent2">
                    <a:lumMod val="75000"/>
                  </a:schemeClr>
                </a:solidFill>
              </a:rPr>
              <a:t>What does this mean?</a:t>
            </a:r>
            <a:endParaRPr lang="es-ES_tradnl" sz="3200" b="1" dirty="0">
              <a:solidFill>
                <a:schemeClr val="accent2">
                  <a:lumMod val="75000"/>
                </a:schemeClr>
              </a:solidFill>
            </a:endParaRPr>
          </a:p>
        </p:txBody>
      </p:sp>
      <p:sp>
        <p:nvSpPr>
          <p:cNvPr id="5" name="CuadroTexto 4"/>
          <p:cNvSpPr txBox="1"/>
          <p:nvPr/>
        </p:nvSpPr>
        <p:spPr>
          <a:xfrm>
            <a:off x="560303" y="4964313"/>
            <a:ext cx="7267926" cy="1200329"/>
          </a:xfrm>
          <a:prstGeom prst="rect">
            <a:avLst/>
          </a:prstGeom>
          <a:noFill/>
        </p:spPr>
        <p:txBody>
          <a:bodyPr wrap="square" rtlCol="0">
            <a:spAutoFit/>
          </a:bodyPr>
          <a:lstStyle/>
          <a:p>
            <a:r>
              <a:rPr lang="en-US" sz="3600" dirty="0"/>
              <a:t>We take the message, but Jesus enters the heart</a:t>
            </a:r>
            <a:r>
              <a:rPr lang="es-ES_tradnl" sz="3600" dirty="0"/>
              <a:t>!!</a:t>
            </a:r>
          </a:p>
        </p:txBody>
      </p:sp>
      <p:pic>
        <p:nvPicPr>
          <p:cNvPr id="8" name="Imagen 7"/>
          <p:cNvPicPr>
            <a:picLocks noChangeAspect="1"/>
          </p:cNvPicPr>
          <p:nvPr/>
        </p:nvPicPr>
        <p:blipFill>
          <a:blip r:embed="rId4"/>
          <a:stretch>
            <a:fillRect/>
          </a:stretch>
        </p:blipFill>
        <p:spPr>
          <a:xfrm>
            <a:off x="1061590" y="1526272"/>
            <a:ext cx="4330700" cy="3200400"/>
          </a:xfrm>
          <a:prstGeom prst="rect">
            <a:avLst/>
          </a:prstGeom>
        </p:spPr>
      </p:pic>
      <p:pic>
        <p:nvPicPr>
          <p:cNvPr id="9" name="Imagen 8"/>
          <p:cNvPicPr>
            <a:picLocks noChangeAspect="1"/>
          </p:cNvPicPr>
          <p:nvPr/>
        </p:nvPicPr>
        <p:blipFill>
          <a:blip r:embed="rId5"/>
          <a:stretch>
            <a:fillRect/>
          </a:stretch>
        </p:blipFill>
        <p:spPr>
          <a:xfrm>
            <a:off x="7828229" y="1237260"/>
            <a:ext cx="4094581" cy="5181843"/>
          </a:xfrm>
          <a:prstGeom prst="rect">
            <a:avLst/>
          </a:prstGeom>
        </p:spPr>
      </p:pic>
    </p:spTree>
    <p:extLst>
      <p:ext uri="{BB962C8B-B14F-4D97-AF65-F5344CB8AC3E}">
        <p14:creationId xmlns:p14="http://schemas.microsoft.com/office/powerpoint/2010/main" val="190758710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18" y="96981"/>
            <a:ext cx="645932" cy="512619"/>
          </a:xfrm>
          <a:prstGeom prst="rect">
            <a:avLst/>
          </a:prstGeom>
        </p:spPr>
      </p:pic>
      <p:pic>
        <p:nvPicPr>
          <p:cNvPr id="3" name="Imagen 2"/>
          <p:cNvPicPr>
            <a:picLocks noChangeAspect="1"/>
          </p:cNvPicPr>
          <p:nvPr/>
        </p:nvPicPr>
        <p:blipFill>
          <a:blip r:embed="rId3"/>
          <a:stretch>
            <a:fillRect/>
          </a:stretch>
        </p:blipFill>
        <p:spPr>
          <a:xfrm>
            <a:off x="0" y="0"/>
            <a:ext cx="12192000" cy="6858000"/>
          </a:xfrm>
          <a:prstGeom prst="rect">
            <a:avLst/>
          </a:prstGeom>
        </p:spPr>
      </p:pic>
      <p:sp>
        <p:nvSpPr>
          <p:cNvPr id="4" name="Rectángulo 3"/>
          <p:cNvSpPr/>
          <p:nvPr/>
        </p:nvSpPr>
        <p:spPr>
          <a:xfrm>
            <a:off x="909061" y="211414"/>
            <a:ext cx="7507705" cy="769441"/>
          </a:xfrm>
          <a:prstGeom prst="rect">
            <a:avLst/>
          </a:prstGeom>
        </p:spPr>
        <p:txBody>
          <a:bodyPr wrap="square">
            <a:spAutoFit/>
          </a:bodyPr>
          <a:lstStyle/>
          <a:p>
            <a:r>
              <a:rPr lang="en-US" sz="4400" b="1" dirty="0">
                <a:solidFill>
                  <a:schemeClr val="accent2">
                    <a:lumMod val="75000"/>
                  </a:schemeClr>
                </a:solidFill>
              </a:rPr>
              <a:t>What message?</a:t>
            </a:r>
            <a:endParaRPr lang="es-ES_tradnl" sz="4400" b="1" dirty="0">
              <a:solidFill>
                <a:schemeClr val="accent2">
                  <a:lumMod val="75000"/>
                </a:schemeClr>
              </a:solidFill>
            </a:endParaRPr>
          </a:p>
        </p:txBody>
      </p:sp>
      <p:sp>
        <p:nvSpPr>
          <p:cNvPr id="5" name="CuadroTexto 4"/>
          <p:cNvSpPr txBox="1"/>
          <p:nvPr/>
        </p:nvSpPr>
        <p:spPr>
          <a:xfrm>
            <a:off x="4232130" y="1350273"/>
            <a:ext cx="5955789" cy="4524315"/>
          </a:xfrm>
          <a:prstGeom prst="rect">
            <a:avLst/>
          </a:prstGeom>
          <a:noFill/>
        </p:spPr>
        <p:txBody>
          <a:bodyPr wrap="square" rtlCol="0">
            <a:spAutoFit/>
          </a:bodyPr>
          <a:lstStyle/>
          <a:p>
            <a:r>
              <a:rPr lang="en-US" sz="4800" dirty="0"/>
              <a:t>Jesus loves us and opens the gates of Heaven with His death on the cross; He invites us to love Him and follow Him</a:t>
            </a:r>
            <a:r>
              <a:rPr lang="es-ES_tradnl" sz="4800" dirty="0"/>
              <a:t>! </a:t>
            </a:r>
          </a:p>
        </p:txBody>
      </p:sp>
      <p:pic>
        <p:nvPicPr>
          <p:cNvPr id="6" name="Imagen 5"/>
          <p:cNvPicPr>
            <a:picLocks noChangeAspect="1"/>
          </p:cNvPicPr>
          <p:nvPr/>
        </p:nvPicPr>
        <p:blipFill>
          <a:blip r:embed="rId4"/>
          <a:stretch>
            <a:fillRect/>
          </a:stretch>
        </p:blipFill>
        <p:spPr>
          <a:xfrm>
            <a:off x="909061" y="1102318"/>
            <a:ext cx="3030787" cy="5020226"/>
          </a:xfrm>
          <a:prstGeom prst="rect">
            <a:avLst/>
          </a:prstGeom>
        </p:spPr>
      </p:pic>
    </p:spTree>
    <p:extLst>
      <p:ext uri="{BB962C8B-B14F-4D97-AF65-F5344CB8AC3E}">
        <p14:creationId xmlns:p14="http://schemas.microsoft.com/office/powerpoint/2010/main" val="19254357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Faceta">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740</Words>
  <Application>Microsoft Office PowerPoint</Application>
  <PresentationFormat>Widescreen</PresentationFormat>
  <Paragraphs>37</Paragraphs>
  <Slides>19</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Cambria</vt:lpstr>
      <vt:lpstr>Comic Sans MS</vt:lpstr>
      <vt:lpstr>Goudy Old Style</vt:lpstr>
      <vt:lpstr>Trebuchet MS</vt:lpstr>
      <vt:lpstr>Wingdings 3</vt:lpstr>
      <vt:lpstr>Faceta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Make me a channel of your peace, CCS version, https://youtu.be/apHvbe-iJ3U </vt:lpstr>
      <vt:lpstr>SONG: There’s Just Something About that Name, Maranatha, https://youtu.be/XeL3yngDpMg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Varona</dc:creator>
  <cp:lastModifiedBy>Maria Varona</cp:lastModifiedBy>
  <cp:revision>11</cp:revision>
  <dcterms:modified xsi:type="dcterms:W3CDTF">2022-06-28T21:29:56Z</dcterms:modified>
</cp:coreProperties>
</file>