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84" r:id="rId24"/>
    <p:sldId id="280" r:id="rId25"/>
    <p:sldId id="281" r:id="rId26"/>
    <p:sldId id="282" r:id="rId27"/>
    <p:sldId id="283" r:id="rId28"/>
  </p:sldIdLst>
  <p:sldSz cx="12192000" cy="6858000"/>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7/11/2022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3"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09" y="3733800"/>
            <a:ext cx="6858003"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5"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5"/>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90"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1" y="529603"/>
            <a:ext cx="2993367"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90"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1" y="3456066"/>
            <a:ext cx="2993367"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5" y="2484994"/>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7/11/2022</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4"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5"/>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7/11/2022</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400"/>
            <a:ext cx="6433399"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3"/>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7/11/2022</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7/11/2022</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9"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1"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7/11/2022</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7/11/2022</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3"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09" y="3733800"/>
            <a:ext cx="6858003"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3"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1" y="1825625"/>
            <a:ext cx="4951415"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7/11/2022</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7"/>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7"/>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7/11/2022</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7/11/2022</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7/11/2022</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3"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3"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3"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9"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7/11/2022</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40" y="1678105"/>
            <a:ext cx="3123347" cy="3089731"/>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9"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6" y="1678105"/>
            <a:ext cx="3123347" cy="3089731"/>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11" y="1678105"/>
            <a:ext cx="3123347" cy="3089731"/>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9"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3"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7/11/2022</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3"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5"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7/11/2022</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aLv3V6dzGaU" TargetMode="External"/><Relationship Id="rId2" Type="http://schemas.openxmlformats.org/officeDocument/2006/relationships/slideLayout" Target="../slideLayouts/slideLayout6.xml"/><Relationship Id="rId1" Type="http://schemas.openxmlformats.org/officeDocument/2006/relationships/video" Target="https://www.youtube.com/embed/aLv3V6dzGaU?feature=oembed" TargetMode="Externa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kdmgpMfnjdU" TargetMode="External"/><Relationship Id="rId2" Type="http://schemas.openxmlformats.org/officeDocument/2006/relationships/slideLayout" Target="../slideLayouts/slideLayout6.xml"/><Relationship Id="rId1" Type="http://schemas.openxmlformats.org/officeDocument/2006/relationships/video" Target="https://www.youtube.com/embed/kdmgpMfnjdU?feature=oembed" TargetMode="Externa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8CD722-4229-2B67-C0F8-1E10B6FB5004}"/>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341DC50-6B67-0792-EB2E-DABDF943A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48" y="127720"/>
            <a:ext cx="1432303" cy="14323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itle 1">
            <a:extLst>
              <a:ext uri="{FF2B5EF4-FFF2-40B4-BE49-F238E27FC236}">
                <a16:creationId xmlns:a16="http://schemas.microsoft.com/office/drawing/2014/main" id="{EE1AFE1A-A689-47C3-4D79-992D4D4B7B42}"/>
              </a:ext>
            </a:extLst>
          </p:cNvPr>
          <p:cNvSpPr txBox="1">
            <a:spLocks/>
          </p:cNvSpPr>
          <p:nvPr/>
        </p:nvSpPr>
        <p:spPr>
          <a:xfrm>
            <a:off x="0" y="5810088"/>
            <a:ext cx="12192000" cy="997016"/>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ctr">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12800" b="1" dirty="0">
                <a:solidFill>
                  <a:schemeClr val="bg1"/>
                </a:solidFill>
                <a:latin typeface="Arial Black" panose="020B0A04020102020204" pitchFamily="34" charset="0"/>
                <a:ea typeface="Ballerina Script" pitchFamily="2" charset="-128"/>
                <a:cs typeface="Arial" panose="020B0604020202020204" pitchFamily="34" charset="0"/>
              </a:rPr>
              <a:t>XV </a:t>
            </a:r>
            <a:r>
              <a:rPr lang="es-ES" sz="12800" b="1" dirty="0" err="1">
                <a:solidFill>
                  <a:schemeClr val="bg1"/>
                </a:solidFill>
                <a:latin typeface="Arial Black" panose="020B0A04020102020204" pitchFamily="34" charset="0"/>
                <a:ea typeface="Ballerina Script" pitchFamily="2" charset="-128"/>
                <a:cs typeface="Arial" panose="020B0604020202020204" pitchFamily="34" charset="0"/>
              </a:rPr>
              <a:t>Sunday</a:t>
            </a:r>
            <a:r>
              <a:rPr lang="es-ES" sz="12800" b="1" dirty="0">
                <a:solidFill>
                  <a:schemeClr val="bg1"/>
                </a:solidFill>
                <a:latin typeface="Arial Black" panose="020B0A04020102020204" pitchFamily="34" charset="0"/>
                <a:ea typeface="Ballerina Script" pitchFamily="2" charset="-128"/>
                <a:cs typeface="Arial" panose="020B0604020202020204" pitchFamily="34" charset="0"/>
              </a:rPr>
              <a:t> in </a:t>
            </a:r>
            <a:r>
              <a:rPr lang="es-ES" sz="12800" b="1" dirty="0" err="1">
                <a:solidFill>
                  <a:schemeClr val="bg1"/>
                </a:solidFill>
                <a:latin typeface="Arial Black" panose="020B0A04020102020204" pitchFamily="34" charset="0"/>
                <a:ea typeface="Ballerina Script" pitchFamily="2" charset="-128"/>
                <a:cs typeface="Arial" panose="020B0604020202020204" pitchFamily="34" charset="0"/>
              </a:rPr>
              <a:t>Ordinary</a:t>
            </a:r>
            <a:r>
              <a:rPr lang="es-ES" sz="12800" b="1" dirty="0">
                <a:solidFill>
                  <a:schemeClr val="bg1"/>
                </a:solidFill>
                <a:latin typeface="Arial Black" panose="020B0A04020102020204" pitchFamily="34" charset="0"/>
                <a:ea typeface="Ballerina Script" pitchFamily="2" charset="-128"/>
                <a:cs typeface="Arial" panose="020B0604020202020204" pitchFamily="34" charset="0"/>
              </a:rPr>
              <a:t> Time – </a:t>
            </a:r>
            <a:r>
              <a:rPr lang="es-ES" sz="12800" b="1" dirty="0" err="1">
                <a:solidFill>
                  <a:schemeClr val="bg1"/>
                </a:solidFill>
                <a:latin typeface="Arial Black" panose="020B0A04020102020204" pitchFamily="34" charset="0"/>
                <a:ea typeface="Ballerina Script" pitchFamily="2" charset="-128"/>
                <a:cs typeface="Arial" panose="020B0604020202020204" pitchFamily="34" charset="0"/>
              </a:rPr>
              <a:t>Cycle</a:t>
            </a:r>
            <a:r>
              <a:rPr lang="es-ES" sz="12800" b="1" dirty="0">
                <a:solidFill>
                  <a:schemeClr val="bg1"/>
                </a:solidFill>
                <a:latin typeface="Arial Black" panose="020B0A04020102020204" pitchFamily="34" charset="0"/>
                <a:ea typeface="Ballerina Script" pitchFamily="2" charset="-128"/>
                <a:cs typeface="Arial" panose="020B0604020202020204" pitchFamily="34" charset="0"/>
              </a:rPr>
              <a:t> C</a:t>
            </a:r>
          </a:p>
          <a:p>
            <a:pPr algn="ctr">
              <a:lnSpc>
                <a:spcPct val="100000"/>
              </a:lnSpc>
            </a:pPr>
            <a:r>
              <a:rPr lang="es-ES" sz="12800" b="1" dirty="0" err="1">
                <a:solidFill>
                  <a:schemeClr val="bg1"/>
                </a:solidFill>
                <a:latin typeface="Arial Black" panose="020B0A04020102020204" pitchFamily="34" charset="0"/>
                <a:ea typeface="Ballerina Script" pitchFamily="2" charset="-128"/>
                <a:cs typeface="Arial" panose="020B0604020202020204" pitchFamily="34" charset="0"/>
              </a:rPr>
              <a:t>The</a:t>
            </a:r>
            <a:r>
              <a:rPr lang="es-ES" sz="12800" b="1" dirty="0">
                <a:solidFill>
                  <a:schemeClr val="bg1"/>
                </a:solidFill>
                <a:latin typeface="Arial Black" panose="020B0A04020102020204" pitchFamily="34" charset="0"/>
                <a:ea typeface="Ballerina Script" pitchFamily="2" charset="-128"/>
                <a:cs typeface="Arial" panose="020B0604020202020204" pitchFamily="34" charset="0"/>
              </a:rPr>
              <a:t> Good </a:t>
            </a:r>
            <a:r>
              <a:rPr lang="es-ES" sz="12800" b="1" dirty="0" err="1">
                <a:solidFill>
                  <a:schemeClr val="bg1"/>
                </a:solidFill>
                <a:latin typeface="Arial Black" panose="020B0A04020102020204" pitchFamily="34" charset="0"/>
                <a:ea typeface="Ballerina Script" pitchFamily="2" charset="-128"/>
                <a:cs typeface="Arial" panose="020B0604020202020204" pitchFamily="34" charset="0"/>
              </a:rPr>
              <a:t>Samaritan</a:t>
            </a:r>
            <a:r>
              <a:rPr lang="es-ES" sz="12800" b="1" dirty="0">
                <a:solidFill>
                  <a:schemeClr val="bg1"/>
                </a:solidFill>
                <a:latin typeface="Arial Black" panose="020B0A04020102020204" pitchFamily="34" charset="0"/>
                <a:ea typeface="Ballerina Script" pitchFamily="2" charset="-128"/>
                <a:cs typeface="Arial" panose="020B0604020202020204" pitchFamily="34" charset="0"/>
              </a:rPr>
              <a:t> (Luke 10, 25-37)</a:t>
            </a:r>
          </a:p>
          <a:p>
            <a:pPr algn="ctr">
              <a:lnSpc>
                <a:spcPct val="100000"/>
              </a:lnSpc>
            </a:pPr>
            <a:r>
              <a:rPr lang="es-ES" sz="8800" b="1" dirty="0">
                <a:solidFill>
                  <a:schemeClr val="bg1"/>
                </a:solidFill>
                <a:latin typeface="Arial Black" panose="020B0A04020102020204" pitchFamily="34" charset="0"/>
                <a:ea typeface="Ballerina Script" pitchFamily="2" charset="-128"/>
                <a:cs typeface="Arial" panose="020B0604020202020204" pitchFamily="34" charset="0"/>
              </a:rPr>
              <a:t>www.fcpeace.org </a:t>
            </a:r>
            <a:endParaRPr lang="en-US" sz="8800" b="1" dirty="0">
              <a:solidFill>
                <a:schemeClr val="bg1"/>
              </a:solidFill>
              <a:latin typeface="Arial Black" panose="020B0A04020102020204" pitchFamily="34" charset="0"/>
              <a:ea typeface="Ballerina Script" pitchFamily="2" charset="-128"/>
              <a:cs typeface="Arial" panose="020B0604020202020204" pitchFamily="34" charset="0"/>
            </a:endParaRPr>
          </a:p>
        </p:txBody>
      </p:sp>
      <p:sp>
        <p:nvSpPr>
          <p:cNvPr id="12" name="CuadroTexto 2">
            <a:extLst>
              <a:ext uri="{FF2B5EF4-FFF2-40B4-BE49-F238E27FC236}">
                <a16:creationId xmlns:a16="http://schemas.microsoft.com/office/drawing/2014/main" id="{15D21166-9267-6098-4ED5-A954F29FA461}"/>
              </a:ext>
            </a:extLst>
          </p:cNvPr>
          <p:cNvSpPr txBox="1"/>
          <p:nvPr/>
        </p:nvSpPr>
        <p:spPr>
          <a:xfrm>
            <a:off x="928298" y="203134"/>
            <a:ext cx="6853286" cy="461665"/>
          </a:xfrm>
          <a:prstGeom prst="rect">
            <a:avLst/>
          </a:prstGeom>
          <a:noFill/>
        </p:spPr>
        <p:txBody>
          <a:bodyPr wrap="square" rtlCol="0">
            <a:spAutoFit/>
          </a:bodyPr>
          <a:lstStyle/>
          <a:p>
            <a:pPr algn="ctr"/>
            <a:r>
              <a:rPr lang="es-ES" sz="2400" b="1" dirty="0" err="1">
                <a:solidFill>
                  <a:srgbClr val="002060"/>
                </a:solidFill>
                <a:latin typeface="Arial" panose="020B0604020202020204" pitchFamily="34" charset="0"/>
              </a:rPr>
              <a:t>Ministry</a:t>
            </a:r>
            <a:r>
              <a:rPr lang="es-ES" sz="2400" b="1" dirty="0">
                <a:solidFill>
                  <a:srgbClr val="002060"/>
                </a:solidFill>
                <a:latin typeface="Arial" panose="020B0604020202020204" pitchFamily="34" charset="0"/>
              </a:rPr>
              <a:t> Friends </a:t>
            </a:r>
            <a:r>
              <a:rPr lang="es-ES" sz="2400" b="1" dirty="0" err="1">
                <a:solidFill>
                  <a:srgbClr val="002060"/>
                </a:solidFill>
                <a:latin typeface="Arial" panose="020B0604020202020204" pitchFamily="34" charset="0"/>
              </a:rPr>
              <a:t>of</a:t>
            </a:r>
            <a:r>
              <a:rPr lang="es-ES" sz="2400" b="1" dirty="0">
                <a:solidFill>
                  <a:srgbClr val="002060"/>
                </a:solidFill>
                <a:latin typeface="Arial" panose="020B0604020202020204" pitchFamily="34" charset="0"/>
              </a:rPr>
              <a:t> </a:t>
            </a:r>
            <a:r>
              <a:rPr lang="es-ES" sz="2400" b="1" dirty="0" err="1">
                <a:solidFill>
                  <a:srgbClr val="002060"/>
                </a:solidFill>
                <a:latin typeface="Arial" panose="020B0604020202020204" pitchFamily="34" charset="0"/>
              </a:rPr>
              <a:t>Jesus</a:t>
            </a:r>
            <a:r>
              <a:rPr lang="es-ES" sz="2400" b="1" dirty="0">
                <a:solidFill>
                  <a:srgbClr val="002060"/>
                </a:solidFill>
                <a:latin typeface="Arial" panose="020B0604020202020204" pitchFamily="34" charset="0"/>
              </a:rPr>
              <a:t> and Mary</a:t>
            </a:r>
            <a:endParaRPr lang="es-PE" sz="2400" dirty="0">
              <a:solidFill>
                <a:srgbClr val="002060"/>
              </a:solidFill>
            </a:endParaRP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14D529-B731-89FC-168E-7C99FE4936EE}"/>
              </a:ext>
            </a:extLst>
          </p:cNvPr>
          <p:cNvPicPr>
            <a:picLocks noChangeAspect="1"/>
          </p:cNvPicPr>
          <p:nvPr/>
        </p:nvPicPr>
        <p:blipFill>
          <a:blip r:embed="rId2"/>
          <a:stretch>
            <a:fillRect/>
          </a:stretch>
        </p:blipFill>
        <p:spPr>
          <a:xfrm>
            <a:off x="0" y="2677"/>
            <a:ext cx="12192000" cy="6852646"/>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77165" y="518655"/>
            <a:ext cx="1183767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3658" b="1" dirty="0">
                <a:solidFill>
                  <a:srgbClr val="002060"/>
                </a:solidFill>
                <a:latin typeface="Arial" panose="020B0604020202020204" pitchFamily="34" charset="0"/>
                <a:ea typeface="Ballerina Script" pitchFamily="2" charset="-128"/>
                <a:cs typeface="Arial" panose="020B0604020202020204" pitchFamily="34" charset="0"/>
              </a:rPr>
              <a:t> </a:t>
            </a:r>
            <a:r>
              <a:rPr lang="en-U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Likewise, a Levite came to the place, and when he saw him, he passed by on the opposite side</a:t>
            </a:r>
            <a:r>
              <a:rPr lang="es-E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a:t>
            </a:r>
            <a:endParaRPr lang="en-U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endParaRPr>
          </a:p>
        </p:txBody>
      </p:sp>
    </p:spTree>
    <p:extLst>
      <p:ext uri="{BB962C8B-B14F-4D97-AF65-F5344CB8AC3E}">
        <p14:creationId xmlns:p14="http://schemas.microsoft.com/office/powerpoint/2010/main" val="77966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CB715E-ABEC-65FC-ABF4-94E1DFD5B656}"/>
              </a:ext>
            </a:extLst>
          </p:cNvPr>
          <p:cNvPicPr>
            <a:picLocks noChangeAspect="1"/>
          </p:cNvPicPr>
          <p:nvPr/>
        </p:nvPicPr>
        <p:blipFill>
          <a:blip r:embed="rId2"/>
          <a:stretch>
            <a:fillRect/>
          </a:stretch>
        </p:blipFill>
        <p:spPr>
          <a:xfrm>
            <a:off x="9525" y="4762"/>
            <a:ext cx="12172950" cy="6848475"/>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77165" y="185738"/>
            <a:ext cx="11837670" cy="99874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3658" b="1" dirty="0">
                <a:solidFill>
                  <a:srgbClr val="002060"/>
                </a:solidFill>
                <a:latin typeface="Arial" panose="020B0604020202020204" pitchFamily="34" charset="0"/>
                <a:ea typeface="Ballerina Script" pitchFamily="2" charset="-128"/>
                <a:cs typeface="Arial" panose="020B0604020202020204" pitchFamily="34" charset="0"/>
              </a:rPr>
              <a:t> </a:t>
            </a:r>
            <a:r>
              <a:rPr lang="en-US" sz="104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But a Samaritan traveler who came upon him was moved with compassion at the sight. He approached the victim, poured oil and wine over his wounds and bandaged them.</a:t>
            </a:r>
          </a:p>
        </p:txBody>
      </p:sp>
    </p:spTree>
    <p:extLst>
      <p:ext uri="{BB962C8B-B14F-4D97-AF65-F5344CB8AC3E}">
        <p14:creationId xmlns:p14="http://schemas.microsoft.com/office/powerpoint/2010/main" val="301114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A744DD-C90F-1BC3-1A29-14D57AB449BB}"/>
              </a:ext>
            </a:extLst>
          </p:cNvPr>
          <p:cNvPicPr>
            <a:picLocks noChangeAspect="1"/>
          </p:cNvPicPr>
          <p:nvPr/>
        </p:nvPicPr>
        <p:blipFill>
          <a:blip r:embed="rId2"/>
          <a:stretch>
            <a:fillRect/>
          </a:stretch>
        </p:blipFill>
        <p:spPr>
          <a:xfrm>
            <a:off x="9525" y="14287"/>
            <a:ext cx="12172950" cy="6829425"/>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77165" y="14287"/>
            <a:ext cx="11837670" cy="1241634"/>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n-US" sz="112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Then he lifted him up on his own animal, took him to an inn, and cared for him.</a:t>
            </a:r>
            <a:r>
              <a:rPr lang="en-US" sz="11200" dirty="0">
                <a:effectLst/>
                <a:latin typeface="Cambria" panose="02040503050406030204" pitchFamily="18" charset="0"/>
                <a:ea typeface="Calibri" panose="020F0502020204030204" pitchFamily="34" charset="0"/>
                <a:cs typeface="Times New Roman" panose="02020603050405020304" pitchFamily="18" charset="0"/>
              </a:rPr>
              <a:t> </a:t>
            </a:r>
            <a:r>
              <a:rPr lang="en-US" sz="112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The next day he took out two silver coins and gave them to the innkeeper with the instruction, </a:t>
            </a:r>
          </a:p>
        </p:txBody>
      </p:sp>
    </p:spTree>
    <p:extLst>
      <p:ext uri="{BB962C8B-B14F-4D97-AF65-F5344CB8AC3E}">
        <p14:creationId xmlns:p14="http://schemas.microsoft.com/office/powerpoint/2010/main" val="251343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2D6FAB-F7E9-44B9-6B1E-A5388DBEC66A}"/>
              </a:ext>
            </a:extLst>
          </p:cNvPr>
          <p:cNvPicPr>
            <a:picLocks noChangeAspect="1"/>
          </p:cNvPicPr>
          <p:nvPr/>
        </p:nvPicPr>
        <p:blipFill>
          <a:blip r:embed="rId2"/>
          <a:stretch>
            <a:fillRect/>
          </a:stretch>
        </p:blipFill>
        <p:spPr>
          <a:xfrm>
            <a:off x="0" y="149970"/>
            <a:ext cx="12192000" cy="6524284"/>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77165" y="6176505"/>
            <a:ext cx="1183767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3658" b="1" dirty="0">
                <a:solidFill>
                  <a:srgbClr val="002060"/>
                </a:solidFill>
                <a:latin typeface="Arial" panose="020B0604020202020204" pitchFamily="34" charset="0"/>
                <a:ea typeface="Ballerina Script" pitchFamily="2" charset="-128"/>
                <a:cs typeface="Arial" panose="020B0604020202020204" pitchFamily="34" charset="0"/>
              </a:rPr>
              <a:t> </a:t>
            </a:r>
            <a:r>
              <a:rPr lang="en-US" sz="12000" b="1" dirty="0">
                <a:solidFill>
                  <a:schemeClr val="bg2">
                    <a:lumMod val="10000"/>
                  </a:schemeClr>
                </a:solidFill>
                <a:latin typeface="Arial Black" panose="020B0A04020102020204" pitchFamily="34" charset="0"/>
                <a:ea typeface="Ballerina Script" pitchFamily="2" charset="-128"/>
                <a:cs typeface="Arial" panose="020B0604020202020204" pitchFamily="34" charset="0"/>
              </a:rPr>
              <a:t>'Take care of him. If you spend more than what I have given you, I shall repay you on my way back.'</a:t>
            </a:r>
          </a:p>
        </p:txBody>
      </p:sp>
    </p:spTree>
    <p:extLst>
      <p:ext uri="{BB962C8B-B14F-4D97-AF65-F5344CB8AC3E}">
        <p14:creationId xmlns:p14="http://schemas.microsoft.com/office/powerpoint/2010/main" val="388676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34D0FB-53F0-0E6D-2CAE-F43239A23CEF}"/>
              </a:ext>
            </a:extLst>
          </p:cNvPr>
          <p:cNvPicPr>
            <a:picLocks noChangeAspect="1"/>
          </p:cNvPicPr>
          <p:nvPr/>
        </p:nvPicPr>
        <p:blipFill>
          <a:blip r:embed="rId2"/>
          <a:stretch>
            <a:fillRect/>
          </a:stretch>
        </p:blipFill>
        <p:spPr>
          <a:xfrm>
            <a:off x="0" y="28575"/>
            <a:ext cx="12182475" cy="6829425"/>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0" y="491708"/>
            <a:ext cx="1187577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2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endParaRPr lang="en-US" sz="12000" b="1" dirty="0">
              <a:solidFill>
                <a:schemeClr val="tx2"/>
              </a:solidFill>
              <a:highlight>
                <a:srgbClr val="67CBDF"/>
              </a:highlight>
              <a:latin typeface="Arial Black" panose="020B0A04020102020204" pitchFamily="34" charset="0"/>
              <a:ea typeface="Ballerina Script" pitchFamily="2" charset="-128"/>
              <a:cs typeface="Arial" panose="020B0604020202020204" pitchFamily="34" charset="0"/>
            </a:endParaRPr>
          </a:p>
        </p:txBody>
      </p:sp>
      <p:sp>
        <p:nvSpPr>
          <p:cNvPr id="4" name="Title 1">
            <a:extLst>
              <a:ext uri="{FF2B5EF4-FFF2-40B4-BE49-F238E27FC236}">
                <a16:creationId xmlns:a16="http://schemas.microsoft.com/office/drawing/2014/main" id="{DE8D4A2C-1A49-B525-77E8-12B4E57D9705}"/>
              </a:ext>
            </a:extLst>
          </p:cNvPr>
          <p:cNvSpPr txBox="1">
            <a:spLocks/>
          </p:cNvSpPr>
          <p:nvPr/>
        </p:nvSpPr>
        <p:spPr>
          <a:xfrm>
            <a:off x="1628775" y="6240968"/>
            <a:ext cx="10246995"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ctr">
              <a:lnSpc>
                <a:spcPct val="100000"/>
              </a:lnSpc>
            </a:pPr>
            <a:br>
              <a:rPr lang="es-ES" sz="3658" b="1" dirty="0">
                <a:solidFill>
                  <a:srgbClr val="002060"/>
                </a:solidFill>
                <a:highlight>
                  <a:srgbClr val="008000"/>
                </a:highlight>
                <a:latin typeface="Arial" panose="020B0604020202020204" pitchFamily="34" charset="0"/>
                <a:ea typeface="Ballerina Script" pitchFamily="2" charset="-128"/>
                <a:cs typeface="Arial" panose="020B0604020202020204" pitchFamily="34" charset="0"/>
              </a:rPr>
            </a:br>
            <a:r>
              <a:rPr lang="es-ES" sz="12000" b="1" dirty="0">
                <a:solidFill>
                  <a:schemeClr val="tx2"/>
                </a:solidFill>
                <a:highlight>
                  <a:srgbClr val="008000"/>
                </a:highlight>
                <a:latin typeface="Arial" panose="020B0604020202020204" pitchFamily="34" charset="0"/>
                <a:ea typeface="Ballerina Script" pitchFamily="2" charset="-128"/>
                <a:cs typeface="Arial" panose="020B0604020202020204" pitchFamily="34" charset="0"/>
              </a:rPr>
              <a:t> </a:t>
            </a:r>
            <a:r>
              <a:rPr lang="en-US" sz="12000" b="1" dirty="0">
                <a:solidFill>
                  <a:schemeClr val="bg1"/>
                </a:solidFill>
                <a:highlight>
                  <a:srgbClr val="008000"/>
                </a:highlight>
                <a:latin typeface="Arial" panose="020B0604020202020204" pitchFamily="34" charset="0"/>
                <a:ea typeface="Ballerina Script" pitchFamily="2" charset="-128"/>
                <a:cs typeface="Arial" panose="020B0604020202020204" pitchFamily="34" charset="0"/>
              </a:rPr>
              <a:t>Which of these three, in your opinion, was neighbor to the robbers' victim?"</a:t>
            </a:r>
          </a:p>
        </p:txBody>
      </p:sp>
    </p:spTree>
    <p:extLst>
      <p:ext uri="{BB962C8B-B14F-4D97-AF65-F5344CB8AC3E}">
        <p14:creationId xmlns:p14="http://schemas.microsoft.com/office/powerpoint/2010/main" val="262666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E1D634-F889-7A4E-E29E-18923CD45104}"/>
              </a:ext>
            </a:extLst>
          </p:cNvPr>
          <p:cNvPicPr>
            <a:picLocks noChangeAspect="1"/>
          </p:cNvPicPr>
          <p:nvPr/>
        </p:nvPicPr>
        <p:blipFill>
          <a:blip r:embed="rId2"/>
          <a:stretch>
            <a:fillRect/>
          </a:stretch>
        </p:blipFill>
        <p:spPr>
          <a:xfrm>
            <a:off x="0" y="-14288"/>
            <a:ext cx="12172950"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491490" y="152895"/>
            <a:ext cx="1183767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3658" b="1" dirty="0">
                <a:solidFill>
                  <a:srgbClr val="002060"/>
                </a:solidFill>
                <a:latin typeface="Arial" panose="020B0604020202020204" pitchFamily="34" charset="0"/>
                <a:ea typeface="Ballerina Script" pitchFamily="2" charset="-128"/>
                <a:cs typeface="Arial" panose="020B0604020202020204" pitchFamily="34" charset="0"/>
              </a:rPr>
              <a:t> </a:t>
            </a:r>
            <a:r>
              <a:rPr lang="en-U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He answered, "The one who treated him with mercy."</a:t>
            </a:r>
          </a:p>
        </p:txBody>
      </p:sp>
    </p:spTree>
    <p:extLst>
      <p:ext uri="{BB962C8B-B14F-4D97-AF65-F5344CB8AC3E}">
        <p14:creationId xmlns:p14="http://schemas.microsoft.com/office/powerpoint/2010/main" val="94783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D8ABB-ACFD-4621-A4A6-1074CABDBE81}"/>
              </a:ext>
            </a:extLst>
          </p:cNvPr>
          <p:cNvPicPr>
            <a:picLocks noChangeAspect="1"/>
          </p:cNvPicPr>
          <p:nvPr/>
        </p:nvPicPr>
        <p:blipFill>
          <a:blip r:embed="rId2"/>
          <a:stretch>
            <a:fillRect/>
          </a:stretch>
        </p:blipFill>
        <p:spPr>
          <a:xfrm>
            <a:off x="3628" y="0"/>
            <a:ext cx="12184743"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753612" y="142666"/>
            <a:ext cx="8684773" cy="531525"/>
          </a:xfrm>
          <a:prstGeom prst="rect">
            <a:avLst/>
          </a:prstGeom>
        </p:spPr>
        <p:txBody>
          <a:bodyPr vert="horz" lIns="123855" tIns="61927" rIns="123855" bIns="61927" rtlCol="0" anchor="b">
            <a:noAutofit/>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r>
              <a:rPr lang="en-US" sz="2900" b="1" dirty="0">
                <a:solidFill>
                  <a:schemeClr val="tx2"/>
                </a:solidFill>
                <a:latin typeface="Arial Black" panose="020B0A04020102020204" pitchFamily="34" charset="0"/>
                <a:ea typeface="Ballerina Script" pitchFamily="2" charset="-128"/>
                <a:cs typeface="Arial" panose="020B0604020202020204" pitchFamily="34" charset="0"/>
              </a:rPr>
              <a:t>Jesus said to him, "Go and do likewise."</a:t>
            </a:r>
          </a:p>
        </p:txBody>
      </p:sp>
      <p:sp>
        <p:nvSpPr>
          <p:cNvPr id="4" name="Title 1">
            <a:extLst>
              <a:ext uri="{FF2B5EF4-FFF2-40B4-BE49-F238E27FC236}">
                <a16:creationId xmlns:a16="http://schemas.microsoft.com/office/drawing/2014/main" id="{52A022CE-5588-D02C-B8D4-550586FBF473}"/>
              </a:ext>
            </a:extLst>
          </p:cNvPr>
          <p:cNvSpPr txBox="1">
            <a:spLocks/>
          </p:cNvSpPr>
          <p:nvPr/>
        </p:nvSpPr>
        <p:spPr>
          <a:xfrm>
            <a:off x="1753612" y="5837661"/>
            <a:ext cx="7168794" cy="1020339"/>
          </a:xfrm>
          <a:prstGeom prst="rect">
            <a:avLst/>
          </a:prstGeom>
        </p:spPr>
        <p:txBody>
          <a:bodyPr vert="horz" lIns="123855" tIns="61927" rIns="123855" bIns="61927" rtlCol="0" anchor="b">
            <a:noAutofit/>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ctr">
              <a:lnSpc>
                <a:spcPct val="100000"/>
              </a:lnSpc>
            </a:pPr>
            <a:r>
              <a:rPr lang="es-ES" sz="2900" b="1" dirty="0">
                <a:solidFill>
                  <a:schemeClr val="tx2"/>
                </a:solidFill>
                <a:latin typeface="Arial Black" panose="020B0A04020102020204" pitchFamily="34" charset="0"/>
                <a:ea typeface="Ballerina Script" pitchFamily="2" charset="-128"/>
                <a:cs typeface="Arial" panose="020B0604020202020204" pitchFamily="34" charset="0"/>
              </a:rPr>
              <a:t>   </a:t>
            </a:r>
            <a:r>
              <a:rPr lang="es-ES" sz="2900" b="1" dirty="0" err="1">
                <a:solidFill>
                  <a:schemeClr val="tx2"/>
                </a:solidFill>
                <a:latin typeface="Arial Black" panose="020B0A04020102020204" pitchFamily="34" charset="0"/>
                <a:ea typeface="Ballerina Script" pitchFamily="2" charset="-128"/>
                <a:cs typeface="Arial" panose="020B0604020202020204" pitchFamily="34" charset="0"/>
              </a:rPr>
              <a:t>The</a:t>
            </a:r>
            <a:r>
              <a:rPr lang="es-ES" sz="2900" b="1" dirty="0">
                <a:solidFill>
                  <a:schemeClr val="tx2"/>
                </a:solidFill>
                <a:latin typeface="Arial Black" panose="020B0A04020102020204" pitchFamily="34" charset="0"/>
                <a:ea typeface="Ballerina Script" pitchFamily="2" charset="-128"/>
                <a:cs typeface="Arial" panose="020B0604020202020204" pitchFamily="34" charset="0"/>
              </a:rPr>
              <a:t> </a:t>
            </a:r>
            <a:r>
              <a:rPr lang="es-ES" sz="2900" b="1" dirty="0" err="1">
                <a:solidFill>
                  <a:schemeClr val="tx2"/>
                </a:solidFill>
                <a:latin typeface="Arial Black" panose="020B0A04020102020204" pitchFamily="34" charset="0"/>
                <a:ea typeface="Ballerina Script" pitchFamily="2" charset="-128"/>
                <a:cs typeface="Arial" panose="020B0604020202020204" pitchFamily="34" charset="0"/>
              </a:rPr>
              <a:t>Gospel</a:t>
            </a:r>
            <a:r>
              <a:rPr lang="es-ES" sz="2900" b="1" dirty="0">
                <a:solidFill>
                  <a:schemeClr val="tx2"/>
                </a:solidFill>
                <a:latin typeface="Arial Black" panose="020B0A04020102020204" pitchFamily="34" charset="0"/>
                <a:ea typeface="Ballerina Script" pitchFamily="2" charset="-128"/>
                <a:cs typeface="Arial" panose="020B0604020202020204" pitchFamily="34" charset="0"/>
              </a:rPr>
              <a:t> </a:t>
            </a:r>
            <a:r>
              <a:rPr lang="es-ES" sz="2900" b="1" dirty="0" err="1">
                <a:solidFill>
                  <a:schemeClr val="tx2"/>
                </a:solidFill>
                <a:latin typeface="Arial Black" panose="020B0A04020102020204" pitchFamily="34" charset="0"/>
                <a:ea typeface="Ballerina Script" pitchFamily="2" charset="-128"/>
                <a:cs typeface="Arial" panose="020B0604020202020204" pitchFamily="34" charset="0"/>
              </a:rPr>
              <a:t>of</a:t>
            </a:r>
            <a:r>
              <a:rPr lang="es-ES" sz="2900" b="1" dirty="0">
                <a:solidFill>
                  <a:schemeClr val="tx2"/>
                </a:solidFill>
                <a:latin typeface="Arial Black" panose="020B0A04020102020204" pitchFamily="34" charset="0"/>
                <a:ea typeface="Ballerina Script" pitchFamily="2" charset="-128"/>
                <a:cs typeface="Arial" panose="020B0604020202020204" pitchFamily="34" charset="0"/>
              </a:rPr>
              <a:t> </a:t>
            </a:r>
            <a:r>
              <a:rPr lang="es-ES" sz="2900" b="1" dirty="0" err="1">
                <a:solidFill>
                  <a:schemeClr val="tx2"/>
                </a:solidFill>
                <a:latin typeface="Arial Black" panose="020B0A04020102020204" pitchFamily="34" charset="0"/>
                <a:ea typeface="Ballerina Script" pitchFamily="2" charset="-128"/>
                <a:cs typeface="Arial" panose="020B0604020202020204" pitchFamily="34" charset="0"/>
              </a:rPr>
              <a:t>the</a:t>
            </a:r>
            <a:r>
              <a:rPr lang="es-ES" sz="2900" b="1" dirty="0">
                <a:solidFill>
                  <a:schemeClr val="tx2"/>
                </a:solidFill>
                <a:latin typeface="Arial Black" panose="020B0A04020102020204" pitchFamily="34" charset="0"/>
                <a:ea typeface="Ballerina Script" pitchFamily="2" charset="-128"/>
                <a:cs typeface="Arial" panose="020B0604020202020204" pitchFamily="34" charset="0"/>
              </a:rPr>
              <a:t> Lord</a:t>
            </a:r>
          </a:p>
          <a:p>
            <a:pPr algn="ctr">
              <a:lnSpc>
                <a:spcPct val="100000"/>
              </a:lnSpc>
            </a:pPr>
            <a:r>
              <a:rPr lang="es-ES" sz="2900" b="1" dirty="0">
                <a:solidFill>
                  <a:schemeClr val="tx2"/>
                </a:solidFill>
                <a:latin typeface="Arial Black" panose="020B0A04020102020204" pitchFamily="34" charset="0"/>
                <a:ea typeface="Ballerina Script" pitchFamily="2" charset="-128"/>
                <a:cs typeface="Arial" panose="020B0604020202020204" pitchFamily="34" charset="0"/>
              </a:rPr>
              <a:t>   </a:t>
            </a:r>
            <a:r>
              <a:rPr lang="es-ES" sz="2900" b="1" dirty="0" err="1">
                <a:solidFill>
                  <a:srgbClr val="FF0000"/>
                </a:solidFill>
                <a:latin typeface="Arial Black" panose="020B0A04020102020204" pitchFamily="34" charset="0"/>
                <a:ea typeface="Ballerina Script" pitchFamily="2" charset="-128"/>
                <a:cs typeface="Arial" panose="020B0604020202020204" pitchFamily="34" charset="0"/>
              </a:rPr>
              <a:t>Praise</a:t>
            </a:r>
            <a:r>
              <a:rPr lang="es-ES" sz="2900" b="1" dirty="0">
                <a:solidFill>
                  <a:srgbClr val="FF0000"/>
                </a:solidFill>
                <a:latin typeface="Arial Black" panose="020B0A04020102020204" pitchFamily="34" charset="0"/>
                <a:ea typeface="Ballerina Script" pitchFamily="2" charset="-128"/>
                <a:cs typeface="Arial" panose="020B0604020202020204" pitchFamily="34" charset="0"/>
              </a:rPr>
              <a:t> </a:t>
            </a:r>
            <a:r>
              <a:rPr lang="es-ES" sz="2900" b="1" dirty="0" err="1">
                <a:solidFill>
                  <a:srgbClr val="FF0000"/>
                </a:solidFill>
                <a:latin typeface="Arial Black" panose="020B0A04020102020204" pitchFamily="34" charset="0"/>
                <a:ea typeface="Ballerina Script" pitchFamily="2" charset="-128"/>
                <a:cs typeface="Arial" panose="020B0604020202020204" pitchFamily="34" charset="0"/>
              </a:rPr>
              <a:t>to</a:t>
            </a:r>
            <a:r>
              <a:rPr lang="es-ES" sz="2900" b="1" dirty="0">
                <a:solidFill>
                  <a:srgbClr val="FF0000"/>
                </a:solidFill>
                <a:latin typeface="Arial Black" panose="020B0A04020102020204" pitchFamily="34" charset="0"/>
                <a:ea typeface="Ballerina Script" pitchFamily="2" charset="-128"/>
                <a:cs typeface="Arial" panose="020B0604020202020204" pitchFamily="34" charset="0"/>
              </a:rPr>
              <a:t> </a:t>
            </a:r>
            <a:r>
              <a:rPr lang="es-ES" sz="2900" b="1" dirty="0" err="1">
                <a:solidFill>
                  <a:srgbClr val="FF0000"/>
                </a:solidFill>
                <a:latin typeface="Arial Black" panose="020B0A04020102020204" pitchFamily="34" charset="0"/>
                <a:ea typeface="Ballerina Script" pitchFamily="2" charset="-128"/>
                <a:cs typeface="Arial" panose="020B0604020202020204" pitchFamily="34" charset="0"/>
              </a:rPr>
              <a:t>you</a:t>
            </a:r>
            <a:r>
              <a:rPr lang="es-ES" sz="2900" b="1" dirty="0">
                <a:solidFill>
                  <a:srgbClr val="FF0000"/>
                </a:solidFill>
                <a:latin typeface="Arial Black" panose="020B0A04020102020204" pitchFamily="34" charset="0"/>
                <a:ea typeface="Ballerina Script" pitchFamily="2" charset="-128"/>
                <a:cs typeface="Arial" panose="020B0604020202020204" pitchFamily="34" charset="0"/>
              </a:rPr>
              <a:t> Lord </a:t>
            </a:r>
            <a:r>
              <a:rPr lang="es-ES" sz="2900" b="1" dirty="0" err="1">
                <a:solidFill>
                  <a:srgbClr val="FF0000"/>
                </a:solidFill>
                <a:latin typeface="Arial Black" panose="020B0A04020102020204" pitchFamily="34" charset="0"/>
                <a:ea typeface="Ballerina Script" pitchFamily="2" charset="-128"/>
                <a:cs typeface="Arial" panose="020B0604020202020204" pitchFamily="34" charset="0"/>
              </a:rPr>
              <a:t>Jesus</a:t>
            </a:r>
            <a:r>
              <a:rPr lang="es-ES" sz="2900" b="1" dirty="0">
                <a:solidFill>
                  <a:srgbClr val="FF0000"/>
                </a:solidFill>
                <a:latin typeface="Arial Black" panose="020B0A04020102020204" pitchFamily="34" charset="0"/>
                <a:ea typeface="Ballerina Script" pitchFamily="2" charset="-128"/>
                <a:cs typeface="Arial" panose="020B0604020202020204" pitchFamily="34" charset="0"/>
              </a:rPr>
              <a:t> </a:t>
            </a:r>
            <a:r>
              <a:rPr lang="es-ES" sz="2900" b="1" dirty="0" err="1">
                <a:solidFill>
                  <a:srgbClr val="FF0000"/>
                </a:solidFill>
                <a:latin typeface="Arial Black" panose="020B0A04020102020204" pitchFamily="34" charset="0"/>
                <a:ea typeface="Ballerina Script" pitchFamily="2" charset="-128"/>
                <a:cs typeface="Arial" panose="020B0604020202020204" pitchFamily="34" charset="0"/>
              </a:rPr>
              <a:t>Christ</a:t>
            </a:r>
            <a:r>
              <a:rPr lang="es-ES" sz="2900" b="1" dirty="0">
                <a:solidFill>
                  <a:srgbClr val="FF0000"/>
                </a:solidFill>
                <a:latin typeface="Arial Black" panose="020B0A04020102020204" pitchFamily="34" charset="0"/>
                <a:ea typeface="Ballerina Script" pitchFamily="2" charset="-128"/>
                <a:cs typeface="Arial" panose="020B0604020202020204" pitchFamily="34" charset="0"/>
              </a:rPr>
              <a:t>.</a:t>
            </a:r>
            <a:endParaRPr lang="en-US" sz="2900" b="1" dirty="0">
              <a:solidFill>
                <a:srgbClr val="FF0000"/>
              </a:solidFill>
              <a:latin typeface="Arial Black" panose="020B0A04020102020204" pitchFamily="34" charset="0"/>
              <a:ea typeface="Ballerina Script" pitchFamily="2" charset="-128"/>
              <a:cs typeface="Arial" panose="020B0604020202020204" pitchFamily="34" charset="0"/>
            </a:endParaRPr>
          </a:p>
        </p:txBody>
      </p:sp>
    </p:spTree>
    <p:extLst>
      <p:ext uri="{BB962C8B-B14F-4D97-AF65-F5344CB8AC3E}">
        <p14:creationId xmlns:p14="http://schemas.microsoft.com/office/powerpoint/2010/main" val="149588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50A4A7-07E5-503C-A4EA-5459835EADB3}"/>
              </a:ext>
            </a:extLst>
          </p:cNvPr>
          <p:cNvSpPr txBox="1"/>
          <p:nvPr/>
        </p:nvSpPr>
        <p:spPr>
          <a:xfrm>
            <a:off x="3909060" y="127640"/>
            <a:ext cx="3920490" cy="707886"/>
          </a:xfrm>
          <a:prstGeom prst="rect">
            <a:avLst/>
          </a:prstGeom>
          <a:noFill/>
        </p:spPr>
        <p:txBody>
          <a:bodyPr wrap="square" rtlCol="0">
            <a:spAutoFit/>
          </a:bodyPr>
          <a:lstStyle/>
          <a:p>
            <a:r>
              <a:rPr lang="en-US" sz="4000" dirty="0">
                <a:latin typeface="Arial Black" panose="020B0A04020102020204" pitchFamily="34" charset="0"/>
                <a:cs typeface="Aharoni" panose="02010803020104030203" pitchFamily="2" charset="-79"/>
              </a:rPr>
              <a:t>REFLECTION</a:t>
            </a:r>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pic>
        <p:nvPicPr>
          <p:cNvPr id="12" name="Picture 11">
            <a:extLst>
              <a:ext uri="{FF2B5EF4-FFF2-40B4-BE49-F238E27FC236}">
                <a16:creationId xmlns:a16="http://schemas.microsoft.com/office/drawing/2014/main" id="{867C541D-3B77-6712-7F17-92ADE570B76E}"/>
              </a:ext>
            </a:extLst>
          </p:cNvPr>
          <p:cNvPicPr>
            <a:picLocks noChangeAspect="1"/>
          </p:cNvPicPr>
          <p:nvPr/>
        </p:nvPicPr>
        <p:blipFill>
          <a:blip r:embed="rId2"/>
          <a:stretch>
            <a:fillRect/>
          </a:stretch>
        </p:blipFill>
        <p:spPr>
          <a:xfrm>
            <a:off x="106965" y="914400"/>
            <a:ext cx="4464200" cy="2514600"/>
          </a:xfrm>
          <a:prstGeom prst="rect">
            <a:avLst/>
          </a:prstGeom>
        </p:spPr>
      </p:pic>
      <p:sp>
        <p:nvSpPr>
          <p:cNvPr id="13" name="TextBox 12">
            <a:extLst>
              <a:ext uri="{FF2B5EF4-FFF2-40B4-BE49-F238E27FC236}">
                <a16:creationId xmlns:a16="http://schemas.microsoft.com/office/drawing/2014/main" id="{4ABC870E-118C-9552-2E93-258130AED029}"/>
              </a:ext>
            </a:extLst>
          </p:cNvPr>
          <p:cNvSpPr txBox="1"/>
          <p:nvPr/>
        </p:nvSpPr>
        <p:spPr>
          <a:xfrm>
            <a:off x="4855285" y="941668"/>
            <a:ext cx="7219950" cy="2000548"/>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A scholar of the law asks Jesus, ¿How do you obtain Eternal Life?</a:t>
            </a:r>
          </a:p>
          <a:p>
            <a:endParaRPr lang="en-US" sz="2400" dirty="0">
              <a:latin typeface="Arial Black" panose="020B0A04020102020204" pitchFamily="34" charset="0"/>
              <a:cs typeface="Aharoni" panose="02010803020104030203" pitchFamily="2" charset="-79"/>
            </a:endParaRPr>
          </a:p>
          <a:p>
            <a:r>
              <a:rPr lang="en-US" sz="2400" dirty="0">
                <a:latin typeface="Arial Black" panose="020B0A04020102020204" pitchFamily="34" charset="0"/>
                <a:cs typeface="Aharoni" panose="02010803020104030203" pitchFamily="2" charset="-79"/>
              </a:rPr>
              <a:t>What is Eternal Life?</a:t>
            </a:r>
          </a:p>
          <a:p>
            <a:r>
              <a:rPr lang="en-US" sz="2400" dirty="0">
                <a:latin typeface="Arial Black" panose="020B0A04020102020204" pitchFamily="34" charset="0"/>
                <a:cs typeface="Aharoni" panose="02010803020104030203" pitchFamily="2" charset="-79"/>
              </a:rPr>
              <a:t> </a:t>
            </a:r>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pic>
        <p:nvPicPr>
          <p:cNvPr id="14" name="Picture 13">
            <a:extLst>
              <a:ext uri="{FF2B5EF4-FFF2-40B4-BE49-F238E27FC236}">
                <a16:creationId xmlns:a16="http://schemas.microsoft.com/office/drawing/2014/main" id="{4014033A-250A-6B18-7B67-ECA5A6320C55}"/>
              </a:ext>
            </a:extLst>
          </p:cNvPr>
          <p:cNvPicPr>
            <a:picLocks noChangeAspect="1"/>
          </p:cNvPicPr>
          <p:nvPr/>
        </p:nvPicPr>
        <p:blipFill>
          <a:blip r:embed="rId3"/>
          <a:stretch>
            <a:fillRect/>
          </a:stretch>
        </p:blipFill>
        <p:spPr>
          <a:xfrm>
            <a:off x="214990" y="3725466"/>
            <a:ext cx="4248150" cy="2389584"/>
          </a:xfrm>
          <a:prstGeom prst="rect">
            <a:avLst/>
          </a:prstGeom>
        </p:spPr>
      </p:pic>
      <p:sp>
        <p:nvSpPr>
          <p:cNvPr id="17" name="TextBox 16">
            <a:extLst>
              <a:ext uri="{FF2B5EF4-FFF2-40B4-BE49-F238E27FC236}">
                <a16:creationId xmlns:a16="http://schemas.microsoft.com/office/drawing/2014/main" id="{9646134F-EC61-8DE1-8385-A22E8CB14CE9}"/>
              </a:ext>
            </a:extLst>
          </p:cNvPr>
          <p:cNvSpPr txBox="1"/>
          <p:nvPr/>
        </p:nvSpPr>
        <p:spPr>
          <a:xfrm>
            <a:off x="4855285" y="3500286"/>
            <a:ext cx="6097904" cy="830997"/>
          </a:xfrm>
          <a:prstGeom prst="rect">
            <a:avLst/>
          </a:prstGeom>
          <a:noFill/>
        </p:spPr>
        <p:txBody>
          <a:bodyPr wrap="square">
            <a:spAutoFit/>
          </a:bodyPr>
          <a:lstStyle/>
          <a:p>
            <a:r>
              <a:rPr lang="en-US" sz="2400" dirty="0">
                <a:latin typeface="Arial Black" panose="020B0A04020102020204" pitchFamily="34" charset="0"/>
                <a:cs typeface="Aharoni" panose="02010803020104030203" pitchFamily="2" charset="-79"/>
              </a:rPr>
              <a:t>According to the scholar, how do you obtain Eternal Life?</a:t>
            </a:r>
          </a:p>
        </p:txBody>
      </p:sp>
      <p:pic>
        <p:nvPicPr>
          <p:cNvPr id="20" name="Picture 19">
            <a:extLst>
              <a:ext uri="{FF2B5EF4-FFF2-40B4-BE49-F238E27FC236}">
                <a16:creationId xmlns:a16="http://schemas.microsoft.com/office/drawing/2014/main" id="{30FEF123-DE7A-D8CF-13EA-372909B48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03485" y="4721539"/>
            <a:ext cx="2717979" cy="2100966"/>
          </a:xfrm>
          <a:prstGeom prst="rect">
            <a:avLst/>
          </a:prstGeom>
        </p:spPr>
      </p:pic>
      <p:sp>
        <p:nvSpPr>
          <p:cNvPr id="18" name="TextBox 17">
            <a:extLst>
              <a:ext uri="{FF2B5EF4-FFF2-40B4-BE49-F238E27FC236}">
                <a16:creationId xmlns:a16="http://schemas.microsoft.com/office/drawing/2014/main" id="{F67A30C7-8C7B-E978-8CF9-FEC58374B247}"/>
              </a:ext>
            </a:extLst>
          </p:cNvPr>
          <p:cNvSpPr txBox="1"/>
          <p:nvPr/>
        </p:nvSpPr>
        <p:spPr>
          <a:xfrm>
            <a:off x="4855284" y="4306041"/>
            <a:ext cx="7121725" cy="830997"/>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Loving God with all your heart and your neighbor as yourself.</a:t>
            </a:r>
          </a:p>
        </p:txBody>
      </p:sp>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50A4A7-07E5-503C-A4EA-5459835EADB3}"/>
              </a:ext>
            </a:extLst>
          </p:cNvPr>
          <p:cNvSpPr txBox="1"/>
          <p:nvPr/>
        </p:nvSpPr>
        <p:spPr>
          <a:xfrm>
            <a:off x="3909059" y="127640"/>
            <a:ext cx="4020503" cy="1138773"/>
          </a:xfrm>
          <a:prstGeom prst="rect">
            <a:avLst/>
          </a:prstGeom>
          <a:noFill/>
        </p:spPr>
        <p:txBody>
          <a:bodyPr wrap="square" rtlCol="0">
            <a:spAutoFit/>
          </a:bodyPr>
          <a:lstStyle/>
          <a:p>
            <a:r>
              <a:rPr lang="en-US" sz="4000" dirty="0">
                <a:latin typeface="Arial Black" panose="020B0A04020102020204" pitchFamily="34" charset="0"/>
                <a:cs typeface="Aharoni" panose="02010803020104030203" pitchFamily="2" charset="-79"/>
              </a:rPr>
              <a:t>REFLECTION</a:t>
            </a:r>
            <a:endParaRPr lang="en-US" sz="2800" dirty="0">
              <a:latin typeface="Aharoni" panose="02010803020104030203" pitchFamily="2" charset="-79"/>
              <a:cs typeface="Aharoni" panose="02010803020104030203" pitchFamily="2" charset="-79"/>
            </a:endParaRP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13" name="TextBox 12">
            <a:extLst>
              <a:ext uri="{FF2B5EF4-FFF2-40B4-BE49-F238E27FC236}">
                <a16:creationId xmlns:a16="http://schemas.microsoft.com/office/drawing/2014/main" id="{4ABC870E-118C-9552-2E93-258130AED029}"/>
              </a:ext>
            </a:extLst>
          </p:cNvPr>
          <p:cNvSpPr txBox="1"/>
          <p:nvPr/>
        </p:nvSpPr>
        <p:spPr>
          <a:xfrm>
            <a:off x="4723674" y="866953"/>
            <a:ext cx="7219950" cy="1200329"/>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The scholar of the law also asks Who is my neighbor? What does Jesus do to explain who is his neighbor?</a:t>
            </a:r>
            <a:endParaRPr lang="en-US" sz="2800" dirty="0">
              <a:latin typeface="Aharoni" panose="02010803020104030203" pitchFamily="2" charset="-79"/>
              <a:cs typeface="Aharoni" panose="02010803020104030203" pitchFamily="2" charset="-79"/>
            </a:endParaRPr>
          </a:p>
        </p:txBody>
      </p:sp>
      <p:sp>
        <p:nvSpPr>
          <p:cNvPr id="17" name="TextBox 16">
            <a:extLst>
              <a:ext uri="{FF2B5EF4-FFF2-40B4-BE49-F238E27FC236}">
                <a16:creationId xmlns:a16="http://schemas.microsoft.com/office/drawing/2014/main" id="{9646134F-EC61-8DE1-8385-A22E8CB14CE9}"/>
              </a:ext>
            </a:extLst>
          </p:cNvPr>
          <p:cNvSpPr txBox="1"/>
          <p:nvPr/>
        </p:nvSpPr>
        <p:spPr>
          <a:xfrm>
            <a:off x="4855284" y="3813950"/>
            <a:ext cx="7119197" cy="1200329"/>
          </a:xfrm>
          <a:prstGeom prst="rect">
            <a:avLst/>
          </a:prstGeom>
          <a:noFill/>
        </p:spPr>
        <p:txBody>
          <a:bodyPr wrap="square">
            <a:spAutoFit/>
          </a:bodyPr>
          <a:lstStyle/>
          <a:p>
            <a:r>
              <a:rPr lang="en-US" sz="2400" dirty="0">
                <a:latin typeface="Arial Black" panose="020B0A04020102020204" pitchFamily="34" charset="0"/>
                <a:cs typeface="Aharoni" panose="02010803020104030203" pitchFamily="2" charset="-79"/>
              </a:rPr>
              <a:t>A man was robbed and beaten while travelling. 3 men passed by and saw him. Who passed first?</a:t>
            </a:r>
          </a:p>
        </p:txBody>
      </p:sp>
      <p:sp>
        <p:nvSpPr>
          <p:cNvPr id="18" name="TextBox 17">
            <a:extLst>
              <a:ext uri="{FF2B5EF4-FFF2-40B4-BE49-F238E27FC236}">
                <a16:creationId xmlns:a16="http://schemas.microsoft.com/office/drawing/2014/main" id="{F67A30C7-8C7B-E978-8CF9-FEC58374B247}"/>
              </a:ext>
            </a:extLst>
          </p:cNvPr>
          <p:cNvSpPr txBox="1"/>
          <p:nvPr/>
        </p:nvSpPr>
        <p:spPr>
          <a:xfrm>
            <a:off x="4855285" y="5150356"/>
            <a:ext cx="6097904" cy="461665"/>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A priest.</a:t>
            </a:r>
          </a:p>
        </p:txBody>
      </p:sp>
      <p:pic>
        <p:nvPicPr>
          <p:cNvPr id="9" name="Picture 8">
            <a:extLst>
              <a:ext uri="{FF2B5EF4-FFF2-40B4-BE49-F238E27FC236}">
                <a16:creationId xmlns:a16="http://schemas.microsoft.com/office/drawing/2014/main" id="{0E5BD221-FBCC-8EE3-7424-12382B3F370E}"/>
              </a:ext>
            </a:extLst>
          </p:cNvPr>
          <p:cNvPicPr>
            <a:picLocks noChangeAspect="1"/>
          </p:cNvPicPr>
          <p:nvPr/>
        </p:nvPicPr>
        <p:blipFill>
          <a:blip r:embed="rId2"/>
          <a:stretch>
            <a:fillRect/>
          </a:stretch>
        </p:blipFill>
        <p:spPr>
          <a:xfrm>
            <a:off x="217518" y="941668"/>
            <a:ext cx="4245622" cy="2389585"/>
          </a:xfrm>
          <a:prstGeom prst="rect">
            <a:avLst/>
          </a:prstGeom>
        </p:spPr>
      </p:pic>
      <p:sp>
        <p:nvSpPr>
          <p:cNvPr id="10" name="TextBox 9">
            <a:extLst>
              <a:ext uri="{FF2B5EF4-FFF2-40B4-BE49-F238E27FC236}">
                <a16:creationId xmlns:a16="http://schemas.microsoft.com/office/drawing/2014/main" id="{16C48408-1B91-FB48-95A9-7FD7D00B9BEA}"/>
              </a:ext>
            </a:extLst>
          </p:cNvPr>
          <p:cNvSpPr txBox="1"/>
          <p:nvPr/>
        </p:nvSpPr>
        <p:spPr>
          <a:xfrm>
            <a:off x="4723674" y="2136460"/>
            <a:ext cx="7219950" cy="461665"/>
          </a:xfrm>
          <a:prstGeom prst="rect">
            <a:avLst/>
          </a:prstGeom>
          <a:noFill/>
        </p:spPr>
        <p:txBody>
          <a:bodyPr wrap="square" rtlCol="0">
            <a:spAutoFit/>
          </a:bodyPr>
          <a:lstStyle/>
          <a:p>
            <a:r>
              <a:rPr lang="en-US" sz="2400" dirty="0">
                <a:solidFill>
                  <a:srgbClr val="0070C0"/>
                </a:solidFill>
                <a:latin typeface="Arial Black" panose="020B0A04020102020204" pitchFamily="34" charset="0"/>
                <a:cs typeface="Aharoni" panose="02010803020104030203" pitchFamily="2" charset="-79"/>
              </a:rPr>
              <a:t>Jesus tells him a parable.</a:t>
            </a:r>
            <a:endParaRPr lang="en-US" sz="2800" dirty="0">
              <a:solidFill>
                <a:srgbClr val="0070C0"/>
              </a:solidFill>
              <a:latin typeface="Aharoni" panose="02010803020104030203" pitchFamily="2" charset="-79"/>
              <a:cs typeface="Aharoni" panose="02010803020104030203" pitchFamily="2" charset="-79"/>
            </a:endParaRPr>
          </a:p>
        </p:txBody>
      </p:sp>
      <p:sp>
        <p:nvSpPr>
          <p:cNvPr id="15" name="TextBox 14">
            <a:extLst>
              <a:ext uri="{FF2B5EF4-FFF2-40B4-BE49-F238E27FC236}">
                <a16:creationId xmlns:a16="http://schemas.microsoft.com/office/drawing/2014/main" id="{5C1307B6-D18E-5088-D3C2-BB63177A50E4}"/>
              </a:ext>
            </a:extLst>
          </p:cNvPr>
          <p:cNvSpPr txBox="1"/>
          <p:nvPr/>
        </p:nvSpPr>
        <p:spPr>
          <a:xfrm>
            <a:off x="4723674" y="2742583"/>
            <a:ext cx="7219950" cy="461665"/>
          </a:xfrm>
          <a:prstGeom prst="rect">
            <a:avLst/>
          </a:prstGeom>
          <a:noFill/>
        </p:spPr>
        <p:txBody>
          <a:bodyPr wrap="square" rtlCol="0">
            <a:spAutoFit/>
          </a:bodyPr>
          <a:lstStyle/>
          <a:p>
            <a:r>
              <a:rPr lang="en-US" sz="2400" dirty="0">
                <a:solidFill>
                  <a:srgbClr val="0070C0"/>
                </a:solidFill>
                <a:latin typeface="Arial Black" panose="020B0A04020102020204" pitchFamily="34" charset="0"/>
                <a:cs typeface="Aharoni" panose="02010803020104030203" pitchFamily="2" charset="-79"/>
              </a:rPr>
              <a:t>A Parable is a story with a teaching. </a:t>
            </a:r>
            <a:endParaRPr lang="en-US" sz="2800" dirty="0">
              <a:solidFill>
                <a:srgbClr val="0070C0"/>
              </a:solidFill>
              <a:latin typeface="Aharoni" panose="02010803020104030203" pitchFamily="2" charset="-79"/>
              <a:cs typeface="Aharoni" panose="02010803020104030203" pitchFamily="2" charset="-79"/>
            </a:endParaRPr>
          </a:p>
        </p:txBody>
      </p:sp>
      <p:pic>
        <p:nvPicPr>
          <p:cNvPr id="16" name="Picture 15">
            <a:extLst>
              <a:ext uri="{FF2B5EF4-FFF2-40B4-BE49-F238E27FC236}">
                <a16:creationId xmlns:a16="http://schemas.microsoft.com/office/drawing/2014/main" id="{FFA20E85-9B21-2369-BD46-0DCCF81F7845}"/>
              </a:ext>
            </a:extLst>
          </p:cNvPr>
          <p:cNvPicPr>
            <a:picLocks noChangeAspect="1"/>
          </p:cNvPicPr>
          <p:nvPr/>
        </p:nvPicPr>
        <p:blipFill>
          <a:blip r:embed="rId3"/>
          <a:stretch>
            <a:fillRect/>
          </a:stretch>
        </p:blipFill>
        <p:spPr>
          <a:xfrm>
            <a:off x="217518" y="3813950"/>
            <a:ext cx="4247412" cy="2389585"/>
          </a:xfrm>
          <a:prstGeom prst="rect">
            <a:avLst/>
          </a:prstGeom>
        </p:spPr>
      </p:pic>
      <p:sp>
        <p:nvSpPr>
          <p:cNvPr id="19" name="TextBox 18">
            <a:extLst>
              <a:ext uri="{FF2B5EF4-FFF2-40B4-BE49-F238E27FC236}">
                <a16:creationId xmlns:a16="http://schemas.microsoft.com/office/drawing/2014/main" id="{8CACC1A0-2610-4458-936C-81130D5969BB}"/>
              </a:ext>
            </a:extLst>
          </p:cNvPr>
          <p:cNvSpPr txBox="1"/>
          <p:nvPr/>
        </p:nvSpPr>
        <p:spPr>
          <a:xfrm>
            <a:off x="4855285" y="5603370"/>
            <a:ext cx="2871787" cy="461665"/>
          </a:xfrm>
          <a:prstGeom prst="rect">
            <a:avLst/>
          </a:prstGeom>
          <a:noFill/>
        </p:spPr>
        <p:txBody>
          <a:bodyPr wrap="square">
            <a:spAutoFit/>
          </a:bodyPr>
          <a:lstStyle/>
          <a:p>
            <a:r>
              <a:rPr lang="en-US" sz="2400" dirty="0">
                <a:latin typeface="Arial Black" panose="020B0A04020102020204" pitchFamily="34" charset="0"/>
                <a:cs typeface="Aharoni" panose="02010803020104030203" pitchFamily="2" charset="-79"/>
              </a:rPr>
              <a:t>What did he do?</a:t>
            </a:r>
          </a:p>
        </p:txBody>
      </p:sp>
      <p:sp>
        <p:nvSpPr>
          <p:cNvPr id="21" name="TextBox 20">
            <a:extLst>
              <a:ext uri="{FF2B5EF4-FFF2-40B4-BE49-F238E27FC236}">
                <a16:creationId xmlns:a16="http://schemas.microsoft.com/office/drawing/2014/main" id="{F050038D-6FE3-B276-2139-8D2012CCF96D}"/>
              </a:ext>
            </a:extLst>
          </p:cNvPr>
          <p:cNvSpPr txBox="1"/>
          <p:nvPr/>
        </p:nvSpPr>
        <p:spPr>
          <a:xfrm>
            <a:off x="4875456" y="6104446"/>
            <a:ext cx="6097904" cy="461665"/>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He passed by on the opposite side.</a:t>
            </a:r>
          </a:p>
        </p:txBody>
      </p:sp>
    </p:spTree>
    <p:extLst>
      <p:ext uri="{BB962C8B-B14F-4D97-AF65-F5344CB8AC3E}">
        <p14:creationId xmlns:p14="http://schemas.microsoft.com/office/powerpoint/2010/main" val="65170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0" grpId="0"/>
      <p:bldP spid="15" grpId="0"/>
      <p:bldP spid="19"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50A4A7-07E5-503C-A4EA-5459835EADB3}"/>
              </a:ext>
            </a:extLst>
          </p:cNvPr>
          <p:cNvSpPr txBox="1"/>
          <p:nvPr/>
        </p:nvSpPr>
        <p:spPr>
          <a:xfrm>
            <a:off x="3909059" y="127640"/>
            <a:ext cx="4077653" cy="1138773"/>
          </a:xfrm>
          <a:prstGeom prst="rect">
            <a:avLst/>
          </a:prstGeom>
          <a:noFill/>
        </p:spPr>
        <p:txBody>
          <a:bodyPr wrap="square" rtlCol="0">
            <a:spAutoFit/>
          </a:bodyPr>
          <a:lstStyle/>
          <a:p>
            <a:r>
              <a:rPr lang="en-US" sz="4000" dirty="0">
                <a:latin typeface="Arial Black" panose="020B0A04020102020204" pitchFamily="34" charset="0"/>
                <a:cs typeface="Aharoni" panose="02010803020104030203" pitchFamily="2" charset="-79"/>
              </a:rPr>
              <a:t>REFLECTION</a:t>
            </a:r>
            <a:endParaRPr lang="en-US" sz="2800" dirty="0">
              <a:latin typeface="Aharoni" panose="02010803020104030203" pitchFamily="2" charset="-79"/>
              <a:cs typeface="Aharoni" panose="02010803020104030203" pitchFamily="2" charset="-79"/>
            </a:endParaRP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13" name="TextBox 12">
            <a:extLst>
              <a:ext uri="{FF2B5EF4-FFF2-40B4-BE49-F238E27FC236}">
                <a16:creationId xmlns:a16="http://schemas.microsoft.com/office/drawing/2014/main" id="{4ABC870E-118C-9552-2E93-258130AED029}"/>
              </a:ext>
            </a:extLst>
          </p:cNvPr>
          <p:cNvSpPr txBox="1"/>
          <p:nvPr/>
        </p:nvSpPr>
        <p:spPr>
          <a:xfrm>
            <a:off x="4723674" y="866953"/>
            <a:ext cx="7219950" cy="461665"/>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Who passed by next? </a:t>
            </a:r>
            <a:endParaRPr lang="en-US" sz="2800" dirty="0">
              <a:latin typeface="Aharoni" panose="02010803020104030203" pitchFamily="2" charset="-79"/>
              <a:cs typeface="Aharoni" panose="02010803020104030203" pitchFamily="2" charset="-79"/>
            </a:endParaRPr>
          </a:p>
        </p:txBody>
      </p:sp>
      <p:sp>
        <p:nvSpPr>
          <p:cNvPr id="17" name="TextBox 16">
            <a:extLst>
              <a:ext uri="{FF2B5EF4-FFF2-40B4-BE49-F238E27FC236}">
                <a16:creationId xmlns:a16="http://schemas.microsoft.com/office/drawing/2014/main" id="{9646134F-EC61-8DE1-8385-A22E8CB14CE9}"/>
              </a:ext>
            </a:extLst>
          </p:cNvPr>
          <p:cNvSpPr txBox="1"/>
          <p:nvPr/>
        </p:nvSpPr>
        <p:spPr>
          <a:xfrm>
            <a:off x="4723673" y="3675297"/>
            <a:ext cx="7351561" cy="1938992"/>
          </a:xfrm>
          <a:prstGeom prst="rect">
            <a:avLst/>
          </a:prstGeom>
          <a:noFill/>
        </p:spPr>
        <p:txBody>
          <a:bodyPr wrap="square">
            <a:spAutoFit/>
          </a:bodyPr>
          <a:lstStyle/>
          <a:p>
            <a:r>
              <a:rPr lang="en-US" sz="2400" dirty="0">
                <a:latin typeface="Arial Black" panose="020B0A04020102020204" pitchFamily="34" charset="0"/>
                <a:cs typeface="Aharoni" panose="02010803020104030203" pitchFamily="2" charset="-79"/>
              </a:rPr>
              <a:t>Then a Samaritan passes by. The jews rejected the Samaritans because they adored other gods. </a:t>
            </a:r>
          </a:p>
          <a:p>
            <a:endParaRPr lang="en-US" sz="2400" dirty="0">
              <a:latin typeface="Arial Black" panose="020B0A04020102020204" pitchFamily="34" charset="0"/>
              <a:cs typeface="Aharoni" panose="02010803020104030203" pitchFamily="2" charset="-79"/>
            </a:endParaRPr>
          </a:p>
          <a:p>
            <a:r>
              <a:rPr lang="en-US" sz="2400" dirty="0">
                <a:latin typeface="Arial Black" panose="020B0A04020102020204" pitchFamily="34" charset="0"/>
                <a:cs typeface="Aharoni" panose="02010803020104030203" pitchFamily="2" charset="-79"/>
              </a:rPr>
              <a:t>What does the Samaritan do?</a:t>
            </a:r>
          </a:p>
        </p:txBody>
      </p:sp>
      <p:sp>
        <p:nvSpPr>
          <p:cNvPr id="18" name="TextBox 17">
            <a:extLst>
              <a:ext uri="{FF2B5EF4-FFF2-40B4-BE49-F238E27FC236}">
                <a16:creationId xmlns:a16="http://schemas.microsoft.com/office/drawing/2014/main" id="{F67A30C7-8C7B-E978-8CF9-FEC58374B247}"/>
              </a:ext>
            </a:extLst>
          </p:cNvPr>
          <p:cNvSpPr txBox="1"/>
          <p:nvPr/>
        </p:nvSpPr>
        <p:spPr>
          <a:xfrm>
            <a:off x="4723672" y="5695412"/>
            <a:ext cx="7219949" cy="830997"/>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He helps the injured man by curing his wounds and taking him to an inn.</a:t>
            </a:r>
          </a:p>
        </p:txBody>
      </p:sp>
      <p:sp>
        <p:nvSpPr>
          <p:cNvPr id="10" name="TextBox 9">
            <a:extLst>
              <a:ext uri="{FF2B5EF4-FFF2-40B4-BE49-F238E27FC236}">
                <a16:creationId xmlns:a16="http://schemas.microsoft.com/office/drawing/2014/main" id="{16C48408-1B91-FB48-95A9-7FD7D00B9BEA}"/>
              </a:ext>
            </a:extLst>
          </p:cNvPr>
          <p:cNvSpPr txBox="1"/>
          <p:nvPr/>
        </p:nvSpPr>
        <p:spPr>
          <a:xfrm>
            <a:off x="4723674" y="1311490"/>
            <a:ext cx="7219950" cy="461665"/>
          </a:xfrm>
          <a:prstGeom prst="rect">
            <a:avLst/>
          </a:prstGeom>
          <a:noFill/>
        </p:spPr>
        <p:txBody>
          <a:bodyPr wrap="square" rtlCol="0">
            <a:spAutoFit/>
          </a:bodyPr>
          <a:lstStyle/>
          <a:p>
            <a:r>
              <a:rPr lang="en-US" sz="2400" dirty="0">
                <a:solidFill>
                  <a:srgbClr val="0070C0"/>
                </a:solidFill>
                <a:latin typeface="Arial Black" panose="020B0A04020102020204" pitchFamily="34" charset="0"/>
                <a:cs typeface="Aharoni" panose="02010803020104030203" pitchFamily="2" charset="-79"/>
              </a:rPr>
              <a:t>A Levite.</a:t>
            </a:r>
            <a:endParaRPr lang="en-US" sz="2800" dirty="0">
              <a:solidFill>
                <a:srgbClr val="0070C0"/>
              </a:solidFill>
              <a:latin typeface="Aharoni" panose="02010803020104030203" pitchFamily="2" charset="-79"/>
              <a:cs typeface="Aharoni" panose="02010803020104030203" pitchFamily="2" charset="-79"/>
            </a:endParaRPr>
          </a:p>
        </p:txBody>
      </p:sp>
      <p:sp>
        <p:nvSpPr>
          <p:cNvPr id="15" name="TextBox 14">
            <a:extLst>
              <a:ext uri="{FF2B5EF4-FFF2-40B4-BE49-F238E27FC236}">
                <a16:creationId xmlns:a16="http://schemas.microsoft.com/office/drawing/2014/main" id="{5C1307B6-D18E-5088-D3C2-BB63177A50E4}"/>
              </a:ext>
            </a:extLst>
          </p:cNvPr>
          <p:cNvSpPr txBox="1"/>
          <p:nvPr/>
        </p:nvSpPr>
        <p:spPr>
          <a:xfrm>
            <a:off x="4723674" y="2751245"/>
            <a:ext cx="7219950" cy="830997"/>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Both the priest and the Levite were Jewish like Jesus and the scholar.</a:t>
            </a:r>
            <a:endParaRPr lang="en-US" sz="2800" dirty="0">
              <a:latin typeface="Aharoni" panose="02010803020104030203" pitchFamily="2" charset="-79"/>
              <a:cs typeface="Aharoni" panose="02010803020104030203" pitchFamily="2" charset="-79"/>
            </a:endParaRPr>
          </a:p>
        </p:txBody>
      </p:sp>
      <p:pic>
        <p:nvPicPr>
          <p:cNvPr id="12" name="Picture 11">
            <a:extLst>
              <a:ext uri="{FF2B5EF4-FFF2-40B4-BE49-F238E27FC236}">
                <a16:creationId xmlns:a16="http://schemas.microsoft.com/office/drawing/2014/main" id="{94A51B14-A2A0-AC33-153A-80AEF1DEE9AE}"/>
              </a:ext>
            </a:extLst>
          </p:cNvPr>
          <p:cNvPicPr>
            <a:picLocks noChangeAspect="1"/>
          </p:cNvPicPr>
          <p:nvPr/>
        </p:nvPicPr>
        <p:blipFill>
          <a:blip r:embed="rId2"/>
          <a:stretch>
            <a:fillRect/>
          </a:stretch>
        </p:blipFill>
        <p:spPr>
          <a:xfrm>
            <a:off x="248376" y="1030821"/>
            <a:ext cx="4251472" cy="2389586"/>
          </a:xfrm>
          <a:prstGeom prst="rect">
            <a:avLst/>
          </a:prstGeom>
        </p:spPr>
      </p:pic>
      <p:sp>
        <p:nvSpPr>
          <p:cNvPr id="14" name="TextBox 13">
            <a:extLst>
              <a:ext uri="{FF2B5EF4-FFF2-40B4-BE49-F238E27FC236}">
                <a16:creationId xmlns:a16="http://schemas.microsoft.com/office/drawing/2014/main" id="{6BF870B7-882B-1932-7929-296576027493}"/>
              </a:ext>
            </a:extLst>
          </p:cNvPr>
          <p:cNvSpPr txBox="1"/>
          <p:nvPr/>
        </p:nvSpPr>
        <p:spPr>
          <a:xfrm>
            <a:off x="4723674" y="1784130"/>
            <a:ext cx="7219950" cy="461665"/>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What did he do? </a:t>
            </a:r>
            <a:endParaRPr lang="en-US" sz="2800" dirty="0">
              <a:latin typeface="Aharoni" panose="02010803020104030203" pitchFamily="2" charset="-79"/>
              <a:cs typeface="Aharoni" panose="02010803020104030203" pitchFamily="2" charset="-79"/>
            </a:endParaRPr>
          </a:p>
        </p:txBody>
      </p:sp>
      <p:sp>
        <p:nvSpPr>
          <p:cNvPr id="20" name="TextBox 19">
            <a:extLst>
              <a:ext uri="{FF2B5EF4-FFF2-40B4-BE49-F238E27FC236}">
                <a16:creationId xmlns:a16="http://schemas.microsoft.com/office/drawing/2014/main" id="{E37C5E09-376C-3F25-524E-6C943E30EE44}"/>
              </a:ext>
            </a:extLst>
          </p:cNvPr>
          <p:cNvSpPr txBox="1"/>
          <p:nvPr/>
        </p:nvSpPr>
        <p:spPr>
          <a:xfrm>
            <a:off x="4723674" y="2256770"/>
            <a:ext cx="7219950" cy="461665"/>
          </a:xfrm>
          <a:prstGeom prst="rect">
            <a:avLst/>
          </a:prstGeom>
          <a:noFill/>
        </p:spPr>
        <p:txBody>
          <a:bodyPr wrap="square" rtlCol="0">
            <a:spAutoFit/>
          </a:bodyPr>
          <a:lstStyle/>
          <a:p>
            <a:r>
              <a:rPr lang="en-US" sz="2400" dirty="0">
                <a:solidFill>
                  <a:srgbClr val="0070C0"/>
                </a:solidFill>
                <a:latin typeface="Arial Black" panose="020B0A04020102020204" pitchFamily="34" charset="0"/>
                <a:cs typeface="Aharoni" panose="02010803020104030203" pitchFamily="2" charset="-79"/>
              </a:rPr>
              <a:t>He also passed by on the opposite side.</a:t>
            </a:r>
            <a:endParaRPr lang="en-US" sz="2800" dirty="0">
              <a:solidFill>
                <a:srgbClr val="0070C0"/>
              </a:solidFill>
              <a:latin typeface="Aharoni" panose="02010803020104030203" pitchFamily="2" charset="-79"/>
              <a:cs typeface="Aharoni" panose="02010803020104030203" pitchFamily="2" charset="-79"/>
            </a:endParaRPr>
          </a:p>
        </p:txBody>
      </p:sp>
      <p:pic>
        <p:nvPicPr>
          <p:cNvPr id="22" name="Picture 21">
            <a:extLst>
              <a:ext uri="{FF2B5EF4-FFF2-40B4-BE49-F238E27FC236}">
                <a16:creationId xmlns:a16="http://schemas.microsoft.com/office/drawing/2014/main" id="{0DA0A81D-85DD-35C5-B38D-60D7BCDE12E2}"/>
              </a:ext>
            </a:extLst>
          </p:cNvPr>
          <p:cNvPicPr>
            <a:picLocks noChangeAspect="1"/>
          </p:cNvPicPr>
          <p:nvPr/>
        </p:nvPicPr>
        <p:blipFill>
          <a:blip r:embed="rId3"/>
          <a:stretch>
            <a:fillRect/>
          </a:stretch>
        </p:blipFill>
        <p:spPr>
          <a:xfrm>
            <a:off x="248376" y="3675298"/>
            <a:ext cx="4251472" cy="2695048"/>
          </a:xfrm>
          <a:prstGeom prst="rect">
            <a:avLst/>
          </a:prstGeom>
        </p:spPr>
      </p:pic>
    </p:spTree>
    <p:extLst>
      <p:ext uri="{BB962C8B-B14F-4D97-AF65-F5344CB8AC3E}">
        <p14:creationId xmlns:p14="http://schemas.microsoft.com/office/powerpoint/2010/main" val="290426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0" grpId="0"/>
      <p:bldP spid="15" grpId="0"/>
      <p:bldP spid="14"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65490">
              <a:srgbClr val="34B9D4"/>
            </a:gs>
            <a:gs pos="0">
              <a:srgbClr val="34B9D4"/>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B23BF7-BFB4-A79C-1762-51F603F15E60}"/>
              </a:ext>
            </a:extLst>
          </p:cNvPr>
          <p:cNvPicPr>
            <a:picLocks noChangeAspect="1"/>
          </p:cNvPicPr>
          <p:nvPr/>
        </p:nvPicPr>
        <p:blipFill>
          <a:blip r:embed="rId2"/>
          <a:stretch>
            <a:fillRect/>
          </a:stretch>
        </p:blipFill>
        <p:spPr>
          <a:xfrm>
            <a:off x="8455" y="0"/>
            <a:ext cx="12175090"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0" y="0"/>
            <a:ext cx="11930241" cy="1608109"/>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2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12000" b="1" dirty="0">
                <a:solidFill>
                  <a:srgbClr val="002060"/>
                </a:solidFill>
                <a:latin typeface="Arial" panose="020B0604020202020204" pitchFamily="34" charset="0"/>
                <a:ea typeface="Ballerina Script" pitchFamily="2" charset="-128"/>
                <a:cs typeface="Arial" panose="020B0604020202020204" pitchFamily="34" charset="0"/>
              </a:rPr>
              <a:t>       </a:t>
            </a:r>
            <a:r>
              <a:rPr lang="en-US" sz="12000" b="1" dirty="0">
                <a:solidFill>
                  <a:schemeClr val="tx2"/>
                </a:solidFill>
                <a:highlight>
                  <a:srgbClr val="67CBDF"/>
                </a:highlight>
                <a:latin typeface="Arial Black" panose="020B0A04020102020204" pitchFamily="34" charset="0"/>
                <a:ea typeface="Ballerina Script" pitchFamily="2" charset="-128"/>
                <a:cs typeface="Arial" panose="020B0604020202020204" pitchFamily="34" charset="0"/>
              </a:rPr>
              <a:t>There was a scholar of the law who stood up to test Jesus and said, "Teacher, what must I do to inherit eternal life?" </a:t>
            </a:r>
          </a:p>
        </p:txBody>
      </p:sp>
    </p:spTree>
    <p:extLst>
      <p:ext uri="{BB962C8B-B14F-4D97-AF65-F5344CB8AC3E}">
        <p14:creationId xmlns:p14="http://schemas.microsoft.com/office/powerpoint/2010/main" val="353952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50A4A7-07E5-503C-A4EA-5459835EADB3}"/>
              </a:ext>
            </a:extLst>
          </p:cNvPr>
          <p:cNvSpPr txBox="1"/>
          <p:nvPr/>
        </p:nvSpPr>
        <p:spPr>
          <a:xfrm>
            <a:off x="3909059" y="127640"/>
            <a:ext cx="4177665" cy="1138773"/>
          </a:xfrm>
          <a:prstGeom prst="rect">
            <a:avLst/>
          </a:prstGeom>
          <a:noFill/>
        </p:spPr>
        <p:txBody>
          <a:bodyPr wrap="square" rtlCol="0">
            <a:spAutoFit/>
          </a:bodyPr>
          <a:lstStyle/>
          <a:p>
            <a:r>
              <a:rPr lang="en-US" sz="4000" dirty="0">
                <a:latin typeface="Arial Black" panose="020B0A04020102020204" pitchFamily="34" charset="0"/>
                <a:cs typeface="Aharoni" panose="02010803020104030203" pitchFamily="2" charset="-79"/>
              </a:rPr>
              <a:t>REFLECTION</a:t>
            </a:r>
            <a:endParaRPr lang="en-US" sz="2800" dirty="0">
              <a:latin typeface="Aharoni" panose="02010803020104030203" pitchFamily="2" charset="-79"/>
              <a:cs typeface="Aharoni" panose="02010803020104030203" pitchFamily="2" charset="-79"/>
            </a:endParaRP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13" name="TextBox 12">
            <a:extLst>
              <a:ext uri="{FF2B5EF4-FFF2-40B4-BE49-F238E27FC236}">
                <a16:creationId xmlns:a16="http://schemas.microsoft.com/office/drawing/2014/main" id="{4ABC870E-118C-9552-2E93-258130AED029}"/>
              </a:ext>
            </a:extLst>
          </p:cNvPr>
          <p:cNvSpPr txBox="1"/>
          <p:nvPr/>
        </p:nvSpPr>
        <p:spPr>
          <a:xfrm>
            <a:off x="4680903" y="879242"/>
            <a:ext cx="7219950" cy="461665"/>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What does Jesus want to teach us? </a:t>
            </a:r>
            <a:endParaRPr lang="en-US" sz="2800" dirty="0">
              <a:latin typeface="Aharoni" panose="02010803020104030203" pitchFamily="2" charset="-79"/>
              <a:cs typeface="Aharoni" panose="02010803020104030203" pitchFamily="2" charset="-79"/>
            </a:endParaRPr>
          </a:p>
        </p:txBody>
      </p:sp>
      <p:sp>
        <p:nvSpPr>
          <p:cNvPr id="17" name="TextBox 16">
            <a:extLst>
              <a:ext uri="{FF2B5EF4-FFF2-40B4-BE49-F238E27FC236}">
                <a16:creationId xmlns:a16="http://schemas.microsoft.com/office/drawing/2014/main" id="{9646134F-EC61-8DE1-8385-A22E8CB14CE9}"/>
              </a:ext>
            </a:extLst>
          </p:cNvPr>
          <p:cNvSpPr txBox="1"/>
          <p:nvPr/>
        </p:nvSpPr>
        <p:spPr>
          <a:xfrm>
            <a:off x="4698926" y="4241003"/>
            <a:ext cx="7351561" cy="461665"/>
          </a:xfrm>
          <a:prstGeom prst="rect">
            <a:avLst/>
          </a:prstGeom>
          <a:noFill/>
        </p:spPr>
        <p:txBody>
          <a:bodyPr wrap="square">
            <a:spAutoFit/>
          </a:bodyPr>
          <a:lstStyle/>
          <a:p>
            <a:r>
              <a:rPr lang="en-US" sz="2400" dirty="0">
                <a:latin typeface="Arial Black" panose="020B0A04020102020204" pitchFamily="34" charset="0"/>
                <a:cs typeface="Aharoni" panose="02010803020104030203" pitchFamily="2" charset="-79"/>
              </a:rPr>
              <a:t>Who do I find difficult to help? </a:t>
            </a:r>
          </a:p>
        </p:txBody>
      </p:sp>
      <p:sp>
        <p:nvSpPr>
          <p:cNvPr id="10" name="TextBox 9">
            <a:extLst>
              <a:ext uri="{FF2B5EF4-FFF2-40B4-BE49-F238E27FC236}">
                <a16:creationId xmlns:a16="http://schemas.microsoft.com/office/drawing/2014/main" id="{16C48408-1B91-FB48-95A9-7FD7D00B9BEA}"/>
              </a:ext>
            </a:extLst>
          </p:cNvPr>
          <p:cNvSpPr txBox="1"/>
          <p:nvPr/>
        </p:nvSpPr>
        <p:spPr>
          <a:xfrm>
            <a:off x="4680903" y="1353196"/>
            <a:ext cx="7219950" cy="461665"/>
          </a:xfrm>
          <a:prstGeom prst="rect">
            <a:avLst/>
          </a:prstGeom>
          <a:noFill/>
        </p:spPr>
        <p:txBody>
          <a:bodyPr wrap="square" rtlCol="0">
            <a:spAutoFit/>
          </a:bodyPr>
          <a:lstStyle/>
          <a:p>
            <a:r>
              <a:rPr lang="en-US" sz="2400" dirty="0">
                <a:solidFill>
                  <a:srgbClr val="0070C0"/>
                </a:solidFill>
                <a:latin typeface="Arial Black" panose="020B0A04020102020204" pitchFamily="34" charset="0"/>
                <a:cs typeface="Aharoni" panose="02010803020104030203" pitchFamily="2" charset="-79"/>
              </a:rPr>
              <a:t>Anyone who needs help is our neighbor.</a:t>
            </a:r>
          </a:p>
        </p:txBody>
      </p:sp>
      <p:sp>
        <p:nvSpPr>
          <p:cNvPr id="14" name="TextBox 13">
            <a:extLst>
              <a:ext uri="{FF2B5EF4-FFF2-40B4-BE49-F238E27FC236}">
                <a16:creationId xmlns:a16="http://schemas.microsoft.com/office/drawing/2014/main" id="{6BF870B7-882B-1932-7929-296576027493}"/>
              </a:ext>
            </a:extLst>
          </p:cNvPr>
          <p:cNvSpPr txBox="1"/>
          <p:nvPr/>
        </p:nvSpPr>
        <p:spPr>
          <a:xfrm>
            <a:off x="4723673" y="1963850"/>
            <a:ext cx="7219950" cy="830997"/>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Does it matter if they are of a different race, religion, or social group? </a:t>
            </a:r>
            <a:endParaRPr lang="en-US" sz="2800" dirty="0">
              <a:latin typeface="Aharoni" panose="02010803020104030203" pitchFamily="2" charset="-79"/>
              <a:cs typeface="Aharoni" panose="02010803020104030203" pitchFamily="2" charset="-79"/>
            </a:endParaRPr>
          </a:p>
        </p:txBody>
      </p:sp>
      <p:sp>
        <p:nvSpPr>
          <p:cNvPr id="20" name="TextBox 19">
            <a:extLst>
              <a:ext uri="{FF2B5EF4-FFF2-40B4-BE49-F238E27FC236}">
                <a16:creationId xmlns:a16="http://schemas.microsoft.com/office/drawing/2014/main" id="{E37C5E09-376C-3F25-524E-6C943E30EE44}"/>
              </a:ext>
            </a:extLst>
          </p:cNvPr>
          <p:cNvSpPr txBox="1"/>
          <p:nvPr/>
        </p:nvSpPr>
        <p:spPr>
          <a:xfrm>
            <a:off x="4680903" y="2912516"/>
            <a:ext cx="7219950" cy="461665"/>
          </a:xfrm>
          <a:prstGeom prst="rect">
            <a:avLst/>
          </a:prstGeom>
          <a:noFill/>
        </p:spPr>
        <p:txBody>
          <a:bodyPr wrap="square" rtlCol="0">
            <a:spAutoFit/>
          </a:bodyPr>
          <a:lstStyle/>
          <a:p>
            <a:r>
              <a:rPr lang="en-US" sz="2400" dirty="0">
                <a:solidFill>
                  <a:srgbClr val="0070C0"/>
                </a:solidFill>
                <a:latin typeface="Arial Black" panose="020B0A04020102020204" pitchFamily="34" charset="0"/>
                <a:cs typeface="Aharoni" panose="02010803020104030203" pitchFamily="2" charset="-79"/>
              </a:rPr>
              <a:t>No, we are all children of God.</a:t>
            </a:r>
            <a:endParaRPr lang="en-US" sz="2800" dirty="0">
              <a:solidFill>
                <a:srgbClr val="0070C0"/>
              </a:solidFill>
              <a:latin typeface="Aharoni" panose="02010803020104030203" pitchFamily="2" charset="-79"/>
              <a:cs typeface="Aharoni" panose="02010803020104030203" pitchFamily="2" charset="-79"/>
            </a:endParaRPr>
          </a:p>
        </p:txBody>
      </p:sp>
      <p:pic>
        <p:nvPicPr>
          <p:cNvPr id="22" name="Picture 21">
            <a:extLst>
              <a:ext uri="{FF2B5EF4-FFF2-40B4-BE49-F238E27FC236}">
                <a16:creationId xmlns:a16="http://schemas.microsoft.com/office/drawing/2014/main" id="{0DA0A81D-85DD-35C5-B38D-60D7BCDE12E2}"/>
              </a:ext>
            </a:extLst>
          </p:cNvPr>
          <p:cNvPicPr>
            <a:picLocks noChangeAspect="1"/>
          </p:cNvPicPr>
          <p:nvPr/>
        </p:nvPicPr>
        <p:blipFill>
          <a:blip r:embed="rId2"/>
          <a:stretch>
            <a:fillRect/>
          </a:stretch>
        </p:blipFill>
        <p:spPr>
          <a:xfrm>
            <a:off x="248376" y="3978476"/>
            <a:ext cx="4251472" cy="2391869"/>
          </a:xfrm>
          <a:prstGeom prst="rect">
            <a:avLst/>
          </a:prstGeom>
        </p:spPr>
      </p:pic>
      <p:pic>
        <p:nvPicPr>
          <p:cNvPr id="16" name="Picture 15">
            <a:extLst>
              <a:ext uri="{FF2B5EF4-FFF2-40B4-BE49-F238E27FC236}">
                <a16:creationId xmlns:a16="http://schemas.microsoft.com/office/drawing/2014/main" id="{32C81F93-0395-22AC-1B36-D38522153CE4}"/>
              </a:ext>
            </a:extLst>
          </p:cNvPr>
          <p:cNvPicPr>
            <a:picLocks noChangeAspect="1"/>
          </p:cNvPicPr>
          <p:nvPr/>
        </p:nvPicPr>
        <p:blipFill>
          <a:blip r:embed="rId3"/>
          <a:stretch>
            <a:fillRect/>
          </a:stretch>
        </p:blipFill>
        <p:spPr>
          <a:xfrm>
            <a:off x="139150" y="912470"/>
            <a:ext cx="4469923" cy="2391982"/>
          </a:xfrm>
          <a:prstGeom prst="rect">
            <a:avLst/>
          </a:prstGeom>
        </p:spPr>
      </p:pic>
      <p:sp>
        <p:nvSpPr>
          <p:cNvPr id="19" name="TextBox 18">
            <a:extLst>
              <a:ext uri="{FF2B5EF4-FFF2-40B4-BE49-F238E27FC236}">
                <a16:creationId xmlns:a16="http://schemas.microsoft.com/office/drawing/2014/main" id="{5D294920-C356-F794-0426-493EE008E069}"/>
              </a:ext>
            </a:extLst>
          </p:cNvPr>
          <p:cNvSpPr txBox="1"/>
          <p:nvPr/>
        </p:nvSpPr>
        <p:spPr>
          <a:xfrm>
            <a:off x="4680903" y="4910178"/>
            <a:ext cx="7326815" cy="830997"/>
          </a:xfrm>
          <a:prstGeom prst="rect">
            <a:avLst/>
          </a:prstGeom>
          <a:noFill/>
        </p:spPr>
        <p:txBody>
          <a:bodyPr wrap="square">
            <a:spAutoFit/>
          </a:bodyPr>
          <a:lstStyle/>
          <a:p>
            <a:r>
              <a:rPr lang="en-US" sz="2400" dirty="0">
                <a:latin typeface="Arial Black" panose="020B0A04020102020204" pitchFamily="34" charset="0"/>
                <a:cs typeface="Aharoni" panose="02010803020104030203" pitchFamily="2" charset="-79"/>
              </a:rPr>
              <a:t>How can I try to help my neighbor this week?</a:t>
            </a:r>
          </a:p>
        </p:txBody>
      </p:sp>
    </p:spTree>
    <p:extLst>
      <p:ext uri="{BB962C8B-B14F-4D97-AF65-F5344CB8AC3E}">
        <p14:creationId xmlns:p14="http://schemas.microsoft.com/office/powerpoint/2010/main" val="39925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0" grpId="0"/>
      <p:bldP spid="14" grpId="0"/>
      <p:bldP spid="20"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64AA4FF-6847-FFFB-75E5-2675B352C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58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04649A-BEA2-A515-7BE3-7ADBCBD51626}"/>
              </a:ext>
            </a:extLst>
          </p:cNvPr>
          <p:cNvSpPr txBox="1"/>
          <p:nvPr/>
        </p:nvSpPr>
        <p:spPr>
          <a:xfrm>
            <a:off x="3424376" y="3716741"/>
            <a:ext cx="4748074" cy="1107996"/>
          </a:xfrm>
          <a:prstGeom prst="rect">
            <a:avLst/>
          </a:prstGeom>
          <a:noFill/>
        </p:spPr>
        <p:txBody>
          <a:bodyPr wrap="square" rtlCol="0">
            <a:spAutoFit/>
          </a:bodyPr>
          <a:lstStyle/>
          <a:p>
            <a:pPr algn="just"/>
            <a:r>
              <a:rPr lang="en-US" sz="6600" dirty="0">
                <a:solidFill>
                  <a:schemeClr val="accent6">
                    <a:lumMod val="50000"/>
                  </a:schemeClr>
                </a:solidFill>
                <a:latin typeface="Arial Black" pitchFamily="34" charset="0"/>
              </a:rPr>
              <a:t>ACTIVITY</a:t>
            </a:r>
            <a:endParaRPr lang="en-US" sz="6600" b="1" dirty="0">
              <a:solidFill>
                <a:schemeClr val="accent6">
                  <a:lumMod val="50000"/>
                </a:schemeClr>
              </a:solidFill>
              <a:latin typeface="Arial Black" pitchFamily="34" charset="0"/>
            </a:endParaRPr>
          </a:p>
        </p:txBody>
      </p:sp>
    </p:spTree>
    <p:extLst>
      <p:ext uri="{BB962C8B-B14F-4D97-AF65-F5344CB8AC3E}">
        <p14:creationId xmlns:p14="http://schemas.microsoft.com/office/powerpoint/2010/main" val="154620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1D2D8-3F67-E6C7-CE5D-B32E2C0FE7D8}"/>
              </a:ext>
            </a:extLst>
          </p:cNvPr>
          <p:cNvPicPr>
            <a:picLocks noChangeAspect="1"/>
          </p:cNvPicPr>
          <p:nvPr/>
        </p:nvPicPr>
        <p:blipFill>
          <a:blip r:embed="rId2"/>
          <a:stretch>
            <a:fillRect/>
          </a:stretch>
        </p:blipFill>
        <p:spPr>
          <a:xfrm>
            <a:off x="5139" y="286751"/>
            <a:ext cx="3298693" cy="2487841"/>
          </a:xfrm>
          <a:prstGeom prst="rect">
            <a:avLst/>
          </a:prstGeom>
        </p:spPr>
      </p:pic>
      <p:sp>
        <p:nvSpPr>
          <p:cNvPr id="6" name="TextBox 5">
            <a:extLst>
              <a:ext uri="{FF2B5EF4-FFF2-40B4-BE49-F238E27FC236}">
                <a16:creationId xmlns:a16="http://schemas.microsoft.com/office/drawing/2014/main" id="{543E1A8F-0522-251D-5A30-74489F3ACEE5}"/>
              </a:ext>
            </a:extLst>
          </p:cNvPr>
          <p:cNvSpPr txBox="1"/>
          <p:nvPr/>
        </p:nvSpPr>
        <p:spPr>
          <a:xfrm>
            <a:off x="2904186" y="186744"/>
            <a:ext cx="5325414" cy="523220"/>
          </a:xfrm>
          <a:prstGeom prst="rect">
            <a:avLst/>
          </a:prstGeom>
          <a:noFill/>
        </p:spPr>
        <p:txBody>
          <a:bodyPr wrap="square" rtlCol="0">
            <a:spAutoFit/>
          </a:bodyPr>
          <a:lstStyle/>
          <a:p>
            <a:r>
              <a:rPr lang="en-US" sz="2800" b="1" dirty="0">
                <a:solidFill>
                  <a:schemeClr val="bg2">
                    <a:lumMod val="50000"/>
                  </a:schemeClr>
                </a:solidFill>
              </a:rPr>
              <a:t>El </a:t>
            </a:r>
            <a:r>
              <a:rPr lang="en-US" sz="2800" b="1" dirty="0" err="1">
                <a:solidFill>
                  <a:schemeClr val="bg2">
                    <a:lumMod val="50000"/>
                  </a:schemeClr>
                </a:solidFill>
              </a:rPr>
              <a:t>Buen</a:t>
            </a:r>
            <a:r>
              <a:rPr lang="en-US" sz="2800" b="1" dirty="0">
                <a:solidFill>
                  <a:schemeClr val="bg2">
                    <a:lumMod val="50000"/>
                  </a:schemeClr>
                </a:solidFill>
              </a:rPr>
              <a:t> </a:t>
            </a:r>
            <a:r>
              <a:rPr lang="en-US" sz="2800" b="1" dirty="0" err="1">
                <a:solidFill>
                  <a:schemeClr val="bg2">
                    <a:lumMod val="50000"/>
                  </a:schemeClr>
                </a:solidFill>
              </a:rPr>
              <a:t>Samaritano</a:t>
            </a:r>
            <a:endParaRPr lang="en-US" sz="2800" b="1" dirty="0">
              <a:solidFill>
                <a:schemeClr val="bg2">
                  <a:lumMod val="50000"/>
                </a:schemeClr>
              </a:solidFill>
            </a:endParaRPr>
          </a:p>
        </p:txBody>
      </p:sp>
      <p:sp>
        <p:nvSpPr>
          <p:cNvPr id="7" name="TextBox 6">
            <a:extLst>
              <a:ext uri="{FF2B5EF4-FFF2-40B4-BE49-F238E27FC236}">
                <a16:creationId xmlns:a16="http://schemas.microsoft.com/office/drawing/2014/main" id="{673D97F0-6B93-7DBB-A4DC-FF704A8AA9C4}"/>
              </a:ext>
            </a:extLst>
          </p:cNvPr>
          <p:cNvSpPr txBox="1"/>
          <p:nvPr/>
        </p:nvSpPr>
        <p:spPr>
          <a:xfrm>
            <a:off x="7753423" y="117387"/>
            <a:ext cx="4252517" cy="646331"/>
          </a:xfrm>
          <a:prstGeom prst="rect">
            <a:avLst/>
          </a:prstGeom>
          <a:noFill/>
        </p:spPr>
        <p:txBody>
          <a:bodyPr wrap="square" rtlCol="0">
            <a:spAutoFit/>
          </a:bodyPr>
          <a:lstStyle/>
          <a:p>
            <a:r>
              <a:rPr lang="en-US" dirty="0" err="1"/>
              <a:t>Selecciona</a:t>
            </a:r>
            <a:r>
              <a:rPr lang="en-US" dirty="0"/>
              <a:t> </a:t>
            </a:r>
            <a:r>
              <a:rPr lang="en-US" dirty="0" err="1"/>
              <a:t>en</a:t>
            </a:r>
            <a:r>
              <a:rPr lang="en-US" dirty="0"/>
              <a:t> la </a:t>
            </a:r>
            <a:r>
              <a:rPr lang="en-US" dirty="0" err="1"/>
              <a:t>columna</a:t>
            </a:r>
            <a:r>
              <a:rPr lang="en-US" dirty="0"/>
              <a:t> la </a:t>
            </a:r>
            <a:r>
              <a:rPr lang="en-US" dirty="0" err="1"/>
              <a:t>frase</a:t>
            </a:r>
            <a:r>
              <a:rPr lang="en-US" dirty="0"/>
              <a:t> que </a:t>
            </a:r>
            <a:r>
              <a:rPr lang="en-US" dirty="0" err="1"/>
              <a:t>va</a:t>
            </a:r>
            <a:r>
              <a:rPr lang="en-US" dirty="0"/>
              <a:t> con </a:t>
            </a:r>
            <a:r>
              <a:rPr lang="en-US" dirty="0" err="1"/>
              <a:t>el</a:t>
            </a:r>
            <a:r>
              <a:rPr lang="en-US" dirty="0"/>
              <a:t> </a:t>
            </a:r>
            <a:r>
              <a:rPr lang="en-US" dirty="0" err="1"/>
              <a:t>dibujo</a:t>
            </a:r>
            <a:r>
              <a:rPr lang="en-US" dirty="0"/>
              <a:t>.</a:t>
            </a:r>
          </a:p>
        </p:txBody>
      </p:sp>
      <p:sp>
        <p:nvSpPr>
          <p:cNvPr id="8" name="TextBox 7">
            <a:extLst>
              <a:ext uri="{FF2B5EF4-FFF2-40B4-BE49-F238E27FC236}">
                <a16:creationId xmlns:a16="http://schemas.microsoft.com/office/drawing/2014/main" id="{C9D4A66A-13EE-88E2-8FBB-CA3001A8EF2B}"/>
              </a:ext>
            </a:extLst>
          </p:cNvPr>
          <p:cNvSpPr txBox="1"/>
          <p:nvPr/>
        </p:nvSpPr>
        <p:spPr>
          <a:xfrm>
            <a:off x="9701637" y="3015569"/>
            <a:ext cx="2318546" cy="954107"/>
          </a:xfrm>
          <a:prstGeom prst="rect">
            <a:avLst/>
          </a:prstGeom>
          <a:noFill/>
          <a:ln>
            <a:solidFill>
              <a:srgbClr val="0070C0"/>
            </a:solidFill>
          </a:ln>
        </p:spPr>
        <p:txBody>
          <a:bodyPr wrap="square" rtlCol="0">
            <a:spAutoFit/>
          </a:bodyPr>
          <a:lstStyle/>
          <a:p>
            <a:pPr marL="0" marR="0" algn="ctr">
              <a:spcBef>
                <a:spcPts val="0"/>
              </a:spcBef>
              <a:spcAft>
                <a:spcPts val="0"/>
              </a:spcAft>
            </a:pPr>
            <a:r>
              <a:rPr lang="en-US" sz="1400" b="1" dirty="0">
                <a:solidFill>
                  <a:schemeClr val="bg2">
                    <a:lumMod val="50000"/>
                  </a:schemeClr>
                </a:solidFill>
                <a:latin typeface="Arial" panose="020B0604020202020204" pitchFamily="34" charset="0"/>
                <a:cs typeface="Arial" panose="020B0604020202020204" pitchFamily="34" charset="0"/>
              </a:rPr>
              <a:t>A Levite came to the place, and when he saw him, he passed by on the opposite side.</a:t>
            </a:r>
          </a:p>
        </p:txBody>
      </p:sp>
      <p:pic>
        <p:nvPicPr>
          <p:cNvPr id="11" name="Picture 10">
            <a:extLst>
              <a:ext uri="{FF2B5EF4-FFF2-40B4-BE49-F238E27FC236}">
                <a16:creationId xmlns:a16="http://schemas.microsoft.com/office/drawing/2014/main" id="{91C6B538-0073-AD2E-322D-1527918FB790}"/>
              </a:ext>
            </a:extLst>
          </p:cNvPr>
          <p:cNvPicPr>
            <a:picLocks noChangeAspect="1"/>
          </p:cNvPicPr>
          <p:nvPr/>
        </p:nvPicPr>
        <p:blipFill>
          <a:blip r:embed="rId3"/>
          <a:stretch>
            <a:fillRect/>
          </a:stretch>
        </p:blipFill>
        <p:spPr>
          <a:xfrm>
            <a:off x="3627340" y="564262"/>
            <a:ext cx="3957716" cy="2385000"/>
          </a:xfrm>
          <a:prstGeom prst="rect">
            <a:avLst/>
          </a:prstGeom>
        </p:spPr>
      </p:pic>
      <p:sp>
        <p:nvSpPr>
          <p:cNvPr id="15" name="TextBox 14">
            <a:extLst>
              <a:ext uri="{FF2B5EF4-FFF2-40B4-BE49-F238E27FC236}">
                <a16:creationId xmlns:a16="http://schemas.microsoft.com/office/drawing/2014/main" id="{CDD85F1D-F44D-89ED-B9A6-1FF73E5317F5}"/>
              </a:ext>
            </a:extLst>
          </p:cNvPr>
          <p:cNvSpPr txBox="1"/>
          <p:nvPr/>
        </p:nvSpPr>
        <p:spPr>
          <a:xfrm>
            <a:off x="9959994" y="4141447"/>
            <a:ext cx="1801832" cy="523220"/>
          </a:xfrm>
          <a:prstGeom prst="rect">
            <a:avLst/>
          </a:prstGeom>
          <a:noFill/>
          <a:ln>
            <a:solidFill>
              <a:srgbClr val="0070C0"/>
            </a:solidFill>
          </a:ln>
        </p:spPr>
        <p:txBody>
          <a:bodyPr wrap="square" rtlCol="0">
            <a:spAutoFit/>
          </a:bodyPr>
          <a:lstStyle/>
          <a:p>
            <a:pPr marL="0" marR="0" algn="ctr">
              <a:spcBef>
                <a:spcPts val="0"/>
              </a:spcBef>
              <a:spcAft>
                <a:spcPts val="0"/>
              </a:spcAft>
            </a:pPr>
            <a:r>
              <a:rPr lang="en-US" sz="1400" b="1" dirty="0">
                <a:solidFill>
                  <a:schemeClr val="bg2">
                    <a:lumMod val="50000"/>
                  </a:schemeClr>
                </a:solidFill>
                <a:latin typeface="Arial" panose="020B0604020202020204" pitchFamily="34" charset="0"/>
                <a:cs typeface="Arial" panose="020B0604020202020204" pitchFamily="34" charset="0"/>
              </a:rPr>
              <a:t>He fell victim to robbers.</a:t>
            </a:r>
          </a:p>
        </p:txBody>
      </p:sp>
      <p:pic>
        <p:nvPicPr>
          <p:cNvPr id="17" name="Picture 16">
            <a:extLst>
              <a:ext uri="{FF2B5EF4-FFF2-40B4-BE49-F238E27FC236}">
                <a16:creationId xmlns:a16="http://schemas.microsoft.com/office/drawing/2014/main" id="{2EAA7FB8-783C-9143-7087-86746B51FFE9}"/>
              </a:ext>
            </a:extLst>
          </p:cNvPr>
          <p:cNvPicPr>
            <a:picLocks noChangeAspect="1"/>
          </p:cNvPicPr>
          <p:nvPr/>
        </p:nvPicPr>
        <p:blipFill>
          <a:blip r:embed="rId4"/>
          <a:stretch>
            <a:fillRect/>
          </a:stretch>
        </p:blipFill>
        <p:spPr>
          <a:xfrm>
            <a:off x="57604" y="2588628"/>
            <a:ext cx="2747919" cy="1925188"/>
          </a:xfrm>
          <a:prstGeom prst="rect">
            <a:avLst/>
          </a:prstGeom>
        </p:spPr>
      </p:pic>
      <p:sp>
        <p:nvSpPr>
          <p:cNvPr id="18" name="TextBox 17">
            <a:extLst>
              <a:ext uri="{FF2B5EF4-FFF2-40B4-BE49-F238E27FC236}">
                <a16:creationId xmlns:a16="http://schemas.microsoft.com/office/drawing/2014/main" id="{18105FA2-23F7-D6B9-E471-9143D44C84D7}"/>
              </a:ext>
            </a:extLst>
          </p:cNvPr>
          <p:cNvSpPr txBox="1"/>
          <p:nvPr/>
        </p:nvSpPr>
        <p:spPr>
          <a:xfrm>
            <a:off x="71234" y="2661736"/>
            <a:ext cx="631371" cy="369332"/>
          </a:xfrm>
          <a:prstGeom prst="rect">
            <a:avLst/>
          </a:prstGeom>
          <a:noFill/>
        </p:spPr>
        <p:txBody>
          <a:bodyPr wrap="square" rtlCol="0">
            <a:spAutoFit/>
          </a:bodyPr>
          <a:lstStyle/>
          <a:p>
            <a:r>
              <a:rPr lang="es-ES" dirty="0"/>
              <a:t>3</a:t>
            </a:r>
            <a:endParaRPr lang="en-US" dirty="0"/>
          </a:p>
        </p:txBody>
      </p:sp>
      <p:sp>
        <p:nvSpPr>
          <p:cNvPr id="19" name="TextBox 18">
            <a:extLst>
              <a:ext uri="{FF2B5EF4-FFF2-40B4-BE49-F238E27FC236}">
                <a16:creationId xmlns:a16="http://schemas.microsoft.com/office/drawing/2014/main" id="{F5FA9D32-13F4-A5AC-C78E-AEC6DCB72A40}"/>
              </a:ext>
            </a:extLst>
          </p:cNvPr>
          <p:cNvSpPr txBox="1"/>
          <p:nvPr/>
        </p:nvSpPr>
        <p:spPr>
          <a:xfrm>
            <a:off x="186060" y="376039"/>
            <a:ext cx="631371" cy="369332"/>
          </a:xfrm>
          <a:prstGeom prst="rect">
            <a:avLst/>
          </a:prstGeom>
          <a:noFill/>
        </p:spPr>
        <p:txBody>
          <a:bodyPr wrap="square" rtlCol="0">
            <a:spAutoFit/>
          </a:bodyPr>
          <a:lstStyle/>
          <a:p>
            <a:r>
              <a:rPr lang="es-ES" dirty="0"/>
              <a:t>1</a:t>
            </a:r>
            <a:endParaRPr lang="en-US" dirty="0"/>
          </a:p>
        </p:txBody>
      </p:sp>
      <p:sp>
        <p:nvSpPr>
          <p:cNvPr id="20" name="TextBox 19">
            <a:extLst>
              <a:ext uri="{FF2B5EF4-FFF2-40B4-BE49-F238E27FC236}">
                <a16:creationId xmlns:a16="http://schemas.microsoft.com/office/drawing/2014/main" id="{3A2CA7EB-A414-2851-3C47-960FB26D0F21}"/>
              </a:ext>
            </a:extLst>
          </p:cNvPr>
          <p:cNvSpPr txBox="1"/>
          <p:nvPr/>
        </p:nvSpPr>
        <p:spPr>
          <a:xfrm>
            <a:off x="9840202" y="2125222"/>
            <a:ext cx="2041415" cy="738664"/>
          </a:xfrm>
          <a:prstGeom prst="rect">
            <a:avLst/>
          </a:prstGeom>
          <a:noFill/>
          <a:ln>
            <a:solidFill>
              <a:srgbClr val="0070C0"/>
            </a:solidFill>
          </a:ln>
        </p:spPr>
        <p:txBody>
          <a:bodyPr wrap="square" rtlCol="0">
            <a:spAutoFit/>
          </a:bodyPr>
          <a:lstStyle/>
          <a:p>
            <a:pPr marL="0" marR="0" algn="ctr">
              <a:spcBef>
                <a:spcPts val="0"/>
              </a:spcBef>
              <a:spcAft>
                <a:spcPts val="0"/>
              </a:spcAft>
            </a:pPr>
            <a:r>
              <a:rPr lang="en-US" sz="1400" b="1" dirty="0">
                <a:solidFill>
                  <a:schemeClr val="bg2">
                    <a:lumMod val="50000"/>
                  </a:schemeClr>
                </a:solidFill>
                <a:latin typeface="Arial" panose="020B0604020202020204" pitchFamily="34" charset="0"/>
                <a:cs typeface="Arial" panose="020B0604020202020204" pitchFamily="34" charset="0"/>
              </a:rPr>
              <a:t>A man went down from Jerusalem to Jericho.</a:t>
            </a:r>
          </a:p>
        </p:txBody>
      </p:sp>
      <p:sp>
        <p:nvSpPr>
          <p:cNvPr id="23" name="TextBox 22">
            <a:extLst>
              <a:ext uri="{FF2B5EF4-FFF2-40B4-BE49-F238E27FC236}">
                <a16:creationId xmlns:a16="http://schemas.microsoft.com/office/drawing/2014/main" id="{046E3ECE-6542-6084-F207-DAC8CE18C912}"/>
              </a:ext>
            </a:extLst>
          </p:cNvPr>
          <p:cNvSpPr txBox="1"/>
          <p:nvPr/>
        </p:nvSpPr>
        <p:spPr>
          <a:xfrm>
            <a:off x="9801900" y="843018"/>
            <a:ext cx="2041415" cy="1169551"/>
          </a:xfrm>
          <a:prstGeom prst="rect">
            <a:avLst/>
          </a:prstGeom>
          <a:noFill/>
          <a:ln>
            <a:solidFill>
              <a:srgbClr val="0070C0"/>
            </a:solidFill>
          </a:ln>
        </p:spPr>
        <p:txBody>
          <a:bodyPr wrap="square" rtlCol="0">
            <a:spAutoFit/>
          </a:bodyPr>
          <a:lstStyle/>
          <a:p>
            <a:pPr marL="0" marR="0" algn="ctr">
              <a:spcBef>
                <a:spcPts val="0"/>
              </a:spcBef>
              <a:spcAft>
                <a:spcPts val="0"/>
              </a:spcAft>
            </a:pPr>
            <a:r>
              <a:rPr lang="en-US" sz="1400" b="1" dirty="0">
                <a:solidFill>
                  <a:schemeClr val="bg2">
                    <a:lumMod val="50000"/>
                  </a:schemeClr>
                </a:solidFill>
                <a:latin typeface="Arial" panose="020B0604020202020204" pitchFamily="34" charset="0"/>
                <a:cs typeface="Arial" panose="020B0604020202020204" pitchFamily="34" charset="0"/>
              </a:rPr>
              <a:t>But a Samaritan traveler who came upon him was moved with compassion at the sight.</a:t>
            </a:r>
          </a:p>
        </p:txBody>
      </p:sp>
      <p:pic>
        <p:nvPicPr>
          <p:cNvPr id="25" name="Picture 24">
            <a:extLst>
              <a:ext uri="{FF2B5EF4-FFF2-40B4-BE49-F238E27FC236}">
                <a16:creationId xmlns:a16="http://schemas.microsoft.com/office/drawing/2014/main" id="{B2E13235-7596-3ECD-18EA-B4B713C7835C}"/>
              </a:ext>
            </a:extLst>
          </p:cNvPr>
          <p:cNvPicPr>
            <a:picLocks noChangeAspect="1"/>
          </p:cNvPicPr>
          <p:nvPr/>
        </p:nvPicPr>
        <p:blipFill>
          <a:blip r:embed="rId5"/>
          <a:stretch>
            <a:fillRect/>
          </a:stretch>
        </p:blipFill>
        <p:spPr>
          <a:xfrm>
            <a:off x="386920" y="4585626"/>
            <a:ext cx="4088487" cy="2385000"/>
          </a:xfrm>
          <a:prstGeom prst="rect">
            <a:avLst/>
          </a:prstGeom>
        </p:spPr>
      </p:pic>
      <p:pic>
        <p:nvPicPr>
          <p:cNvPr id="27" name="Picture 26">
            <a:extLst>
              <a:ext uri="{FF2B5EF4-FFF2-40B4-BE49-F238E27FC236}">
                <a16:creationId xmlns:a16="http://schemas.microsoft.com/office/drawing/2014/main" id="{2CCEE401-0CEA-F26B-31AB-3B8A2843E656}"/>
              </a:ext>
            </a:extLst>
          </p:cNvPr>
          <p:cNvPicPr>
            <a:picLocks noChangeAspect="1"/>
          </p:cNvPicPr>
          <p:nvPr/>
        </p:nvPicPr>
        <p:blipFill>
          <a:blip r:embed="rId6"/>
          <a:stretch>
            <a:fillRect/>
          </a:stretch>
        </p:blipFill>
        <p:spPr>
          <a:xfrm>
            <a:off x="6367280" y="3647737"/>
            <a:ext cx="3192023" cy="3210263"/>
          </a:xfrm>
          <a:prstGeom prst="rect">
            <a:avLst/>
          </a:prstGeom>
        </p:spPr>
      </p:pic>
      <p:pic>
        <p:nvPicPr>
          <p:cNvPr id="22" name="Picture 21">
            <a:extLst>
              <a:ext uri="{FF2B5EF4-FFF2-40B4-BE49-F238E27FC236}">
                <a16:creationId xmlns:a16="http://schemas.microsoft.com/office/drawing/2014/main" id="{593920FD-40AF-E4FE-3534-FA70B3D06EA0}"/>
              </a:ext>
            </a:extLst>
          </p:cNvPr>
          <p:cNvPicPr>
            <a:picLocks noChangeAspect="1"/>
          </p:cNvPicPr>
          <p:nvPr/>
        </p:nvPicPr>
        <p:blipFill>
          <a:blip r:embed="rId7"/>
          <a:stretch>
            <a:fillRect/>
          </a:stretch>
        </p:blipFill>
        <p:spPr>
          <a:xfrm>
            <a:off x="3627340" y="2949262"/>
            <a:ext cx="3192023" cy="1931173"/>
          </a:xfrm>
          <a:prstGeom prst="rect">
            <a:avLst/>
          </a:prstGeom>
        </p:spPr>
      </p:pic>
      <p:sp>
        <p:nvSpPr>
          <p:cNvPr id="32" name="TextBox 31">
            <a:extLst>
              <a:ext uri="{FF2B5EF4-FFF2-40B4-BE49-F238E27FC236}">
                <a16:creationId xmlns:a16="http://schemas.microsoft.com/office/drawing/2014/main" id="{51D3B357-4533-7A0D-4DE0-263004F48F54}"/>
              </a:ext>
            </a:extLst>
          </p:cNvPr>
          <p:cNvSpPr txBox="1"/>
          <p:nvPr/>
        </p:nvSpPr>
        <p:spPr>
          <a:xfrm>
            <a:off x="3673590" y="779676"/>
            <a:ext cx="631371" cy="369332"/>
          </a:xfrm>
          <a:prstGeom prst="rect">
            <a:avLst/>
          </a:prstGeom>
          <a:noFill/>
        </p:spPr>
        <p:txBody>
          <a:bodyPr wrap="square" rtlCol="0">
            <a:spAutoFit/>
          </a:bodyPr>
          <a:lstStyle/>
          <a:p>
            <a:r>
              <a:rPr lang="es-ES" dirty="0"/>
              <a:t>2</a:t>
            </a:r>
            <a:endParaRPr lang="en-US" dirty="0"/>
          </a:p>
        </p:txBody>
      </p:sp>
      <p:sp>
        <p:nvSpPr>
          <p:cNvPr id="33" name="TextBox 32">
            <a:extLst>
              <a:ext uri="{FF2B5EF4-FFF2-40B4-BE49-F238E27FC236}">
                <a16:creationId xmlns:a16="http://schemas.microsoft.com/office/drawing/2014/main" id="{AB9E3811-728E-5CDE-2310-B5DC297DBB36}"/>
              </a:ext>
            </a:extLst>
          </p:cNvPr>
          <p:cNvSpPr txBox="1"/>
          <p:nvPr/>
        </p:nvSpPr>
        <p:spPr>
          <a:xfrm>
            <a:off x="3225610" y="2949262"/>
            <a:ext cx="631371" cy="369332"/>
          </a:xfrm>
          <a:prstGeom prst="rect">
            <a:avLst/>
          </a:prstGeom>
          <a:noFill/>
        </p:spPr>
        <p:txBody>
          <a:bodyPr wrap="square" rtlCol="0">
            <a:spAutoFit/>
          </a:bodyPr>
          <a:lstStyle/>
          <a:p>
            <a:r>
              <a:rPr lang="es-ES" dirty="0"/>
              <a:t>4</a:t>
            </a:r>
            <a:endParaRPr lang="en-US" dirty="0"/>
          </a:p>
        </p:txBody>
      </p:sp>
      <p:sp>
        <p:nvSpPr>
          <p:cNvPr id="34" name="TextBox 33">
            <a:extLst>
              <a:ext uri="{FF2B5EF4-FFF2-40B4-BE49-F238E27FC236}">
                <a16:creationId xmlns:a16="http://schemas.microsoft.com/office/drawing/2014/main" id="{545E1274-D1C2-E02B-82B8-37D37D0BC6EC}"/>
              </a:ext>
            </a:extLst>
          </p:cNvPr>
          <p:cNvSpPr txBox="1"/>
          <p:nvPr/>
        </p:nvSpPr>
        <p:spPr>
          <a:xfrm>
            <a:off x="13432" y="4506919"/>
            <a:ext cx="631371" cy="369332"/>
          </a:xfrm>
          <a:prstGeom prst="rect">
            <a:avLst/>
          </a:prstGeom>
          <a:noFill/>
        </p:spPr>
        <p:txBody>
          <a:bodyPr wrap="square" rtlCol="0">
            <a:spAutoFit/>
          </a:bodyPr>
          <a:lstStyle/>
          <a:p>
            <a:r>
              <a:rPr lang="es-ES" dirty="0"/>
              <a:t>5</a:t>
            </a:r>
            <a:endParaRPr lang="en-US" dirty="0"/>
          </a:p>
        </p:txBody>
      </p:sp>
      <p:sp>
        <p:nvSpPr>
          <p:cNvPr id="35" name="TextBox 34">
            <a:extLst>
              <a:ext uri="{FF2B5EF4-FFF2-40B4-BE49-F238E27FC236}">
                <a16:creationId xmlns:a16="http://schemas.microsoft.com/office/drawing/2014/main" id="{2DADF628-2788-E026-A7DD-4007C8663F7B}"/>
              </a:ext>
            </a:extLst>
          </p:cNvPr>
          <p:cNvSpPr txBox="1"/>
          <p:nvPr/>
        </p:nvSpPr>
        <p:spPr>
          <a:xfrm>
            <a:off x="6261351" y="4819228"/>
            <a:ext cx="631371" cy="369332"/>
          </a:xfrm>
          <a:prstGeom prst="rect">
            <a:avLst/>
          </a:prstGeom>
          <a:noFill/>
        </p:spPr>
        <p:txBody>
          <a:bodyPr wrap="square" rtlCol="0">
            <a:spAutoFit/>
          </a:bodyPr>
          <a:lstStyle/>
          <a:p>
            <a:r>
              <a:rPr lang="es-ES" dirty="0"/>
              <a:t>6</a:t>
            </a:r>
            <a:endParaRPr lang="en-US" dirty="0"/>
          </a:p>
        </p:txBody>
      </p:sp>
      <p:sp>
        <p:nvSpPr>
          <p:cNvPr id="36" name="TextBox 35">
            <a:extLst>
              <a:ext uri="{FF2B5EF4-FFF2-40B4-BE49-F238E27FC236}">
                <a16:creationId xmlns:a16="http://schemas.microsoft.com/office/drawing/2014/main" id="{240AA083-C5DD-3FC5-15F6-52CA0D5B4183}"/>
              </a:ext>
            </a:extLst>
          </p:cNvPr>
          <p:cNvSpPr txBox="1"/>
          <p:nvPr/>
        </p:nvSpPr>
        <p:spPr>
          <a:xfrm>
            <a:off x="9723849" y="5482659"/>
            <a:ext cx="2274125" cy="1169551"/>
          </a:xfrm>
          <a:prstGeom prst="rect">
            <a:avLst/>
          </a:prstGeom>
          <a:noFill/>
          <a:ln>
            <a:solidFill>
              <a:srgbClr val="0070C0"/>
            </a:solidFill>
          </a:ln>
        </p:spPr>
        <p:txBody>
          <a:bodyPr wrap="square" rtlCol="0">
            <a:spAutoFit/>
          </a:bodyPr>
          <a:lstStyle/>
          <a:p>
            <a:pPr marL="0" marR="0" algn="ctr">
              <a:spcBef>
                <a:spcPts val="0"/>
              </a:spcBef>
              <a:spcAft>
                <a:spcPts val="0"/>
              </a:spcAft>
            </a:pPr>
            <a:r>
              <a:rPr lang="en-US" sz="1400" b="1" dirty="0">
                <a:solidFill>
                  <a:schemeClr val="bg2">
                    <a:lumMod val="50000"/>
                  </a:schemeClr>
                </a:solidFill>
                <a:latin typeface="Arial" panose="020B0604020202020204" pitchFamily="34" charset="0"/>
                <a:cs typeface="Arial" panose="020B0604020202020204" pitchFamily="34" charset="0"/>
              </a:rPr>
              <a:t>A priest happened to be going down that road, but when he saw him, he passed by on the opposite side.</a:t>
            </a:r>
          </a:p>
        </p:txBody>
      </p:sp>
      <p:sp>
        <p:nvSpPr>
          <p:cNvPr id="37" name="TextBox 36">
            <a:extLst>
              <a:ext uri="{FF2B5EF4-FFF2-40B4-BE49-F238E27FC236}">
                <a16:creationId xmlns:a16="http://schemas.microsoft.com/office/drawing/2014/main" id="{2EEF9D99-2BCD-A40B-8130-CE1EB9E152D9}"/>
              </a:ext>
            </a:extLst>
          </p:cNvPr>
          <p:cNvSpPr txBox="1"/>
          <p:nvPr/>
        </p:nvSpPr>
        <p:spPr>
          <a:xfrm>
            <a:off x="9801900" y="4767914"/>
            <a:ext cx="2118025" cy="523220"/>
          </a:xfrm>
          <a:prstGeom prst="rect">
            <a:avLst/>
          </a:prstGeom>
          <a:noFill/>
          <a:ln>
            <a:solidFill>
              <a:srgbClr val="0070C0"/>
            </a:solidFill>
          </a:ln>
        </p:spPr>
        <p:txBody>
          <a:bodyPr wrap="square" rtlCol="0">
            <a:spAutoFit/>
          </a:bodyPr>
          <a:lstStyle/>
          <a:p>
            <a:pPr marL="0" marR="0" algn="ctr">
              <a:spcBef>
                <a:spcPts val="0"/>
              </a:spcBef>
              <a:spcAft>
                <a:spcPts val="0"/>
              </a:spcAft>
            </a:pPr>
            <a:r>
              <a:rPr lang="en-US" sz="1400" b="1" dirty="0">
                <a:solidFill>
                  <a:schemeClr val="bg2">
                    <a:lumMod val="50000"/>
                  </a:schemeClr>
                </a:solidFill>
                <a:latin typeface="Arial" panose="020B0604020202020204" pitchFamily="34" charset="0"/>
                <a:cs typeface="Arial" panose="020B0604020202020204" pitchFamily="34" charset="0"/>
              </a:rPr>
              <a:t>They went off leaving him half-dead.</a:t>
            </a:r>
          </a:p>
        </p:txBody>
      </p:sp>
      <p:sp>
        <p:nvSpPr>
          <p:cNvPr id="28" name="TextBox 27">
            <a:extLst>
              <a:ext uri="{FF2B5EF4-FFF2-40B4-BE49-F238E27FC236}">
                <a16:creationId xmlns:a16="http://schemas.microsoft.com/office/drawing/2014/main" id="{C5310180-8AFB-F3A1-6BCD-A3FDEBA196FA}"/>
              </a:ext>
            </a:extLst>
          </p:cNvPr>
          <p:cNvSpPr txBox="1"/>
          <p:nvPr/>
        </p:nvSpPr>
        <p:spPr>
          <a:xfrm>
            <a:off x="1488677" y="564262"/>
            <a:ext cx="1815155" cy="707886"/>
          </a:xfrm>
          <a:prstGeom prst="rect">
            <a:avLst/>
          </a:prstGeom>
          <a:noFill/>
          <a:ln>
            <a:solidFill>
              <a:schemeClr val="bg1"/>
            </a:solidFill>
          </a:ln>
        </p:spPr>
        <p:txBody>
          <a:bodyPr wrap="square" rtlCol="0">
            <a:spAutoFit/>
          </a:bodyPr>
          <a:lstStyle/>
          <a:p>
            <a:pPr marL="0" marR="0" algn="ctr">
              <a:spcBef>
                <a:spcPts val="0"/>
              </a:spcBef>
              <a:spcAft>
                <a:spcPts val="0"/>
              </a:spcAft>
            </a:pPr>
            <a:r>
              <a:rPr lang="en-US" sz="1300" b="1" dirty="0">
                <a:solidFill>
                  <a:schemeClr val="bg2">
                    <a:lumMod val="50000"/>
                  </a:schemeClr>
                </a:solidFill>
                <a:latin typeface="Arial" panose="020B0604020202020204" pitchFamily="34" charset="0"/>
                <a:cs typeface="Arial" panose="020B0604020202020204" pitchFamily="34" charset="0"/>
              </a:rPr>
              <a:t>A man went down from Jerusalem to Jericho</a:t>
            </a:r>
            <a:r>
              <a:rPr lang="en-US" sz="1400" b="1" dirty="0">
                <a:solidFill>
                  <a:schemeClr val="bg2">
                    <a:lumMod val="50000"/>
                  </a:schemeClr>
                </a:solidFill>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850AED98-8B9E-3912-9442-1DD9B320E085}"/>
              </a:ext>
            </a:extLst>
          </p:cNvPr>
          <p:cNvSpPr txBox="1"/>
          <p:nvPr/>
        </p:nvSpPr>
        <p:spPr>
          <a:xfrm>
            <a:off x="5466364" y="802015"/>
            <a:ext cx="1801832" cy="523220"/>
          </a:xfrm>
          <a:prstGeom prst="rect">
            <a:avLst/>
          </a:prstGeom>
          <a:noFill/>
          <a:ln>
            <a:solidFill>
              <a:schemeClr val="bg1"/>
            </a:solidFill>
          </a:ln>
        </p:spPr>
        <p:txBody>
          <a:bodyPr wrap="square" rtlCol="0">
            <a:spAutoFit/>
          </a:bodyPr>
          <a:lstStyle/>
          <a:p>
            <a:pPr marL="0" marR="0" algn="ctr">
              <a:spcBef>
                <a:spcPts val="0"/>
              </a:spcBef>
              <a:spcAft>
                <a:spcPts val="0"/>
              </a:spcAft>
            </a:pPr>
            <a:r>
              <a:rPr lang="en-US" sz="1400" b="1" dirty="0">
                <a:solidFill>
                  <a:schemeClr val="bg2">
                    <a:lumMod val="50000"/>
                  </a:schemeClr>
                </a:solidFill>
                <a:latin typeface="Arial" panose="020B0604020202020204" pitchFamily="34" charset="0"/>
                <a:cs typeface="Arial" panose="020B0604020202020204" pitchFamily="34" charset="0"/>
              </a:rPr>
              <a:t>He fell victim to robbers.</a:t>
            </a:r>
          </a:p>
        </p:txBody>
      </p:sp>
      <p:sp>
        <p:nvSpPr>
          <p:cNvPr id="30" name="TextBox 29">
            <a:extLst>
              <a:ext uri="{FF2B5EF4-FFF2-40B4-BE49-F238E27FC236}">
                <a16:creationId xmlns:a16="http://schemas.microsoft.com/office/drawing/2014/main" id="{C6E67C80-C074-43F3-EB27-7EE083A3E6D3}"/>
              </a:ext>
            </a:extLst>
          </p:cNvPr>
          <p:cNvSpPr txBox="1"/>
          <p:nvPr/>
        </p:nvSpPr>
        <p:spPr>
          <a:xfrm>
            <a:off x="764127" y="2863880"/>
            <a:ext cx="2118025" cy="523220"/>
          </a:xfrm>
          <a:prstGeom prst="rect">
            <a:avLst/>
          </a:prstGeom>
          <a:noFill/>
          <a:ln>
            <a:solidFill>
              <a:schemeClr val="bg1"/>
            </a:solidFill>
          </a:ln>
        </p:spPr>
        <p:txBody>
          <a:bodyPr wrap="square" rtlCol="0">
            <a:spAutoFit/>
          </a:bodyPr>
          <a:lstStyle/>
          <a:p>
            <a:pPr marL="0" marR="0" algn="ctr">
              <a:spcBef>
                <a:spcPts val="0"/>
              </a:spcBef>
              <a:spcAft>
                <a:spcPts val="0"/>
              </a:spcAft>
            </a:pPr>
            <a:r>
              <a:rPr lang="en-US" sz="1400" b="1" dirty="0">
                <a:solidFill>
                  <a:schemeClr val="bg2">
                    <a:lumMod val="50000"/>
                  </a:schemeClr>
                </a:solidFill>
                <a:latin typeface="Arial" panose="020B0604020202020204" pitchFamily="34" charset="0"/>
                <a:cs typeface="Arial" panose="020B0604020202020204" pitchFamily="34" charset="0"/>
              </a:rPr>
              <a:t>They went off leaving him half-dead.</a:t>
            </a:r>
          </a:p>
        </p:txBody>
      </p:sp>
      <p:sp>
        <p:nvSpPr>
          <p:cNvPr id="31" name="TextBox 30">
            <a:extLst>
              <a:ext uri="{FF2B5EF4-FFF2-40B4-BE49-F238E27FC236}">
                <a16:creationId xmlns:a16="http://schemas.microsoft.com/office/drawing/2014/main" id="{326AFE9F-3C60-186F-A567-9EC9FFC23CFB}"/>
              </a:ext>
            </a:extLst>
          </p:cNvPr>
          <p:cNvSpPr txBox="1"/>
          <p:nvPr/>
        </p:nvSpPr>
        <p:spPr>
          <a:xfrm>
            <a:off x="4877137" y="3578894"/>
            <a:ext cx="1723688" cy="1200329"/>
          </a:xfrm>
          <a:prstGeom prst="rect">
            <a:avLst/>
          </a:prstGeom>
          <a:solidFill>
            <a:schemeClr val="bg1"/>
          </a:solidFill>
          <a:ln>
            <a:solidFill>
              <a:srgbClr val="0070C0"/>
            </a:solidFill>
          </a:ln>
        </p:spPr>
        <p:txBody>
          <a:bodyPr wrap="square" rtlCol="0">
            <a:spAutoFit/>
          </a:bodyPr>
          <a:lstStyle/>
          <a:p>
            <a:pPr marL="0" marR="0" algn="ctr">
              <a:spcBef>
                <a:spcPts val="0"/>
              </a:spcBef>
              <a:spcAft>
                <a:spcPts val="0"/>
              </a:spcAft>
            </a:pPr>
            <a:r>
              <a:rPr lang="en-US" sz="1200" b="1" dirty="0">
                <a:solidFill>
                  <a:schemeClr val="bg2">
                    <a:lumMod val="50000"/>
                  </a:schemeClr>
                </a:solidFill>
                <a:latin typeface="Arial" panose="020B0604020202020204" pitchFamily="34" charset="0"/>
                <a:cs typeface="Arial" panose="020B0604020202020204" pitchFamily="34" charset="0"/>
              </a:rPr>
              <a:t>A priest happened to be going down that road, but when he saw him, he passed by on the opposite side.</a:t>
            </a:r>
          </a:p>
        </p:txBody>
      </p:sp>
      <p:sp>
        <p:nvSpPr>
          <p:cNvPr id="42" name="TextBox 41">
            <a:extLst>
              <a:ext uri="{FF2B5EF4-FFF2-40B4-BE49-F238E27FC236}">
                <a16:creationId xmlns:a16="http://schemas.microsoft.com/office/drawing/2014/main" id="{E2510B3D-C743-08C4-5841-194BC6BADF91}"/>
              </a:ext>
            </a:extLst>
          </p:cNvPr>
          <p:cNvSpPr txBox="1"/>
          <p:nvPr/>
        </p:nvSpPr>
        <p:spPr>
          <a:xfrm>
            <a:off x="2083232" y="4947129"/>
            <a:ext cx="1906043" cy="830997"/>
          </a:xfrm>
          <a:prstGeom prst="rect">
            <a:avLst/>
          </a:prstGeom>
          <a:solidFill>
            <a:schemeClr val="bg1"/>
          </a:solidFill>
          <a:ln>
            <a:solidFill>
              <a:srgbClr val="0070C0"/>
            </a:solidFill>
          </a:ln>
        </p:spPr>
        <p:txBody>
          <a:bodyPr wrap="square" rtlCol="0">
            <a:spAutoFit/>
          </a:bodyPr>
          <a:lstStyle/>
          <a:p>
            <a:pPr marL="0" marR="0" algn="ctr">
              <a:spcBef>
                <a:spcPts val="0"/>
              </a:spcBef>
              <a:spcAft>
                <a:spcPts val="0"/>
              </a:spcAft>
            </a:pPr>
            <a:r>
              <a:rPr lang="en-US" sz="1200" b="1" dirty="0">
                <a:solidFill>
                  <a:schemeClr val="bg2">
                    <a:lumMod val="50000"/>
                  </a:schemeClr>
                </a:solidFill>
                <a:latin typeface="Arial" panose="020B0604020202020204" pitchFamily="34" charset="0"/>
                <a:cs typeface="Arial" panose="020B0604020202020204" pitchFamily="34" charset="0"/>
              </a:rPr>
              <a:t>A Levite came to the place, and when he saw him, he passed by on the opposite side.</a:t>
            </a:r>
          </a:p>
        </p:txBody>
      </p:sp>
      <p:sp>
        <p:nvSpPr>
          <p:cNvPr id="43" name="TextBox 42">
            <a:extLst>
              <a:ext uri="{FF2B5EF4-FFF2-40B4-BE49-F238E27FC236}">
                <a16:creationId xmlns:a16="http://schemas.microsoft.com/office/drawing/2014/main" id="{FEA62B9F-24A6-BE77-C6F4-5E7ECD3AF5DE}"/>
              </a:ext>
            </a:extLst>
          </p:cNvPr>
          <p:cNvSpPr txBox="1"/>
          <p:nvPr/>
        </p:nvSpPr>
        <p:spPr>
          <a:xfrm>
            <a:off x="7963291" y="4608453"/>
            <a:ext cx="1520849" cy="1200329"/>
          </a:xfrm>
          <a:prstGeom prst="rect">
            <a:avLst/>
          </a:prstGeom>
          <a:noFill/>
          <a:ln>
            <a:solidFill>
              <a:schemeClr val="bg1"/>
            </a:solidFill>
          </a:ln>
        </p:spPr>
        <p:txBody>
          <a:bodyPr wrap="square" rtlCol="0">
            <a:spAutoFit/>
          </a:bodyPr>
          <a:lstStyle/>
          <a:p>
            <a:pPr marL="0" marR="0" algn="ctr">
              <a:spcBef>
                <a:spcPts val="0"/>
              </a:spcBef>
              <a:spcAft>
                <a:spcPts val="0"/>
              </a:spcAft>
            </a:pPr>
            <a:r>
              <a:rPr lang="en-US" sz="1200" b="1" dirty="0">
                <a:solidFill>
                  <a:schemeClr val="bg2">
                    <a:lumMod val="50000"/>
                  </a:schemeClr>
                </a:solidFill>
                <a:latin typeface="Arial" panose="020B0604020202020204" pitchFamily="34" charset="0"/>
                <a:cs typeface="Arial" panose="020B0604020202020204" pitchFamily="34" charset="0"/>
              </a:rPr>
              <a:t>But a Samaritan traveler who came upon him was moved with compassion at the sight.</a:t>
            </a:r>
          </a:p>
        </p:txBody>
      </p:sp>
      <p:sp>
        <p:nvSpPr>
          <p:cNvPr id="2" name="Wave 1">
            <a:extLst>
              <a:ext uri="{FF2B5EF4-FFF2-40B4-BE49-F238E27FC236}">
                <a16:creationId xmlns:a16="http://schemas.microsoft.com/office/drawing/2014/main" id="{C96746C2-6E98-BC24-AF9E-E987BAFF2A52}"/>
              </a:ext>
            </a:extLst>
          </p:cNvPr>
          <p:cNvSpPr/>
          <p:nvPr/>
        </p:nvSpPr>
        <p:spPr>
          <a:xfrm>
            <a:off x="4877137" y="3041314"/>
            <a:ext cx="1723688" cy="552670"/>
          </a:xfrm>
          <a:prstGeom prst="wav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A little later</a:t>
            </a:r>
          </a:p>
        </p:txBody>
      </p:sp>
      <p:sp>
        <p:nvSpPr>
          <p:cNvPr id="44" name="Wave 43">
            <a:extLst>
              <a:ext uri="{FF2B5EF4-FFF2-40B4-BE49-F238E27FC236}">
                <a16:creationId xmlns:a16="http://schemas.microsoft.com/office/drawing/2014/main" id="{F5C53D89-BF9C-2A5E-4770-C95DFD1988D1}"/>
              </a:ext>
            </a:extLst>
          </p:cNvPr>
          <p:cNvSpPr/>
          <p:nvPr/>
        </p:nvSpPr>
        <p:spPr>
          <a:xfrm>
            <a:off x="359544" y="4542893"/>
            <a:ext cx="1723688" cy="552670"/>
          </a:xfrm>
          <a:prstGeom prst="wav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Later</a:t>
            </a:r>
          </a:p>
        </p:txBody>
      </p:sp>
      <p:sp>
        <p:nvSpPr>
          <p:cNvPr id="45" name="Wave 44">
            <a:extLst>
              <a:ext uri="{FF2B5EF4-FFF2-40B4-BE49-F238E27FC236}">
                <a16:creationId xmlns:a16="http://schemas.microsoft.com/office/drawing/2014/main" id="{4557A9F8-C7B9-2EEC-158A-B23CE364E07D}"/>
              </a:ext>
            </a:extLst>
          </p:cNvPr>
          <p:cNvSpPr/>
          <p:nvPr/>
        </p:nvSpPr>
        <p:spPr>
          <a:xfrm>
            <a:off x="7630854" y="3701491"/>
            <a:ext cx="1723688" cy="593979"/>
          </a:xfrm>
          <a:prstGeom prst="wav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Time passed</a:t>
            </a:r>
          </a:p>
        </p:txBody>
      </p:sp>
    </p:spTree>
    <p:extLst>
      <p:ext uri="{BB962C8B-B14F-4D97-AF65-F5344CB8AC3E}">
        <p14:creationId xmlns:p14="http://schemas.microsoft.com/office/powerpoint/2010/main" val="77668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42"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1ACA5-074B-7517-9DB4-A9212FE9DE65}"/>
              </a:ext>
            </a:extLst>
          </p:cNvPr>
          <p:cNvPicPr>
            <a:picLocks noChangeAspect="1"/>
          </p:cNvPicPr>
          <p:nvPr/>
        </p:nvPicPr>
        <p:blipFill>
          <a:blip r:embed="rId2"/>
          <a:stretch>
            <a:fillRect/>
          </a:stretch>
        </p:blipFill>
        <p:spPr>
          <a:xfrm>
            <a:off x="1371600" y="7355"/>
            <a:ext cx="8815388" cy="6850645"/>
          </a:xfrm>
          <a:prstGeom prst="rect">
            <a:avLst/>
          </a:prstGeom>
        </p:spPr>
      </p:pic>
    </p:spTree>
    <p:extLst>
      <p:ext uri="{BB962C8B-B14F-4D97-AF65-F5344CB8AC3E}">
        <p14:creationId xmlns:p14="http://schemas.microsoft.com/office/powerpoint/2010/main" val="320309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ORACIONES PARA NIÑOS | ORACIÓN AL NIÑO JESÚS – ORACION Y PAZ - YouTube">
            <a:extLst>
              <a:ext uri="{FF2B5EF4-FFF2-40B4-BE49-F238E27FC236}">
                <a16:creationId xmlns:a16="http://schemas.microsoft.com/office/drawing/2014/main" id="{CFF2059D-08BF-48E4-53E8-586957061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D4CDC7-99EB-E07B-B729-9E6FC6010293}"/>
              </a:ext>
            </a:extLst>
          </p:cNvPr>
          <p:cNvSpPr txBox="1"/>
          <p:nvPr/>
        </p:nvSpPr>
        <p:spPr>
          <a:xfrm>
            <a:off x="3986011" y="135228"/>
            <a:ext cx="3829252" cy="1015663"/>
          </a:xfrm>
          <a:prstGeom prst="rect">
            <a:avLst/>
          </a:prstGeom>
          <a:noFill/>
        </p:spPr>
        <p:txBody>
          <a:bodyPr wrap="square" rtlCol="0">
            <a:spAutoFit/>
          </a:bodyPr>
          <a:lstStyle/>
          <a:p>
            <a:r>
              <a:rPr lang="es-ES" sz="6000" b="1" dirty="0"/>
              <a:t>PRAYER</a:t>
            </a:r>
            <a:endParaRPr lang="en-US" sz="6000" b="1" dirty="0"/>
          </a:p>
        </p:txBody>
      </p:sp>
    </p:spTree>
    <p:extLst>
      <p:ext uri="{BB962C8B-B14F-4D97-AF65-F5344CB8AC3E}">
        <p14:creationId xmlns:p14="http://schemas.microsoft.com/office/powerpoint/2010/main" val="113201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69A45D-BE40-064B-8EC1-E3FCDCDDA0ED}"/>
              </a:ext>
            </a:extLst>
          </p:cNvPr>
          <p:cNvSpPr txBox="1"/>
          <p:nvPr/>
        </p:nvSpPr>
        <p:spPr>
          <a:xfrm>
            <a:off x="1250156" y="1545175"/>
            <a:ext cx="9691687" cy="4401205"/>
          </a:xfrm>
          <a:prstGeom prst="rect">
            <a:avLst/>
          </a:prstGeom>
          <a:noFill/>
        </p:spPr>
        <p:txBody>
          <a:bodyPr wrap="square">
            <a:spAutoFit/>
          </a:bodyPr>
          <a:lstStyle/>
          <a:p>
            <a:pPr algn="ctr"/>
            <a:r>
              <a:rPr lang="en-US" sz="4000" b="1" dirty="0"/>
              <a:t>Lord, teach us to be Good Samaritans, welcoming those that are rejected. Give us courage and generosity to do so, even though it requires personal sacrifice. </a:t>
            </a:r>
          </a:p>
          <a:p>
            <a:pPr algn="ctr"/>
            <a:r>
              <a:rPr lang="en-US" sz="4000" b="1" dirty="0"/>
              <a:t>Amen </a:t>
            </a:r>
          </a:p>
          <a:p>
            <a:endParaRPr lang="es-ES" sz="4000" b="1" dirty="0"/>
          </a:p>
        </p:txBody>
      </p:sp>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0216-E203-B239-6D96-A84A63F00D2C}"/>
              </a:ext>
            </a:extLst>
          </p:cNvPr>
          <p:cNvSpPr>
            <a:spLocks noGrp="1"/>
          </p:cNvSpPr>
          <p:nvPr>
            <p:ph type="title"/>
          </p:nvPr>
        </p:nvSpPr>
        <p:spPr>
          <a:xfrm>
            <a:off x="1066798" y="0"/>
            <a:ext cx="10058403" cy="495300"/>
          </a:xfrm>
        </p:spPr>
        <p:txBody>
          <a:bodyPr>
            <a:normAutofit/>
          </a:bodyPr>
          <a:lstStyle/>
          <a:p>
            <a:r>
              <a:rPr lang="en-US" sz="1800" dirty="0">
                <a:effectLst/>
                <a:latin typeface="Cambria" panose="02040503050406030204" pitchFamily="18" charset="0"/>
                <a:ea typeface="Calibri" panose="020F0502020204030204" pitchFamily="34" charset="0"/>
                <a:cs typeface="Times New Roman" panose="02020603050405020304" pitchFamily="18" charset="0"/>
              </a:rPr>
              <a:t>Love your Neighbor, Sadock Sebastian </a:t>
            </a:r>
            <a:r>
              <a:rPr lang="en-US" sz="1800" u="sng" dirty="0">
                <a:solidFill>
                  <a:srgbClr val="0563C1"/>
                </a:solidFill>
                <a:effectLst/>
                <a:latin typeface="Cambria" panose="02040503050406030204" pitchFamily="18" charset="0"/>
                <a:ea typeface="Calibri" panose="020F0502020204030204" pitchFamily="34" charset="0"/>
                <a:cs typeface="Times New Roman" panose="02020603050405020304" pitchFamily="18" charset="0"/>
                <a:hlinkClick r:id="rId3"/>
              </a:rPr>
              <a:t>https://youtu.be/aLv3V6dzGaU</a:t>
            </a:r>
            <a:r>
              <a:rPr lang="es-ES" sz="2000" dirty="0"/>
              <a:t> </a:t>
            </a:r>
            <a:r>
              <a:rPr lang="es-ES" sz="1800" dirty="0">
                <a:latin typeface="Cambria" panose="02040503050406030204" pitchFamily="18" charset="0"/>
                <a:cs typeface="Times New Roman" panose="02020603050405020304" pitchFamily="18" charset="0"/>
              </a:rPr>
              <a:t>(3-7 </a:t>
            </a:r>
            <a:r>
              <a:rPr lang="es-ES" sz="1800" dirty="0" err="1">
                <a:latin typeface="Cambria" panose="02040503050406030204" pitchFamily="18" charset="0"/>
                <a:cs typeface="Times New Roman" panose="02020603050405020304" pitchFamily="18" charset="0"/>
              </a:rPr>
              <a:t>years</a:t>
            </a:r>
            <a:r>
              <a:rPr lang="es-ES" sz="1800" dirty="0">
                <a:latin typeface="Cambria" panose="02040503050406030204" pitchFamily="18" charset="0"/>
                <a:cs typeface="Times New Roman" panose="02020603050405020304" pitchFamily="18" charset="0"/>
              </a:rPr>
              <a:t>) </a:t>
            </a:r>
            <a:endParaRPr lang="en-US" sz="1800" dirty="0">
              <a:latin typeface="Cambria" panose="02040503050406030204" pitchFamily="18" charset="0"/>
              <a:cs typeface="Times New Roman" panose="02020603050405020304" pitchFamily="18" charset="0"/>
            </a:endParaRPr>
          </a:p>
        </p:txBody>
      </p:sp>
      <p:pic>
        <p:nvPicPr>
          <p:cNvPr id="4" name="Online Media 3" title="Love your neighbour">
            <a:hlinkClick r:id="" action="ppaction://media"/>
            <a:extLst>
              <a:ext uri="{FF2B5EF4-FFF2-40B4-BE49-F238E27FC236}">
                <a16:creationId xmlns:a16="http://schemas.microsoft.com/office/drawing/2014/main" id="{73E48A71-F8E6-E245-31C9-BA0B518ACC5F}"/>
              </a:ext>
            </a:extLst>
          </p:cNvPr>
          <p:cNvPicPr>
            <a:picLocks noRot="1" noChangeAspect="1"/>
          </p:cNvPicPr>
          <p:nvPr>
            <a:videoFile r:link="rId1"/>
          </p:nvPr>
        </p:nvPicPr>
        <p:blipFill>
          <a:blip r:embed="rId4"/>
          <a:stretch>
            <a:fillRect/>
          </a:stretch>
        </p:blipFill>
        <p:spPr>
          <a:xfrm>
            <a:off x="850570" y="561975"/>
            <a:ext cx="10490860" cy="5927336"/>
          </a:xfrm>
          <a:prstGeom prst="rect">
            <a:avLst/>
          </a:prstGeom>
        </p:spPr>
      </p:pic>
    </p:spTree>
    <p:extLst>
      <p:ext uri="{BB962C8B-B14F-4D97-AF65-F5344CB8AC3E}">
        <p14:creationId xmlns:p14="http://schemas.microsoft.com/office/powerpoint/2010/main" val="325682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45428-961D-DEFE-3B2A-A66621BF5246}"/>
              </a:ext>
            </a:extLst>
          </p:cNvPr>
          <p:cNvSpPr>
            <a:spLocks noGrp="1"/>
          </p:cNvSpPr>
          <p:nvPr>
            <p:ph type="title"/>
          </p:nvPr>
        </p:nvSpPr>
        <p:spPr>
          <a:xfrm>
            <a:off x="2252660" y="0"/>
            <a:ext cx="8105777" cy="466725"/>
          </a:xfrm>
        </p:spPr>
        <p:txBody>
          <a:bodyPr>
            <a:normAutofit/>
          </a:bodyPr>
          <a:lstStyle/>
          <a:p>
            <a:r>
              <a:rPr lang="en-US" sz="1800" dirty="0">
                <a:effectLst/>
                <a:latin typeface="Cambria" panose="02040503050406030204" pitchFamily="18" charset="0"/>
                <a:ea typeface="Calibri" panose="020F0502020204030204" pitchFamily="34" charset="0"/>
                <a:cs typeface="Times New Roman" panose="02020603050405020304" pitchFamily="18" charset="0"/>
              </a:rPr>
              <a:t>The Servant Song, </a:t>
            </a:r>
            <a:r>
              <a:rPr lang="en-US" sz="1800" dirty="0" err="1">
                <a:effectLst/>
                <a:latin typeface="Cambria" panose="02040503050406030204" pitchFamily="18" charset="0"/>
                <a:ea typeface="Calibri" panose="020F0502020204030204" pitchFamily="34" charset="0"/>
                <a:cs typeface="Times New Roman" panose="02020603050405020304" pitchFamily="18" charset="0"/>
              </a:rPr>
              <a:t>servantofthelion</a:t>
            </a:r>
            <a:r>
              <a:rPr lang="en-US" sz="1800" dirty="0">
                <a:effectLst/>
                <a:latin typeface="Cambria" panose="02040503050406030204" pitchFamily="18" charset="0"/>
                <a:ea typeface="Calibri" panose="020F0502020204030204" pitchFamily="34" charset="0"/>
                <a:cs typeface="Times New Roman" panose="02020603050405020304" pitchFamily="18" charset="0"/>
              </a:rPr>
              <a:t>, </a:t>
            </a:r>
            <a:r>
              <a:rPr lang="en-US" sz="1800" u="sng" dirty="0">
                <a:solidFill>
                  <a:srgbClr val="0000FF"/>
                </a:solidFill>
                <a:effectLst/>
                <a:latin typeface="Cambria" panose="02040503050406030204" pitchFamily="18" charset="0"/>
                <a:ea typeface="Calibri" panose="020F0502020204030204" pitchFamily="34" charset="0"/>
                <a:cs typeface="Times New Roman" panose="02020603050405020304" pitchFamily="18" charset="0"/>
                <a:hlinkClick r:id="rId3"/>
              </a:rPr>
              <a:t>https://youtu.be/kdmgpMfnjdU</a:t>
            </a:r>
            <a:r>
              <a:rPr lang="en-US" sz="1800" u="sng" dirty="0">
                <a:solidFill>
                  <a:srgbClr val="0000FF"/>
                </a:solidFill>
                <a:effectLst/>
                <a:latin typeface="Cambria" panose="02040503050406030204" pitchFamily="18" charset="0"/>
                <a:ea typeface="Calibri" panose="020F0502020204030204" pitchFamily="34" charset="0"/>
                <a:cs typeface="Times New Roman" panose="02020603050405020304" pitchFamily="18" charset="0"/>
              </a:rPr>
              <a:t> </a:t>
            </a:r>
            <a:r>
              <a:rPr lang="es-ES" sz="1800" dirty="0">
                <a:latin typeface="Cambria" panose="02040503050406030204" pitchFamily="18" charset="0"/>
                <a:cs typeface="Times New Roman" panose="02020603050405020304" pitchFamily="18" charset="0"/>
              </a:rPr>
              <a:t>(8+ </a:t>
            </a:r>
            <a:r>
              <a:rPr lang="es-ES" sz="1800" dirty="0" err="1">
                <a:latin typeface="Cambria" panose="02040503050406030204" pitchFamily="18" charset="0"/>
                <a:cs typeface="Times New Roman" panose="02020603050405020304" pitchFamily="18" charset="0"/>
              </a:rPr>
              <a:t>years</a:t>
            </a:r>
            <a:r>
              <a:rPr lang="es-ES" sz="1800" dirty="0">
                <a:latin typeface="Cambria" panose="02040503050406030204" pitchFamily="18" charset="0"/>
                <a:cs typeface="Times New Roman" panose="02020603050405020304" pitchFamily="18" charset="0"/>
              </a:rPr>
              <a:t>)</a:t>
            </a:r>
            <a:endParaRPr lang="en-US" sz="1800" dirty="0">
              <a:latin typeface="Cambria" panose="02040503050406030204" pitchFamily="18" charset="0"/>
              <a:cs typeface="Times New Roman" panose="02020603050405020304" pitchFamily="18" charset="0"/>
            </a:endParaRPr>
          </a:p>
        </p:txBody>
      </p:sp>
      <p:pic>
        <p:nvPicPr>
          <p:cNvPr id="4" name="Online Media 3" title="The Servant Song">
            <a:hlinkClick r:id="" action="ppaction://media"/>
            <a:extLst>
              <a:ext uri="{FF2B5EF4-FFF2-40B4-BE49-F238E27FC236}">
                <a16:creationId xmlns:a16="http://schemas.microsoft.com/office/drawing/2014/main" id="{4FAE404A-9CE4-F35B-EE83-9AE1820BC04C}"/>
              </a:ext>
            </a:extLst>
          </p:cNvPr>
          <p:cNvPicPr>
            <a:picLocks noRot="1" noChangeAspect="1"/>
          </p:cNvPicPr>
          <p:nvPr>
            <a:videoFile r:link="rId1"/>
          </p:nvPr>
        </p:nvPicPr>
        <p:blipFill>
          <a:blip r:embed="rId4"/>
          <a:stretch>
            <a:fillRect/>
          </a:stretch>
        </p:blipFill>
        <p:spPr>
          <a:xfrm>
            <a:off x="357188" y="517922"/>
            <a:ext cx="11558587" cy="6211491"/>
          </a:xfrm>
          <a:prstGeom prst="rect">
            <a:avLst/>
          </a:prstGeom>
        </p:spPr>
      </p:pic>
    </p:spTree>
    <p:extLst>
      <p:ext uri="{BB962C8B-B14F-4D97-AF65-F5344CB8AC3E}">
        <p14:creationId xmlns:p14="http://schemas.microsoft.com/office/powerpoint/2010/main" val="238593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34D0FB-53F0-0E6D-2CAE-F43239A23CEF}"/>
              </a:ext>
            </a:extLst>
          </p:cNvPr>
          <p:cNvPicPr>
            <a:picLocks noChangeAspect="1"/>
          </p:cNvPicPr>
          <p:nvPr/>
        </p:nvPicPr>
        <p:blipFill>
          <a:blip r:embed="rId2"/>
          <a:stretch>
            <a:fillRect/>
          </a:stretch>
        </p:blipFill>
        <p:spPr>
          <a:xfrm>
            <a:off x="4762" y="14287"/>
            <a:ext cx="12182475" cy="6829425"/>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0" y="491708"/>
            <a:ext cx="1187577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20000"/>
              </a:lnSpc>
            </a:pPr>
            <a:r>
              <a:rPr lang="en-US" sz="12000" b="1" dirty="0">
                <a:solidFill>
                  <a:schemeClr val="tx2"/>
                </a:solidFill>
                <a:highlight>
                  <a:srgbClr val="67CBDF"/>
                </a:highlight>
                <a:latin typeface="Arial Black" panose="020B0A04020102020204" pitchFamily="34" charset="0"/>
                <a:ea typeface="Ballerina Script" pitchFamily="2" charset="-128"/>
                <a:cs typeface="Arial" panose="020B0604020202020204" pitchFamily="34" charset="0"/>
              </a:rPr>
              <a:t>Jesus said to him, "What is written in the law? How do you read it?"</a:t>
            </a: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A4F93-FA77-6D67-B0EB-D38DAE620482}"/>
              </a:ext>
            </a:extLst>
          </p:cNvPr>
          <p:cNvPicPr>
            <a:picLocks noChangeAspect="1"/>
          </p:cNvPicPr>
          <p:nvPr/>
        </p:nvPicPr>
        <p:blipFill>
          <a:blip r:embed="rId2"/>
          <a:stretch>
            <a:fillRect/>
          </a:stretch>
        </p:blipFill>
        <p:spPr>
          <a:xfrm>
            <a:off x="8455" y="0"/>
            <a:ext cx="12175090"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85725" y="1170377"/>
            <a:ext cx="1202055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12000" b="1" dirty="0">
                <a:solidFill>
                  <a:schemeClr val="tx2"/>
                </a:solidFill>
                <a:highlight>
                  <a:srgbClr val="67CBDF"/>
                </a:highlight>
                <a:latin typeface="Arial Black" panose="020B0A04020102020204" pitchFamily="34" charset="0"/>
                <a:ea typeface="Ballerina Script" pitchFamily="2" charset="-128"/>
                <a:cs typeface="Arial" panose="020B0604020202020204" pitchFamily="34" charset="0"/>
              </a:rPr>
              <a:t>     </a:t>
            </a:r>
            <a:r>
              <a:rPr lang="en-US" sz="12000" b="1" dirty="0">
                <a:solidFill>
                  <a:schemeClr val="tx2"/>
                </a:solidFill>
                <a:highlight>
                  <a:srgbClr val="67CBDF"/>
                </a:highlight>
                <a:latin typeface="Arial Black" panose="020B0A04020102020204" pitchFamily="34" charset="0"/>
                <a:ea typeface="Ballerina Script" pitchFamily="2" charset="-128"/>
                <a:cs typeface="Arial" panose="020B0604020202020204" pitchFamily="34" charset="0"/>
              </a:rPr>
              <a:t>He said in reply, "You shall love the Lord, your God, with all your heart, with all your being, with all your strength, and with all your mind, and your neighbor as yourself." </a:t>
            </a:r>
          </a:p>
        </p:txBody>
      </p:sp>
    </p:spTree>
    <p:extLst>
      <p:ext uri="{BB962C8B-B14F-4D97-AF65-F5344CB8AC3E}">
        <p14:creationId xmlns:p14="http://schemas.microsoft.com/office/powerpoint/2010/main" val="252608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D8ABB-ACFD-4621-A4A6-1074CABDBE81}"/>
              </a:ext>
            </a:extLst>
          </p:cNvPr>
          <p:cNvPicPr>
            <a:picLocks noChangeAspect="1"/>
          </p:cNvPicPr>
          <p:nvPr/>
        </p:nvPicPr>
        <p:blipFill>
          <a:blip r:embed="rId2"/>
          <a:stretch>
            <a:fillRect/>
          </a:stretch>
        </p:blipFill>
        <p:spPr>
          <a:xfrm>
            <a:off x="3628" y="0"/>
            <a:ext cx="12184743"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51434" y="141465"/>
            <a:ext cx="12089130" cy="910095"/>
          </a:xfrm>
          <a:prstGeom prst="rect">
            <a:avLst/>
          </a:prstGeom>
        </p:spPr>
        <p:txBody>
          <a:bodyPr vert="horz" lIns="123855" tIns="61927" rIns="123855" bIns="61927" rtlCol="0" anchor="b">
            <a:noAutofit/>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r>
              <a:rPr lang="en-US" sz="2900" b="1" dirty="0">
                <a:solidFill>
                  <a:schemeClr val="tx2"/>
                </a:solidFill>
                <a:latin typeface="Arial Black" panose="020B0A04020102020204" pitchFamily="34" charset="0"/>
                <a:ea typeface="Ballerina Script" pitchFamily="2" charset="-128"/>
                <a:cs typeface="Arial" panose="020B0604020202020204" pitchFamily="34" charset="0"/>
              </a:rPr>
              <a:t>He replied to him, "You have answered correctly; do this and you will live." </a:t>
            </a:r>
          </a:p>
        </p:txBody>
      </p:sp>
    </p:spTree>
    <p:extLst>
      <p:ext uri="{BB962C8B-B14F-4D97-AF65-F5344CB8AC3E}">
        <p14:creationId xmlns:p14="http://schemas.microsoft.com/office/powerpoint/2010/main" val="25712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6CDBBD-04AA-6B85-D3F3-3308A034CD7A}"/>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80974" y="617438"/>
            <a:ext cx="1187577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2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n-US" sz="12000" b="1" dirty="0">
                <a:solidFill>
                  <a:schemeClr val="bg1"/>
                </a:solidFill>
                <a:latin typeface="Arial Black" panose="020B0A04020102020204" pitchFamily="34" charset="0"/>
                <a:ea typeface="Ballerina Script" pitchFamily="2" charset="-128"/>
                <a:cs typeface="Arial" panose="020B0604020202020204" pitchFamily="34" charset="0"/>
              </a:rPr>
              <a:t>But because he wished to justify himself, he said to Jesus, "And who is my neighbor?"</a:t>
            </a:r>
          </a:p>
        </p:txBody>
      </p:sp>
    </p:spTree>
    <p:extLst>
      <p:ext uri="{BB962C8B-B14F-4D97-AF65-F5344CB8AC3E}">
        <p14:creationId xmlns:p14="http://schemas.microsoft.com/office/powerpoint/2010/main" val="164314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68DFD-7024-B428-BC24-84AEAD264CB3}"/>
              </a:ext>
            </a:extLst>
          </p:cNvPr>
          <p:cNvPicPr>
            <a:picLocks noChangeAspect="1"/>
          </p:cNvPicPr>
          <p:nvPr/>
        </p:nvPicPr>
        <p:blipFill>
          <a:blip r:embed="rId2"/>
          <a:stretch>
            <a:fillRect/>
          </a:stretch>
        </p:blipFill>
        <p:spPr>
          <a:xfrm>
            <a:off x="0" y="4762"/>
            <a:ext cx="12192000" cy="6848475"/>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77165" y="507225"/>
            <a:ext cx="1183767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3658" b="1" dirty="0">
                <a:solidFill>
                  <a:srgbClr val="002060"/>
                </a:solidFill>
                <a:latin typeface="Arial" panose="020B0604020202020204" pitchFamily="34" charset="0"/>
                <a:ea typeface="Ballerina Script" pitchFamily="2" charset="-128"/>
                <a:cs typeface="Arial" panose="020B0604020202020204" pitchFamily="34" charset="0"/>
              </a:rPr>
              <a:t>     </a:t>
            </a:r>
            <a:r>
              <a:rPr lang="en-U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Jesus replied, "A man fell victim to robbers as he went down from Jerusalem to Jericho</a:t>
            </a:r>
            <a:r>
              <a:rPr lang="es-E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a:t>
            </a:r>
            <a:endParaRPr lang="en-U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endParaRPr>
          </a:p>
        </p:txBody>
      </p:sp>
    </p:spTree>
    <p:extLst>
      <p:ext uri="{BB962C8B-B14F-4D97-AF65-F5344CB8AC3E}">
        <p14:creationId xmlns:p14="http://schemas.microsoft.com/office/powerpoint/2010/main" val="199099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71BF1-FC99-26FB-805B-730FFA312BF6}"/>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268605" y="1"/>
            <a:ext cx="11837670" cy="970170"/>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3658" b="1" dirty="0">
                <a:solidFill>
                  <a:srgbClr val="002060"/>
                </a:solidFill>
                <a:latin typeface="Arial" panose="020B0604020202020204" pitchFamily="34" charset="0"/>
                <a:ea typeface="Ballerina Script" pitchFamily="2" charset="-128"/>
                <a:cs typeface="Arial" panose="020B0604020202020204" pitchFamily="34" charset="0"/>
              </a:rPr>
              <a:t>     </a:t>
            </a:r>
            <a:r>
              <a:rPr lang="en-U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They stripped and beat him and went off leaving him half-dead. </a:t>
            </a:r>
          </a:p>
        </p:txBody>
      </p:sp>
    </p:spTree>
    <p:extLst>
      <p:ext uri="{BB962C8B-B14F-4D97-AF65-F5344CB8AC3E}">
        <p14:creationId xmlns:p14="http://schemas.microsoft.com/office/powerpoint/2010/main" val="314208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FF5B4-F039-F1A6-3B6B-43F09B233072}"/>
              </a:ext>
            </a:extLst>
          </p:cNvPr>
          <p:cNvPicPr>
            <a:picLocks noChangeAspect="1"/>
          </p:cNvPicPr>
          <p:nvPr/>
        </p:nvPicPr>
        <p:blipFill>
          <a:blip r:embed="rId2"/>
          <a:stretch>
            <a:fillRect/>
          </a:stretch>
        </p:blipFill>
        <p:spPr>
          <a:xfrm>
            <a:off x="9525" y="4762"/>
            <a:ext cx="12172950" cy="6848475"/>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77165" y="1"/>
            <a:ext cx="11837670" cy="1050180"/>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3658" b="1" dirty="0">
                <a:solidFill>
                  <a:srgbClr val="002060"/>
                </a:solidFill>
                <a:latin typeface="Arial" panose="020B0604020202020204" pitchFamily="34" charset="0"/>
                <a:ea typeface="Ballerina Script" pitchFamily="2" charset="-128"/>
                <a:cs typeface="Arial" panose="020B0604020202020204" pitchFamily="34" charset="0"/>
              </a:rPr>
              <a:t>     </a:t>
            </a:r>
            <a:r>
              <a:rPr lang="en-U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A priest happened to be going down that road, but when he saw him, he passed by on the opposite side</a:t>
            </a:r>
            <a:r>
              <a:rPr lang="es-E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rPr>
              <a:t>.</a:t>
            </a:r>
            <a:endParaRPr lang="en-US" sz="12000" b="1" dirty="0">
              <a:solidFill>
                <a:schemeClr val="bg2">
                  <a:lumMod val="10000"/>
                </a:schemeClr>
              </a:solidFill>
              <a:highlight>
                <a:srgbClr val="67CBDF"/>
              </a:highlight>
              <a:latin typeface="Arial Black" panose="020B0A04020102020204" pitchFamily="34" charset="0"/>
              <a:ea typeface="Ballerina Script" pitchFamily="2" charset="-128"/>
              <a:cs typeface="Arial" panose="020B0604020202020204" pitchFamily="34" charset="0"/>
            </a:endParaRPr>
          </a:p>
        </p:txBody>
      </p:sp>
    </p:spTree>
    <p:extLst>
      <p:ext uri="{BB962C8B-B14F-4D97-AF65-F5344CB8AC3E}">
        <p14:creationId xmlns:p14="http://schemas.microsoft.com/office/powerpoint/2010/main" val="327745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934</Words>
  <Application>Microsoft Office PowerPoint</Application>
  <PresentationFormat>Widescreen</PresentationFormat>
  <Paragraphs>86</Paragraphs>
  <Slides>27</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Aharoni</vt:lpstr>
      <vt:lpstr>Arial</vt:lpstr>
      <vt:lpstr>Arial Black</vt:lpstr>
      <vt:lpstr>Cambria</vt:lpstr>
      <vt:lpstr>Segoe Print</vt:lpstr>
      <vt:lpstr>Nature Illustration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Love your Neighbor, Sadock Sebastian https://youtu.be/aLv3V6dzGaU (3-7 years) </vt:lpstr>
      <vt:lpstr>The Servant Song, servantofthelion, https://youtu.be/kdmgpMfnjdU (8+ years)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Varona</dc:creator>
  <cp:lastModifiedBy>Maria Varona</cp:lastModifiedBy>
  <cp:revision>8</cp:revision>
  <dcterms:modified xsi:type="dcterms:W3CDTF">2022-07-11T16:12:15Z</dcterms:modified>
</cp:coreProperties>
</file>