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73" r:id="rId14"/>
    <p:sldId id="267" r:id="rId15"/>
    <p:sldId id="269" r:id="rId16"/>
    <p:sldId id="270"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7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5T19:54:52.888"/>
    </inkml:context>
    <inkml:brush xml:id="br0">
      <inkml:brushProperty name="width" value="0.05" units="cm"/>
      <inkml:brushProperty name="height" value="0.05" units="cm"/>
      <inkml:brushProperty name="color" value="#004F8B"/>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5T19:54:46.949"/>
    </inkml:context>
    <inkml:brush xml:id="br0">
      <inkml:brushProperty name="width" value="0.05" units="cm"/>
      <inkml:brushProperty name="height" value="0.05" units="cm"/>
      <inkml:brushProperty name="color" value="#004F8B"/>
    </inkml:brush>
  </inkml:definitions>
  <inkml:trace contextRef="#ctx0" brushRef="#br0">1 693 24575,'1'7'0,"1"0"0,0 0 0,0-1 0,0 1 0,1 0 0,0-1 0,0 0 0,1 0 0,0 0 0,5 6 0,7 14 0,103 165 0,-38-66 0,-57-88 0,39 46 0,-63-83 0,1 1 0,0 0 0,-1 0 0,1 0 0,0-1 0,0 1 0,-1 0 0,1-1 0,0 1 0,0 0 0,0-1 0,0 1 0,0-1 0,0 0 0,0 1 0,0-1 0,0 0 0,0 0 0,0 1 0,0-1 0,0 0 0,0 0 0,0 0 0,0 0 0,0 0 0,0 0 0,2-1 0,-1 0 0,0 0 0,0 0 0,0-1 0,0 1 0,0-1 0,0 1 0,-1-1 0,1 1 0,0-1 0,-1 0 0,3-3 0,3-7 0,0 0 0,-1-1 0,6-15 0,-12 28 0,37-107 0,-4-1 0,22-133 0,-40 137 0,-10 63 0,17-72 0,-10 64 0,8-85 0,-15 91 0,1 0 0,24-82 0,-20 99-1365,-3 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5T19:54:52.888"/>
    </inkml:context>
    <inkml:brush xml:id="br0">
      <inkml:brushProperty name="width" value="0.05" units="cm"/>
      <inkml:brushProperty name="height" value="0.05" units="cm"/>
      <inkml:brushProperty name="color" value="#004F8B"/>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9T16:11:10.20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22073 1,'1'8,"-2"0,1 0,-2-1,1 1,-2 0,1 0,-2-1,1 1,-1-1,-1 0,-9 11,3-8,-1 0,0 0,-1-1,0 0,-1 0,-20 8,-51 30,-49 23,33-20,68-32,-1-2,-1 0,-1-2,-54 17,74-26,0 1,0 0,1 1,0 0,1 1,0 0,-18 14,14-10,0-1,0 0,-30 12,-242 109,225-100,19-13,-55 18,-40 18,72-27,0-2,-102 27,-52 18,-117 48,286-101,-2-1,0-2,-102 17,-54 15,70-3,92-27,-1-2,-105 22,103-26,1 1,1 2,-73 28,81-27,16-7,0-1,-1 0,0-2,0 0,0-1,-53 2,-183-7,123-2,64 5,1 2,-1 2,2 3,-85 17,-345 52,190-11,279-59,-1-1,-39 4,57-10,-1 1,1 1,0 0,1 1,-1 0,1 1,0 0,1 1,0 0,0 1,1 1,-23 13,17-3,1 2,1 0,1 0,2 1,0 1,-20 40,14-24,11-17,2 0,0 1,3 0,0 0,2 0,-1 27,9 140,3-76,-8-84,-1-1,-3 0,-1 0,-1-1,-3 1,-1-1,-2-1,-1 1,-2-2,-2 0,-38 39,49-55,0-1,-1 0,-1 0,1 0,-2-1,0 0,0 0,-1-1,0 0,0-1,-1 0,0 0,0 0,0-2,-19 5,-341 84,342-84,0-1,-1-2,0 0,0-1,0-2,-1 0,1-1,-1-1,0-2,1 0,-1-1,1-1,0-1,-45-13,53 12,-18-6,-58-22,87 28,-1 0,1-1,1 0,0 0,0-1,1 0,-17-16,17 13,0-1,1 1,1-2,1 1,1-1,0 0,-7-22,8 10,2 0,1 0,3-31,-1 42,2 0,0 0,1 0,1 0,1 0,1 1,1-1,0 1,1 0,2 0,14-18,19-18,58-97,-87 121,-1 0,-2-1,-1 0,-2 0,-2 0,1-34,-4-14,-8-221,1 269,-2-1,-2 1,-2 0,-1 1,-1 0,-2 0,-36-41,30 45,-1 1,-1 0,-50-32,-3-1,42 28,-1 1,-1 1,-2 1,-1 2,-2 1,-74-27,48 20,-45-14,-24 1,80 21,-2 3,-113-22,94 31,-1 1,0 3,-94 6,7-1,53-4,36 0,-142 9,194-5,-1 0,0 1,1 1,0 1,1 0,0 1,0 1,1 0,-35 18,-288 175,264-154,48-29,2 0,0 2,-52 44,59-43,-49 33,-11 8,-26 20,79-61,1 1,2 1,-31 32,14-7,27-31,2 0,1 0,1 1,1 0,1 1,-13 32,-1 37,6 1,5 1,3 162,10-109,7 115,-2-243,1-1,1 0,0-1,2 1,0-1,1 1,1-2,1 1,0-1,1 0,1 0,1-1,0 0,19 11,23 12,2-1,100 43,-58-28,-77-37,0-1,1 0,1-1,0-1,0 0,1-2,1 0,-1 0,1-2,1 0,-1-1,1-1,30-1,154-4,162 4,-329 4,0 0,0 2,44 12,72 11,90-7,-214-18,47 6,0 2,-1 3,141 41,-176-41,-2 1,0 1,-1 1,61 36,146 85,-131-79,-93-49,0 1,-1 1,-1 0,35 27,-12-2,61 66,-93-87,-2 0,-1 1,-1 0,-1 1,-1 0,9 33,36 166,-32-141,-14-53,-2 1,3 31,-5-22,18 52,-13-55,-2 0,2 38,-9 435,-4-236,2-251,-1 0,-1 0,-2 0,0-1,-13 25,-57 85,34-62,21-37,-1 0,-35 34,28-32,-18 35,39-52,-1 0,-1-1,-1 0,-19 19,21-24,-1 0,0 0,0-1,-1 1,-1-2,1 1,-1-1,0 0,-15 4,7-4,-1 0,1-2,-1 1,0-2,-26 2,-96 7,-239 9,229-19,-168-4,308 1,0 0,0 0,0-1,1 0,-1 0,1-1,0 0,0-1,1 1,0-1,0-1,-10-6,8 4,-1-1,2 1,0-2,0 1,1-1,1 0,0-1,-7-11,-17-29,-63-71,60 79,-11-10,-76-62,-180-109,161 126,81 50,-84-86,55 48,82 79,-1 0,0 0,-1 1,0 0,-1 0,1 1,-2-1,1 2,-1-1,0 1,0 0,-1 1,0 0,-24-3,-9 1,0 2,0 1,-48 2,47 1,0-2,-58-5,-211-25,171 15,84 8,-102-5,-344 13,224 1,252 0,0 0,0 1,0 2,1 0,0 1,0 1,1 1,0 1,0 0,2 2,-1 0,2 1,0 1,1 1,-30 19,-44 23,76-44,0 0,2 2,-23 15,-174 125,66-49,-134 93,252-173,14-10,0 0,2 0,0 2,1-1,2 1,0 1,-22 34,1 17,7-18,4 2,-21 70,33-73,-3 7,3 1,-2 78,18 527,-2-646,1 0,1 0,1 0,1-1,1 1,0-1,2 0,1 0,1 0,18 20,14 10,93 74,-8-9,26 20,-143-121,-1-1,2 0,-1 0,2-1,-1 0,1 0,1-1,0 0,0 0,1-1,16 4,-7-4,-1 0,1-1,1-1,-1-1,0 0,38-1,-34-1,1 2,-1 0,0 2,0 0,-1 1,1 0,24 9,175 66,-90-28,-112-44,1 0,0-1,0-1,0-1,1 0,1-1,-1-1,1-1,40 0,62-1,386-5,-347-13,-106 9,67-2,-17 3,147-23,76-5,73-6,-87 5,-245 28,0-1,0-3,-2-3,-1-1,123-41,159-40,-297 82,287-59,-303 63,-29 8,-1 1,1-1,-1-1,0 0,-1 0,1-1,-1 0,0 0,-1 0,0-1,0-1,-1 1,14-13,4-6,2 0,2 1,1 1,1 1,58-30,-63 39,0 0,1 2,1 0,0 1,1 1,0 1,1 1,47-6,45-4,-73 9,1 1,85-3,140-8,-179 9,108 0,-138 8,-1-2,114-15,-67 8,0 3,0 3,120 8,-30-1,-123-3,0 2,139 18,303 64,-507-81,0 1,-1 1,0 0,0 0,0 1,-1 0,17 11,92 59,-97-58,20 12,-2 2,-2 1,-2 2,43 49,-58-49,37 71,-22-33,-16-31,-14-21,2 0,1 0,2-1,0 0,2-1,39 34,-45-44,-1 0,0 1,0 0,-2 0,0 1,-1-1,0 1,-1 0,6 18,-1 8,7 61,-14-72,41 127,-37-116,3-1,29 60,10 29,-46-108,14 42,-4 0,6 98,-23 469,3-615,-1-1,-1 1,0-1,-1 0,-1 0,0 0,-1 0,-11 16,-3-2,-46 43,15-17,13-1,32-40,-2 0,1 0,-2 0,1-1,-2 0,-19 15,-29 15,-2-3,-3-1,-112 46,87-42,56-23,-1-2,-1 0,-57 15,-204 58,116-31,141-46,0-1,-1-2,-1 0,1-2,-44 1,41-2,-82 13,91-10,-1-2,-56 3,-28-5,16-2,-196 20,168-9,0-3,-232-9,135-2,-460 3,622 3,1 1,0 3,-81 16,74-11,-1-2,-86 4,66-13,41 0,0 0,-75 11,7 7,49-7,-1-1,-1-3,-76 2,74-6,-116 15,83-6,58-6,0 2,0 1,-81 26,36-9,66-21,0-1,0 0,-1-1,1-1,-35 0,-144-5,86-1,-89 5,-169-5,313-4,0-2,1-2,-72-19,44 10,58 11,2-1,-1-1,2-1,-49-25,-44-16,-175-68,237 95,44 20,1-1,0 0,1-1,0-1,0 0,2 0,-1-1,-17-15,-34-48,4-1,-77-126,69 95,65 98,-1 0,0 1,0 0,-1 0,0 0,-1 0,0 1,0-1,-1 2,0-1,0 1,0 0,-1 0,0 0,0 1,-1 0,1 1,-1 0,1 0,-20-2,-19 0,-1 2,0 1,-72 5,23 0,-1144-4,1215 2,1 0,0 1,0 1,0 0,0 2,1 0,1 1,-1 1,-43 19,25-11,23-10,0 0,0-2,0 1,-1-2,-30 2,-45 9,-35 3,103-14,1 0,0 1,0 0,0 2,-41 13,46-12,0-1,0 0,0-1,-1 0,-1-2,-44 4,-153-6,129-3,75 2,0-1,1 0,-1-1,1 0,-1-1,1 0,1-1,-1-1,1 1,-25-11,21 5,0 0,1-1,0-1,2 1,0-2,1 0,-14-15,-5-8,-37-54,19 24,32 43,-44-36,-2-2,47 41,-1 0,-2 0,0 1,-2 2,-1-1,-1 2,-1 0,-1 2,0 0,-2 1,0 1,-1 1,-48-11,35 10,1-2,0-1,2-1,0-2,2-1,1-1,1-1,-58-43,-26-33,76 58,-4 0,-78-47,127 86,-277-169,241 144,2-2,2-1,2-1,1-1,-25-34,31 26,3-2,2 1,2-2,3 0,-10-67,-11-32,7 56,6 25,5 0,3-2,-5-86,18 2,8-220,5 275,6 1,67-168,9-42,-89 280,2 0,0 0,2 1,1-1,1 2,1-1,1 1,1 0,2 1,0 0,1 1,1 1,1-1,35-19,53-22,-61 30,2 1,1 2,105-36,114-8,-110 30,19-18,-145 43,1 0,1 2,1 0,0 2,0 1,1 0,73-5,-21 9,0-3,-1-2,0-4,0-1,-2-4,-1-2,-1-2,-2-4,-1-1,-2-3,106-52,-126 54,2 2,92-29,-101 39,-1-3,-1 0,-2-2,85-48,-123 61,0 0,0 0,-2-1,1 0,-1 0,-1-1,0 1,-1-1,0 0,-1 0,0 0,-1 0,0 0,0-14,1-17,-3-1,-7-45,1 14,5 38,1 14,-2 0,-7-37,6 51,0 0,0 0,-1 1,0-1,0 0,-1 1,0 0,-1-1,0 1,0 0,0 1,-1-1,-12-7,-20-10,-60-45,86 56,0 1,1-1,0 0,2-1,0 0,1 0,-12-24,-48-100,44 95,2 0,4-2,2 1,-9-47,24 84,0-1,1 1,0-1,0 1,1-1,0 1,0-1,1 1,0-1,0 1,1 0,0 0,0 0,1 0,8-9,-4 8,1 0,-1 0,2 0,-1 1,1 0,0 1,1-1,-1 2,23-7,0 2,0 0,2 2,-1 0,1 2,60-2,185 8,-118 1,-123-2,44 0,1-1,-1-3,1-3,134-21,-52-2,-113 22,-1-2,0-2,-1 0,-1-3,85-31,191-121,-308 156,-1-1,0 0,-1-1,-1 0,0-1,-2 0,0-1,-1 0,19-29,86-123,40-66,-132 189,-2-1,-3 0,-3-2,-2 1,-4-1,-2-1,-1-50,-5-65,-10-198,0 328,-3 0,-1 1,-2 0,-2 1,-32-45,12 16,-50-59,14 20,42 57,-51-53,44 54,-32-48,57 72,-1 1,-1-1,-1 1,-1 1,-1 0,0 0,-2 1,0 1,-1 0,-1 0,-26-11,16 11,-1 0,0 2,-1 0,0 2,-1 0,-1 1,-57-5,2 2,-12-2,-144-4,198 14,1-1,-50-9,49 5,-89-4,-413 10,253 3,251 0,1 1,0 2,0 0,1 3,-45 11,68-14,0 1,0 0,1 1,1 1,0 0,0 1,1 0,0 1,2 0,-20 16,-10 4,-3 0,-88 41,38-20,13-7,35-19,1 1,2 1,1 2,2 1,-62 57,36-19,26-26,-50 62,-15 19,18-23,39-39,-71 96,-69 148,173-269,2-1,-19 72,21-59,6-8,3-1,2 1,6 74,-3 44,0-149,-1 0,-1 0,0 0,0-1,-1 1,-1-1,0 0,0 0,-2 0,1 0,-1 0,-1-1,0 0,-10 7,-11 5,-1-2,-1 0,-43 17,-35 19,96-44,0 0,1 0,-18 18,-33 24,47-41,-247 157,253-159,1 0,0 1,1 0,0 0,1 0,1 1,0 0,-7 17,9-17,0 0,-1-1,-1 0,0 0,-1 0,0 0,-1-1,0 0,-15 11,-30 13,-89 40,-26 14,104-47,-391 255,436-281,-1-1,-31 16,35-20,0 0,1 1,0 1,1-1,-21 20,-512 477,366-346,-139 107,-3-54,259-176,-1-3,-3-2,-103 36,8-4,4 5,-192 109,326-165,4-4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059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2326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fe00c00abd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fe00c00ab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e00c00abd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gfe00c00ab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16"/>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6"/>
          <p:cNvSpPr/>
          <p:nvPr/>
        </p:nvSpPr>
        <p:spPr>
          <a:xfrm>
            <a:off x="9270263" y="761999"/>
            <a:ext cx="2925318" cy="5334001"/>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6"/>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18" name="Google Shape;18;p1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1" name="Google Shape;81;p2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4" name="Google Shape;24;p1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30" name="Google Shape;30;p1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6" name="Google Shape;36;p19"/>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7" name="Google Shape;37;p1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3" name="Google Shape;43;p20"/>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4" name="Google Shape;44;p20"/>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5" name="Google Shape;45;p20"/>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6" name="Google Shape;46;p2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1" name="Google Shape;61;p23"/>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2" name="Google Shape;62;p2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a:spLocks noGrp="1"/>
          </p:cNvSpPr>
          <p:nvPr>
            <p:ph type="pic" idx="2"/>
          </p:nvPr>
        </p:nvSpPr>
        <p:spPr>
          <a:xfrm>
            <a:off x="3570644" y="767419"/>
            <a:ext cx="8115230" cy="5330952"/>
          </a:xfrm>
          <a:prstGeom prst="rect">
            <a:avLst/>
          </a:prstGeom>
          <a:solidFill>
            <a:srgbClr val="BFBFBF"/>
          </a:solidFill>
          <a:ln>
            <a:noFill/>
          </a:ln>
        </p:spPr>
      </p:sp>
      <p:sp>
        <p:nvSpPr>
          <p:cNvPr id="68" name="Google Shape;68;p24"/>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9" name="Google Shape;69;p2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5" name="Google Shape;75;p2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5"/>
          <p:cNvSpPr/>
          <p:nvPr/>
        </p:nvSpPr>
        <p:spPr>
          <a:xfrm>
            <a:off x="11815864" y="758952"/>
            <a:ext cx="384048" cy="5330952"/>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5"/>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0" name="Google Shape;10;p1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1" name="Google Shape;11;p1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2" name="Google Shape;12;p1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419"/>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cpeac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7.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ivNK3RawfxA?feature=oembed" TargetMode="External"/><Relationship Id="rId6" Type="http://schemas.openxmlformats.org/officeDocument/2006/relationships/hyperlink" Target="https://youtu.be/ivNK3RawfxA" TargetMode="External"/><Relationship Id="rId5" Type="http://schemas.openxmlformats.org/officeDocument/2006/relationships/image" Target="../media/image17.jp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n_skYhGRLVg?feature=oembed" TargetMode="External"/><Relationship Id="rId6" Type="http://schemas.openxmlformats.org/officeDocument/2006/relationships/hyperlink" Target="https://youtu.be/n_skYhGRLVg" TargetMode="External"/><Relationship Id="rId5" Type="http://schemas.openxmlformats.org/officeDocument/2006/relationships/image" Target="../media/image17.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g"/><Relationship Id="rId1" Type="http://schemas.openxmlformats.org/officeDocument/2006/relationships/slideLayout" Target="../slideLayouts/slideLayout2.xml"/><Relationship Id="rId10" Type="http://schemas.openxmlformats.org/officeDocument/2006/relationships/image" Target="../media/image16.png"/><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0.jpg"/><Relationship Id="rId12"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Layout" Target="../slideLayouts/slideLayout2.xml"/><Relationship Id="rId11" Type="http://schemas.openxmlformats.org/officeDocument/2006/relationships/customXml" Target="../ink/ink4.xml"/><Relationship Id="rId5" Type="http://schemas.openxmlformats.org/officeDocument/2006/relationships/customXml" Target="../ink/ink2.xml"/><Relationship Id="rId10" Type="http://schemas.openxmlformats.org/officeDocument/2006/relationships/image" Target="../media/image16.png"/><Relationship Id="rId4" Type="http://schemas.openxmlformats.org/officeDocument/2006/relationships/image" Target="../media/image1.jpg"/><Relationship Id="rId9" Type="http://schemas.openxmlformats.org/officeDocument/2006/relationships/customXml" Target="../ink/ink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1.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jp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3.jpg"/><Relationship Id="rId4" Type="http://schemas.openxmlformats.org/officeDocument/2006/relationships/image" Target="../media/image1.jp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100015" y="1391092"/>
            <a:ext cx="7315200" cy="25246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900"/>
              <a:buFont typeface="Corbel"/>
              <a:buNone/>
            </a:pPr>
            <a:r>
              <a:rPr lang="es-419" dirty="0" err="1"/>
              <a:t>Ministry</a:t>
            </a:r>
            <a:r>
              <a:rPr lang="es-419" dirty="0"/>
              <a:t> Friends </a:t>
            </a:r>
            <a:r>
              <a:rPr lang="es-419" dirty="0" err="1"/>
              <a:t>of</a:t>
            </a:r>
            <a:r>
              <a:rPr lang="es-419" dirty="0"/>
              <a:t> </a:t>
            </a:r>
            <a:r>
              <a:rPr lang="es-419" dirty="0" err="1"/>
              <a:t>Jesus</a:t>
            </a:r>
            <a:r>
              <a:rPr lang="es-419" dirty="0"/>
              <a:t> and Mary</a:t>
            </a:r>
            <a:endParaRPr dirty="0"/>
          </a:p>
        </p:txBody>
      </p:sp>
      <p:sp>
        <p:nvSpPr>
          <p:cNvPr id="89" name="Google Shape;89;p1"/>
          <p:cNvSpPr txBox="1">
            <a:spLocks noGrp="1"/>
          </p:cNvSpPr>
          <p:nvPr>
            <p:ph type="subTitle" idx="1"/>
          </p:nvPr>
        </p:nvSpPr>
        <p:spPr>
          <a:xfrm>
            <a:off x="1100015" y="4093535"/>
            <a:ext cx="7315200" cy="14911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200"/>
              <a:buNone/>
            </a:pPr>
            <a:r>
              <a:rPr lang="es-419" dirty="0" err="1">
                <a:solidFill>
                  <a:schemeClr val="lt1"/>
                </a:solidFill>
              </a:rPr>
              <a:t>Cycle</a:t>
            </a:r>
            <a:r>
              <a:rPr lang="es-419" dirty="0">
                <a:solidFill>
                  <a:schemeClr val="lt1"/>
                </a:solidFill>
              </a:rPr>
              <a:t> C, XXI </a:t>
            </a:r>
            <a:r>
              <a:rPr lang="es-419" dirty="0" err="1">
                <a:solidFill>
                  <a:schemeClr val="lt1"/>
                </a:solidFill>
              </a:rPr>
              <a:t>Sunday</a:t>
            </a:r>
            <a:r>
              <a:rPr lang="es-419" dirty="0">
                <a:solidFill>
                  <a:schemeClr val="lt1"/>
                </a:solidFill>
              </a:rPr>
              <a:t> in </a:t>
            </a:r>
            <a:r>
              <a:rPr lang="es-419" dirty="0" err="1">
                <a:solidFill>
                  <a:schemeClr val="lt1"/>
                </a:solidFill>
              </a:rPr>
              <a:t>Ordinary</a:t>
            </a:r>
            <a:r>
              <a:rPr lang="es-419" dirty="0">
                <a:solidFill>
                  <a:schemeClr val="lt1"/>
                </a:solidFill>
              </a:rPr>
              <a:t> Time</a:t>
            </a:r>
            <a:endParaRPr dirty="0"/>
          </a:p>
          <a:p>
            <a:pPr marL="0" lvl="0" indent="0" algn="ctr" rtl="0">
              <a:lnSpc>
                <a:spcPct val="90000"/>
              </a:lnSpc>
              <a:spcBef>
                <a:spcPts val="1200"/>
              </a:spcBef>
              <a:spcAft>
                <a:spcPts val="0"/>
              </a:spcAft>
              <a:buSzPts val="2200"/>
              <a:buNone/>
            </a:pPr>
            <a:r>
              <a:rPr lang="en-US" dirty="0">
                <a:solidFill>
                  <a:schemeClr val="lt1"/>
                </a:solidFill>
              </a:rPr>
              <a:t>Luke 13, 22-30  The Narrow Door</a:t>
            </a:r>
          </a:p>
          <a:p>
            <a:pPr marL="0" lvl="0" indent="0" algn="ctr" rtl="0">
              <a:lnSpc>
                <a:spcPct val="90000"/>
              </a:lnSpc>
              <a:spcBef>
                <a:spcPts val="1200"/>
              </a:spcBef>
              <a:spcAft>
                <a:spcPts val="0"/>
              </a:spcAft>
              <a:buSzPts val="2200"/>
              <a:buNone/>
            </a:pPr>
            <a:r>
              <a:rPr lang="es-419" u="sng" dirty="0">
                <a:solidFill>
                  <a:schemeClr val="lt1"/>
                </a:solidFill>
                <a:hlinkClick r:id="rId3">
                  <a:extLst>
                    <a:ext uri="{A12FA001-AC4F-418D-AE19-62706E023703}">
                      <ahyp:hlinkClr xmlns:ahyp="http://schemas.microsoft.com/office/drawing/2018/hyperlinkcolor" val="tx"/>
                    </a:ext>
                  </a:extLst>
                </a:hlinkClick>
              </a:rPr>
              <a:t>www.fcpeace.org</a:t>
            </a:r>
            <a:endParaRPr dirty="0">
              <a:solidFill>
                <a:schemeClr val="lt1"/>
              </a:solidFill>
            </a:endParaRPr>
          </a:p>
          <a:p>
            <a:pPr marL="0" lvl="0" indent="0" algn="l" rtl="0">
              <a:lnSpc>
                <a:spcPct val="90000"/>
              </a:lnSpc>
              <a:spcBef>
                <a:spcPts val="1200"/>
              </a:spcBef>
              <a:spcAft>
                <a:spcPts val="0"/>
              </a:spcAft>
              <a:buSzPts val="2200"/>
              <a:buNone/>
            </a:pPr>
            <a:endParaRPr dirty="0"/>
          </a:p>
        </p:txBody>
      </p:sp>
      <p:pic>
        <p:nvPicPr>
          <p:cNvPr id="90" name="Google Shape;90;p1"/>
          <p:cNvPicPr preferRelativeResize="0"/>
          <p:nvPr/>
        </p:nvPicPr>
        <p:blipFill rotWithShape="1">
          <a:blip r:embed="rId4">
            <a:alphaModFix/>
          </a:blip>
          <a:srcRect/>
          <a:stretch/>
        </p:blipFill>
        <p:spPr>
          <a:xfrm>
            <a:off x="9677597" y="2270246"/>
            <a:ext cx="2124544" cy="2124544"/>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76" name="Google Shape;176;p10"/>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77" name="Google Shape;177;p10"/>
          <p:cNvSpPr txBox="1"/>
          <p:nvPr/>
        </p:nvSpPr>
        <p:spPr>
          <a:xfrm>
            <a:off x="3502478" y="219674"/>
            <a:ext cx="8069400" cy="1569620"/>
          </a:xfrm>
          <a:prstGeom prst="rect">
            <a:avLst/>
          </a:prstGeom>
          <a:noFill/>
          <a:ln>
            <a:noFill/>
          </a:ln>
        </p:spPr>
        <p:txBody>
          <a:bodyPr spcFirstLastPara="1" wrap="square" lIns="91425" tIns="45700" rIns="91425" bIns="45700" anchor="t" anchorCtr="0">
            <a:spAutoFit/>
          </a:bodyPr>
          <a:lstStyle/>
          <a:p>
            <a:pPr algn="r">
              <a:buSzPts val="3200"/>
            </a:pPr>
            <a:r>
              <a:rPr lang="en-US" sz="3200" dirty="0">
                <a:solidFill>
                  <a:srgbClr val="595959"/>
                </a:solidFill>
                <a:latin typeface="Corbel"/>
                <a:ea typeface="Corbel"/>
                <a:cs typeface="Corbel"/>
              </a:rPr>
              <a:t>Each day we can grow in friendship and love with Jesus and share that love with others, thereby gaining eternal life. </a:t>
            </a:r>
          </a:p>
        </p:txBody>
      </p:sp>
      <p:pic>
        <p:nvPicPr>
          <p:cNvPr id="178" name="Google Shape;178;p10"/>
          <p:cNvPicPr preferRelativeResize="0"/>
          <p:nvPr/>
        </p:nvPicPr>
        <p:blipFill rotWithShape="1">
          <a:blip r:embed="rId4">
            <a:alphaModFix/>
          </a:blip>
          <a:srcRect/>
          <a:stretch/>
        </p:blipFill>
        <p:spPr>
          <a:xfrm>
            <a:off x="1242040" y="5100179"/>
            <a:ext cx="969239" cy="969239"/>
          </a:xfrm>
          <a:prstGeom prst="ellipse">
            <a:avLst/>
          </a:prstGeom>
          <a:noFill/>
          <a:ln>
            <a:noFill/>
          </a:ln>
        </p:spPr>
      </p:pic>
      <p:pic>
        <p:nvPicPr>
          <p:cNvPr id="179" name="Google Shape;179;p10"/>
          <p:cNvPicPr preferRelativeResize="0"/>
          <p:nvPr/>
        </p:nvPicPr>
        <p:blipFill rotWithShape="1">
          <a:blip r:embed="rId5">
            <a:alphaModFix/>
          </a:blip>
          <a:srcRect t="13971" b="13971"/>
          <a:stretch/>
        </p:blipFill>
        <p:spPr>
          <a:xfrm>
            <a:off x="6188765" y="4824231"/>
            <a:ext cx="2302395" cy="1954696"/>
          </a:xfrm>
          <a:prstGeom prst="ellipse">
            <a:avLst/>
          </a:prstGeom>
          <a:noFill/>
          <a:ln>
            <a:noFill/>
          </a:ln>
        </p:spPr>
      </p:pic>
      <p:sp>
        <p:nvSpPr>
          <p:cNvPr id="2" name="TextBox 1">
            <a:extLst>
              <a:ext uri="{FF2B5EF4-FFF2-40B4-BE49-F238E27FC236}">
                <a16:creationId xmlns:a16="http://schemas.microsoft.com/office/drawing/2014/main" id="{B244011E-6074-7408-9DC5-821CDF9EBBA4}"/>
              </a:ext>
            </a:extLst>
          </p:cNvPr>
          <p:cNvSpPr txBox="1"/>
          <p:nvPr/>
        </p:nvSpPr>
        <p:spPr>
          <a:xfrm>
            <a:off x="3816626" y="2693414"/>
            <a:ext cx="7911548" cy="2062103"/>
          </a:xfrm>
          <a:prstGeom prst="rect">
            <a:avLst/>
          </a:prstGeom>
          <a:noFill/>
        </p:spPr>
        <p:txBody>
          <a:bodyPr wrap="square" rtlCol="0">
            <a:spAutoFit/>
          </a:bodyPr>
          <a:lstStyle/>
          <a:p>
            <a:r>
              <a:rPr lang="en-US" sz="3200" dirty="0">
                <a:solidFill>
                  <a:srgbClr val="595959"/>
                </a:solidFill>
                <a:latin typeface="Corbel"/>
              </a:rPr>
              <a:t>We can also pray for those who do not know Jesus and for those who have separated themselves because of sin so they may return to Jesus and be saved.</a:t>
            </a:r>
          </a:p>
        </p:txBody>
      </p:sp>
      <p:pic>
        <p:nvPicPr>
          <p:cNvPr id="2050" name="Picture 2" descr="Beating heart GIFs - Get the best gif on GIFER">
            <a:extLst>
              <a:ext uri="{FF2B5EF4-FFF2-40B4-BE49-F238E27FC236}">
                <a16:creationId xmlns:a16="http://schemas.microsoft.com/office/drawing/2014/main" id="{51AD83E9-FE0D-30F9-C709-747B2E45F8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0232" y="1293999"/>
            <a:ext cx="1569620" cy="15696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4+ Praying Clip Art - Preview : Children Praying | HDClipartAll">
            <a:extLst>
              <a:ext uri="{FF2B5EF4-FFF2-40B4-BE49-F238E27FC236}">
                <a16:creationId xmlns:a16="http://schemas.microsoft.com/office/drawing/2014/main" id="{E91B0E5E-F447-A003-387A-4530AD56B6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6546" y="4268481"/>
            <a:ext cx="2735332" cy="111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par>
                                <p:cTn id="8" presetID="1"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9"/>
                                        </p:tgtEl>
                                        <p:attrNameLst>
                                          <p:attrName>style.visibility</p:attrName>
                                        </p:attrNameLst>
                                      </p:cBhvr>
                                      <p:to>
                                        <p:strVal val="visible"/>
                                      </p:to>
                                    </p:set>
                                    <p:animEffect transition="in" filter="fade">
                                      <p:cBhvr>
                                        <p:cTn id="20"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Song</a:t>
            </a:r>
            <a:endParaRPr dirty="0"/>
          </a:p>
        </p:txBody>
      </p:sp>
      <p:pic>
        <p:nvPicPr>
          <p:cNvPr id="185" name="Google Shape;185;p11"/>
          <p:cNvPicPr preferRelativeResize="0"/>
          <p:nvPr/>
        </p:nvPicPr>
        <p:blipFill rotWithShape="1">
          <a:blip r:embed="rId4">
            <a:alphaModFix/>
          </a:blip>
          <a:srcRect/>
          <a:stretch/>
        </p:blipFill>
        <p:spPr>
          <a:xfrm>
            <a:off x="1242040" y="5100179"/>
            <a:ext cx="969239" cy="969239"/>
          </a:xfrm>
          <a:prstGeom prst="ellipse">
            <a:avLst/>
          </a:prstGeom>
          <a:noFill/>
          <a:ln>
            <a:noFill/>
          </a:ln>
        </p:spPr>
      </p:pic>
      <p:pic>
        <p:nvPicPr>
          <p:cNvPr id="186" name="Google Shape;186;p11"/>
          <p:cNvPicPr preferRelativeResize="0">
            <a:picLocks noGrp="1"/>
          </p:cNvPicPr>
          <p:nvPr>
            <p:ph type="body" idx="1"/>
          </p:nvPr>
        </p:nvPicPr>
        <p:blipFill rotWithShape="1">
          <a:blip r:embed="rId5">
            <a:alphaModFix/>
          </a:blip>
          <a:srcRect/>
          <a:stretch/>
        </p:blipFill>
        <p:spPr>
          <a:xfrm>
            <a:off x="71066" y="816946"/>
            <a:ext cx="3311186" cy="3650515"/>
          </a:xfrm>
          <a:prstGeom prst="ellipse">
            <a:avLst/>
          </a:prstGeom>
          <a:noFill/>
          <a:ln>
            <a:noFill/>
          </a:ln>
        </p:spPr>
      </p:pic>
      <p:sp>
        <p:nvSpPr>
          <p:cNvPr id="187" name="Google Shape;187;p11"/>
          <p:cNvSpPr txBox="1"/>
          <p:nvPr/>
        </p:nvSpPr>
        <p:spPr>
          <a:xfrm>
            <a:off x="3731805" y="2549735"/>
            <a:ext cx="7751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E1ABCB9A-52F5-8982-99C8-9EB36AB8BC6B}"/>
              </a:ext>
            </a:extLst>
          </p:cNvPr>
          <p:cNvSpPr txBox="1"/>
          <p:nvPr/>
        </p:nvSpPr>
        <p:spPr>
          <a:xfrm>
            <a:off x="2211279" y="28364"/>
            <a:ext cx="8851331" cy="369332"/>
          </a:xfrm>
          <a:prstGeom prst="rect">
            <a:avLst/>
          </a:prstGeom>
          <a:noFill/>
        </p:spPr>
        <p:txBody>
          <a:bodyPr wrap="square" rtlCol="0">
            <a:spAutoFit/>
          </a:bodyPr>
          <a:lstStyle/>
          <a:p>
            <a:pPr marL="0" marR="0">
              <a:spcBef>
                <a:spcPts val="0"/>
              </a:spcBef>
              <a:spcAft>
                <a:spcPts val="0"/>
              </a:spcAft>
            </a:pPr>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SONG: Obey Obey O Obey The Lord </a:t>
            </a:r>
            <a:r>
              <a:rPr lang="en-US" sz="1800" u="sng"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hlinkClick r:id="rId6"/>
              </a:rPr>
              <a:t>https://youtu.be/ivNK3RawfxA</a:t>
            </a:r>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(3-7 years)</a:t>
            </a:r>
            <a:endParaRPr lang="en-US" sz="1800" dirty="0">
              <a:effectLst/>
              <a:latin typeface="Goudy Old Style" panose="02020502050305020303" pitchFamily="18" charset="0"/>
              <a:ea typeface="Goudy Old Style" panose="02020502050305020303" pitchFamily="18" charset="0"/>
              <a:cs typeface="Goudy Old Style" panose="02020502050305020303" pitchFamily="18" charset="0"/>
            </a:endParaRPr>
          </a:p>
        </p:txBody>
      </p:sp>
      <p:pic>
        <p:nvPicPr>
          <p:cNvPr id="3" name="Online Media 2" title="Obey Obey O Obey The Lord">
            <a:hlinkClick r:id="" action="ppaction://media"/>
            <a:extLst>
              <a:ext uri="{FF2B5EF4-FFF2-40B4-BE49-F238E27FC236}">
                <a16:creationId xmlns:a16="http://schemas.microsoft.com/office/drawing/2014/main" id="{7181FE97-2CD7-5A11-4793-9230FFD3109B}"/>
              </a:ext>
            </a:extLst>
          </p:cNvPr>
          <p:cNvPicPr>
            <a:picLocks noRot="1" noChangeAspect="1"/>
          </p:cNvPicPr>
          <p:nvPr>
            <a:videoFile r:link="rId1"/>
          </p:nvPr>
        </p:nvPicPr>
        <p:blipFill>
          <a:blip r:embed="rId7"/>
          <a:stretch>
            <a:fillRect/>
          </a:stretch>
        </p:blipFill>
        <p:spPr>
          <a:xfrm>
            <a:off x="0" y="493908"/>
            <a:ext cx="12192000" cy="6364092"/>
          </a:xfrm>
          <a:prstGeom prst="rect">
            <a:avLst/>
          </a:prstGeom>
        </p:spPr>
      </p:pic>
    </p:spTree>
    <p:extLst>
      <p:ext uri="{BB962C8B-B14F-4D97-AF65-F5344CB8AC3E}">
        <p14:creationId xmlns:p14="http://schemas.microsoft.com/office/powerpoint/2010/main" val="387683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Song</a:t>
            </a:r>
            <a:endParaRPr dirty="0"/>
          </a:p>
        </p:txBody>
      </p:sp>
      <p:pic>
        <p:nvPicPr>
          <p:cNvPr id="185" name="Google Shape;185;p11"/>
          <p:cNvPicPr preferRelativeResize="0"/>
          <p:nvPr/>
        </p:nvPicPr>
        <p:blipFill rotWithShape="1">
          <a:blip r:embed="rId4">
            <a:alphaModFix/>
          </a:blip>
          <a:srcRect/>
          <a:stretch/>
        </p:blipFill>
        <p:spPr>
          <a:xfrm>
            <a:off x="1242040" y="5100179"/>
            <a:ext cx="969239" cy="969239"/>
          </a:xfrm>
          <a:prstGeom prst="ellipse">
            <a:avLst/>
          </a:prstGeom>
          <a:noFill/>
          <a:ln>
            <a:noFill/>
          </a:ln>
        </p:spPr>
      </p:pic>
      <p:pic>
        <p:nvPicPr>
          <p:cNvPr id="186" name="Google Shape;186;p11"/>
          <p:cNvPicPr preferRelativeResize="0">
            <a:picLocks noGrp="1"/>
          </p:cNvPicPr>
          <p:nvPr>
            <p:ph type="body" idx="1"/>
          </p:nvPr>
        </p:nvPicPr>
        <p:blipFill rotWithShape="1">
          <a:blip r:embed="rId5">
            <a:alphaModFix/>
          </a:blip>
          <a:srcRect/>
          <a:stretch/>
        </p:blipFill>
        <p:spPr>
          <a:xfrm>
            <a:off x="71066" y="816946"/>
            <a:ext cx="3311186" cy="3650515"/>
          </a:xfrm>
          <a:prstGeom prst="ellipse">
            <a:avLst/>
          </a:prstGeom>
          <a:noFill/>
          <a:ln>
            <a:noFill/>
          </a:ln>
        </p:spPr>
      </p:pic>
      <p:sp>
        <p:nvSpPr>
          <p:cNvPr id="187" name="Google Shape;187;p11"/>
          <p:cNvSpPr txBox="1"/>
          <p:nvPr/>
        </p:nvSpPr>
        <p:spPr>
          <a:xfrm>
            <a:off x="3731805" y="2549735"/>
            <a:ext cx="7751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E1ABCB9A-52F5-8982-99C8-9EB36AB8BC6B}"/>
              </a:ext>
            </a:extLst>
          </p:cNvPr>
          <p:cNvSpPr txBox="1"/>
          <p:nvPr/>
        </p:nvSpPr>
        <p:spPr>
          <a:xfrm>
            <a:off x="2211279" y="28364"/>
            <a:ext cx="8851331" cy="369332"/>
          </a:xfrm>
          <a:prstGeom prst="rect">
            <a:avLst/>
          </a:prstGeom>
          <a:noFill/>
        </p:spPr>
        <p:txBody>
          <a:bodyPr wrap="square" rtlCol="0">
            <a:spAutoFit/>
          </a:bodyPr>
          <a:lstStyle/>
          <a:p>
            <a:pPr marL="0" marR="0">
              <a:spcBef>
                <a:spcPts val="0"/>
              </a:spcBef>
              <a:spcAft>
                <a:spcPts val="0"/>
              </a:spcAft>
            </a:pPr>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SONG: I Will Obey, Crossings Kids Worship </a:t>
            </a:r>
            <a:r>
              <a:rPr lang="en-US" sz="1800" u="sng"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hlinkClick r:id="rId6"/>
              </a:rPr>
              <a:t>https://youtu.be/n_skYhGRLVg</a:t>
            </a:r>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(8+ years)</a:t>
            </a:r>
            <a:endParaRPr lang="en-US" sz="1800" dirty="0">
              <a:effectLst/>
              <a:latin typeface="Goudy Old Style" panose="02020502050305020303" pitchFamily="18" charset="0"/>
              <a:ea typeface="Goudy Old Style" panose="02020502050305020303" pitchFamily="18" charset="0"/>
              <a:cs typeface="Goudy Old Style" panose="02020502050305020303" pitchFamily="18" charset="0"/>
            </a:endParaRPr>
          </a:p>
        </p:txBody>
      </p:sp>
      <p:pic>
        <p:nvPicPr>
          <p:cNvPr id="4" name="Online Media 3" title="I Will Obey | Crossings Kids Worship">
            <a:hlinkClick r:id="" action="ppaction://media"/>
            <a:extLst>
              <a:ext uri="{FF2B5EF4-FFF2-40B4-BE49-F238E27FC236}">
                <a16:creationId xmlns:a16="http://schemas.microsoft.com/office/drawing/2014/main" id="{29CEBC92-837F-187C-58DF-47303C3C62B2}"/>
              </a:ext>
            </a:extLst>
          </p:cNvPr>
          <p:cNvPicPr>
            <a:picLocks noRot="1" noChangeAspect="1"/>
          </p:cNvPicPr>
          <p:nvPr>
            <a:videoFile r:link="rId1"/>
          </p:nvPr>
        </p:nvPicPr>
        <p:blipFill>
          <a:blip r:embed="rId7"/>
          <a:stretch>
            <a:fillRect/>
          </a:stretch>
        </p:blipFill>
        <p:spPr>
          <a:xfrm>
            <a:off x="0" y="397696"/>
            <a:ext cx="12192000" cy="6435392"/>
          </a:xfrm>
          <a:prstGeom prst="rect">
            <a:avLst/>
          </a:prstGeom>
        </p:spPr>
      </p:pic>
    </p:spTree>
    <p:extLst>
      <p:ext uri="{BB962C8B-B14F-4D97-AF65-F5344CB8AC3E}">
        <p14:creationId xmlns:p14="http://schemas.microsoft.com/office/powerpoint/2010/main" val="223267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B886-6951-114E-3FE9-83ADBF3B690C}"/>
              </a:ext>
            </a:extLst>
          </p:cNvPr>
          <p:cNvSpPr>
            <a:spLocks noGrp="1"/>
          </p:cNvSpPr>
          <p:nvPr>
            <p:ph type="title"/>
          </p:nvPr>
        </p:nvSpPr>
        <p:spPr/>
        <p:txBody>
          <a:bodyPr/>
          <a:lstStyle/>
          <a:p>
            <a:r>
              <a:rPr lang="es-419" dirty="0"/>
              <a:t>Juguemos</a:t>
            </a:r>
          </a:p>
        </p:txBody>
      </p:sp>
      <p:pic>
        <p:nvPicPr>
          <p:cNvPr id="6" name="Google Shape;195;gfe00c00abd_0_10">
            <a:extLst>
              <a:ext uri="{FF2B5EF4-FFF2-40B4-BE49-F238E27FC236}">
                <a16:creationId xmlns:a16="http://schemas.microsoft.com/office/drawing/2014/main" id="{BD9AF5CE-5954-1ED4-12B4-C20395E374AF}"/>
              </a:ext>
            </a:extLst>
          </p:cNvPr>
          <p:cNvPicPr preferRelativeResize="0">
            <a:picLocks noGrp="1"/>
          </p:cNvPicPr>
          <p:nvPr>
            <p:ph type="body" idx="1"/>
          </p:nvPr>
        </p:nvPicPr>
        <p:blipFill rotWithShape="1">
          <a:blip r:embed="rId2">
            <a:alphaModFix/>
          </a:blip>
          <a:srcRect/>
          <a:stretch/>
        </p:blipFill>
        <p:spPr>
          <a:xfrm>
            <a:off x="137785" y="1084484"/>
            <a:ext cx="3311100" cy="3650400"/>
          </a:xfrm>
          <a:prstGeom prst="ellipse">
            <a:avLst/>
          </a:prstGeom>
          <a:noFill/>
          <a:ln>
            <a:noFill/>
          </a:ln>
        </p:spPr>
      </p:pic>
      <p:sp>
        <p:nvSpPr>
          <p:cNvPr id="8" name="TextBox 7">
            <a:extLst>
              <a:ext uri="{FF2B5EF4-FFF2-40B4-BE49-F238E27FC236}">
                <a16:creationId xmlns:a16="http://schemas.microsoft.com/office/drawing/2014/main" id="{CC95BF22-3F06-19A5-97DD-4947967BFDFD}"/>
              </a:ext>
            </a:extLst>
          </p:cNvPr>
          <p:cNvSpPr txBox="1"/>
          <p:nvPr/>
        </p:nvSpPr>
        <p:spPr>
          <a:xfrm>
            <a:off x="5639157" y="2586518"/>
            <a:ext cx="5426408" cy="1200329"/>
          </a:xfrm>
          <a:prstGeom prst="rect">
            <a:avLst/>
          </a:prstGeom>
          <a:noFill/>
        </p:spPr>
        <p:txBody>
          <a:bodyPr wrap="square">
            <a:spAutoFit/>
          </a:bodyPr>
          <a:lstStyle/>
          <a:p>
            <a:r>
              <a:rPr lang="es-419" sz="7200" dirty="0" err="1">
                <a:solidFill>
                  <a:srgbClr val="00B0F0"/>
                </a:solidFill>
              </a:rPr>
              <a:t>Let’s</a:t>
            </a:r>
            <a:r>
              <a:rPr lang="es-419" sz="7200" dirty="0">
                <a:solidFill>
                  <a:srgbClr val="00B0F0"/>
                </a:solidFill>
              </a:rPr>
              <a:t> Play!</a:t>
            </a:r>
          </a:p>
        </p:txBody>
      </p:sp>
      <p:pic>
        <p:nvPicPr>
          <p:cNvPr id="9" name="Google Shape;194;gfe00c00abd_0_10">
            <a:extLst>
              <a:ext uri="{FF2B5EF4-FFF2-40B4-BE49-F238E27FC236}">
                <a16:creationId xmlns:a16="http://schemas.microsoft.com/office/drawing/2014/main" id="{2676FAE0-5D86-E98A-2CB7-7461B4F6B119}"/>
              </a:ext>
            </a:extLst>
          </p:cNvPr>
          <p:cNvPicPr preferRelativeResize="0"/>
          <p:nvPr/>
        </p:nvPicPr>
        <p:blipFill rotWithShape="1">
          <a:blip r:embed="rId3">
            <a:alphaModFix/>
          </a:blip>
          <a:srcRect/>
          <a:stretch/>
        </p:blipFill>
        <p:spPr>
          <a:xfrm>
            <a:off x="1350422" y="5323667"/>
            <a:ext cx="773653" cy="646331"/>
          </a:xfrm>
          <a:prstGeom prst="ellipse">
            <a:avLst/>
          </a:prstGeom>
          <a:noFill/>
          <a:ln>
            <a:noFill/>
          </a:ln>
        </p:spPr>
      </p:pic>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388D90D7-D693-9B77-3AA0-16721D8CB39B}"/>
                  </a:ext>
                </a:extLst>
              </p14:cNvPr>
              <p14:cNvContentPartPr/>
              <p14:nvPr/>
            </p14:nvContentPartPr>
            <p14:xfrm>
              <a:off x="5295630" y="5410350"/>
              <a:ext cx="360" cy="360"/>
            </p14:xfrm>
          </p:contentPart>
        </mc:Choice>
        <mc:Fallback xmlns="">
          <p:pic>
            <p:nvPicPr>
              <p:cNvPr id="16" name="Ink 15">
                <a:extLst>
                  <a:ext uri="{FF2B5EF4-FFF2-40B4-BE49-F238E27FC236}">
                    <a16:creationId xmlns:a16="http://schemas.microsoft.com/office/drawing/2014/main" id="{388D90D7-D693-9B77-3AA0-16721D8CB39B}"/>
                  </a:ext>
                </a:extLst>
              </p:cNvPr>
              <p:cNvPicPr/>
              <p:nvPr/>
            </p:nvPicPr>
            <p:blipFill>
              <a:blip r:embed="rId10"/>
              <a:stretch>
                <a:fillRect/>
              </a:stretch>
            </p:blipFill>
            <p:spPr>
              <a:xfrm>
                <a:off x="5286990" y="5401350"/>
                <a:ext cx="18000" cy="18000"/>
              </a:xfrm>
              <a:prstGeom prst="rect">
                <a:avLst/>
              </a:prstGeom>
            </p:spPr>
          </p:pic>
        </mc:Fallback>
      </mc:AlternateContent>
    </p:spTree>
    <p:extLst>
      <p:ext uri="{BB962C8B-B14F-4D97-AF65-F5344CB8AC3E}">
        <p14:creationId xmlns:p14="http://schemas.microsoft.com/office/powerpoint/2010/main" val="102094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B886-6951-114E-3FE9-83ADBF3B690C}"/>
              </a:ext>
            </a:extLst>
          </p:cNvPr>
          <p:cNvSpPr>
            <a:spLocks noGrp="1"/>
          </p:cNvSpPr>
          <p:nvPr>
            <p:ph type="title"/>
          </p:nvPr>
        </p:nvSpPr>
        <p:spPr/>
        <p:txBody>
          <a:bodyPr/>
          <a:lstStyle/>
          <a:p>
            <a:r>
              <a:rPr lang="es-419" dirty="0"/>
              <a:t>Juguemos</a:t>
            </a:r>
          </a:p>
        </p:txBody>
      </p:sp>
      <p:pic>
        <p:nvPicPr>
          <p:cNvPr id="6" name="Google Shape;195;gfe00c00abd_0_10">
            <a:extLst>
              <a:ext uri="{FF2B5EF4-FFF2-40B4-BE49-F238E27FC236}">
                <a16:creationId xmlns:a16="http://schemas.microsoft.com/office/drawing/2014/main" id="{BD9AF5CE-5954-1ED4-12B4-C20395E374AF}"/>
              </a:ext>
            </a:extLst>
          </p:cNvPr>
          <p:cNvPicPr preferRelativeResize="0">
            <a:picLocks noGrp="1"/>
          </p:cNvPicPr>
          <p:nvPr>
            <p:ph type="body" idx="1"/>
          </p:nvPr>
        </p:nvPicPr>
        <p:blipFill rotWithShape="1">
          <a:blip r:embed="rId2">
            <a:alphaModFix/>
          </a:blip>
          <a:srcRect/>
          <a:stretch/>
        </p:blipFill>
        <p:spPr>
          <a:xfrm>
            <a:off x="137785" y="1084484"/>
            <a:ext cx="3311100" cy="3650400"/>
          </a:xfrm>
          <a:prstGeom prst="ellipse">
            <a:avLst/>
          </a:prstGeom>
          <a:noFill/>
          <a:ln>
            <a:noFill/>
          </a:ln>
        </p:spPr>
      </p:pic>
      <p:sp>
        <p:nvSpPr>
          <p:cNvPr id="8" name="TextBox 7">
            <a:extLst>
              <a:ext uri="{FF2B5EF4-FFF2-40B4-BE49-F238E27FC236}">
                <a16:creationId xmlns:a16="http://schemas.microsoft.com/office/drawing/2014/main" id="{CC95BF22-3F06-19A5-97DD-4947967BFDFD}"/>
              </a:ext>
            </a:extLst>
          </p:cNvPr>
          <p:cNvSpPr txBox="1"/>
          <p:nvPr/>
        </p:nvSpPr>
        <p:spPr>
          <a:xfrm>
            <a:off x="550322" y="4639634"/>
            <a:ext cx="2390775" cy="646331"/>
          </a:xfrm>
          <a:prstGeom prst="rect">
            <a:avLst/>
          </a:prstGeom>
          <a:noFill/>
        </p:spPr>
        <p:txBody>
          <a:bodyPr wrap="square">
            <a:spAutoFit/>
          </a:bodyPr>
          <a:lstStyle/>
          <a:p>
            <a:r>
              <a:rPr lang="es-419" sz="3600" dirty="0" err="1">
                <a:solidFill>
                  <a:schemeClr val="bg1"/>
                </a:solidFill>
              </a:rPr>
              <a:t>Let’s</a:t>
            </a:r>
            <a:r>
              <a:rPr lang="es-419" sz="3600" dirty="0">
                <a:solidFill>
                  <a:schemeClr val="bg1"/>
                </a:solidFill>
              </a:rPr>
              <a:t> Play</a:t>
            </a:r>
          </a:p>
        </p:txBody>
      </p:sp>
      <p:pic>
        <p:nvPicPr>
          <p:cNvPr id="7" name="Picture 6">
            <a:extLst>
              <a:ext uri="{FF2B5EF4-FFF2-40B4-BE49-F238E27FC236}">
                <a16:creationId xmlns:a16="http://schemas.microsoft.com/office/drawing/2014/main" id="{9A6EA3AD-00C8-B476-6C7B-76F9E2FEAE83}"/>
              </a:ext>
            </a:extLst>
          </p:cNvPr>
          <p:cNvPicPr>
            <a:picLocks noChangeAspect="1"/>
          </p:cNvPicPr>
          <p:nvPr/>
        </p:nvPicPr>
        <p:blipFill>
          <a:blip r:embed="rId3"/>
          <a:stretch>
            <a:fillRect/>
          </a:stretch>
        </p:blipFill>
        <p:spPr>
          <a:xfrm>
            <a:off x="0" y="638121"/>
            <a:ext cx="12192000" cy="6219879"/>
          </a:xfrm>
          <a:prstGeom prst="rect">
            <a:avLst/>
          </a:prstGeom>
        </p:spPr>
      </p:pic>
      <p:pic>
        <p:nvPicPr>
          <p:cNvPr id="9" name="Google Shape;194;gfe00c00abd_0_10">
            <a:extLst>
              <a:ext uri="{FF2B5EF4-FFF2-40B4-BE49-F238E27FC236}">
                <a16:creationId xmlns:a16="http://schemas.microsoft.com/office/drawing/2014/main" id="{2676FAE0-5D86-E98A-2CB7-7461B4F6B119}"/>
              </a:ext>
            </a:extLst>
          </p:cNvPr>
          <p:cNvPicPr preferRelativeResize="0"/>
          <p:nvPr/>
        </p:nvPicPr>
        <p:blipFill rotWithShape="1">
          <a:blip r:embed="rId4">
            <a:alphaModFix/>
          </a:blip>
          <a:srcRect/>
          <a:stretch/>
        </p:blipFill>
        <p:spPr>
          <a:xfrm>
            <a:off x="1350422" y="5323667"/>
            <a:ext cx="773653" cy="646331"/>
          </a:xfrm>
          <a:prstGeom prst="ellipse">
            <a:avLst/>
          </a:prstGeom>
          <a:noFill/>
          <a:ln>
            <a:noFill/>
          </a:ln>
        </p:spPr>
      </p:pic>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96741D13-C51A-1C7F-504B-E9A047BE1926}"/>
                  </a:ext>
                </a:extLst>
              </p14:cNvPr>
              <p14:cNvContentPartPr/>
              <p14:nvPr/>
            </p14:nvContentPartPr>
            <p14:xfrm>
              <a:off x="8895990" y="2245950"/>
              <a:ext cx="244800" cy="447480"/>
            </p14:xfrm>
          </p:contentPart>
        </mc:Choice>
        <mc:Fallback xmlns="">
          <p:pic>
            <p:nvPicPr>
              <p:cNvPr id="15" name="Ink 14">
                <a:extLst>
                  <a:ext uri="{FF2B5EF4-FFF2-40B4-BE49-F238E27FC236}">
                    <a16:creationId xmlns:a16="http://schemas.microsoft.com/office/drawing/2014/main" id="{96741D13-C51A-1C7F-504B-E9A047BE1926}"/>
                  </a:ext>
                </a:extLst>
              </p:cNvPr>
              <p:cNvPicPr/>
              <p:nvPr/>
            </p:nvPicPr>
            <p:blipFill>
              <a:blip r:embed="rId8"/>
              <a:stretch>
                <a:fillRect/>
              </a:stretch>
            </p:blipFill>
            <p:spPr>
              <a:xfrm>
                <a:off x="8887350" y="2237310"/>
                <a:ext cx="26244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388D90D7-D693-9B77-3AA0-16721D8CB39B}"/>
                  </a:ext>
                </a:extLst>
              </p14:cNvPr>
              <p14:cNvContentPartPr/>
              <p14:nvPr/>
            </p14:nvContentPartPr>
            <p14:xfrm>
              <a:off x="5295630" y="5410350"/>
              <a:ext cx="360" cy="360"/>
            </p14:xfrm>
          </p:contentPart>
        </mc:Choice>
        <mc:Fallback xmlns="">
          <p:pic>
            <p:nvPicPr>
              <p:cNvPr id="16" name="Ink 15">
                <a:extLst>
                  <a:ext uri="{FF2B5EF4-FFF2-40B4-BE49-F238E27FC236}">
                    <a16:creationId xmlns:a16="http://schemas.microsoft.com/office/drawing/2014/main" id="{388D90D7-D693-9B77-3AA0-16721D8CB39B}"/>
                  </a:ext>
                </a:extLst>
              </p:cNvPr>
              <p:cNvPicPr/>
              <p:nvPr/>
            </p:nvPicPr>
            <p:blipFill>
              <a:blip r:embed="rId10"/>
              <a:stretch>
                <a:fillRect/>
              </a:stretch>
            </p:blipFill>
            <p:spPr>
              <a:xfrm>
                <a:off x="5286990" y="5401350"/>
                <a:ext cx="18000" cy="18000"/>
              </a:xfrm>
              <a:prstGeom prst="rect">
                <a:avLst/>
              </a:prstGeom>
            </p:spPr>
          </p:pic>
        </mc:Fallback>
      </mc:AlternateContent>
      <p:sp>
        <p:nvSpPr>
          <p:cNvPr id="3" name="TextBox 2">
            <a:extLst>
              <a:ext uri="{FF2B5EF4-FFF2-40B4-BE49-F238E27FC236}">
                <a16:creationId xmlns:a16="http://schemas.microsoft.com/office/drawing/2014/main" id="{E0807670-3FCA-682C-90C5-9AAB2CC9C259}"/>
              </a:ext>
            </a:extLst>
          </p:cNvPr>
          <p:cNvSpPr txBox="1"/>
          <p:nvPr/>
        </p:nvSpPr>
        <p:spPr>
          <a:xfrm>
            <a:off x="3843130" y="53346"/>
            <a:ext cx="6078192" cy="707886"/>
          </a:xfrm>
          <a:prstGeom prst="rect">
            <a:avLst/>
          </a:prstGeom>
          <a:noFill/>
        </p:spPr>
        <p:txBody>
          <a:bodyPr wrap="square" rtlCol="0">
            <a:spAutoFit/>
          </a:bodyPr>
          <a:lstStyle/>
          <a:p>
            <a:r>
              <a:rPr lang="en-US" sz="2000" b="1" dirty="0">
                <a:latin typeface="Comic Sans MS" panose="030F0702030302020204" pitchFamily="66" charset="0"/>
              </a:rPr>
              <a:t>Find the way that leads us to enter through the narrow door to the Kingdom of God.</a:t>
            </a:r>
          </a:p>
        </p:txBody>
      </p:sp>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B6C106D4-14FF-180D-F493-C9E3ECC0BB63}"/>
                  </a:ext>
                </a:extLst>
              </p14:cNvPr>
              <p14:cNvContentPartPr/>
              <p14:nvPr/>
            </p14:nvContentPartPr>
            <p14:xfrm>
              <a:off x="1974574" y="1947657"/>
              <a:ext cx="7946748" cy="3964680"/>
            </p14:xfrm>
          </p:contentPart>
        </mc:Choice>
        <mc:Fallback>
          <p:pic>
            <p:nvPicPr>
              <p:cNvPr id="10" name="Ink 9">
                <a:extLst>
                  <a:ext uri="{FF2B5EF4-FFF2-40B4-BE49-F238E27FC236}">
                    <a16:creationId xmlns:a16="http://schemas.microsoft.com/office/drawing/2014/main" id="{B6C106D4-14FF-180D-F493-C9E3ECC0BB63}"/>
                  </a:ext>
                </a:extLst>
              </p:cNvPr>
              <p:cNvPicPr/>
              <p:nvPr/>
            </p:nvPicPr>
            <p:blipFill>
              <a:blip r:embed="rId12"/>
              <a:stretch>
                <a:fillRect/>
              </a:stretch>
            </p:blipFill>
            <p:spPr>
              <a:xfrm>
                <a:off x="1884573" y="1768017"/>
                <a:ext cx="8126390" cy="4324320"/>
              </a:xfrm>
              <a:prstGeom prst="rect">
                <a:avLst/>
              </a:prstGeom>
            </p:spPr>
          </p:pic>
        </mc:Fallback>
      </mc:AlternateContent>
    </p:spTree>
    <p:extLst>
      <p:ext uri="{BB962C8B-B14F-4D97-AF65-F5344CB8AC3E}">
        <p14:creationId xmlns:p14="http://schemas.microsoft.com/office/powerpoint/2010/main" val="194280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fe00c00abd_0_18"/>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Let’s</a:t>
            </a:r>
            <a:r>
              <a:rPr lang="es-419" dirty="0"/>
              <a:t> Play</a:t>
            </a:r>
            <a:endParaRPr dirty="0"/>
          </a:p>
        </p:txBody>
      </p:sp>
      <p:pic>
        <p:nvPicPr>
          <p:cNvPr id="202" name="Google Shape;202;gfe00c00abd_0_18"/>
          <p:cNvPicPr preferRelativeResize="0"/>
          <p:nvPr/>
        </p:nvPicPr>
        <p:blipFill rotWithShape="1">
          <a:blip r:embed="rId3">
            <a:alphaModFix/>
          </a:blip>
          <a:srcRect/>
          <a:stretch/>
        </p:blipFill>
        <p:spPr>
          <a:xfrm>
            <a:off x="1242040" y="5100179"/>
            <a:ext cx="969300" cy="969300"/>
          </a:xfrm>
          <a:prstGeom prst="ellipse">
            <a:avLst/>
          </a:prstGeom>
          <a:noFill/>
          <a:ln>
            <a:noFill/>
          </a:ln>
        </p:spPr>
      </p:pic>
      <p:pic>
        <p:nvPicPr>
          <p:cNvPr id="203" name="Google Shape;203;gfe00c00abd_0_18"/>
          <p:cNvPicPr preferRelativeResize="0">
            <a:picLocks noGrp="1"/>
          </p:cNvPicPr>
          <p:nvPr>
            <p:ph type="body" idx="1"/>
          </p:nvPr>
        </p:nvPicPr>
        <p:blipFill rotWithShape="1">
          <a:blip r:embed="rId4">
            <a:alphaModFix/>
          </a:blip>
          <a:srcRect/>
          <a:stretch/>
        </p:blipFill>
        <p:spPr>
          <a:xfrm>
            <a:off x="71066" y="816946"/>
            <a:ext cx="3311100" cy="3650400"/>
          </a:xfrm>
          <a:prstGeom prst="ellipse">
            <a:avLst/>
          </a:prstGeom>
          <a:noFill/>
          <a:ln>
            <a:noFill/>
          </a:ln>
        </p:spPr>
      </p:pic>
      <p:sp>
        <p:nvSpPr>
          <p:cNvPr id="204" name="Google Shape;204;gfe00c00abd_0_18"/>
          <p:cNvSpPr txBox="1"/>
          <p:nvPr/>
        </p:nvSpPr>
        <p:spPr>
          <a:xfrm>
            <a:off x="3748325" y="816950"/>
            <a:ext cx="39195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419" sz="3200" dirty="0" err="1">
                <a:solidFill>
                  <a:srgbClr val="595959"/>
                </a:solidFill>
                <a:latin typeface="Corbel"/>
                <a:ea typeface="Corbel"/>
                <a:cs typeface="Corbel"/>
                <a:sym typeface="Corbel"/>
              </a:rPr>
              <a:t>Spend</a:t>
            </a:r>
            <a:r>
              <a:rPr lang="es-419" sz="3200" dirty="0">
                <a:solidFill>
                  <a:srgbClr val="595959"/>
                </a:solidFill>
                <a:latin typeface="Corbel"/>
                <a:ea typeface="Corbel"/>
                <a:cs typeface="Corbel"/>
                <a:sym typeface="Corbel"/>
              </a:rPr>
              <a:t> a </a:t>
            </a:r>
            <a:r>
              <a:rPr lang="es-419" sz="3200" dirty="0" err="1">
                <a:solidFill>
                  <a:srgbClr val="595959"/>
                </a:solidFill>
                <a:latin typeface="Corbel"/>
                <a:ea typeface="Corbel"/>
                <a:cs typeface="Corbel"/>
                <a:sym typeface="Corbel"/>
              </a:rPr>
              <a:t>lot</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of</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money</a:t>
            </a:r>
            <a:r>
              <a:rPr lang="es-419" sz="3200" dirty="0">
                <a:solidFill>
                  <a:srgbClr val="595959"/>
                </a:solidFill>
                <a:latin typeface="Corbel"/>
                <a:ea typeface="Corbel"/>
                <a:cs typeface="Corbel"/>
                <a:sym typeface="Corbel"/>
              </a:rPr>
              <a:t>.</a:t>
            </a:r>
            <a:endParaRPr sz="1400" b="0" i="0" u="none" strike="noStrike" cap="none" dirty="0">
              <a:solidFill>
                <a:srgbClr val="000000"/>
              </a:solidFill>
              <a:latin typeface="Arial"/>
              <a:ea typeface="Arial"/>
              <a:cs typeface="Arial"/>
              <a:sym typeface="Arial"/>
            </a:endParaRPr>
          </a:p>
        </p:txBody>
      </p:sp>
      <p:sp>
        <p:nvSpPr>
          <p:cNvPr id="205" name="Google Shape;205;gfe00c00abd_0_18"/>
          <p:cNvSpPr/>
          <p:nvPr/>
        </p:nvSpPr>
        <p:spPr>
          <a:xfrm>
            <a:off x="7633417" y="734387"/>
            <a:ext cx="842700" cy="7767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gfe00c00abd_0_18"/>
          <p:cNvSpPr txBox="1"/>
          <p:nvPr/>
        </p:nvSpPr>
        <p:spPr>
          <a:xfrm>
            <a:off x="3884200" y="1580775"/>
            <a:ext cx="3919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419" sz="3200" dirty="0" err="1">
                <a:solidFill>
                  <a:srgbClr val="595959"/>
                </a:solidFill>
                <a:latin typeface="Corbel"/>
                <a:ea typeface="Corbel"/>
                <a:cs typeface="Corbel"/>
                <a:sym typeface="Corbel"/>
              </a:rPr>
              <a:t>Pray</a:t>
            </a:r>
            <a:r>
              <a:rPr lang="es-419" sz="3200" dirty="0">
                <a:solidFill>
                  <a:srgbClr val="595959"/>
                </a:solidFill>
                <a:latin typeface="Corbel"/>
                <a:ea typeface="Corbel"/>
                <a:cs typeface="Corbel"/>
                <a:sym typeface="Corbel"/>
              </a:rPr>
              <a:t> a </a:t>
            </a:r>
            <a:r>
              <a:rPr lang="es-419" sz="3200" dirty="0" err="1">
                <a:solidFill>
                  <a:srgbClr val="595959"/>
                </a:solidFill>
                <a:latin typeface="Corbel"/>
                <a:ea typeface="Corbel"/>
                <a:cs typeface="Corbel"/>
                <a:sym typeface="Corbel"/>
              </a:rPr>
              <a:t>lot</a:t>
            </a:r>
            <a:r>
              <a:rPr lang="es-419" sz="3200" dirty="0">
                <a:solidFill>
                  <a:srgbClr val="595959"/>
                </a:solidFill>
                <a:latin typeface="Corbel"/>
                <a:ea typeface="Corbel"/>
                <a:cs typeface="Corbel"/>
                <a:sym typeface="Corbel"/>
              </a:rPr>
              <a:t>.</a:t>
            </a:r>
            <a:endParaRPr sz="1400" b="0" i="0" u="none" strike="noStrike" cap="none" dirty="0">
              <a:solidFill>
                <a:srgbClr val="000000"/>
              </a:solidFill>
              <a:latin typeface="Arial"/>
              <a:ea typeface="Arial"/>
              <a:cs typeface="Arial"/>
              <a:sym typeface="Arial"/>
            </a:endParaRPr>
          </a:p>
        </p:txBody>
      </p:sp>
      <p:sp>
        <p:nvSpPr>
          <p:cNvPr id="207" name="Google Shape;207;gfe00c00abd_0_18"/>
          <p:cNvSpPr/>
          <p:nvPr/>
        </p:nvSpPr>
        <p:spPr>
          <a:xfrm>
            <a:off x="6328984" y="1543816"/>
            <a:ext cx="578400" cy="585000"/>
          </a:xfrm>
          <a:prstGeom prst="smileyFace">
            <a:avLst>
              <a:gd name="adj" fmla="val 4653"/>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gfe00c00abd_0_18"/>
          <p:cNvSpPr txBox="1"/>
          <p:nvPr/>
        </p:nvSpPr>
        <p:spPr>
          <a:xfrm>
            <a:off x="3884199" y="2344600"/>
            <a:ext cx="689343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419" sz="3200" dirty="0">
                <a:solidFill>
                  <a:srgbClr val="595959"/>
                </a:solidFill>
                <a:latin typeface="Corbel"/>
                <a:ea typeface="Corbel"/>
                <a:cs typeface="Corbel"/>
                <a:sym typeface="Corbel"/>
              </a:rPr>
              <a:t>Adore </a:t>
            </a:r>
            <a:r>
              <a:rPr lang="es-419" sz="3200" dirty="0" err="1">
                <a:solidFill>
                  <a:srgbClr val="595959"/>
                </a:solidFill>
                <a:latin typeface="Corbel"/>
                <a:ea typeface="Corbel"/>
                <a:cs typeface="Corbel"/>
                <a:sym typeface="Corbel"/>
              </a:rPr>
              <a:t>Jesus</a:t>
            </a:r>
            <a:r>
              <a:rPr lang="es-419" sz="3200" dirty="0">
                <a:solidFill>
                  <a:srgbClr val="595959"/>
                </a:solidFill>
                <a:latin typeface="Corbel"/>
                <a:ea typeface="Corbel"/>
                <a:cs typeface="Corbel"/>
                <a:sym typeface="Corbel"/>
              </a:rPr>
              <a:t> in </a:t>
            </a:r>
            <a:r>
              <a:rPr lang="es-419" sz="3200" dirty="0" err="1">
                <a:solidFill>
                  <a:srgbClr val="595959"/>
                </a:solidFill>
                <a:latin typeface="Corbel"/>
                <a:ea typeface="Corbel"/>
                <a:cs typeface="Corbel"/>
                <a:sym typeface="Corbel"/>
              </a:rPr>
              <a:t>the</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Blessed</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Sacrament</a:t>
            </a:r>
            <a:r>
              <a:rPr lang="es-419" sz="3200" dirty="0">
                <a:solidFill>
                  <a:srgbClr val="595959"/>
                </a:solidFill>
                <a:latin typeface="Corbel"/>
                <a:ea typeface="Corbel"/>
                <a:cs typeface="Corbel"/>
                <a:sym typeface="Corbel"/>
              </a:rPr>
              <a:t>.</a:t>
            </a:r>
            <a:endParaRPr sz="1400" b="0" i="0" u="none" strike="noStrike" cap="none" dirty="0">
              <a:solidFill>
                <a:srgbClr val="000000"/>
              </a:solidFill>
              <a:latin typeface="Arial"/>
              <a:ea typeface="Arial"/>
              <a:cs typeface="Arial"/>
              <a:sym typeface="Arial"/>
            </a:endParaRPr>
          </a:p>
        </p:txBody>
      </p:sp>
      <p:sp>
        <p:nvSpPr>
          <p:cNvPr id="209" name="Google Shape;209;gfe00c00abd_0_18"/>
          <p:cNvSpPr/>
          <p:nvPr/>
        </p:nvSpPr>
        <p:spPr>
          <a:xfrm>
            <a:off x="10959378" y="2344600"/>
            <a:ext cx="578400" cy="585000"/>
          </a:xfrm>
          <a:prstGeom prst="smileyFace">
            <a:avLst>
              <a:gd name="adj" fmla="val 4653"/>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gfe00c00abd_0_18"/>
          <p:cNvSpPr txBox="1"/>
          <p:nvPr/>
        </p:nvSpPr>
        <p:spPr>
          <a:xfrm>
            <a:off x="3884200" y="3028750"/>
            <a:ext cx="3919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419" sz="3200" dirty="0">
                <a:solidFill>
                  <a:srgbClr val="595959"/>
                </a:solidFill>
                <a:latin typeface="Corbel"/>
                <a:ea typeface="Corbel"/>
                <a:cs typeface="Corbel"/>
                <a:sym typeface="Corbel"/>
              </a:rPr>
              <a:t>Lie.</a:t>
            </a:r>
            <a:endParaRPr sz="1400" b="0" i="0" u="none" strike="noStrike" cap="none" dirty="0">
              <a:solidFill>
                <a:srgbClr val="000000"/>
              </a:solidFill>
              <a:latin typeface="Arial"/>
              <a:ea typeface="Arial"/>
              <a:cs typeface="Arial"/>
              <a:sym typeface="Arial"/>
            </a:endParaRPr>
          </a:p>
        </p:txBody>
      </p:sp>
      <p:sp>
        <p:nvSpPr>
          <p:cNvPr id="211" name="Google Shape;211;gfe00c00abd_0_18"/>
          <p:cNvSpPr/>
          <p:nvPr/>
        </p:nvSpPr>
        <p:spPr>
          <a:xfrm>
            <a:off x="5031187" y="2918375"/>
            <a:ext cx="842700" cy="7767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gfe00c00abd_0_18"/>
          <p:cNvSpPr txBox="1"/>
          <p:nvPr/>
        </p:nvSpPr>
        <p:spPr>
          <a:xfrm>
            <a:off x="3884200" y="3776400"/>
            <a:ext cx="3919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419" sz="3200" dirty="0" err="1">
                <a:solidFill>
                  <a:srgbClr val="595959"/>
                </a:solidFill>
                <a:latin typeface="Corbel"/>
                <a:ea typeface="Corbel"/>
                <a:cs typeface="Corbel"/>
                <a:sym typeface="Corbel"/>
              </a:rPr>
              <a:t>Help</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my</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neighbor</a:t>
            </a:r>
            <a:r>
              <a:rPr lang="es-419" sz="3200" dirty="0">
                <a:solidFill>
                  <a:srgbClr val="595959"/>
                </a:solidFill>
                <a:latin typeface="Corbel"/>
                <a:ea typeface="Corbel"/>
                <a:cs typeface="Corbel"/>
                <a:sym typeface="Corbel"/>
              </a:rPr>
              <a:t>.</a:t>
            </a:r>
            <a:endParaRPr sz="1400" b="0" i="0" u="none" strike="noStrike" cap="none" dirty="0">
              <a:solidFill>
                <a:srgbClr val="000000"/>
              </a:solidFill>
              <a:latin typeface="Arial"/>
              <a:ea typeface="Arial"/>
              <a:cs typeface="Arial"/>
              <a:sym typeface="Arial"/>
            </a:endParaRPr>
          </a:p>
        </p:txBody>
      </p:sp>
      <p:sp>
        <p:nvSpPr>
          <p:cNvPr id="213" name="Google Shape;213;gfe00c00abd_0_18"/>
          <p:cNvSpPr/>
          <p:nvPr/>
        </p:nvSpPr>
        <p:spPr>
          <a:xfrm>
            <a:off x="7799975" y="3712900"/>
            <a:ext cx="578400" cy="585000"/>
          </a:xfrm>
          <a:prstGeom prst="smileyFace">
            <a:avLst>
              <a:gd name="adj" fmla="val 4653"/>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gfe00c00abd_0_18"/>
          <p:cNvSpPr txBox="1"/>
          <p:nvPr/>
        </p:nvSpPr>
        <p:spPr>
          <a:xfrm>
            <a:off x="3884200" y="4504400"/>
            <a:ext cx="3919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419" sz="3200" dirty="0">
                <a:solidFill>
                  <a:srgbClr val="595959"/>
                </a:solidFill>
                <a:latin typeface="Corbel"/>
                <a:ea typeface="Corbel"/>
                <a:cs typeface="Corbel"/>
                <a:sym typeface="Corbel"/>
              </a:rPr>
              <a:t>Love </a:t>
            </a:r>
            <a:r>
              <a:rPr lang="es-419" sz="3200" dirty="0" err="1">
                <a:solidFill>
                  <a:srgbClr val="595959"/>
                </a:solidFill>
                <a:latin typeface="Corbel"/>
                <a:ea typeface="Corbel"/>
                <a:cs typeface="Corbel"/>
                <a:sym typeface="Corbel"/>
              </a:rPr>
              <a:t>God</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always</a:t>
            </a:r>
            <a:r>
              <a:rPr lang="es-419" sz="3200" dirty="0">
                <a:solidFill>
                  <a:srgbClr val="595959"/>
                </a:solidFill>
                <a:latin typeface="Corbel"/>
                <a:ea typeface="Corbel"/>
                <a:cs typeface="Corbel"/>
                <a:sym typeface="Corbel"/>
              </a:rPr>
              <a:t>.</a:t>
            </a:r>
            <a:endParaRPr sz="1400" b="0" i="0" u="none" strike="noStrike" cap="none" dirty="0">
              <a:solidFill>
                <a:srgbClr val="000000"/>
              </a:solidFill>
              <a:latin typeface="Arial"/>
              <a:ea typeface="Arial"/>
              <a:cs typeface="Arial"/>
              <a:sym typeface="Arial"/>
            </a:endParaRPr>
          </a:p>
        </p:txBody>
      </p:sp>
      <p:sp>
        <p:nvSpPr>
          <p:cNvPr id="215" name="Google Shape;215;gfe00c00abd_0_18"/>
          <p:cNvSpPr/>
          <p:nvPr/>
        </p:nvSpPr>
        <p:spPr>
          <a:xfrm>
            <a:off x="7799975" y="4504400"/>
            <a:ext cx="578400" cy="585000"/>
          </a:xfrm>
          <a:prstGeom prst="smileyFace">
            <a:avLst>
              <a:gd name="adj" fmla="val 4653"/>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fe00c00abd_0_18"/>
          <p:cNvSpPr txBox="1"/>
          <p:nvPr/>
        </p:nvSpPr>
        <p:spPr>
          <a:xfrm>
            <a:off x="3884200" y="5233600"/>
            <a:ext cx="3919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419" sz="3200" dirty="0" err="1">
                <a:solidFill>
                  <a:srgbClr val="595959"/>
                </a:solidFill>
                <a:latin typeface="Corbel"/>
                <a:ea typeface="Corbel"/>
                <a:cs typeface="Corbel"/>
                <a:sym typeface="Corbel"/>
              </a:rPr>
              <a:t>Pray</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the</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Rosary</a:t>
            </a:r>
            <a:r>
              <a:rPr lang="es-419" sz="3200" dirty="0">
                <a:solidFill>
                  <a:srgbClr val="595959"/>
                </a:solidFill>
                <a:latin typeface="Corbel"/>
                <a:ea typeface="Corbel"/>
                <a:cs typeface="Corbel"/>
                <a:sym typeface="Corbel"/>
              </a:rPr>
              <a:t>.</a:t>
            </a:r>
            <a:endParaRPr sz="1400" b="0" i="0" u="none" strike="noStrike" cap="none" dirty="0">
              <a:solidFill>
                <a:srgbClr val="000000"/>
              </a:solidFill>
              <a:latin typeface="Arial"/>
              <a:ea typeface="Arial"/>
              <a:cs typeface="Arial"/>
              <a:sym typeface="Arial"/>
            </a:endParaRPr>
          </a:p>
        </p:txBody>
      </p:sp>
      <p:sp>
        <p:nvSpPr>
          <p:cNvPr id="217" name="Google Shape;217;gfe00c00abd_0_18"/>
          <p:cNvSpPr/>
          <p:nvPr/>
        </p:nvSpPr>
        <p:spPr>
          <a:xfrm>
            <a:off x="7799975" y="5233600"/>
            <a:ext cx="578400" cy="585000"/>
          </a:xfrm>
          <a:prstGeom prst="smileyFace">
            <a:avLst>
              <a:gd name="adj" fmla="val 4653"/>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9EC41893-CB1B-F0A4-8DC0-4ABDB4990A4D}"/>
              </a:ext>
            </a:extLst>
          </p:cNvPr>
          <p:cNvSpPr txBox="1"/>
          <p:nvPr/>
        </p:nvSpPr>
        <p:spPr>
          <a:xfrm>
            <a:off x="71066" y="9791"/>
            <a:ext cx="11466712" cy="523220"/>
          </a:xfrm>
          <a:prstGeom prst="rect">
            <a:avLst/>
          </a:prstGeom>
          <a:noFill/>
        </p:spPr>
        <p:txBody>
          <a:bodyPr wrap="square" rtlCol="0">
            <a:spAutoFit/>
          </a:bodyPr>
          <a:lstStyle/>
          <a:p>
            <a:pPr algn="ctr"/>
            <a:r>
              <a:rPr lang="en-US" sz="2800" dirty="0">
                <a:solidFill>
                  <a:srgbClr val="FF0000"/>
                </a:solidFill>
                <a:latin typeface="Corbel"/>
              </a:rPr>
              <a:t>CHOOSE WHICH HELP US ENTER THROUGH THE NARROW DOOR.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10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1000"/>
                                        <p:tgtEl>
                                          <p:spTgt spid="2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1000"/>
                                        <p:tgtEl>
                                          <p:spTgt spid="2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fade">
                                      <p:cBhvr>
                                        <p:cTn id="27" dur="1000"/>
                                        <p:tgtEl>
                                          <p:spTgt spid="2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9"/>
                                        </p:tgtEl>
                                        <p:attrNameLst>
                                          <p:attrName>style.visibility</p:attrName>
                                        </p:attrNameLst>
                                      </p:cBhvr>
                                      <p:to>
                                        <p:strVal val="visible"/>
                                      </p:to>
                                    </p:set>
                                    <p:animEffect transition="in" filter="fade">
                                      <p:cBhvr>
                                        <p:cTn id="32" dur="1000"/>
                                        <p:tgtEl>
                                          <p:spTgt spid="20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0"/>
                                        </p:tgtEl>
                                        <p:attrNameLst>
                                          <p:attrName>style.visibility</p:attrName>
                                        </p:attrNameLst>
                                      </p:cBhvr>
                                      <p:to>
                                        <p:strVal val="visible"/>
                                      </p:to>
                                    </p:set>
                                    <p:animEffect transition="in" filter="fade">
                                      <p:cBhvr>
                                        <p:cTn id="37" dur="1000"/>
                                        <p:tgtEl>
                                          <p:spTgt spid="2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fade">
                                      <p:cBhvr>
                                        <p:cTn id="42" dur="1000"/>
                                        <p:tgtEl>
                                          <p:spTgt spid="2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2"/>
                                        </p:tgtEl>
                                        <p:attrNameLst>
                                          <p:attrName>style.visibility</p:attrName>
                                        </p:attrNameLst>
                                      </p:cBhvr>
                                      <p:to>
                                        <p:strVal val="visible"/>
                                      </p:to>
                                    </p:set>
                                    <p:animEffect transition="in" filter="fade">
                                      <p:cBhvr>
                                        <p:cTn id="47" dur="1000"/>
                                        <p:tgtEl>
                                          <p:spTgt spid="2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3"/>
                                        </p:tgtEl>
                                        <p:attrNameLst>
                                          <p:attrName>style.visibility</p:attrName>
                                        </p:attrNameLst>
                                      </p:cBhvr>
                                      <p:to>
                                        <p:strVal val="visible"/>
                                      </p:to>
                                    </p:set>
                                    <p:animEffect transition="in" filter="fade">
                                      <p:cBhvr>
                                        <p:cTn id="52" dur="1000"/>
                                        <p:tgtEl>
                                          <p:spTgt spid="2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4"/>
                                        </p:tgtEl>
                                        <p:attrNameLst>
                                          <p:attrName>style.visibility</p:attrName>
                                        </p:attrNameLst>
                                      </p:cBhvr>
                                      <p:to>
                                        <p:strVal val="visible"/>
                                      </p:to>
                                    </p:set>
                                    <p:animEffect transition="in" filter="fade">
                                      <p:cBhvr>
                                        <p:cTn id="57" dur="1000"/>
                                        <p:tgtEl>
                                          <p:spTgt spid="2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fade">
                                      <p:cBhvr>
                                        <p:cTn id="62" dur="1000"/>
                                        <p:tgtEl>
                                          <p:spTgt spid="2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6"/>
                                        </p:tgtEl>
                                        <p:attrNameLst>
                                          <p:attrName>style.visibility</p:attrName>
                                        </p:attrNameLst>
                                      </p:cBhvr>
                                      <p:to>
                                        <p:strVal val="visible"/>
                                      </p:to>
                                    </p:set>
                                    <p:animEffect transition="in" filter="fade">
                                      <p:cBhvr>
                                        <p:cTn id="67" dur="1000"/>
                                        <p:tgtEl>
                                          <p:spTgt spid="2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7"/>
                                        </p:tgtEl>
                                        <p:attrNameLst>
                                          <p:attrName>style.visibility</p:attrName>
                                        </p:attrNameLst>
                                      </p:cBhvr>
                                      <p:to>
                                        <p:strVal val="visible"/>
                                      </p:to>
                                    </p:set>
                                    <p:animEffect transition="in" filter="fade">
                                      <p:cBhvr>
                                        <p:cTn id="72"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fe00c00abd_0_3"/>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Let’s</a:t>
            </a:r>
            <a:r>
              <a:rPr lang="es-419" dirty="0"/>
              <a:t> </a:t>
            </a:r>
            <a:r>
              <a:rPr lang="es-419" dirty="0" err="1"/>
              <a:t>pray</a:t>
            </a:r>
            <a:r>
              <a:rPr lang="es-419"/>
              <a:t>!</a:t>
            </a:r>
            <a:endParaRPr dirty="0"/>
          </a:p>
        </p:txBody>
      </p:sp>
      <p:pic>
        <p:nvPicPr>
          <p:cNvPr id="223" name="Google Shape;223;gfe00c00abd_0_3"/>
          <p:cNvPicPr preferRelativeResize="0"/>
          <p:nvPr/>
        </p:nvPicPr>
        <p:blipFill rotWithShape="1">
          <a:blip r:embed="rId3">
            <a:alphaModFix/>
          </a:blip>
          <a:srcRect/>
          <a:stretch/>
        </p:blipFill>
        <p:spPr>
          <a:xfrm>
            <a:off x="1242040" y="5100179"/>
            <a:ext cx="969300" cy="969300"/>
          </a:xfrm>
          <a:prstGeom prst="ellipse">
            <a:avLst/>
          </a:prstGeom>
          <a:noFill/>
          <a:ln>
            <a:noFill/>
          </a:ln>
        </p:spPr>
      </p:pic>
      <p:pic>
        <p:nvPicPr>
          <p:cNvPr id="224" name="Google Shape;224;gfe00c00abd_0_3"/>
          <p:cNvPicPr preferRelativeResize="0">
            <a:picLocks noGrp="1"/>
          </p:cNvPicPr>
          <p:nvPr>
            <p:ph type="body" idx="1"/>
          </p:nvPr>
        </p:nvPicPr>
        <p:blipFill rotWithShape="1">
          <a:blip r:embed="rId4">
            <a:alphaModFix/>
          </a:blip>
          <a:srcRect/>
          <a:stretch/>
        </p:blipFill>
        <p:spPr>
          <a:xfrm>
            <a:off x="71066" y="816946"/>
            <a:ext cx="3311100" cy="3650400"/>
          </a:xfrm>
          <a:prstGeom prst="ellipse">
            <a:avLst/>
          </a:prstGeom>
          <a:noFill/>
          <a:ln>
            <a:noFill/>
          </a:ln>
        </p:spPr>
      </p:pic>
      <p:sp>
        <p:nvSpPr>
          <p:cNvPr id="225" name="Google Shape;225;gfe00c00abd_0_3"/>
          <p:cNvSpPr txBox="1"/>
          <p:nvPr/>
        </p:nvSpPr>
        <p:spPr>
          <a:xfrm>
            <a:off x="4333461" y="1412560"/>
            <a:ext cx="6440556" cy="40318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rgbClr val="595959"/>
                </a:solidFill>
                <a:latin typeface="Corbel"/>
                <a:ea typeface="Corbel"/>
                <a:cs typeface="Corbel"/>
                <a:sym typeface="Corbel"/>
              </a:rPr>
              <a:t>PRAYER</a:t>
            </a:r>
            <a:endParaRPr sz="3200" b="1" dirty="0">
              <a:solidFill>
                <a:srgbClr val="595959"/>
              </a:solidFill>
              <a:latin typeface="Corbel"/>
              <a:ea typeface="Corbel"/>
              <a:cs typeface="Corbel"/>
              <a:sym typeface="Corbel"/>
            </a:endParaRPr>
          </a:p>
          <a:p>
            <a:r>
              <a:rPr lang="es-ES" sz="3200" dirty="0">
                <a:solidFill>
                  <a:srgbClr val="595959"/>
                </a:solidFill>
                <a:latin typeface="Corbel"/>
                <a:ea typeface="Corbel"/>
                <a:cs typeface="Corbel"/>
              </a:rPr>
              <a:t>Lord, </a:t>
            </a:r>
            <a:r>
              <a:rPr lang="es-ES" sz="3200" dirty="0" err="1">
                <a:solidFill>
                  <a:srgbClr val="595959"/>
                </a:solidFill>
                <a:latin typeface="Corbel"/>
                <a:ea typeface="Corbel"/>
                <a:cs typeface="Corbel"/>
              </a:rPr>
              <a:t>help</a:t>
            </a:r>
            <a:r>
              <a:rPr lang="es-ES" sz="3200" dirty="0">
                <a:solidFill>
                  <a:srgbClr val="595959"/>
                </a:solidFill>
                <a:latin typeface="Corbel"/>
                <a:ea typeface="Corbel"/>
                <a:cs typeface="Corbel"/>
              </a:rPr>
              <a:t> me </a:t>
            </a:r>
            <a:r>
              <a:rPr lang="es-ES" sz="3200" dirty="0" err="1">
                <a:solidFill>
                  <a:srgbClr val="595959"/>
                </a:solidFill>
                <a:latin typeface="Corbel"/>
                <a:ea typeface="Corbel"/>
                <a:cs typeface="Corbel"/>
              </a:rPr>
              <a:t>to</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know</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you</a:t>
            </a:r>
            <a:r>
              <a:rPr lang="es-ES" sz="3200" dirty="0">
                <a:solidFill>
                  <a:srgbClr val="595959"/>
                </a:solidFill>
                <a:latin typeface="Corbel"/>
                <a:ea typeface="Corbel"/>
                <a:cs typeface="Corbel"/>
              </a:rPr>
              <a:t> more, </a:t>
            </a:r>
            <a:r>
              <a:rPr lang="es-ES" sz="3200" dirty="0" err="1">
                <a:solidFill>
                  <a:srgbClr val="595959"/>
                </a:solidFill>
                <a:latin typeface="Corbel"/>
                <a:ea typeface="Corbel"/>
                <a:cs typeface="Corbel"/>
              </a:rPr>
              <a:t>to</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follow</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you</a:t>
            </a:r>
            <a:r>
              <a:rPr lang="es-ES" sz="3200" dirty="0">
                <a:solidFill>
                  <a:srgbClr val="595959"/>
                </a:solidFill>
                <a:latin typeface="Corbel"/>
                <a:ea typeface="Corbel"/>
                <a:cs typeface="Corbel"/>
              </a:rPr>
              <a:t> more, </a:t>
            </a:r>
            <a:r>
              <a:rPr lang="es-ES" sz="3200" dirty="0" err="1">
                <a:solidFill>
                  <a:srgbClr val="595959"/>
                </a:solidFill>
                <a:latin typeface="Corbel"/>
                <a:ea typeface="Corbel"/>
                <a:cs typeface="Corbel"/>
              </a:rPr>
              <a:t>to</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obey</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you</a:t>
            </a:r>
            <a:r>
              <a:rPr lang="es-ES" sz="3200" dirty="0">
                <a:solidFill>
                  <a:srgbClr val="595959"/>
                </a:solidFill>
                <a:latin typeface="Corbel"/>
                <a:ea typeface="Corbel"/>
                <a:cs typeface="Corbel"/>
              </a:rPr>
              <a:t> more </a:t>
            </a:r>
            <a:r>
              <a:rPr lang="es-ES" sz="3200" dirty="0" err="1">
                <a:solidFill>
                  <a:srgbClr val="595959"/>
                </a:solidFill>
                <a:latin typeface="Corbel"/>
                <a:ea typeface="Corbel"/>
                <a:cs typeface="Corbel"/>
              </a:rPr>
              <a:t>each</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day</a:t>
            </a:r>
            <a:r>
              <a:rPr lang="es-ES" sz="3200" dirty="0">
                <a:solidFill>
                  <a:srgbClr val="595959"/>
                </a:solidFill>
                <a:latin typeface="Corbel"/>
                <a:ea typeface="Corbel"/>
                <a:cs typeface="Corbel"/>
              </a:rPr>
              <a:t>. I </a:t>
            </a:r>
            <a:r>
              <a:rPr lang="es-ES" sz="3200" dirty="0" err="1">
                <a:solidFill>
                  <a:srgbClr val="595959"/>
                </a:solidFill>
                <a:latin typeface="Corbel"/>
                <a:ea typeface="Corbel"/>
                <a:cs typeface="Corbel"/>
              </a:rPr>
              <a:t>want</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you</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to</a:t>
            </a:r>
            <a:r>
              <a:rPr lang="es-ES" sz="3200" dirty="0">
                <a:solidFill>
                  <a:srgbClr val="595959"/>
                </a:solidFill>
                <a:latin typeface="Corbel"/>
                <a:ea typeface="Corbel"/>
                <a:cs typeface="Corbel"/>
              </a:rPr>
              <a:t> be </a:t>
            </a:r>
            <a:r>
              <a:rPr lang="es-ES" sz="3200" dirty="0" err="1">
                <a:solidFill>
                  <a:srgbClr val="595959"/>
                </a:solidFill>
                <a:latin typeface="Corbel"/>
                <a:ea typeface="Corbel"/>
                <a:cs typeface="Corbel"/>
              </a:rPr>
              <a:t>my</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best</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friend</a:t>
            </a:r>
            <a:r>
              <a:rPr lang="es-ES" sz="3200" dirty="0">
                <a:solidFill>
                  <a:srgbClr val="595959"/>
                </a:solidFill>
                <a:latin typeface="Corbel"/>
                <a:ea typeface="Corbel"/>
                <a:cs typeface="Corbel"/>
              </a:rPr>
              <a:t>. Guide me </a:t>
            </a:r>
            <a:r>
              <a:rPr lang="es-ES" sz="3200" dirty="0" err="1">
                <a:solidFill>
                  <a:srgbClr val="595959"/>
                </a:solidFill>
                <a:latin typeface="Corbel"/>
                <a:ea typeface="Corbel"/>
                <a:cs typeface="Corbel"/>
              </a:rPr>
              <a:t>to</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someday</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reach</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the</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Kingdom</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of</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God</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with</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you</a:t>
            </a:r>
            <a:r>
              <a:rPr lang="es-ES" sz="3200" dirty="0">
                <a:solidFill>
                  <a:srgbClr val="595959"/>
                </a:solidFill>
                <a:latin typeface="Corbel"/>
                <a:ea typeface="Corbel"/>
                <a:cs typeface="Corbel"/>
              </a:rPr>
              <a:t>.</a:t>
            </a:r>
            <a:endParaRPr lang="en-US" sz="3200" dirty="0">
              <a:solidFill>
                <a:srgbClr val="595959"/>
              </a:solidFill>
              <a:latin typeface="Corbel"/>
              <a:ea typeface="Corbel"/>
              <a:cs typeface="Corbel"/>
            </a:endParaRPr>
          </a:p>
          <a:p>
            <a:pPr marL="0" marR="0" lvl="0" indent="0" algn="ctr" rtl="0">
              <a:lnSpc>
                <a:spcPct val="100000"/>
              </a:lnSpc>
              <a:spcBef>
                <a:spcPts val="0"/>
              </a:spcBef>
              <a:spcAft>
                <a:spcPts val="0"/>
              </a:spcAft>
              <a:buClr>
                <a:srgbClr val="000000"/>
              </a:buClr>
              <a:buSzPts val="3200"/>
              <a:buFont typeface="Arial"/>
              <a:buNone/>
            </a:pPr>
            <a:endParaRPr lang="es-419" sz="3200" dirty="0">
              <a:solidFill>
                <a:srgbClr val="595959"/>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3200"/>
              <a:buFont typeface="Arial"/>
              <a:buNone/>
            </a:pPr>
            <a:r>
              <a:rPr lang="es-419" sz="3200" dirty="0">
                <a:solidFill>
                  <a:srgbClr val="595959"/>
                </a:solidFill>
                <a:latin typeface="Corbel"/>
                <a:ea typeface="Corbel"/>
                <a:cs typeface="Corbel"/>
                <a:sym typeface="Corbel"/>
              </a:rPr>
              <a:t>Amen.</a:t>
            </a:r>
            <a:endParaRPr sz="3200" dirty="0">
              <a:solidFill>
                <a:srgbClr val="595959"/>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252919" y="1352437"/>
            <a:ext cx="2947500" cy="460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r>
              <a:rPr lang="es-419" sz="2800" dirty="0" err="1"/>
              <a:t>The</a:t>
            </a:r>
            <a:r>
              <a:rPr lang="es-419" sz="2800" dirty="0"/>
              <a:t> Narrow </a:t>
            </a:r>
            <a:r>
              <a:rPr lang="es-419" sz="2800" dirty="0" err="1"/>
              <a:t>Door</a:t>
            </a:r>
            <a:endParaRPr sz="2800" dirty="0"/>
          </a:p>
        </p:txBody>
      </p:sp>
      <p:sp>
        <p:nvSpPr>
          <p:cNvPr id="96" name="Google Shape;96;p2"/>
          <p:cNvSpPr txBox="1">
            <a:spLocks noGrp="1"/>
          </p:cNvSpPr>
          <p:nvPr>
            <p:ph type="body" idx="1"/>
          </p:nvPr>
        </p:nvSpPr>
        <p:spPr>
          <a:xfrm>
            <a:off x="3757225" y="3868200"/>
            <a:ext cx="5333400" cy="2401500"/>
          </a:xfrm>
          <a:prstGeom prst="rect">
            <a:avLst/>
          </a:prstGeom>
          <a:noFill/>
          <a:ln>
            <a:noFill/>
          </a:ln>
        </p:spPr>
        <p:txBody>
          <a:bodyPr spcFirstLastPara="1" wrap="square" lIns="91425" tIns="45700" rIns="91425" bIns="45700" anchor="ctr" anchorCtr="0">
            <a:noAutofit/>
          </a:bodyPr>
          <a:lstStyle/>
          <a:p>
            <a:pPr marL="0" lvl="0" indent="0" algn="just">
              <a:spcBef>
                <a:spcPts val="0"/>
              </a:spcBef>
              <a:buSzPts val="3200"/>
              <a:buNone/>
            </a:pPr>
            <a:r>
              <a:rPr lang="en-US" sz="3200" dirty="0">
                <a:sym typeface="Arial"/>
              </a:rPr>
              <a:t>"Strive to enter through the narrow gate, for many, I tell you, will attempt to enter but will not be strong enough... </a:t>
            </a:r>
            <a:endParaRPr sz="3200" dirty="0">
              <a:sym typeface="Arial"/>
            </a:endParaRPr>
          </a:p>
        </p:txBody>
      </p:sp>
      <p:pic>
        <p:nvPicPr>
          <p:cNvPr id="97" name="Google Shape;97;p2"/>
          <p:cNvPicPr preferRelativeResize="0"/>
          <p:nvPr/>
        </p:nvPicPr>
        <p:blipFill rotWithShape="1">
          <a:blip r:embed="rId3">
            <a:alphaModFix/>
          </a:blip>
          <a:srcRect t="6362" b="6362"/>
          <a:stretch/>
        </p:blipFill>
        <p:spPr>
          <a:xfrm>
            <a:off x="358356" y="898744"/>
            <a:ext cx="2736600" cy="3054000"/>
          </a:xfrm>
          <a:prstGeom prst="ellipse">
            <a:avLst/>
          </a:prstGeom>
          <a:noFill/>
          <a:ln>
            <a:noFill/>
          </a:ln>
        </p:spPr>
      </p:pic>
      <p:pic>
        <p:nvPicPr>
          <p:cNvPr id="98" name="Google Shape;98;p2"/>
          <p:cNvPicPr preferRelativeResize="0"/>
          <p:nvPr/>
        </p:nvPicPr>
        <p:blipFill rotWithShape="1">
          <a:blip r:embed="rId4">
            <a:alphaModFix/>
          </a:blip>
          <a:srcRect/>
          <a:stretch/>
        </p:blipFill>
        <p:spPr>
          <a:xfrm>
            <a:off x="1242040" y="5100179"/>
            <a:ext cx="969239" cy="969239"/>
          </a:xfrm>
          <a:prstGeom prst="ellipse">
            <a:avLst/>
          </a:prstGeom>
          <a:noFill/>
          <a:ln>
            <a:noFill/>
          </a:ln>
        </p:spPr>
      </p:pic>
      <p:sp>
        <p:nvSpPr>
          <p:cNvPr id="99" name="Google Shape;99;p2"/>
          <p:cNvSpPr txBox="1"/>
          <p:nvPr/>
        </p:nvSpPr>
        <p:spPr>
          <a:xfrm>
            <a:off x="3757225" y="786725"/>
            <a:ext cx="7668300" cy="2554505"/>
          </a:xfrm>
          <a:prstGeom prst="rect">
            <a:avLst/>
          </a:prstGeom>
          <a:noFill/>
          <a:ln>
            <a:noFill/>
          </a:ln>
        </p:spPr>
        <p:txBody>
          <a:bodyPr spcFirstLastPara="1" wrap="square" lIns="91425" tIns="45700" rIns="91425" bIns="45700" anchor="t" anchorCtr="0">
            <a:spAutoFit/>
          </a:bodyPr>
          <a:lstStyle/>
          <a:p>
            <a:pPr lvl="0">
              <a:buSzPts val="3200"/>
            </a:pPr>
            <a:r>
              <a:rPr lang="en-US" sz="3200" dirty="0">
                <a:solidFill>
                  <a:srgbClr val="595959"/>
                </a:solidFill>
                <a:latin typeface="Corbel"/>
                <a:ea typeface="Corbel"/>
                <a:cs typeface="Corbel"/>
              </a:rPr>
              <a:t>Jesus passed through towns and villages, teaching as he went and making his way to Jerusalem. Someone asked him, "Lord, will only a few people be saved?" He answered them, </a:t>
            </a:r>
            <a:endParaRPr sz="3200" dirty="0">
              <a:solidFill>
                <a:srgbClr val="595959"/>
              </a:solidFill>
              <a:latin typeface="Corbel"/>
              <a:ea typeface="Corbel"/>
              <a:cs typeface="Corbel"/>
            </a:endParaRPr>
          </a:p>
        </p:txBody>
      </p:sp>
      <p:pic>
        <p:nvPicPr>
          <p:cNvPr id="100" name="Google Shape;100;p2"/>
          <p:cNvPicPr preferRelativeResize="0"/>
          <p:nvPr/>
        </p:nvPicPr>
        <p:blipFill rotWithShape="1">
          <a:blip r:embed="rId5">
            <a:alphaModFix/>
          </a:blip>
          <a:srcRect l="20786"/>
          <a:stretch/>
        </p:blipFill>
        <p:spPr>
          <a:xfrm>
            <a:off x="9090751" y="3495093"/>
            <a:ext cx="2334778" cy="25743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par>
                                <p:cTn id="8" presetID="10" presetClass="entr" presetSubtype="0" fill="hold" nodeType="withEffect">
                                  <p:stCondLst>
                                    <p:cond delay="0"/>
                                  </p:stCondLst>
                                  <p:childTnLst>
                                    <p:set>
                                      <p:cBhvr>
                                        <p:cTn id="9" dur="1" fill="hold">
                                          <p:stCondLst>
                                            <p:cond delay="0"/>
                                          </p:stCondLst>
                                        </p:cTn>
                                        <p:tgtEl>
                                          <p:spTgt spid="96">
                                            <p:txEl>
                                              <p:pRg st="0" end="0"/>
                                            </p:txEl>
                                          </p:spTgt>
                                        </p:tgtEl>
                                        <p:attrNameLst>
                                          <p:attrName>style.visibility</p:attrName>
                                        </p:attrNameLst>
                                      </p:cBhvr>
                                      <p:to>
                                        <p:strVal val="visible"/>
                                      </p:to>
                                    </p:set>
                                    <p:animEffect transition="in" filter="fade">
                                      <p:cBhvr>
                                        <p:cTn id="10" dur="1000"/>
                                        <p:tgtEl>
                                          <p:spTgt spid="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t="6362" b="6362"/>
          <a:stretch/>
        </p:blipFill>
        <p:spPr>
          <a:xfrm>
            <a:off x="358356" y="898744"/>
            <a:ext cx="2736600" cy="3054000"/>
          </a:xfrm>
          <a:prstGeom prst="ellipse">
            <a:avLst/>
          </a:prstGeom>
          <a:noFill/>
          <a:ln>
            <a:noFill/>
          </a:ln>
        </p:spPr>
      </p:pic>
      <p:pic>
        <p:nvPicPr>
          <p:cNvPr id="106" name="Google Shape;106;p3"/>
          <p:cNvPicPr preferRelativeResize="0"/>
          <p:nvPr/>
        </p:nvPicPr>
        <p:blipFill rotWithShape="1">
          <a:blip r:embed="rId4">
            <a:alphaModFix/>
          </a:blip>
          <a:srcRect/>
          <a:stretch/>
        </p:blipFill>
        <p:spPr>
          <a:xfrm>
            <a:off x="1242040" y="5100179"/>
            <a:ext cx="969239" cy="969239"/>
          </a:xfrm>
          <a:prstGeom prst="ellipse">
            <a:avLst/>
          </a:prstGeom>
          <a:noFill/>
          <a:ln>
            <a:noFill/>
          </a:ln>
        </p:spPr>
      </p:pic>
      <p:sp>
        <p:nvSpPr>
          <p:cNvPr id="107" name="Google Shape;107;p3"/>
          <p:cNvSpPr txBox="1">
            <a:spLocks noGrp="1"/>
          </p:cNvSpPr>
          <p:nvPr>
            <p:ph type="body" idx="1"/>
          </p:nvPr>
        </p:nvSpPr>
        <p:spPr>
          <a:xfrm>
            <a:off x="3759461" y="505983"/>
            <a:ext cx="5775075" cy="5846033"/>
          </a:xfrm>
          <a:prstGeom prst="rect">
            <a:avLst/>
          </a:prstGeom>
          <a:noFill/>
          <a:ln>
            <a:noFill/>
          </a:ln>
        </p:spPr>
        <p:txBody>
          <a:bodyPr spcFirstLastPara="1" wrap="square" lIns="91425" tIns="45700" rIns="91425" bIns="45700" anchor="ctr" anchorCtr="0">
            <a:noAutofit/>
          </a:bodyPr>
          <a:lstStyle/>
          <a:p>
            <a:pPr marL="0" lvl="0" indent="0" algn="just">
              <a:spcBef>
                <a:spcPts val="0"/>
              </a:spcBef>
              <a:buSzPts val="3200"/>
              <a:buNone/>
            </a:pPr>
            <a:r>
              <a:rPr lang="en-US" sz="3200" dirty="0"/>
              <a:t>After the master of the house has arisen and locked the </a:t>
            </a:r>
            <a:r>
              <a:rPr lang="en-US" sz="3200" dirty="0">
                <a:solidFill>
                  <a:srgbClr val="00B0F0"/>
                </a:solidFill>
              </a:rPr>
              <a:t>door</a:t>
            </a:r>
            <a:r>
              <a:rPr lang="en-US" sz="3200" dirty="0"/>
              <a:t>, then will you stand outside knocking and saying, 'Lord, open the </a:t>
            </a:r>
            <a:r>
              <a:rPr lang="en-US" sz="3200" dirty="0">
                <a:solidFill>
                  <a:srgbClr val="00B0F0"/>
                </a:solidFill>
              </a:rPr>
              <a:t>door</a:t>
            </a:r>
            <a:r>
              <a:rPr lang="en-US" sz="3200" dirty="0"/>
              <a:t> for us.' He will say to you in reply, 'I do not know where you are from. And you will say, 'We ate and drank in your company and you taught in our streets.' Then he will say to you, 'I do not know where you are from. Depart from me, all you evildoers!' </a:t>
            </a:r>
            <a:endParaRPr sz="3200" dirty="0"/>
          </a:p>
        </p:txBody>
      </p:sp>
      <p:pic>
        <p:nvPicPr>
          <p:cNvPr id="108" name="Google Shape;108;p3"/>
          <p:cNvPicPr preferRelativeResize="0"/>
          <p:nvPr/>
        </p:nvPicPr>
        <p:blipFill rotWithShape="1">
          <a:blip r:embed="rId5">
            <a:alphaModFix/>
          </a:blip>
          <a:srcRect l="20073" t="14227" r="23172" b="16640"/>
          <a:stretch/>
        </p:blipFill>
        <p:spPr>
          <a:xfrm>
            <a:off x="9839336" y="4685375"/>
            <a:ext cx="1693724" cy="2063250"/>
          </a:xfrm>
          <a:prstGeom prst="rect">
            <a:avLst/>
          </a:prstGeom>
          <a:noFill/>
          <a:ln>
            <a:noFill/>
          </a:ln>
          <a:effectLst>
            <a:outerShdw blurRad="50800" dist="38100" dir="5400000" algn="t" rotWithShape="0">
              <a:srgbClr val="000000">
                <a:alpha val="40000"/>
              </a:srgbClr>
            </a:outerShdw>
          </a:effectLst>
        </p:spPr>
      </p:pic>
      <p:sp>
        <p:nvSpPr>
          <p:cNvPr id="109" name="Google Shape;109;p3"/>
          <p:cNvSpPr txBox="1">
            <a:spLocks noGrp="1"/>
          </p:cNvSpPr>
          <p:nvPr>
            <p:ph type="title"/>
          </p:nvPr>
        </p:nvSpPr>
        <p:spPr>
          <a:xfrm>
            <a:off x="252919" y="1352437"/>
            <a:ext cx="2947500" cy="460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r>
              <a:rPr lang="es-419" sz="2800" dirty="0" err="1"/>
              <a:t>The</a:t>
            </a:r>
            <a:r>
              <a:rPr lang="es-419" sz="2800" dirty="0"/>
              <a:t> Narrow </a:t>
            </a:r>
            <a:r>
              <a:rPr lang="es-419" sz="2800" dirty="0" err="1"/>
              <a:t>Door</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1000"/>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4"/>
          <p:cNvPicPr preferRelativeResize="0"/>
          <p:nvPr/>
        </p:nvPicPr>
        <p:blipFill rotWithShape="1">
          <a:blip r:embed="rId3">
            <a:alphaModFix/>
          </a:blip>
          <a:srcRect t="6362" b="6362"/>
          <a:stretch/>
        </p:blipFill>
        <p:spPr>
          <a:xfrm>
            <a:off x="358356" y="898744"/>
            <a:ext cx="2736600" cy="3054000"/>
          </a:xfrm>
          <a:prstGeom prst="ellipse">
            <a:avLst/>
          </a:prstGeom>
          <a:noFill/>
          <a:ln>
            <a:noFill/>
          </a:ln>
        </p:spPr>
      </p:pic>
      <p:pic>
        <p:nvPicPr>
          <p:cNvPr id="115" name="Google Shape;115;p4"/>
          <p:cNvPicPr preferRelativeResize="0"/>
          <p:nvPr/>
        </p:nvPicPr>
        <p:blipFill rotWithShape="1">
          <a:blip r:embed="rId4">
            <a:alphaModFix/>
          </a:blip>
          <a:srcRect/>
          <a:stretch/>
        </p:blipFill>
        <p:spPr>
          <a:xfrm>
            <a:off x="1242040" y="5100179"/>
            <a:ext cx="969239" cy="969239"/>
          </a:xfrm>
          <a:prstGeom prst="ellipse">
            <a:avLst/>
          </a:prstGeom>
          <a:noFill/>
          <a:ln>
            <a:noFill/>
          </a:ln>
        </p:spPr>
      </p:pic>
      <p:sp>
        <p:nvSpPr>
          <p:cNvPr id="116" name="Google Shape;116;p4"/>
          <p:cNvSpPr txBox="1">
            <a:spLocks noGrp="1"/>
          </p:cNvSpPr>
          <p:nvPr>
            <p:ph type="body" idx="1"/>
          </p:nvPr>
        </p:nvSpPr>
        <p:spPr>
          <a:xfrm>
            <a:off x="3833874" y="710600"/>
            <a:ext cx="7775029" cy="4166200"/>
          </a:xfrm>
          <a:prstGeom prst="rect">
            <a:avLst/>
          </a:prstGeom>
          <a:noFill/>
          <a:ln>
            <a:noFill/>
          </a:ln>
        </p:spPr>
        <p:txBody>
          <a:bodyPr spcFirstLastPara="1" wrap="square" lIns="91425" tIns="45700" rIns="91425" bIns="45700" anchor="ctr" anchorCtr="0">
            <a:normAutofit/>
          </a:bodyPr>
          <a:lstStyle/>
          <a:p>
            <a:pPr marL="0" indent="0" algn="just">
              <a:spcBef>
                <a:spcPts val="0"/>
              </a:spcBef>
              <a:buSzPts val="3200"/>
              <a:buNone/>
            </a:pPr>
            <a:r>
              <a:rPr lang="en-US" sz="3200" dirty="0"/>
              <a:t>And there will be wailing and grinding of teeth when you see Abraham, Isaac, and Jacob and all the prophets in the kingdom of God and you yourselves cast out. And people will come from the east and the west and from the north and the south and will recline at table in the kingdom of God. For behold, some are last who will be first, and some are first who will be last."</a:t>
            </a:r>
          </a:p>
          <a:p>
            <a:pPr marL="0" lvl="0" indent="0" algn="just" rtl="0">
              <a:lnSpc>
                <a:spcPct val="90000"/>
              </a:lnSpc>
              <a:spcBef>
                <a:spcPts val="0"/>
              </a:spcBef>
              <a:spcAft>
                <a:spcPts val="0"/>
              </a:spcAft>
              <a:buSzPts val="3200"/>
              <a:buNone/>
            </a:pPr>
            <a:endParaRPr dirty="0"/>
          </a:p>
        </p:txBody>
      </p:sp>
      <p:pic>
        <p:nvPicPr>
          <p:cNvPr id="117" name="Google Shape;117;p4"/>
          <p:cNvPicPr preferRelativeResize="0"/>
          <p:nvPr/>
        </p:nvPicPr>
        <p:blipFill rotWithShape="1">
          <a:blip r:embed="rId5">
            <a:alphaModFix/>
          </a:blip>
          <a:srcRect l="18794" t="13700" r="22492" b="24476"/>
          <a:stretch/>
        </p:blipFill>
        <p:spPr>
          <a:xfrm>
            <a:off x="9334279" y="4444985"/>
            <a:ext cx="2164675" cy="2279625"/>
          </a:xfrm>
          <a:prstGeom prst="rect">
            <a:avLst/>
          </a:prstGeom>
          <a:noFill/>
          <a:ln>
            <a:noFill/>
          </a:ln>
        </p:spPr>
      </p:pic>
      <p:sp>
        <p:nvSpPr>
          <p:cNvPr id="118" name="Google Shape;118;p4"/>
          <p:cNvSpPr txBox="1">
            <a:spLocks noGrp="1"/>
          </p:cNvSpPr>
          <p:nvPr>
            <p:ph type="title"/>
          </p:nvPr>
        </p:nvSpPr>
        <p:spPr>
          <a:xfrm>
            <a:off x="252919" y="1352437"/>
            <a:ext cx="2947500" cy="4601100"/>
          </a:xfrm>
          <a:prstGeom prst="rect">
            <a:avLst/>
          </a:prstGeom>
          <a:noFill/>
          <a:ln>
            <a:noFill/>
          </a:ln>
        </p:spPr>
        <p:txBody>
          <a:bodyPr spcFirstLastPara="1" wrap="square" lIns="91425" tIns="45700" rIns="91425" bIns="45700" anchor="t" anchorCtr="0">
            <a:normAutofit/>
          </a:bodyPr>
          <a:lstStyle/>
          <a:p>
            <a:pPr lvl="0" algn="ctr">
              <a:buSzPts val="3600"/>
            </a:pPr>
            <a:br>
              <a:rPr lang="es-419" dirty="0"/>
            </a:br>
            <a:br>
              <a:rPr lang="es-419" dirty="0"/>
            </a:br>
            <a:br>
              <a:rPr lang="es-419" dirty="0"/>
            </a:br>
            <a:br>
              <a:rPr lang="es-419" dirty="0"/>
            </a:br>
            <a:br>
              <a:rPr lang="es-419" dirty="0"/>
            </a:br>
            <a:br>
              <a:rPr lang="es-419" dirty="0"/>
            </a:br>
            <a:r>
              <a:rPr lang="es-419" sz="2800" dirty="0" err="1"/>
              <a:t>The</a:t>
            </a:r>
            <a:r>
              <a:rPr lang="es-419" sz="2800" dirty="0"/>
              <a:t> Narrow </a:t>
            </a:r>
            <a:r>
              <a:rPr lang="es-419" sz="2800" dirty="0" err="1"/>
              <a:t>Door</a:t>
            </a:r>
            <a:endParaRPr sz="2800" dirty="0"/>
          </a:p>
        </p:txBody>
      </p:sp>
      <p:sp>
        <p:nvSpPr>
          <p:cNvPr id="2" name="TextBox 1">
            <a:extLst>
              <a:ext uri="{FF2B5EF4-FFF2-40B4-BE49-F238E27FC236}">
                <a16:creationId xmlns:a16="http://schemas.microsoft.com/office/drawing/2014/main" id="{B5380443-71A1-8B5A-23DF-C396522FA18A}"/>
              </a:ext>
            </a:extLst>
          </p:cNvPr>
          <p:cNvSpPr txBox="1"/>
          <p:nvPr/>
        </p:nvSpPr>
        <p:spPr>
          <a:xfrm>
            <a:off x="3833874" y="4969565"/>
            <a:ext cx="5919726" cy="1200329"/>
          </a:xfrm>
          <a:prstGeom prst="rect">
            <a:avLst/>
          </a:prstGeom>
          <a:noFill/>
        </p:spPr>
        <p:txBody>
          <a:bodyPr wrap="square" rtlCol="0">
            <a:spAutoFit/>
          </a:bodyPr>
          <a:lstStyle/>
          <a:p>
            <a:r>
              <a:rPr lang="en-US" sz="2800" dirty="0">
                <a:solidFill>
                  <a:srgbClr val="00B0F0"/>
                </a:solidFill>
                <a:latin typeface="Corbel" panose="020B0503020204020204" pitchFamily="34" charset="0"/>
              </a:rPr>
              <a:t>The Gospel of the Lord,</a:t>
            </a:r>
          </a:p>
          <a:p>
            <a:endParaRPr lang="en-US" sz="1600" dirty="0">
              <a:latin typeface="Corbel" panose="020B0503020204020204" pitchFamily="34" charset="0"/>
            </a:endParaRPr>
          </a:p>
          <a:p>
            <a:r>
              <a:rPr lang="en-US" sz="2800" dirty="0">
                <a:latin typeface="Corbel" panose="020B0503020204020204" pitchFamily="34" charset="0"/>
              </a:rPr>
              <a:t>	</a:t>
            </a:r>
            <a:r>
              <a:rPr lang="en-US" sz="2800" dirty="0">
                <a:solidFill>
                  <a:srgbClr val="FF0000"/>
                </a:solidFill>
                <a:latin typeface="Corbel" panose="020B0503020204020204" pitchFamily="34" charset="0"/>
              </a:rPr>
              <a:t>Praise to You Lord Jesus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1000"/>
                                        <p:tgtEl>
                                          <p:spTgt spid="1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24" name="Google Shape;124;p5"/>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25" name="Google Shape;125;p5"/>
          <p:cNvSpPr txBox="1"/>
          <p:nvPr/>
        </p:nvSpPr>
        <p:spPr>
          <a:xfrm>
            <a:off x="3860405" y="816946"/>
            <a:ext cx="6648000" cy="1569620"/>
          </a:xfrm>
          <a:prstGeom prst="rect">
            <a:avLst/>
          </a:prstGeom>
          <a:noFill/>
          <a:ln>
            <a:noFill/>
          </a:ln>
        </p:spPr>
        <p:txBody>
          <a:bodyPr spcFirstLastPara="1" wrap="square" lIns="91425" tIns="45700" rIns="91425" bIns="45700" anchor="t" anchorCtr="0">
            <a:spAutoFit/>
          </a:bodyPr>
          <a:lstStyle/>
          <a:p>
            <a:pPr lvl="0">
              <a:buSzPts val="3200"/>
            </a:pPr>
            <a:r>
              <a:rPr lang="es-ES" sz="3200" dirty="0" err="1">
                <a:solidFill>
                  <a:srgbClr val="595959"/>
                </a:solidFill>
                <a:latin typeface="Corbel"/>
                <a:ea typeface="Corbel"/>
                <a:cs typeface="Corbel"/>
              </a:rPr>
              <a:t>To</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pass</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on</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to</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the</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next</a:t>
            </a:r>
            <a:r>
              <a:rPr lang="es-ES" sz="3200" dirty="0">
                <a:solidFill>
                  <a:srgbClr val="595959"/>
                </a:solidFill>
                <a:latin typeface="Corbel"/>
                <a:ea typeface="Corbel"/>
                <a:cs typeface="Corbel"/>
              </a:rPr>
              <a:t> grade </a:t>
            </a:r>
            <a:r>
              <a:rPr lang="es-ES" sz="3200" dirty="0" err="1">
                <a:solidFill>
                  <a:srgbClr val="595959"/>
                </a:solidFill>
                <a:latin typeface="Corbel"/>
                <a:ea typeface="Corbel"/>
                <a:cs typeface="Corbel"/>
              </a:rPr>
              <a:t>you</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have</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to</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meet</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certain</a:t>
            </a:r>
            <a:r>
              <a:rPr lang="es-ES" sz="3200" dirty="0">
                <a:solidFill>
                  <a:srgbClr val="595959"/>
                </a:solidFill>
                <a:latin typeface="Corbel"/>
                <a:ea typeface="Corbel"/>
                <a:cs typeface="Corbel"/>
              </a:rPr>
              <a:t> </a:t>
            </a:r>
            <a:r>
              <a:rPr lang="es-ES" sz="3200" dirty="0" err="1">
                <a:solidFill>
                  <a:srgbClr val="595959"/>
                </a:solidFill>
                <a:latin typeface="Corbel"/>
                <a:ea typeface="Corbel"/>
                <a:cs typeface="Corbel"/>
              </a:rPr>
              <a:t>criteria</a:t>
            </a:r>
            <a:r>
              <a:rPr lang="es-ES" sz="3200" dirty="0">
                <a:solidFill>
                  <a:srgbClr val="595959"/>
                </a:solidFill>
                <a:latin typeface="Corbel"/>
                <a:ea typeface="Corbel"/>
                <a:cs typeface="Corbel"/>
              </a:rPr>
              <a:t>. </a:t>
            </a:r>
          </a:p>
          <a:p>
            <a:pPr lvl="0">
              <a:buSzPts val="3200"/>
            </a:pPr>
            <a:r>
              <a:rPr lang="es-ES" sz="3200" dirty="0" err="1">
                <a:solidFill>
                  <a:srgbClr val="FFC000"/>
                </a:solidFill>
                <a:latin typeface="Corbel"/>
                <a:ea typeface="Corbel"/>
                <a:cs typeface="Corbel"/>
              </a:rPr>
              <a:t>What</a:t>
            </a:r>
            <a:r>
              <a:rPr lang="es-ES" sz="3200" dirty="0">
                <a:solidFill>
                  <a:srgbClr val="FFC000"/>
                </a:solidFill>
                <a:latin typeface="Corbel"/>
                <a:ea typeface="Corbel"/>
                <a:cs typeface="Corbel"/>
              </a:rPr>
              <a:t> are </a:t>
            </a:r>
            <a:r>
              <a:rPr lang="es-ES" sz="3200" dirty="0" err="1">
                <a:solidFill>
                  <a:srgbClr val="FFC000"/>
                </a:solidFill>
                <a:latin typeface="Corbel"/>
                <a:ea typeface="Corbel"/>
                <a:cs typeface="Corbel"/>
              </a:rPr>
              <a:t>they</a:t>
            </a:r>
            <a:r>
              <a:rPr lang="es-419" sz="3200" dirty="0">
                <a:solidFill>
                  <a:srgbClr val="FFC000"/>
                </a:solidFill>
                <a:latin typeface="Corbel"/>
                <a:ea typeface="Corbel"/>
                <a:cs typeface="Corbel"/>
                <a:sym typeface="Corbel"/>
              </a:rPr>
              <a:t>?</a:t>
            </a:r>
            <a:endParaRPr sz="3200" dirty="0">
              <a:solidFill>
                <a:srgbClr val="FFC000"/>
              </a:solidFill>
              <a:latin typeface="Corbel"/>
              <a:ea typeface="Corbel"/>
              <a:cs typeface="Corbel"/>
            </a:endParaRPr>
          </a:p>
        </p:txBody>
      </p:sp>
      <p:pic>
        <p:nvPicPr>
          <p:cNvPr id="126" name="Google Shape;126;p5"/>
          <p:cNvPicPr preferRelativeResize="0"/>
          <p:nvPr/>
        </p:nvPicPr>
        <p:blipFill rotWithShape="1">
          <a:blip r:embed="rId4">
            <a:alphaModFix/>
          </a:blip>
          <a:srcRect t="6263" b="6254"/>
          <a:stretch/>
        </p:blipFill>
        <p:spPr>
          <a:xfrm>
            <a:off x="4322357" y="3012557"/>
            <a:ext cx="2562225" cy="2590800"/>
          </a:xfrm>
          <a:prstGeom prst="rect">
            <a:avLst/>
          </a:prstGeom>
          <a:noFill/>
          <a:ln>
            <a:noFill/>
          </a:ln>
        </p:spPr>
      </p:pic>
      <p:sp>
        <p:nvSpPr>
          <p:cNvPr id="127" name="Google Shape;127;p5"/>
          <p:cNvSpPr txBox="1"/>
          <p:nvPr/>
        </p:nvSpPr>
        <p:spPr>
          <a:xfrm>
            <a:off x="7389971" y="3748119"/>
            <a:ext cx="35703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419" sz="2800" dirty="0">
                <a:solidFill>
                  <a:srgbClr val="2791A6"/>
                </a:solidFill>
                <a:latin typeface="Corbel"/>
                <a:ea typeface="Corbel"/>
                <a:cs typeface="Corbel"/>
                <a:sym typeface="Corbel"/>
              </a:rPr>
              <a:t>Share ideas.</a:t>
            </a:r>
            <a:endParaRPr sz="1400" b="0" i="0" u="none" strike="noStrike" cap="none" dirty="0">
              <a:solidFill>
                <a:srgbClr val="000000"/>
              </a:solidFill>
              <a:latin typeface="Arial"/>
              <a:ea typeface="Arial"/>
              <a:cs typeface="Arial"/>
              <a:sym typeface="Arial"/>
            </a:endParaRPr>
          </a:p>
        </p:txBody>
      </p:sp>
      <p:pic>
        <p:nvPicPr>
          <p:cNvPr id="128" name="Google Shape;128;p5"/>
          <p:cNvPicPr preferRelativeResize="0"/>
          <p:nvPr/>
        </p:nvPicPr>
        <p:blipFill rotWithShape="1">
          <a:blip r:embed="rId5">
            <a:alphaModFix/>
          </a:blip>
          <a:srcRect/>
          <a:stretch/>
        </p:blipFill>
        <p:spPr>
          <a:xfrm>
            <a:off x="1242040" y="5100179"/>
            <a:ext cx="969239" cy="969239"/>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1822"/>
                                        <p:tgtEl>
                                          <p:spTgt spid="126"/>
                                        </p:tgtEl>
                                      </p:cBhvr>
                                    </p:animEffect>
                                  </p:childTnLst>
                                </p:cTn>
                              </p:par>
                              <p:par>
                                <p:cTn id="13" presetID="10" presetClass="entr" presetSubtype="0" fill="hold" nodeType="with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34" name="Google Shape;134;p6"/>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35" name="Google Shape;135;p6"/>
          <p:cNvSpPr txBox="1"/>
          <p:nvPr/>
        </p:nvSpPr>
        <p:spPr>
          <a:xfrm>
            <a:off x="6096000" y="816946"/>
            <a:ext cx="5494800" cy="2062063"/>
          </a:xfrm>
          <a:prstGeom prst="rect">
            <a:avLst/>
          </a:prstGeom>
          <a:noFill/>
          <a:ln>
            <a:noFill/>
          </a:ln>
        </p:spPr>
        <p:txBody>
          <a:bodyPr spcFirstLastPara="1" wrap="square" lIns="91425" tIns="45700" rIns="91425" bIns="45700" anchor="t" anchorCtr="0">
            <a:spAutoFit/>
          </a:bodyPr>
          <a:lstStyle/>
          <a:p>
            <a:pPr lvl="0">
              <a:buSzPts val="3200"/>
            </a:pPr>
            <a:r>
              <a:rPr lang="en-US" sz="3200" dirty="0">
                <a:solidFill>
                  <a:srgbClr val="595959"/>
                </a:solidFill>
                <a:latin typeface="Corbel"/>
                <a:ea typeface="Corbel"/>
                <a:cs typeface="Corbel"/>
              </a:rPr>
              <a:t>Certain behaviors can get you kicked out of school. </a:t>
            </a:r>
          </a:p>
          <a:p>
            <a:pPr lvl="0">
              <a:buSzPts val="3200"/>
            </a:pPr>
            <a:endParaRPr lang="en-US" sz="3200" dirty="0">
              <a:solidFill>
                <a:srgbClr val="595959"/>
              </a:solidFill>
              <a:latin typeface="Corbel"/>
              <a:ea typeface="Corbel"/>
              <a:cs typeface="Corbel"/>
            </a:endParaRPr>
          </a:p>
          <a:p>
            <a:pPr lvl="0">
              <a:buSzPts val="3200"/>
            </a:pPr>
            <a:r>
              <a:rPr lang="es-ES" sz="3200" dirty="0" err="1">
                <a:solidFill>
                  <a:srgbClr val="595959"/>
                </a:solidFill>
                <a:latin typeface="Corbel"/>
                <a:ea typeface="Corbel"/>
                <a:cs typeface="Corbel"/>
              </a:rPr>
              <a:t>What</a:t>
            </a:r>
            <a:r>
              <a:rPr lang="es-ES" sz="3200" dirty="0">
                <a:solidFill>
                  <a:srgbClr val="595959"/>
                </a:solidFill>
                <a:latin typeface="Corbel"/>
                <a:ea typeface="Corbel"/>
                <a:cs typeface="Corbel"/>
              </a:rPr>
              <a:t> are </a:t>
            </a:r>
            <a:r>
              <a:rPr lang="es-ES" sz="3200" dirty="0" err="1">
                <a:solidFill>
                  <a:srgbClr val="595959"/>
                </a:solidFill>
                <a:latin typeface="Corbel"/>
                <a:ea typeface="Corbel"/>
                <a:cs typeface="Corbel"/>
              </a:rPr>
              <a:t>they</a:t>
            </a:r>
            <a:r>
              <a:rPr lang="es-ES" sz="3200" dirty="0">
                <a:solidFill>
                  <a:srgbClr val="595959"/>
                </a:solidFill>
                <a:latin typeface="Corbel"/>
                <a:ea typeface="Corbel"/>
                <a:cs typeface="Corbel"/>
              </a:rPr>
              <a:t>? </a:t>
            </a:r>
            <a:endParaRPr sz="3200" dirty="0">
              <a:solidFill>
                <a:srgbClr val="595959"/>
              </a:solidFill>
              <a:latin typeface="Corbel"/>
              <a:ea typeface="Corbel"/>
              <a:cs typeface="Corbel"/>
              <a:sym typeface="Corbel"/>
            </a:endParaRPr>
          </a:p>
        </p:txBody>
      </p:sp>
      <p:pic>
        <p:nvPicPr>
          <p:cNvPr id="136" name="Google Shape;136;p6"/>
          <p:cNvPicPr preferRelativeResize="0"/>
          <p:nvPr/>
        </p:nvPicPr>
        <p:blipFill rotWithShape="1">
          <a:blip r:embed="rId4">
            <a:alphaModFix/>
          </a:blip>
          <a:srcRect/>
          <a:stretch/>
        </p:blipFill>
        <p:spPr>
          <a:xfrm>
            <a:off x="4102448" y="711327"/>
            <a:ext cx="1605294" cy="1623197"/>
          </a:xfrm>
          <a:prstGeom prst="rect">
            <a:avLst/>
          </a:prstGeom>
          <a:noFill/>
          <a:ln>
            <a:noFill/>
          </a:ln>
        </p:spPr>
      </p:pic>
      <p:sp>
        <p:nvSpPr>
          <p:cNvPr id="137" name="Google Shape;137;p6"/>
          <p:cNvSpPr txBox="1"/>
          <p:nvPr/>
        </p:nvSpPr>
        <p:spPr>
          <a:xfrm>
            <a:off x="4697140" y="3424428"/>
            <a:ext cx="2199086" cy="52318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2800"/>
              <a:buFont typeface="Arial"/>
              <a:buNone/>
            </a:pPr>
            <a:r>
              <a:rPr lang="es-419" sz="2800" dirty="0">
                <a:solidFill>
                  <a:srgbClr val="2791A6"/>
                </a:solidFill>
                <a:latin typeface="Corbel"/>
                <a:ea typeface="Corbel"/>
                <a:cs typeface="Corbel"/>
                <a:sym typeface="Corbel"/>
              </a:rPr>
              <a:t>Share ideas.</a:t>
            </a:r>
            <a:endParaRPr sz="1400" b="0" i="0" u="none" strike="noStrike" cap="none" dirty="0">
              <a:solidFill>
                <a:srgbClr val="000000"/>
              </a:solidFill>
              <a:latin typeface="Arial"/>
              <a:ea typeface="Arial"/>
              <a:cs typeface="Arial"/>
              <a:sym typeface="Arial"/>
            </a:endParaRPr>
          </a:p>
        </p:txBody>
      </p:sp>
      <p:pic>
        <p:nvPicPr>
          <p:cNvPr id="138" name="Google Shape;138;p6"/>
          <p:cNvPicPr preferRelativeResize="0"/>
          <p:nvPr/>
        </p:nvPicPr>
        <p:blipFill rotWithShape="1">
          <a:blip r:embed="rId5">
            <a:alphaModFix/>
          </a:blip>
          <a:srcRect/>
          <a:stretch/>
        </p:blipFill>
        <p:spPr>
          <a:xfrm>
            <a:off x="1242040" y="5100179"/>
            <a:ext cx="969239" cy="969239"/>
          </a:xfrm>
          <a:prstGeom prst="ellipse">
            <a:avLst/>
          </a:prstGeom>
          <a:noFill/>
          <a:ln>
            <a:noFill/>
          </a:ln>
        </p:spPr>
      </p:pic>
      <p:pic>
        <p:nvPicPr>
          <p:cNvPr id="139" name="Google Shape;139;p6"/>
          <p:cNvPicPr preferRelativeResize="0"/>
          <p:nvPr/>
        </p:nvPicPr>
        <p:blipFill rotWithShape="1">
          <a:blip r:embed="rId6">
            <a:alphaModFix/>
          </a:blip>
          <a:srcRect/>
          <a:stretch/>
        </p:blipFill>
        <p:spPr>
          <a:xfrm>
            <a:off x="8392966" y="3282786"/>
            <a:ext cx="2438314" cy="32249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822"/>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fade">
                                      <p:cBhvr>
                                        <p:cTn id="17" dur="2000"/>
                                        <p:tgtEl>
                                          <p:spTgt spid="139"/>
                                        </p:tgtEl>
                                      </p:cBhvr>
                                    </p:animEffect>
                                  </p:childTnLst>
                                </p:cTn>
                              </p:par>
                              <p:par>
                                <p:cTn id="18" presetID="10" presetClass="entr" presetSubtype="0" fill="hold" nodeType="withEffect">
                                  <p:stCondLst>
                                    <p:cond delay="0"/>
                                  </p:stCondLst>
                                  <p:childTnLst>
                                    <p:set>
                                      <p:cBhvr>
                                        <p:cTn id="19" dur="1" fill="hold">
                                          <p:stCondLst>
                                            <p:cond delay="0"/>
                                          </p:stCondLst>
                                        </p:cTn>
                                        <p:tgtEl>
                                          <p:spTgt spid="137"/>
                                        </p:tgtEl>
                                        <p:attrNameLst>
                                          <p:attrName>style.visibility</p:attrName>
                                        </p:attrNameLst>
                                      </p:cBhvr>
                                      <p:to>
                                        <p:strVal val="visible"/>
                                      </p:to>
                                    </p:set>
                                    <p:animEffect transition="in" filter="fade">
                                      <p:cBhvr>
                                        <p:cTn id="20"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45" name="Google Shape;145;p7"/>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46" name="Google Shape;146;p7"/>
          <p:cNvSpPr txBox="1"/>
          <p:nvPr/>
        </p:nvSpPr>
        <p:spPr>
          <a:xfrm>
            <a:off x="3998267" y="390226"/>
            <a:ext cx="7476600" cy="3539390"/>
          </a:xfrm>
          <a:prstGeom prst="rect">
            <a:avLst/>
          </a:prstGeom>
          <a:noFill/>
          <a:ln>
            <a:noFill/>
          </a:ln>
        </p:spPr>
        <p:txBody>
          <a:bodyPr spcFirstLastPara="1" wrap="square" lIns="91425" tIns="45700" rIns="91425" bIns="45700" anchor="t" anchorCtr="0">
            <a:spAutoFit/>
          </a:bodyPr>
          <a:lstStyle/>
          <a:p>
            <a:pPr lvl="0">
              <a:buSzPts val="3200"/>
            </a:pPr>
            <a:r>
              <a:rPr lang="en-US" sz="3200" dirty="0">
                <a:solidFill>
                  <a:srgbClr val="595959"/>
                </a:solidFill>
                <a:latin typeface="Corbel"/>
                <a:ea typeface="Corbel"/>
                <a:cs typeface="Corbel"/>
              </a:rPr>
              <a:t>Jesus compares salvation to a narrow door where many cannot enter. Jesus says that many will try to enter but He will respond: </a:t>
            </a:r>
          </a:p>
          <a:p>
            <a:pPr lvl="0">
              <a:buSzPts val="3200"/>
            </a:pPr>
            <a:r>
              <a:rPr lang="en-US" sz="3200" dirty="0">
                <a:solidFill>
                  <a:srgbClr val="595959"/>
                </a:solidFill>
                <a:latin typeface="Corbel"/>
                <a:ea typeface="Corbel"/>
                <a:cs typeface="Corbel"/>
              </a:rPr>
              <a:t>‘I don’t know who you are.’ </a:t>
            </a:r>
          </a:p>
          <a:p>
            <a:pPr lvl="0">
              <a:buSzPts val="3200"/>
            </a:pPr>
            <a:endParaRPr lang="en-US" sz="3200" dirty="0">
              <a:solidFill>
                <a:srgbClr val="FFC000"/>
              </a:solidFill>
              <a:latin typeface="Corbel"/>
              <a:ea typeface="Corbel"/>
              <a:cs typeface="Corbel"/>
            </a:endParaRPr>
          </a:p>
          <a:p>
            <a:pPr lvl="0">
              <a:buSzPts val="3200"/>
            </a:pPr>
            <a:r>
              <a:rPr lang="en-US" sz="3200" dirty="0">
                <a:solidFill>
                  <a:srgbClr val="FFC000"/>
                </a:solidFill>
                <a:latin typeface="Corbel"/>
                <a:ea typeface="Corbel"/>
                <a:cs typeface="Corbel"/>
              </a:rPr>
              <a:t>WE MUST KNOW JESUS!</a:t>
            </a:r>
            <a:r>
              <a:rPr lang="en-US" sz="3200" dirty="0">
                <a:solidFill>
                  <a:srgbClr val="595959"/>
                </a:solidFill>
                <a:latin typeface="Corbel"/>
                <a:ea typeface="Corbel"/>
                <a:cs typeface="Corbel"/>
              </a:rPr>
              <a:t> </a:t>
            </a:r>
          </a:p>
          <a:p>
            <a:pPr lvl="0">
              <a:buSzPts val="3200"/>
            </a:pPr>
            <a:r>
              <a:rPr lang="en-US" sz="3200" dirty="0">
                <a:solidFill>
                  <a:srgbClr val="595959"/>
                </a:solidFill>
                <a:latin typeface="Corbel"/>
                <a:ea typeface="Corbel"/>
                <a:cs typeface="Corbel"/>
              </a:rPr>
              <a:t>How do we get to know Jesus? </a:t>
            </a:r>
            <a:endParaRPr sz="3200" dirty="0">
              <a:solidFill>
                <a:srgbClr val="595959"/>
              </a:solidFill>
              <a:latin typeface="Corbel"/>
              <a:ea typeface="Corbel"/>
              <a:cs typeface="Corbel"/>
            </a:endParaRPr>
          </a:p>
        </p:txBody>
      </p:sp>
      <p:pic>
        <p:nvPicPr>
          <p:cNvPr id="148" name="Google Shape;148;p7"/>
          <p:cNvPicPr preferRelativeResize="0"/>
          <p:nvPr/>
        </p:nvPicPr>
        <p:blipFill rotWithShape="1">
          <a:blip r:embed="rId4">
            <a:alphaModFix/>
          </a:blip>
          <a:srcRect/>
          <a:stretch/>
        </p:blipFill>
        <p:spPr>
          <a:xfrm>
            <a:off x="1242040" y="5100179"/>
            <a:ext cx="969239" cy="969239"/>
          </a:xfrm>
          <a:prstGeom prst="ellipse">
            <a:avLst/>
          </a:prstGeom>
          <a:noFill/>
          <a:ln>
            <a:noFill/>
          </a:ln>
        </p:spPr>
      </p:pic>
      <p:pic>
        <p:nvPicPr>
          <p:cNvPr id="149" name="Google Shape;149;p7"/>
          <p:cNvPicPr preferRelativeResize="0"/>
          <p:nvPr/>
        </p:nvPicPr>
        <p:blipFill rotWithShape="1">
          <a:blip r:embed="rId5">
            <a:alphaModFix/>
          </a:blip>
          <a:srcRect l="20786"/>
          <a:stretch/>
        </p:blipFill>
        <p:spPr>
          <a:xfrm>
            <a:off x="9588696" y="1914223"/>
            <a:ext cx="2022745" cy="2190222"/>
          </a:xfrm>
          <a:prstGeom prst="rect">
            <a:avLst/>
          </a:prstGeom>
          <a:noFill/>
          <a:ln>
            <a:noFill/>
          </a:ln>
        </p:spPr>
      </p:pic>
      <p:pic>
        <p:nvPicPr>
          <p:cNvPr id="1026" name="Picture 2" descr="Download Children Praying Hands Images Image Png Clipart PNG Free |  FreePngClipart">
            <a:extLst>
              <a:ext uri="{FF2B5EF4-FFF2-40B4-BE49-F238E27FC236}">
                <a16:creationId xmlns:a16="http://schemas.microsoft.com/office/drawing/2014/main" id="{6701E982-A84A-620E-4B09-64D7B1FFE3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099" y="4092829"/>
            <a:ext cx="984846" cy="16085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0% Free - Free.Bible - Download The Bible App Now | Audio Bible |  Android, iPhone/iPad, BlackBerry, Windows 8 | The Bible App">
            <a:extLst>
              <a:ext uri="{FF2B5EF4-FFF2-40B4-BE49-F238E27FC236}">
                <a16:creationId xmlns:a16="http://schemas.microsoft.com/office/drawing/2014/main" id="{AC587819-3286-9FC7-E609-089B499E5C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162" y="5009946"/>
            <a:ext cx="1712478" cy="17124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ldren at Mass stock illustration. Illustration of mass - 16940622">
            <a:extLst>
              <a:ext uri="{FF2B5EF4-FFF2-40B4-BE49-F238E27FC236}">
                <a16:creationId xmlns:a16="http://schemas.microsoft.com/office/drawing/2014/main" id="{74B4F3BA-7159-1F65-5C22-640049D40F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526" y="4151016"/>
            <a:ext cx="2173250" cy="24812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doration clipart - Clip Art Library">
            <a:extLst>
              <a:ext uri="{FF2B5EF4-FFF2-40B4-BE49-F238E27FC236}">
                <a16:creationId xmlns:a16="http://schemas.microsoft.com/office/drawing/2014/main" id="{92C50526-1575-6418-CB4E-E07C8DEC74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8192" y="4151015"/>
            <a:ext cx="2278320" cy="2481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par>
                                <p:cTn id="8" presetID="10" presetClass="entr" presetSubtype="0" fill="hold"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1000"/>
                                        <p:tgtEl>
                                          <p:spTgt spid="14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55" name="Google Shape;155;p8"/>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56" name="Google Shape;156;p8"/>
          <p:cNvSpPr txBox="1"/>
          <p:nvPr/>
        </p:nvSpPr>
        <p:spPr>
          <a:xfrm>
            <a:off x="3432313" y="816946"/>
            <a:ext cx="8421018" cy="1384954"/>
          </a:xfrm>
          <a:prstGeom prst="rect">
            <a:avLst/>
          </a:prstGeom>
          <a:noFill/>
          <a:ln>
            <a:noFill/>
          </a:ln>
        </p:spPr>
        <p:txBody>
          <a:bodyPr spcFirstLastPara="1" wrap="square" lIns="91425" tIns="45700" rIns="91425" bIns="45700" anchor="t" anchorCtr="0">
            <a:spAutoFit/>
          </a:bodyPr>
          <a:lstStyle/>
          <a:p>
            <a:pPr lvl="0">
              <a:buSzPts val="3200"/>
            </a:pPr>
            <a:r>
              <a:rPr lang="en-US" sz="3200" dirty="0">
                <a:solidFill>
                  <a:srgbClr val="595959"/>
                </a:solidFill>
                <a:latin typeface="Corbel"/>
                <a:ea typeface="Corbel"/>
                <a:cs typeface="Corbel"/>
              </a:rPr>
              <a:t>Jesus says: ‘Depart from me, all you evildoers!’ </a:t>
            </a:r>
          </a:p>
          <a:p>
            <a:pPr lvl="0">
              <a:buSzPts val="3200"/>
            </a:pPr>
            <a:endParaRPr lang="en-US" sz="2000" dirty="0">
              <a:solidFill>
                <a:srgbClr val="595959"/>
              </a:solidFill>
              <a:latin typeface="Corbel"/>
              <a:ea typeface="Corbel"/>
              <a:cs typeface="Corbel"/>
            </a:endParaRPr>
          </a:p>
          <a:p>
            <a:pPr lvl="0">
              <a:buSzPts val="3200"/>
            </a:pPr>
            <a:r>
              <a:rPr lang="en-US" sz="3200" dirty="0">
                <a:solidFill>
                  <a:srgbClr val="595959"/>
                </a:solidFill>
                <a:latin typeface="Corbel"/>
                <a:ea typeface="Corbel"/>
                <a:cs typeface="Corbel"/>
              </a:rPr>
              <a:t>If we know and love Jesus, do we want to do evil?</a:t>
            </a:r>
            <a:endParaRPr sz="3200" dirty="0">
              <a:solidFill>
                <a:srgbClr val="595959"/>
              </a:solidFill>
              <a:latin typeface="Corbel"/>
              <a:ea typeface="Corbel"/>
              <a:cs typeface="Corbel"/>
              <a:sym typeface="Corbel"/>
            </a:endParaRPr>
          </a:p>
        </p:txBody>
      </p:sp>
      <p:pic>
        <p:nvPicPr>
          <p:cNvPr id="157" name="Google Shape;157;p8"/>
          <p:cNvPicPr preferRelativeResize="0"/>
          <p:nvPr/>
        </p:nvPicPr>
        <p:blipFill rotWithShape="1">
          <a:blip r:embed="rId4">
            <a:alphaModFix/>
          </a:blip>
          <a:srcRect/>
          <a:stretch/>
        </p:blipFill>
        <p:spPr>
          <a:xfrm>
            <a:off x="1242040" y="5100179"/>
            <a:ext cx="969239" cy="969239"/>
          </a:xfrm>
          <a:prstGeom prst="ellipse">
            <a:avLst/>
          </a:prstGeom>
          <a:noFill/>
          <a:ln>
            <a:noFill/>
          </a:ln>
        </p:spPr>
      </p:pic>
      <p:pic>
        <p:nvPicPr>
          <p:cNvPr id="158" name="Google Shape;158;p8"/>
          <p:cNvPicPr preferRelativeResize="0"/>
          <p:nvPr/>
        </p:nvPicPr>
        <p:blipFill rotWithShape="1">
          <a:blip r:embed="rId5">
            <a:alphaModFix/>
          </a:blip>
          <a:srcRect/>
          <a:stretch/>
        </p:blipFill>
        <p:spPr>
          <a:xfrm>
            <a:off x="7414590" y="2201900"/>
            <a:ext cx="4260575" cy="4601182"/>
          </a:xfrm>
          <a:prstGeom prst="ellipse">
            <a:avLst/>
          </a:prstGeom>
          <a:noFill/>
          <a:ln>
            <a:noFill/>
          </a:ln>
        </p:spPr>
      </p:pic>
      <p:sp>
        <p:nvSpPr>
          <p:cNvPr id="159" name="Google Shape;159;p8"/>
          <p:cNvSpPr txBox="1"/>
          <p:nvPr/>
        </p:nvSpPr>
        <p:spPr>
          <a:xfrm>
            <a:off x="3784022" y="2542202"/>
            <a:ext cx="17259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419" sz="3200" dirty="0">
                <a:solidFill>
                  <a:srgbClr val="2791A6"/>
                </a:solidFill>
                <a:latin typeface="Corbel"/>
                <a:ea typeface="Corbel"/>
                <a:cs typeface="Corbel"/>
                <a:sym typeface="Corbel"/>
              </a:rPr>
              <a:t>No!</a:t>
            </a:r>
            <a:endParaRPr sz="1400" b="0" i="0" u="none" strike="noStrike" cap="none" dirty="0">
              <a:solidFill>
                <a:srgbClr val="000000"/>
              </a:solidFill>
              <a:latin typeface="Arial"/>
              <a:ea typeface="Arial"/>
              <a:cs typeface="Arial"/>
              <a:sym typeface="Arial"/>
            </a:endParaRPr>
          </a:p>
        </p:txBody>
      </p:sp>
      <p:sp>
        <p:nvSpPr>
          <p:cNvPr id="160" name="Google Shape;160;p8"/>
          <p:cNvSpPr txBox="1"/>
          <p:nvPr/>
        </p:nvSpPr>
        <p:spPr>
          <a:xfrm>
            <a:off x="3784022" y="3467504"/>
            <a:ext cx="3279405" cy="2554505"/>
          </a:xfrm>
          <a:prstGeom prst="rect">
            <a:avLst/>
          </a:prstGeom>
          <a:noFill/>
          <a:ln>
            <a:noFill/>
          </a:ln>
        </p:spPr>
        <p:txBody>
          <a:bodyPr spcFirstLastPara="1" wrap="square" lIns="91425" tIns="45700" rIns="91425" bIns="45700" anchor="t" anchorCtr="0">
            <a:spAutoFit/>
          </a:bodyPr>
          <a:lstStyle/>
          <a:p>
            <a:pPr lvl="0">
              <a:buSzPts val="3200"/>
            </a:pPr>
            <a:r>
              <a:rPr lang="en-US" sz="3200" dirty="0">
                <a:solidFill>
                  <a:srgbClr val="2791A6"/>
                </a:solidFill>
                <a:latin typeface="Corbel"/>
                <a:ea typeface="Corbel"/>
                <a:cs typeface="Corbel"/>
              </a:rPr>
              <a:t>We love Him and want to please Him obeying His commandments of Love</a:t>
            </a:r>
            <a:r>
              <a:rPr lang="es-419" sz="3200" dirty="0">
                <a:solidFill>
                  <a:srgbClr val="2791A6"/>
                </a:solidFill>
                <a:latin typeface="Corbel"/>
                <a:ea typeface="Corbel"/>
                <a:cs typeface="Corbel"/>
                <a:sym typeface="Corbel"/>
              </a:rPr>
              <a:t>.</a:t>
            </a:r>
            <a:endParaRPr sz="3200" dirty="0">
              <a:solidFill>
                <a:srgbClr val="2791A6"/>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1000"/>
                                        <p:tgtEl>
                                          <p:spTgt spid="158"/>
                                        </p:tgtEl>
                                      </p:cBhvr>
                                    </p:animEffect>
                                  </p:childTnLst>
                                </p:cTn>
                              </p:par>
                              <p:par>
                                <p:cTn id="13" presetID="10" presetClass="entr" presetSubtype="0"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fade">
                                      <p:cBhvr>
                                        <p:cTn id="15" dur="1000"/>
                                        <p:tgtEl>
                                          <p:spTgt spid="15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0"/>
                                        </p:tgtEl>
                                        <p:attrNameLst>
                                          <p:attrName>style.visibility</p:attrName>
                                        </p:attrNameLst>
                                      </p:cBhvr>
                                      <p:to>
                                        <p:strVal val="visible"/>
                                      </p:to>
                                    </p:set>
                                    <p:animEffect transition="in" filter="fade">
                                      <p:cBhvr>
                                        <p:cTn id="2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3600"/>
              <a:buFont typeface="Corbel"/>
              <a:buNone/>
            </a:pPr>
            <a:br>
              <a:rPr lang="es-419" dirty="0"/>
            </a:br>
            <a:br>
              <a:rPr lang="es-419" dirty="0"/>
            </a:br>
            <a:br>
              <a:rPr lang="es-419" dirty="0"/>
            </a:br>
            <a:br>
              <a:rPr lang="es-419" dirty="0"/>
            </a:br>
            <a:br>
              <a:rPr lang="es-419" dirty="0"/>
            </a:br>
            <a:br>
              <a:rPr lang="es-419" dirty="0"/>
            </a:br>
            <a:br>
              <a:rPr lang="es-419" dirty="0"/>
            </a:br>
            <a:r>
              <a:rPr lang="es-419" dirty="0" err="1"/>
              <a:t>Reflection</a:t>
            </a:r>
            <a:endParaRPr dirty="0"/>
          </a:p>
        </p:txBody>
      </p:sp>
      <p:pic>
        <p:nvPicPr>
          <p:cNvPr id="166" name="Google Shape;166;p9"/>
          <p:cNvPicPr preferRelativeResize="0">
            <a:picLocks noGrp="1"/>
          </p:cNvPicPr>
          <p:nvPr>
            <p:ph type="body" idx="1"/>
          </p:nvPr>
        </p:nvPicPr>
        <p:blipFill rotWithShape="1">
          <a:blip r:embed="rId3">
            <a:alphaModFix/>
          </a:blip>
          <a:srcRect/>
          <a:stretch/>
        </p:blipFill>
        <p:spPr>
          <a:xfrm>
            <a:off x="338669" y="1293999"/>
            <a:ext cx="2775982" cy="2798830"/>
          </a:xfrm>
          <a:prstGeom prst="ellipse">
            <a:avLst/>
          </a:prstGeom>
          <a:noFill/>
          <a:ln>
            <a:noFill/>
          </a:ln>
        </p:spPr>
      </p:pic>
      <p:sp>
        <p:nvSpPr>
          <p:cNvPr id="167" name="Google Shape;167;p9"/>
          <p:cNvSpPr txBox="1"/>
          <p:nvPr/>
        </p:nvSpPr>
        <p:spPr>
          <a:xfrm>
            <a:off x="3710609" y="816946"/>
            <a:ext cx="7788642"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419" sz="3200" dirty="0" err="1">
                <a:solidFill>
                  <a:srgbClr val="595959"/>
                </a:solidFill>
                <a:latin typeface="Corbel"/>
                <a:ea typeface="Corbel"/>
                <a:cs typeface="Corbel"/>
                <a:sym typeface="Corbel"/>
              </a:rPr>
              <a:t>What</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good</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things</a:t>
            </a:r>
            <a:r>
              <a:rPr lang="es-419" sz="3200" dirty="0">
                <a:solidFill>
                  <a:srgbClr val="595959"/>
                </a:solidFill>
                <a:latin typeface="Corbel"/>
                <a:ea typeface="Corbel"/>
                <a:cs typeface="Corbel"/>
                <a:sym typeface="Corbel"/>
              </a:rPr>
              <a:t> can </a:t>
            </a:r>
            <a:r>
              <a:rPr lang="es-419" sz="3200" dirty="0" err="1">
                <a:solidFill>
                  <a:srgbClr val="595959"/>
                </a:solidFill>
                <a:latin typeface="Corbel"/>
                <a:ea typeface="Corbel"/>
                <a:cs typeface="Corbel"/>
                <a:sym typeface="Corbel"/>
              </a:rPr>
              <a:t>we</a:t>
            </a:r>
            <a:r>
              <a:rPr lang="es-419" sz="3200" dirty="0">
                <a:solidFill>
                  <a:srgbClr val="595959"/>
                </a:solidFill>
                <a:latin typeface="Corbel"/>
                <a:ea typeface="Corbel"/>
                <a:cs typeface="Corbel"/>
                <a:sym typeface="Corbel"/>
              </a:rPr>
              <a:t> do </a:t>
            </a:r>
            <a:r>
              <a:rPr lang="es-419" sz="3200" dirty="0" err="1">
                <a:solidFill>
                  <a:srgbClr val="595959"/>
                </a:solidFill>
                <a:latin typeface="Corbel"/>
                <a:ea typeface="Corbel"/>
                <a:cs typeface="Corbel"/>
                <a:sym typeface="Corbel"/>
              </a:rPr>
              <a:t>to</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please</a:t>
            </a:r>
            <a:r>
              <a:rPr lang="es-419" sz="3200" dirty="0">
                <a:solidFill>
                  <a:srgbClr val="595959"/>
                </a:solidFill>
                <a:latin typeface="Corbel"/>
                <a:ea typeface="Corbel"/>
                <a:cs typeface="Corbel"/>
                <a:sym typeface="Corbel"/>
              </a:rPr>
              <a:t> </a:t>
            </a:r>
            <a:r>
              <a:rPr lang="es-419" sz="3200" dirty="0" err="1">
                <a:solidFill>
                  <a:srgbClr val="595959"/>
                </a:solidFill>
                <a:latin typeface="Corbel"/>
                <a:ea typeface="Corbel"/>
                <a:cs typeface="Corbel"/>
                <a:sym typeface="Corbel"/>
              </a:rPr>
              <a:t>Jesus</a:t>
            </a:r>
            <a:r>
              <a:rPr lang="es-419" sz="3200" dirty="0">
                <a:solidFill>
                  <a:srgbClr val="595959"/>
                </a:solidFill>
                <a:latin typeface="Corbel"/>
                <a:ea typeface="Corbel"/>
                <a:cs typeface="Corbel"/>
                <a:sym typeface="Corbel"/>
              </a:rPr>
              <a:t>?</a:t>
            </a:r>
            <a:endParaRPr sz="1400" b="0" i="0" u="none" strike="noStrike" cap="none" dirty="0">
              <a:solidFill>
                <a:srgbClr val="000000"/>
              </a:solidFill>
              <a:latin typeface="Arial"/>
              <a:ea typeface="Arial"/>
              <a:cs typeface="Arial"/>
              <a:sym typeface="Arial"/>
            </a:endParaRPr>
          </a:p>
        </p:txBody>
      </p:sp>
      <p:pic>
        <p:nvPicPr>
          <p:cNvPr id="168" name="Google Shape;168;p9"/>
          <p:cNvPicPr preferRelativeResize="0"/>
          <p:nvPr/>
        </p:nvPicPr>
        <p:blipFill rotWithShape="1">
          <a:blip r:embed="rId4">
            <a:alphaModFix/>
          </a:blip>
          <a:srcRect/>
          <a:stretch/>
        </p:blipFill>
        <p:spPr>
          <a:xfrm>
            <a:off x="1242040" y="5100179"/>
            <a:ext cx="969239" cy="969239"/>
          </a:xfrm>
          <a:prstGeom prst="ellipse">
            <a:avLst/>
          </a:prstGeom>
          <a:noFill/>
          <a:ln>
            <a:noFill/>
          </a:ln>
        </p:spPr>
      </p:pic>
      <p:pic>
        <p:nvPicPr>
          <p:cNvPr id="169" name="Google Shape;169;p9"/>
          <p:cNvPicPr preferRelativeResize="0"/>
          <p:nvPr/>
        </p:nvPicPr>
        <p:blipFill rotWithShape="1">
          <a:blip r:embed="rId5">
            <a:alphaModFix/>
          </a:blip>
          <a:srcRect t="8354" b="8354"/>
          <a:stretch/>
        </p:blipFill>
        <p:spPr>
          <a:xfrm>
            <a:off x="7396304" y="2555242"/>
            <a:ext cx="4386900" cy="3654000"/>
          </a:xfrm>
          <a:prstGeom prst="ellipse">
            <a:avLst/>
          </a:prstGeom>
          <a:noFill/>
          <a:ln>
            <a:noFill/>
          </a:ln>
        </p:spPr>
      </p:pic>
      <p:sp>
        <p:nvSpPr>
          <p:cNvPr id="170" name="Google Shape;170;p9"/>
          <p:cNvSpPr txBox="1"/>
          <p:nvPr/>
        </p:nvSpPr>
        <p:spPr>
          <a:xfrm>
            <a:off x="5059325" y="3791065"/>
            <a:ext cx="2073350" cy="52318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2800"/>
              <a:buFont typeface="Arial"/>
              <a:buNone/>
            </a:pPr>
            <a:r>
              <a:rPr lang="es-419" sz="2800" dirty="0">
                <a:solidFill>
                  <a:srgbClr val="2791A6"/>
                </a:solidFill>
                <a:latin typeface="Corbel"/>
                <a:ea typeface="Corbel"/>
                <a:cs typeface="Corbel"/>
                <a:sym typeface="Corbel"/>
              </a:rPr>
              <a:t>Share ideas.</a:t>
            </a:r>
            <a:endParaRPr sz="2800" i="1" dirty="0">
              <a:solidFill>
                <a:srgbClr val="2791A6"/>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500"/>
                                        <p:tgtEl>
                                          <p:spTgt spid="16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731</Words>
  <Application>Microsoft Office PowerPoint</Application>
  <PresentationFormat>Widescreen</PresentationFormat>
  <Paragraphs>64</Paragraphs>
  <Slides>16</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Cambria</vt:lpstr>
      <vt:lpstr>Comic Sans MS</vt:lpstr>
      <vt:lpstr>Corbel</vt:lpstr>
      <vt:lpstr>Goudy Old Style</vt:lpstr>
      <vt:lpstr>Noto Sans Symbols</vt:lpstr>
      <vt:lpstr>Frame</vt:lpstr>
      <vt:lpstr>Ministry Friends of Jesus and Mary</vt:lpstr>
      <vt:lpstr>      The Narrow Door</vt:lpstr>
      <vt:lpstr>      The Narrow Door</vt:lpstr>
      <vt:lpstr>      The Narrow Door</vt:lpstr>
      <vt:lpstr>       Reflection</vt:lpstr>
      <vt:lpstr>       Reflection</vt:lpstr>
      <vt:lpstr>       Reflection</vt:lpstr>
      <vt:lpstr>       Reflection</vt:lpstr>
      <vt:lpstr>       Reflection</vt:lpstr>
      <vt:lpstr>       Reflection</vt:lpstr>
      <vt:lpstr>       Song</vt:lpstr>
      <vt:lpstr>       Song</vt:lpstr>
      <vt:lpstr>Juguemos</vt:lpstr>
      <vt:lpstr>Juguemos</vt:lpstr>
      <vt:lpstr>       Let’s Play</vt:lpstr>
      <vt:lpstr>       Let’s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6</cp:revision>
  <dcterms:modified xsi:type="dcterms:W3CDTF">2022-08-19T16:33:08Z</dcterms:modified>
</cp:coreProperties>
</file>