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71" r:id="rId3"/>
    <p:sldId id="294" r:id="rId4"/>
    <p:sldId id="258" r:id="rId5"/>
    <p:sldId id="272" r:id="rId6"/>
    <p:sldId id="295" r:id="rId7"/>
    <p:sldId id="296" r:id="rId8"/>
    <p:sldId id="297" r:id="rId9"/>
    <p:sldId id="273" r:id="rId10"/>
    <p:sldId id="276" r:id="rId11"/>
    <p:sldId id="298" r:id="rId12"/>
    <p:sldId id="300" r:id="rId13"/>
    <p:sldId id="299" r:id="rId14"/>
    <p:sldId id="260" r:id="rId15"/>
    <p:sldId id="288" r:id="rId16"/>
    <p:sldId id="289" r:id="rId17"/>
    <p:sldId id="301" r:id="rId18"/>
    <p:sldId id="291" r:id="rId19"/>
    <p:sldId id="292" r:id="rId20"/>
    <p:sldId id="293" r:id="rId21"/>
    <p:sldId id="263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67CBDF"/>
    <a:srgbClr val="34B9D4"/>
    <a:srgbClr val="21CFE7"/>
    <a:srgbClr val="5CBDEE"/>
    <a:srgbClr val="94D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9/5/2022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9/5/2022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80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9/5/2022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TEhrNeI6R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TEhrNeI6Rg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TEhrNeI6Rg?feature=oembed" TargetMode="Externa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liRlM6iw3c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liRlM6iw3c?feature=oembed" TargetMode="Externa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477EC5-EC93-8C87-A57E-E5E4E4AB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DC50-6B67-0792-EB2E-DABDF943A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8" y="127720"/>
            <a:ext cx="1432303" cy="14323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uadroTexto 2">
            <a:extLst>
              <a:ext uri="{FF2B5EF4-FFF2-40B4-BE49-F238E27FC236}">
                <a16:creationId xmlns:a16="http://schemas.microsoft.com/office/drawing/2014/main" id="{15D21166-9267-6098-4ED5-A954F29FA461}"/>
              </a:ext>
            </a:extLst>
          </p:cNvPr>
          <p:cNvSpPr txBox="1"/>
          <p:nvPr/>
        </p:nvSpPr>
        <p:spPr>
          <a:xfrm>
            <a:off x="1088297" y="127720"/>
            <a:ext cx="813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Ministry</a:t>
            </a:r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Friends </a:t>
            </a:r>
            <a:r>
              <a:rPr lang="es-E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of</a:t>
            </a:r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s-ES" sz="28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Jesus</a:t>
            </a:r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and Mary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www.fcpeace.org</a:t>
            </a:r>
            <a:endParaRPr lang="es-PE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F9C43D-11E4-E3ED-BE32-300E34554249}"/>
              </a:ext>
            </a:extLst>
          </p:cNvPr>
          <p:cNvSpPr/>
          <p:nvPr/>
        </p:nvSpPr>
        <p:spPr>
          <a:xfrm>
            <a:off x="9227513" y="663855"/>
            <a:ext cx="1518557" cy="1189438"/>
          </a:xfrm>
          <a:prstGeom prst="ellipse">
            <a:avLst/>
          </a:prstGeom>
          <a:solidFill>
            <a:srgbClr val="34B9D4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1AFE1A-A689-47C3-4D79-992D4D4B7B42}"/>
              </a:ext>
            </a:extLst>
          </p:cNvPr>
          <p:cNvSpPr txBox="1">
            <a:spLocks/>
          </p:cNvSpPr>
          <p:nvPr/>
        </p:nvSpPr>
        <p:spPr>
          <a:xfrm>
            <a:off x="-193524" y="1210347"/>
            <a:ext cx="11382892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XXIV </a:t>
            </a: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Sunday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in </a:t>
            </a: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Ordinary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Time-</a:t>
            </a: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Cycle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C</a:t>
            </a:r>
            <a:b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The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Lost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11200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Sheep</a:t>
            </a:r>
            <a:r>
              <a:rPr lang="es-ES" sz="11200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(Luke 15, 1-32) </a:t>
            </a:r>
            <a:endParaRPr lang="en-US" sz="11200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C2164-2676-1E4E-B8C3-A6BE20F6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" y="0"/>
            <a:ext cx="12166251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0974" y="617438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n-U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“Or what woman having ten coins and losing one </a:t>
            </a:r>
            <a:r>
              <a:rPr lang="es-E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…</a:t>
            </a:r>
            <a:endParaRPr lang="en-US" sz="12000" b="1" dirty="0">
              <a:solidFill>
                <a:schemeClr val="tx2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EF952F-3315-C94D-70F6-40DF32F5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"/>
            <a:ext cx="12192000" cy="68548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996462" y="5697415"/>
            <a:ext cx="10070124" cy="1019591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…</a:t>
            </a:r>
            <a:r>
              <a:rPr lang="en-U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would not light a lamp and sweep the house, searching carefully until she finds it? </a:t>
            </a:r>
          </a:p>
        </p:txBody>
      </p:sp>
    </p:spTree>
    <p:extLst>
      <p:ext uri="{BB962C8B-B14F-4D97-AF65-F5344CB8AC3E}">
        <p14:creationId xmlns:p14="http://schemas.microsoft.com/office/powerpoint/2010/main" val="216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8475E-8003-9D71-2515-F27BE694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286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58114" y="1009324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n-US" sz="12000" b="1" dirty="0">
                <a:solidFill>
                  <a:schemeClr val="tx2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And when she does find it, she calls together her friends and neighbors and says to them, ‘Rejoice with me because I have found the coin that I lost’.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endParaRPr lang="en-US" sz="12000" b="1" dirty="0">
              <a:solidFill>
                <a:schemeClr val="tx2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1FC9A-4326-C810-E054-13DE5A6C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58114" y="521185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n-US" sz="12000" b="1" dirty="0">
                <a:solidFill>
                  <a:schemeClr val="tx2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In just the same way, I tell you, there will be rejoicing among the angels of God over one sinner who repents.”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0EEC0-7F12-7796-698D-7C5DCDEEE04E}"/>
              </a:ext>
            </a:extLst>
          </p:cNvPr>
          <p:cNvSpPr txBox="1"/>
          <p:nvPr/>
        </p:nvSpPr>
        <p:spPr>
          <a:xfrm>
            <a:off x="6506308" y="1272952"/>
            <a:ext cx="5527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dirty="0" err="1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Gospel</a:t>
            </a: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of</a:t>
            </a: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Lord</a:t>
            </a:r>
          </a:p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</a:t>
            </a:r>
          </a:p>
          <a:p>
            <a:pPr algn="ctr">
              <a:lnSpc>
                <a:spcPct val="100000"/>
              </a:lnSpc>
            </a:pPr>
            <a:r>
              <a:rPr lang="es-ES" sz="2400" b="1" dirty="0" err="1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Praise</a:t>
            </a:r>
            <a:r>
              <a:rPr lang="es-ES" sz="2400" b="1" dirty="0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to</a:t>
            </a:r>
            <a:r>
              <a:rPr lang="es-ES" sz="2400" b="1" dirty="0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You</a:t>
            </a:r>
            <a:r>
              <a:rPr lang="es-ES" sz="2400" b="1" dirty="0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Lord </a:t>
            </a:r>
            <a:r>
              <a:rPr lang="es-ES" sz="2400" b="1" dirty="0" err="1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Jesus</a:t>
            </a:r>
            <a:r>
              <a:rPr lang="es-ES" sz="2400" b="1" dirty="0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highlight>
                  <a:srgbClr val="34B9D4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Christ</a:t>
            </a:r>
            <a:endParaRPr lang="en-US" sz="2400" b="1" dirty="0">
              <a:solidFill>
                <a:schemeClr val="bg1"/>
              </a:solidFill>
              <a:highlight>
                <a:srgbClr val="34B9D4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41716" y="8605"/>
            <a:ext cx="393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REFLECTION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180444" y="745965"/>
            <a:ext cx="1183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The Gospel says that the Pharisees and tax collectors approached Jesus to listen. What is a Pharisee?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5913652" y="1660148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Leaders of the Jewish faith who were more interested in money and power than in God’s will.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342CB-7591-C314-86C1-EF90503A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6" y="1792964"/>
            <a:ext cx="5530129" cy="3115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46074-6D79-D0E5-5B7D-1DFFB532C45C}"/>
              </a:ext>
            </a:extLst>
          </p:cNvPr>
          <p:cNvSpPr txBox="1"/>
          <p:nvPr/>
        </p:nvSpPr>
        <p:spPr>
          <a:xfrm>
            <a:off x="5909811" y="2935387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Why are tax collectors considered sinners?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023D7-EE72-A316-C192-2AAE1B37278F}"/>
              </a:ext>
            </a:extLst>
          </p:cNvPr>
          <p:cNvSpPr txBox="1"/>
          <p:nvPr/>
        </p:nvSpPr>
        <p:spPr>
          <a:xfrm>
            <a:off x="5909811" y="3841294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They collected money for the emperor; they often collected more and kept the extra.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C52DD-70A9-9D5F-0DA5-D850DD5ADFAA}"/>
              </a:ext>
            </a:extLst>
          </p:cNvPr>
          <p:cNvSpPr txBox="1"/>
          <p:nvPr/>
        </p:nvSpPr>
        <p:spPr>
          <a:xfrm>
            <a:off x="233276" y="5060439"/>
            <a:ext cx="11725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Why do the Pharisees object to Jesus talking to the tax collectors and sinners?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19416-3EC8-BCDF-17D6-7592B3DAD64C}"/>
              </a:ext>
            </a:extLst>
          </p:cNvPr>
          <p:cNvSpPr txBox="1"/>
          <p:nvPr/>
        </p:nvSpPr>
        <p:spPr>
          <a:xfrm>
            <a:off x="222390" y="5891436"/>
            <a:ext cx="11021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They find their actions wrong and so they don’t understand why Jesus doesn’t reject them too.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60" y="127640"/>
            <a:ext cx="3968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REFLECTION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23674" y="866953"/>
            <a:ext cx="7468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Jesus knows what they are thinking and He explains with a parable: a story with a lesson.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20450" y="376724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How did he feel?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720450" y="4273460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 was worried and sad.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BD221-FBCC-8EE3-7424-12382B3F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7" y="1039415"/>
            <a:ext cx="4344227" cy="23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723674" y="2129218"/>
            <a:ext cx="7219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Do you remember the first story? What happened to the Shepherd?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307B6-D18E-5088-D3C2-BB63177A50E4}"/>
              </a:ext>
            </a:extLst>
          </p:cNvPr>
          <p:cNvSpPr txBox="1"/>
          <p:nvPr/>
        </p:nvSpPr>
        <p:spPr>
          <a:xfrm>
            <a:off x="4723674" y="3083325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 lost his sheep.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CC1A0-2610-4458-936C-81130D5969BB}"/>
              </a:ext>
            </a:extLst>
          </p:cNvPr>
          <p:cNvSpPr txBox="1"/>
          <p:nvPr/>
        </p:nvSpPr>
        <p:spPr>
          <a:xfrm>
            <a:off x="4720450" y="4823747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What did the shepherd do?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0038D-6FE3-B276-2139-8D2012CCF96D}"/>
              </a:ext>
            </a:extLst>
          </p:cNvPr>
          <p:cNvSpPr txBox="1"/>
          <p:nvPr/>
        </p:nvSpPr>
        <p:spPr>
          <a:xfrm>
            <a:off x="4720450" y="5374504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 left the rest of the flock and went out to find it.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71B42-4F06-C69B-3427-5EC53CA5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8" y="3707253"/>
            <a:ext cx="4344227" cy="24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5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A4A7-07E5-503C-A4EA-5459835EADB3}"/>
              </a:ext>
            </a:extLst>
          </p:cNvPr>
          <p:cNvSpPr txBox="1"/>
          <p:nvPr/>
        </p:nvSpPr>
        <p:spPr>
          <a:xfrm>
            <a:off x="3909059" y="127640"/>
            <a:ext cx="380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REFLECTION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C870E-118C-9552-2E93-258130AED029}"/>
              </a:ext>
            </a:extLst>
          </p:cNvPr>
          <p:cNvSpPr txBox="1"/>
          <p:nvPr/>
        </p:nvSpPr>
        <p:spPr>
          <a:xfrm>
            <a:off x="4789478" y="913448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What did he do when he found the lost sheep?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6134F-EC61-8DE1-8385-A22E8CB14CE9}"/>
              </a:ext>
            </a:extLst>
          </p:cNvPr>
          <p:cNvSpPr txBox="1"/>
          <p:nvPr/>
        </p:nvSpPr>
        <p:spPr>
          <a:xfrm>
            <a:off x="4789478" y="4651890"/>
            <a:ext cx="735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Who does the lost sheep represent?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A30C7-8C7B-E978-8CF9-FEC58374B247}"/>
              </a:ext>
            </a:extLst>
          </p:cNvPr>
          <p:cNvSpPr txBox="1"/>
          <p:nvPr/>
        </p:nvSpPr>
        <p:spPr>
          <a:xfrm>
            <a:off x="4789477" y="5113555"/>
            <a:ext cx="7219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Us when we disobey God and separate ourselves from Him.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48408-1B91-FB48-95A9-7FD7D00B9BEA}"/>
              </a:ext>
            </a:extLst>
          </p:cNvPr>
          <p:cNvSpPr txBox="1"/>
          <p:nvPr/>
        </p:nvSpPr>
        <p:spPr>
          <a:xfrm>
            <a:off x="4789478" y="1914741"/>
            <a:ext cx="7219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Full of joy, he carried it over his shoulders and went home to celebrate with family and friends.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870B7-882B-1932-7929-296576027493}"/>
              </a:ext>
            </a:extLst>
          </p:cNvPr>
          <p:cNvSpPr txBox="1"/>
          <p:nvPr/>
        </p:nvSpPr>
        <p:spPr>
          <a:xfrm>
            <a:off x="4789478" y="3473455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Who does the pastor represent?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382BD-4937-8F21-DB60-CCF4EDF2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" y="883492"/>
            <a:ext cx="4233127" cy="2391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02CD8-2AC2-3D3F-D092-E0AC04839882}"/>
              </a:ext>
            </a:extLst>
          </p:cNvPr>
          <p:cNvSpPr txBox="1"/>
          <p:nvPr/>
        </p:nvSpPr>
        <p:spPr>
          <a:xfrm>
            <a:off x="4789478" y="4121124"/>
            <a:ext cx="721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God, who loves us.</a:t>
            </a:r>
            <a:endParaRPr lang="en-US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E68E5-288D-7B87-3D8D-FE6250B2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75" y="3479502"/>
            <a:ext cx="4243228" cy="23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0" grpId="0"/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D08765-FE02-EB36-E965-A695DD22BE33}"/>
              </a:ext>
            </a:extLst>
          </p:cNvPr>
          <p:cNvSpPr txBox="1"/>
          <p:nvPr/>
        </p:nvSpPr>
        <p:spPr>
          <a:xfrm>
            <a:off x="2015505" y="132927"/>
            <a:ext cx="631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What is the message of the parable?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ED8BC-2FF6-EC5A-53DE-87F177AE8BBA}"/>
              </a:ext>
            </a:extLst>
          </p:cNvPr>
          <p:cNvSpPr txBox="1"/>
          <p:nvPr/>
        </p:nvSpPr>
        <p:spPr>
          <a:xfrm>
            <a:off x="295955" y="4518315"/>
            <a:ext cx="11368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God loves us very much and when we separate ourselves because of sin, He is saddened and seeks us until He finds us again. All in Heaven celebrate joyfully when a sinner repents and returns to God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BA5E02-C775-DC3B-4154-C60890C0BB63}"/>
              </a:ext>
            </a:extLst>
          </p:cNvPr>
          <p:cNvGrpSpPr/>
          <p:nvPr/>
        </p:nvGrpSpPr>
        <p:grpSpPr>
          <a:xfrm>
            <a:off x="1931948" y="750626"/>
            <a:ext cx="6480933" cy="3653240"/>
            <a:chOff x="1756830" y="870288"/>
            <a:chExt cx="6480933" cy="3653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E1D48-912D-4F2E-A28D-026C4E2D5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830" y="870288"/>
              <a:ext cx="6480933" cy="365324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E5BE17-5EF6-952C-169D-95765B716BB7}"/>
                </a:ext>
              </a:extLst>
            </p:cNvPr>
            <p:cNvSpPr/>
            <p:nvPr/>
          </p:nvSpPr>
          <p:spPr>
            <a:xfrm>
              <a:off x="1756830" y="4131129"/>
              <a:ext cx="756249" cy="39239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5CBDEE"/>
                </a:highlight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858C42-8850-17A2-F34B-B8A6AF36E354}"/>
              </a:ext>
            </a:extLst>
          </p:cNvPr>
          <p:cNvSpPr txBox="1"/>
          <p:nvPr/>
        </p:nvSpPr>
        <p:spPr>
          <a:xfrm>
            <a:off x="295955" y="5520616"/>
            <a:ext cx="110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  <a:cs typeface="Aharoni" panose="02010803020104030203" pitchFamily="2" charset="-79"/>
              </a:rPr>
              <a:t>How can we help Jesus in His mission of saving souls? 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09C4C-8DD4-78CF-132C-27AD29A27949}"/>
              </a:ext>
            </a:extLst>
          </p:cNvPr>
          <p:cNvSpPr txBox="1"/>
          <p:nvPr/>
        </p:nvSpPr>
        <p:spPr>
          <a:xfrm>
            <a:off x="367393" y="6045982"/>
            <a:ext cx="9610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We can help Jesus by sacrificing and praying for the conversion of sinners.</a:t>
            </a:r>
          </a:p>
        </p:txBody>
      </p:sp>
    </p:spTree>
    <p:extLst>
      <p:ext uri="{BB962C8B-B14F-4D97-AF65-F5344CB8AC3E}">
        <p14:creationId xmlns:p14="http://schemas.microsoft.com/office/powerpoint/2010/main" val="1064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4AA4FF-6847-FFFB-75E5-2675B352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4649A-BEA2-A515-7BE3-7ADBCBD51626}"/>
              </a:ext>
            </a:extLst>
          </p:cNvPr>
          <p:cNvSpPr txBox="1"/>
          <p:nvPr/>
        </p:nvSpPr>
        <p:spPr>
          <a:xfrm>
            <a:off x="3644297" y="3716741"/>
            <a:ext cx="4903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ACTIVITY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Easter Crafts">
            <a:extLst>
              <a:ext uri="{FF2B5EF4-FFF2-40B4-BE49-F238E27FC236}">
                <a16:creationId xmlns:a16="http://schemas.microsoft.com/office/drawing/2014/main" id="{D4B2A039-F914-B8C9-532A-764304ED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93" y="0"/>
            <a:ext cx="8757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3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9AADF-DF34-0420-6FCF-855B4756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251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-1" y="6204857"/>
            <a:ext cx="12166251" cy="653143"/>
          </a:xfrm>
          <a:prstGeom prst="rect">
            <a:avLst/>
          </a:prstGeom>
          <a:noFill/>
          <a:ln>
            <a:solidFill>
              <a:srgbClr val="99CC00"/>
            </a:solidFill>
          </a:ln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Tax collectors and sinners were all drawing 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near to listen to Jesus,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E0074A-2F09-C77C-71F1-D5EED006CE39}"/>
              </a:ext>
            </a:extLst>
          </p:cNvPr>
          <p:cNvSpPr/>
          <p:nvPr/>
        </p:nvSpPr>
        <p:spPr>
          <a:xfrm rot="20787080">
            <a:off x="9253083" y="714405"/>
            <a:ext cx="1816098" cy="1205100"/>
          </a:xfrm>
          <a:prstGeom prst="ellipse">
            <a:avLst/>
          </a:prstGeom>
          <a:solidFill>
            <a:srgbClr val="67CBDF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9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9C6B-1968-959F-C9CF-F45352A7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60" y="0"/>
            <a:ext cx="65290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2D3564-EA8F-6621-94B7-16C39C8C011F}"/>
              </a:ext>
            </a:extLst>
          </p:cNvPr>
          <p:cNvSpPr txBox="1"/>
          <p:nvPr/>
        </p:nvSpPr>
        <p:spPr>
          <a:xfrm>
            <a:off x="3094893" y="5657671"/>
            <a:ext cx="43844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Instructions: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Copy the lamb onto poster paper, cut out, and color. Glue cotton onto the lamb. Glue onto a popsicle stick or strips of cardboard. Dance to the song: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The Lost Sheep, Two by 2,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hlinkClick r:id="rId3"/>
              </a:rPr>
              <a:t>https://youtu.be/iTEhrNeI6Rg</a:t>
            </a:r>
            <a:r>
              <a:rPr lang="en-US" sz="1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(3-7 years)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09387-E20F-37A5-A4C7-69483580D6B3}"/>
              </a:ext>
            </a:extLst>
          </p:cNvPr>
          <p:cNvSpPr txBox="1"/>
          <p:nvPr/>
        </p:nvSpPr>
        <p:spPr>
          <a:xfrm>
            <a:off x="4996498" y="140644"/>
            <a:ext cx="229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PRAYER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BD43D-C06A-5964-8940-A5C9880D8795}"/>
              </a:ext>
            </a:extLst>
          </p:cNvPr>
          <p:cNvSpPr/>
          <p:nvPr/>
        </p:nvSpPr>
        <p:spPr>
          <a:xfrm>
            <a:off x="178420" y="764672"/>
            <a:ext cx="1184259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dirty="0">
              <a:latin typeface="Arial Black" panose="020B0A04020102020204" pitchFamily="34" charset="0"/>
            </a:endParaRPr>
          </a:p>
          <a:p>
            <a:pPr algn="just"/>
            <a:r>
              <a:rPr lang="en-US" sz="3200" dirty="0">
                <a:latin typeface="Arial Black" panose="020B0A04020102020204" pitchFamily="34" charset="0"/>
              </a:rPr>
              <a:t>Jesus, thank you for loving me so much. Thank you for seeking me when I leave you. Help me to seek you always and stay by your side. Help me to forgive those who hurt me as you forgive me. Amen. </a:t>
            </a:r>
          </a:p>
          <a:p>
            <a:pPr algn="just"/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s-ES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s-ES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endParaRPr lang="en-US" sz="2000" dirty="0">
              <a:latin typeface="Arial Black" panose="020B0A04020102020204" pitchFamily="34" charset="0"/>
            </a:endParaRPr>
          </a:p>
          <a:p>
            <a:pPr algn="just"/>
            <a:endParaRPr lang="en-US" sz="2000" dirty="0">
              <a:latin typeface="Arial Black" panose="020B0A04020102020204" pitchFamily="34" charset="0"/>
            </a:endParaRPr>
          </a:p>
          <a:p>
            <a:pPr algn="just"/>
            <a:endParaRPr lang="es-ES" sz="2000" dirty="0">
              <a:latin typeface="Arial Black" panose="020B0A040201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01D17-245E-52A2-D5F8-85ABA03F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358" y="2868411"/>
            <a:ext cx="3224917" cy="322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0646F-BE70-B954-BFDC-470E25A76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004" y="3640221"/>
            <a:ext cx="2743434" cy="2743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D503-DB4F-EE5C-2AD7-C95E9485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010" y="4412031"/>
            <a:ext cx="2743434" cy="274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5DED1-E1EC-1C64-7C8C-C3FB1E17EAD9}"/>
              </a:ext>
            </a:extLst>
          </p:cNvPr>
          <p:cNvSpPr txBox="1"/>
          <p:nvPr/>
        </p:nvSpPr>
        <p:spPr>
          <a:xfrm>
            <a:off x="2367445" y="99592"/>
            <a:ext cx="784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mbria" panose="02040503050406030204" pitchFamily="18" charset="0"/>
                <a:ea typeface="Calibri" panose="020F0502020204030204" pitchFamily="34" charset="0"/>
              </a:rPr>
              <a:t>SONG: 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The Lost Sheep, Two by 2, </a:t>
            </a:r>
            <a:r>
              <a:rPr lang="en-US" sz="180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https://youtu.be/iTEhrNeI6Rg</a:t>
            </a:r>
            <a:r>
              <a:rPr lang="en-US" sz="1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(3-7 years)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nline Media 3" title="The Lost Sheep. Animated bible songs for children. Two By 2">
            <a:hlinkClick r:id="" action="ppaction://media"/>
            <a:extLst>
              <a:ext uri="{FF2B5EF4-FFF2-40B4-BE49-F238E27FC236}">
                <a16:creationId xmlns:a16="http://schemas.microsoft.com/office/drawing/2014/main" id="{ABFFB984-5448-CC0D-3D45-CE7E62792D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39262"/>
            <a:ext cx="12165027" cy="63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5DED1-E1EC-1C64-7C8C-C3FB1E17EAD9}"/>
              </a:ext>
            </a:extLst>
          </p:cNvPr>
          <p:cNvSpPr txBox="1"/>
          <p:nvPr/>
        </p:nvSpPr>
        <p:spPr>
          <a:xfrm>
            <a:off x="1617786" y="17584"/>
            <a:ext cx="851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SONG: Hey! Jesus Loves Me, Ill Fight; </a:t>
            </a:r>
            <a:r>
              <a:rPr lang="en-US" sz="180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https://youtu.be/oliRlM6iw3c</a:t>
            </a:r>
            <a:r>
              <a:rPr lang="en-US" sz="1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  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(8+ years)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nline Media 2" title="Hey!  Jesus loves me!">
            <a:hlinkClick r:id="" action="ppaction://media"/>
            <a:extLst>
              <a:ext uri="{FF2B5EF4-FFF2-40B4-BE49-F238E27FC236}">
                <a16:creationId xmlns:a16="http://schemas.microsoft.com/office/drawing/2014/main" id="{FFF98ABD-4B36-DB24-39F5-E75D8BED3E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36331"/>
            <a:ext cx="12192000" cy="63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5490">
              <a:srgbClr val="34B9D4"/>
            </a:gs>
            <a:gs pos="0">
              <a:srgbClr val="34B9D4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1A6CFC-FB7A-FEA9-30A9-09E8D84D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" y="0"/>
            <a:ext cx="1217186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245178" y="6220339"/>
            <a:ext cx="11701641" cy="531525"/>
          </a:xfrm>
          <a:prstGeom prst="rect">
            <a:avLst/>
          </a:prstGeom>
          <a:noFill/>
          <a:ln>
            <a:solidFill>
              <a:srgbClr val="99CC00"/>
            </a:solidFill>
          </a:ln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…</a:t>
            </a:r>
            <a:r>
              <a:rPr lang="en-US" sz="28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but the Pharisees and scribes began to complain, saying, “This man welcomes sinners and eats with them.”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6C4793-E302-9CE4-F5E8-56BF73CC31E5}"/>
              </a:ext>
            </a:extLst>
          </p:cNvPr>
          <p:cNvSpPr/>
          <p:nvPr/>
        </p:nvSpPr>
        <p:spPr>
          <a:xfrm rot="20787080">
            <a:off x="9212261" y="755225"/>
            <a:ext cx="1816098" cy="1205100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51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34D0FB-53F0-0E6D-2CAE-F43239A2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4287"/>
            <a:ext cx="12182475" cy="68294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894115" y="6228503"/>
            <a:ext cx="1187577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n-US" sz="12000" b="1" dirty="0">
                <a:solidFill>
                  <a:schemeClr val="tx2"/>
                </a:solidFill>
                <a:highlight>
                  <a:srgbClr val="99CC00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So, to them he addressed this parable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s-ES" sz="12000" b="1" dirty="0">
                <a:solidFill>
                  <a:schemeClr val="tx2"/>
                </a:solidFill>
                <a:highlight>
                  <a:srgbClr val="99CC00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:</a:t>
            </a:r>
            <a:endParaRPr lang="en-US" sz="12000" b="1" dirty="0">
              <a:solidFill>
                <a:schemeClr val="tx2"/>
              </a:solidFill>
              <a:highlight>
                <a:srgbClr val="99CC00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18CDD-7447-FCC2-1958-4B83751C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0"/>
            <a:ext cx="12192000" cy="6840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786865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n-U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. “What man among you having a hundred sheep and losing one of them would not leave the ninety-nine in the desert.</a:t>
            </a:r>
            <a:r>
              <a:rPr lang="es-E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..</a:t>
            </a:r>
            <a:endParaRPr lang="en-US" sz="12000" b="1" dirty="0">
              <a:solidFill>
                <a:schemeClr val="tx2"/>
              </a:solidFill>
              <a:highlight>
                <a:srgbClr val="67CBDF"/>
              </a:highlight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725EB-3E73-2C2C-308A-3FFEAB3E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-110218" y="64679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…</a:t>
            </a:r>
            <a:r>
              <a:rPr lang="en-U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and go after the lost one until he finds it?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04F43C-BB85-0437-A753-27774A914312}"/>
              </a:ext>
            </a:extLst>
          </p:cNvPr>
          <p:cNvSpPr/>
          <p:nvPr/>
        </p:nvSpPr>
        <p:spPr>
          <a:xfrm>
            <a:off x="9271924" y="657255"/>
            <a:ext cx="1816098" cy="12051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479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017A6-3E0F-B2D9-0B5F-C4749444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" y="0"/>
            <a:ext cx="1216625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E05F066-C171-6211-F5CA-6D56AF6DD762}"/>
              </a:ext>
            </a:extLst>
          </p:cNvPr>
          <p:cNvSpPr/>
          <p:nvPr/>
        </p:nvSpPr>
        <p:spPr>
          <a:xfrm>
            <a:off x="9236755" y="657255"/>
            <a:ext cx="1816098" cy="1205100"/>
          </a:xfrm>
          <a:prstGeom prst="ellipse">
            <a:avLst/>
          </a:prstGeom>
          <a:solidFill>
            <a:srgbClr val="67CBDF"/>
          </a:solidFill>
          <a:ln>
            <a:solidFill>
              <a:srgbClr val="34B9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B4D646-C7DD-58C3-D8B4-58967DE99707}"/>
              </a:ext>
            </a:extLst>
          </p:cNvPr>
          <p:cNvSpPr/>
          <p:nvPr/>
        </p:nvSpPr>
        <p:spPr>
          <a:xfrm>
            <a:off x="85725" y="6320374"/>
            <a:ext cx="995587" cy="531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5CBDEE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0" y="509069"/>
            <a:ext cx="1202055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</a:t>
            </a:r>
            <a:r>
              <a:rPr lang="en-US" sz="12000" b="1" dirty="0">
                <a:solidFill>
                  <a:schemeClr val="tx2"/>
                </a:solidFill>
                <a:highlight>
                  <a:srgbClr val="67CBDF"/>
                </a:highlight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And when he does find it, he sets it on his shoulders with great joy and… </a:t>
            </a:r>
          </a:p>
        </p:txBody>
      </p:sp>
    </p:spTree>
    <p:extLst>
      <p:ext uri="{BB962C8B-B14F-4D97-AF65-F5344CB8AC3E}">
        <p14:creationId xmlns:p14="http://schemas.microsoft.com/office/powerpoint/2010/main" val="41136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0C6FC-7CDB-81D5-6BB1-0747C8FB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" y="0"/>
            <a:ext cx="1213728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144092" y="914401"/>
            <a:ext cx="12020550" cy="1178760"/>
          </a:xfrm>
          <a:prstGeom prst="rect">
            <a:avLst/>
          </a:prstGeom>
          <a:noFill/>
        </p:spPr>
        <p:txBody>
          <a:bodyPr vert="horz" lIns="123855" tIns="61927" rIns="123855" bIns="61927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s-ES" sz="3658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120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  <a:t>     …</a:t>
            </a:r>
            <a:r>
              <a:rPr lang="en-US" sz="120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upon his arrival home, he calls together his friends and neighbors and says to them, ‘Rejoice with me because I have found my lost sheep.’ </a:t>
            </a:r>
          </a:p>
        </p:txBody>
      </p:sp>
    </p:spTree>
    <p:extLst>
      <p:ext uri="{BB962C8B-B14F-4D97-AF65-F5344CB8AC3E}">
        <p14:creationId xmlns:p14="http://schemas.microsoft.com/office/powerpoint/2010/main" val="30865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D8ABB-ACFD-4621-A4A6-1074CABDB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" y="0"/>
            <a:ext cx="1218474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BE5590-97BE-F5C1-D93D-4176CF838EAC}"/>
              </a:ext>
            </a:extLst>
          </p:cNvPr>
          <p:cNvSpPr txBox="1">
            <a:spLocks/>
          </p:cNvSpPr>
          <p:nvPr/>
        </p:nvSpPr>
        <p:spPr>
          <a:xfrm>
            <a:off x="51434" y="990550"/>
            <a:ext cx="12089130" cy="531525"/>
          </a:xfrm>
          <a:prstGeom prst="rect">
            <a:avLst/>
          </a:prstGeom>
        </p:spPr>
        <p:txBody>
          <a:bodyPr vert="horz" lIns="123855" tIns="61927" rIns="123855" bIns="61927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2900" b="1" dirty="0">
                <a:solidFill>
                  <a:schemeClr val="tx2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 tell you, in just the same way there will be more joy in heaven over one sinner who repents than over ninety-nine righteous people who have no need of repentance.</a:t>
            </a:r>
          </a:p>
        </p:txBody>
      </p:sp>
    </p:spTree>
    <p:extLst>
      <p:ext uri="{BB962C8B-B14F-4D97-AF65-F5344CB8AC3E}">
        <p14:creationId xmlns:p14="http://schemas.microsoft.com/office/powerpoint/2010/main" val="2571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1563</TotalTime>
  <Words>749</Words>
  <Application>Microsoft Office PowerPoint</Application>
  <PresentationFormat>Widescreen</PresentationFormat>
  <Paragraphs>63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Aharoni</vt:lpstr>
      <vt:lpstr>Arial</vt:lpstr>
      <vt:lpstr>Arial Black</vt:lpstr>
      <vt:lpstr>Cambria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Angel Di Geronimo O</dc:creator>
  <cp:lastModifiedBy>Maria Varona</cp:lastModifiedBy>
  <cp:revision>20</cp:revision>
  <dcterms:created xsi:type="dcterms:W3CDTF">2022-07-03T06:29:48Z</dcterms:created>
  <dcterms:modified xsi:type="dcterms:W3CDTF">2022-09-05T22:05:02Z</dcterms:modified>
</cp:coreProperties>
</file>