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72" r:id="rId11"/>
    <p:sldId id="265" r:id="rId12"/>
    <p:sldId id="266" r:id="rId13"/>
    <p:sldId id="269" r:id="rId14"/>
    <p:sldId id="270" r:id="rId15"/>
    <p:sldId id="268" r:id="rId16"/>
    <p:sldId id="271" r:id="rId17"/>
  </p:sldIdLst>
  <p:sldSz cx="9144000" cy="5143500" type="screen16x9"/>
  <p:notesSz cx="6858000" cy="9144000"/>
  <p:embeddedFontLst>
    <p:embeddedFont>
      <p:font typeface="Cambria" panose="02040503050406030204" pitchFamily="18" charset="0"/>
      <p:regular r:id="rId19"/>
      <p:bold r:id="rId20"/>
      <p:italic r:id="rId21"/>
      <p:boldItalic r:id="rId22"/>
    </p:embeddedFont>
    <p:embeddedFont>
      <p:font typeface="Comfortaa" panose="020B0604020202020204" charset="0"/>
      <p:regular r:id="rId23"/>
      <p:bold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a:srgbClr val="D60093"/>
    <a:srgbClr val="FFFFCC"/>
    <a:srgbClr val="FFCCCC"/>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6" d="100"/>
          <a:sy n="96" d="100"/>
        </p:scale>
        <p:origin x="78" y="22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388981214f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1388981214f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8984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388981214f_1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1388981214f_1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388981214f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1388981214f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388981214f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1388981214f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125034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388981214f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1388981214f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804839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388981214f_1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1388981214f_1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3888a990a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3888a990a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13888a990ad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13888a990ad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3888a990ad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13888a990ad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1388981214f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1388981214f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1388981214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1388981214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388981214f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1388981214f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1388981214f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1388981214f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388981214f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1388981214f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B7B7B7"/>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hyperlink" Target="https://youtu.be/yux0UF2tbhA" TargetMode="External"/><Relationship Id="rId2" Type="http://schemas.openxmlformats.org/officeDocument/2006/relationships/slideLayout" Target="../slideLayouts/slideLayout11.xml"/><Relationship Id="rId1" Type="http://schemas.openxmlformats.org/officeDocument/2006/relationships/video" Target="https://www.youtube.com/embed/yux0UF2tbhA?feature=oembed" TargetMode="Externa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2484600" y="152400"/>
            <a:ext cx="6507000" cy="21021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b="1" dirty="0">
                <a:solidFill>
                  <a:srgbClr val="0000FF"/>
                </a:solidFill>
                <a:latin typeface="Comfortaa"/>
                <a:ea typeface="Comfortaa"/>
                <a:cs typeface="Comfortaa"/>
                <a:sym typeface="Comfortaa"/>
              </a:rPr>
              <a:t>Friends of Jesus and Mary</a:t>
            </a:r>
            <a:br>
              <a:rPr lang="en" b="1" dirty="0">
                <a:solidFill>
                  <a:srgbClr val="0000FF"/>
                </a:solidFill>
                <a:latin typeface="Comfortaa"/>
                <a:ea typeface="Comfortaa"/>
                <a:cs typeface="Comfortaa"/>
                <a:sym typeface="Comfortaa"/>
              </a:rPr>
            </a:br>
            <a:r>
              <a:rPr lang="en" sz="2200" b="1" dirty="0">
                <a:solidFill>
                  <a:srgbClr val="0000FF"/>
                </a:solidFill>
                <a:latin typeface="Comfortaa"/>
                <a:ea typeface="Comfortaa"/>
                <a:cs typeface="Comfortaa"/>
                <a:sym typeface="Comfortaa"/>
              </a:rPr>
              <a:t>www.fcpeace.org</a:t>
            </a:r>
            <a:endParaRPr sz="2200" b="1" dirty="0">
              <a:solidFill>
                <a:srgbClr val="0000FF"/>
              </a:solidFill>
              <a:latin typeface="Comfortaa"/>
              <a:ea typeface="Comfortaa"/>
              <a:cs typeface="Comfortaa"/>
              <a:sym typeface="Comfortaa"/>
            </a:endParaRPr>
          </a:p>
        </p:txBody>
      </p:sp>
      <p:sp>
        <p:nvSpPr>
          <p:cNvPr id="55" name="Google Shape;55;p13"/>
          <p:cNvSpPr txBox="1">
            <a:spLocks noGrp="1"/>
          </p:cNvSpPr>
          <p:nvPr>
            <p:ph type="subTitle" idx="1"/>
          </p:nvPr>
        </p:nvSpPr>
        <p:spPr>
          <a:xfrm>
            <a:off x="152400" y="2970573"/>
            <a:ext cx="8520600" cy="1806699"/>
          </a:xfrm>
          <a:prstGeom prst="rect">
            <a:avLst/>
          </a:prstGeom>
        </p:spPr>
        <p:txBody>
          <a:bodyPr spcFirstLastPara="1" wrap="square" lIns="91425" tIns="91425" rIns="91425" bIns="91425" anchor="t" anchorCtr="0">
            <a:normAutofit fontScale="25000" lnSpcReduction="20000"/>
          </a:bodyPr>
          <a:lstStyle/>
          <a:p>
            <a:pPr marL="0" lvl="0" indent="0" algn="ctr" rtl="0">
              <a:lnSpc>
                <a:spcPct val="170000"/>
              </a:lnSpc>
              <a:spcBef>
                <a:spcPts val="0"/>
              </a:spcBef>
              <a:spcAft>
                <a:spcPts val="0"/>
              </a:spcAft>
              <a:buNone/>
            </a:pPr>
            <a:r>
              <a:rPr lang="en-US" sz="6703" b="1" dirty="0">
                <a:solidFill>
                  <a:srgbClr val="0000FF"/>
                </a:solidFill>
                <a:latin typeface="Comfortaa"/>
                <a:ea typeface="Comfortaa"/>
                <a:cs typeface="Comfortaa"/>
                <a:sym typeface="Comfortaa"/>
              </a:rPr>
              <a:t>Prayer Group for Children</a:t>
            </a:r>
          </a:p>
          <a:p>
            <a:pPr marL="0" lvl="0" indent="0" algn="ctr" rtl="0">
              <a:lnSpc>
                <a:spcPct val="170000"/>
              </a:lnSpc>
              <a:spcBef>
                <a:spcPts val="0"/>
              </a:spcBef>
              <a:spcAft>
                <a:spcPts val="0"/>
              </a:spcAft>
              <a:buNone/>
            </a:pPr>
            <a:r>
              <a:rPr lang="en-US" sz="6703" b="1" dirty="0">
                <a:solidFill>
                  <a:srgbClr val="0000FF"/>
                </a:solidFill>
                <a:latin typeface="Comfortaa"/>
                <a:ea typeface="Comfortaa"/>
                <a:cs typeface="Comfortaa"/>
                <a:sym typeface="Comfortaa"/>
              </a:rPr>
              <a:t>XXVI Sunday in Ordinary Time</a:t>
            </a:r>
          </a:p>
          <a:p>
            <a:pPr marL="0" lvl="0" indent="0" algn="ctr" rtl="0">
              <a:lnSpc>
                <a:spcPct val="170000"/>
              </a:lnSpc>
              <a:spcBef>
                <a:spcPts val="0"/>
              </a:spcBef>
              <a:spcAft>
                <a:spcPts val="0"/>
              </a:spcAft>
              <a:buNone/>
            </a:pPr>
            <a:r>
              <a:rPr lang="en-US" sz="6703" b="1" dirty="0">
                <a:solidFill>
                  <a:srgbClr val="0000FF"/>
                </a:solidFill>
                <a:latin typeface="Comfortaa"/>
                <a:ea typeface="Comfortaa"/>
                <a:cs typeface="Comfortaa"/>
                <a:sym typeface="Comfortaa"/>
              </a:rPr>
              <a:t>The Parable of Lazarus and the Rich Man</a:t>
            </a:r>
            <a:endParaRPr sz="6703" b="1" dirty="0">
              <a:solidFill>
                <a:srgbClr val="0000FF"/>
              </a:solidFill>
              <a:latin typeface="Comfortaa"/>
              <a:ea typeface="Comfortaa"/>
              <a:cs typeface="Comfortaa"/>
              <a:sym typeface="Comfortaa"/>
            </a:endParaRPr>
          </a:p>
          <a:p>
            <a:pPr marL="0" lvl="0" indent="0" algn="ctr" rtl="0">
              <a:lnSpc>
                <a:spcPct val="170000"/>
              </a:lnSpc>
              <a:spcBef>
                <a:spcPts val="0"/>
              </a:spcBef>
              <a:spcAft>
                <a:spcPts val="0"/>
              </a:spcAft>
              <a:buNone/>
            </a:pPr>
            <a:r>
              <a:rPr lang="en" sz="6000" b="1" dirty="0">
                <a:solidFill>
                  <a:srgbClr val="0000FF"/>
                </a:solidFill>
                <a:latin typeface="Comfortaa"/>
                <a:ea typeface="Comfortaa"/>
                <a:cs typeface="Comfortaa"/>
                <a:sym typeface="Comfortaa"/>
              </a:rPr>
              <a:t>Luke 16, 19-31</a:t>
            </a:r>
            <a:endParaRPr sz="6000" b="1" dirty="0">
              <a:solidFill>
                <a:srgbClr val="0000FF"/>
              </a:solidFill>
              <a:latin typeface="Comfortaa"/>
              <a:ea typeface="Comfortaa"/>
              <a:cs typeface="Comfortaa"/>
              <a:sym typeface="Comfortaa"/>
            </a:endParaRPr>
          </a:p>
        </p:txBody>
      </p:sp>
      <p:pic>
        <p:nvPicPr>
          <p:cNvPr id="56" name="Google Shape;56;p13"/>
          <p:cNvPicPr preferRelativeResize="0"/>
          <p:nvPr/>
        </p:nvPicPr>
        <p:blipFill>
          <a:blip r:embed="rId3">
            <a:alphaModFix/>
          </a:blip>
          <a:stretch>
            <a:fillRect/>
          </a:stretch>
        </p:blipFill>
        <p:spPr>
          <a:xfrm>
            <a:off x="152400" y="152400"/>
            <a:ext cx="2020527" cy="2020527"/>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8" name="Google Shape;118;p21"/>
          <p:cNvPicPr preferRelativeResize="0"/>
          <p:nvPr/>
        </p:nvPicPr>
        <p:blipFill>
          <a:blip r:embed="rId3">
            <a:alphaModFix/>
          </a:blip>
          <a:stretch>
            <a:fillRect/>
          </a:stretch>
        </p:blipFill>
        <p:spPr>
          <a:xfrm>
            <a:off x="8085300" y="153425"/>
            <a:ext cx="957600" cy="957600"/>
          </a:xfrm>
          <a:prstGeom prst="rect">
            <a:avLst/>
          </a:prstGeom>
          <a:noFill/>
          <a:ln>
            <a:noFill/>
          </a:ln>
        </p:spPr>
      </p:pic>
      <p:pic>
        <p:nvPicPr>
          <p:cNvPr id="120" name="Google Shape;120;p21"/>
          <p:cNvPicPr preferRelativeResize="0"/>
          <p:nvPr/>
        </p:nvPicPr>
        <p:blipFill>
          <a:blip r:embed="rId4">
            <a:alphaModFix/>
          </a:blip>
          <a:stretch>
            <a:fillRect/>
          </a:stretch>
        </p:blipFill>
        <p:spPr>
          <a:xfrm>
            <a:off x="335280" y="2277727"/>
            <a:ext cx="4738520" cy="2752331"/>
          </a:xfrm>
          <a:prstGeom prst="rect">
            <a:avLst/>
          </a:prstGeom>
          <a:noFill/>
          <a:ln>
            <a:noFill/>
          </a:ln>
        </p:spPr>
      </p:pic>
      <p:sp>
        <p:nvSpPr>
          <p:cNvPr id="3" name="TextBox 2">
            <a:extLst>
              <a:ext uri="{FF2B5EF4-FFF2-40B4-BE49-F238E27FC236}">
                <a16:creationId xmlns:a16="http://schemas.microsoft.com/office/drawing/2014/main" id="{69338B18-1FE6-D9AA-7C68-A204EAAB436A}"/>
              </a:ext>
            </a:extLst>
          </p:cNvPr>
          <p:cNvSpPr txBox="1"/>
          <p:nvPr/>
        </p:nvSpPr>
        <p:spPr>
          <a:xfrm>
            <a:off x="195277" y="54012"/>
            <a:ext cx="5842500" cy="369332"/>
          </a:xfrm>
          <a:prstGeom prst="rect">
            <a:avLst/>
          </a:prstGeom>
          <a:noFill/>
        </p:spPr>
        <p:txBody>
          <a:bodyPr wrap="square" rtlCol="0">
            <a:spAutoFit/>
          </a:bodyPr>
          <a:lstStyle/>
          <a:p>
            <a:pPr marL="0" lvl="0" indent="0" algn="l" rtl="0">
              <a:spcBef>
                <a:spcPts val="0"/>
              </a:spcBef>
              <a:spcAft>
                <a:spcPts val="0"/>
              </a:spcAft>
              <a:buSzPts val="990"/>
              <a:buNone/>
            </a:pPr>
            <a:r>
              <a:rPr lang="es-ES" sz="1800" b="1" i="1" dirty="0" err="1">
                <a:solidFill>
                  <a:srgbClr val="0000FF"/>
                </a:solidFill>
                <a:latin typeface="Comfortaa"/>
                <a:ea typeface="Comfortaa"/>
                <a:cs typeface="Comfortaa"/>
                <a:sym typeface="Comfortaa"/>
              </a:rPr>
              <a:t>What</a:t>
            </a:r>
            <a:r>
              <a:rPr lang="es-ES" sz="1800" b="1" i="1" dirty="0">
                <a:solidFill>
                  <a:srgbClr val="0000FF"/>
                </a:solidFill>
                <a:latin typeface="Comfortaa"/>
                <a:ea typeface="Comfortaa"/>
                <a:cs typeface="Comfortaa"/>
                <a:sym typeface="Comfortaa"/>
              </a:rPr>
              <a:t> </a:t>
            </a:r>
            <a:r>
              <a:rPr lang="es-ES" sz="1800" b="1" i="1" dirty="0" err="1">
                <a:solidFill>
                  <a:srgbClr val="0000FF"/>
                </a:solidFill>
                <a:latin typeface="Comfortaa"/>
                <a:ea typeface="Comfortaa"/>
                <a:cs typeface="Comfortaa"/>
                <a:sym typeface="Comfortaa"/>
              </a:rPr>
              <a:t>does</a:t>
            </a:r>
            <a:r>
              <a:rPr lang="es-ES" sz="1800" b="1" i="1" dirty="0">
                <a:solidFill>
                  <a:srgbClr val="0000FF"/>
                </a:solidFill>
                <a:latin typeface="Comfortaa"/>
                <a:ea typeface="Comfortaa"/>
                <a:cs typeface="Comfortaa"/>
                <a:sym typeface="Comfortaa"/>
              </a:rPr>
              <a:t> </a:t>
            </a:r>
            <a:r>
              <a:rPr lang="es-ES" sz="1800" b="1" i="1" dirty="0" err="1">
                <a:solidFill>
                  <a:srgbClr val="0000FF"/>
                </a:solidFill>
                <a:latin typeface="Comfortaa"/>
                <a:ea typeface="Comfortaa"/>
                <a:cs typeface="Comfortaa"/>
                <a:sym typeface="Comfortaa"/>
              </a:rPr>
              <a:t>the</a:t>
            </a:r>
            <a:r>
              <a:rPr lang="es-ES" sz="1800" b="1" i="1" dirty="0">
                <a:solidFill>
                  <a:srgbClr val="0000FF"/>
                </a:solidFill>
                <a:latin typeface="Comfortaa"/>
                <a:ea typeface="Comfortaa"/>
                <a:cs typeface="Comfortaa"/>
                <a:sym typeface="Comfortaa"/>
              </a:rPr>
              <a:t> </a:t>
            </a:r>
            <a:r>
              <a:rPr lang="es-ES" sz="1800" b="1" i="1" dirty="0" err="1">
                <a:solidFill>
                  <a:srgbClr val="0000FF"/>
                </a:solidFill>
                <a:latin typeface="Comfortaa"/>
                <a:ea typeface="Comfortaa"/>
                <a:cs typeface="Comfortaa"/>
                <a:sym typeface="Comfortaa"/>
              </a:rPr>
              <a:t>rich</a:t>
            </a:r>
            <a:r>
              <a:rPr lang="es-ES" sz="1800" b="1" i="1" dirty="0">
                <a:solidFill>
                  <a:srgbClr val="0000FF"/>
                </a:solidFill>
                <a:latin typeface="Comfortaa"/>
                <a:ea typeface="Comfortaa"/>
                <a:cs typeface="Comfortaa"/>
                <a:sym typeface="Comfortaa"/>
              </a:rPr>
              <a:t> </a:t>
            </a:r>
            <a:r>
              <a:rPr lang="es-ES" sz="1800" b="1" i="1" dirty="0" err="1">
                <a:solidFill>
                  <a:srgbClr val="0000FF"/>
                </a:solidFill>
                <a:latin typeface="Comfortaa"/>
                <a:ea typeface="Comfortaa"/>
                <a:cs typeface="Comfortaa"/>
                <a:sym typeface="Comfortaa"/>
              </a:rPr>
              <a:t>man</a:t>
            </a:r>
            <a:r>
              <a:rPr lang="es-ES" sz="1800" b="1" i="1" dirty="0">
                <a:solidFill>
                  <a:srgbClr val="0000FF"/>
                </a:solidFill>
                <a:latin typeface="Comfortaa"/>
                <a:ea typeface="Comfortaa"/>
                <a:cs typeface="Comfortaa"/>
                <a:sym typeface="Comfortaa"/>
              </a:rPr>
              <a:t> </a:t>
            </a:r>
            <a:r>
              <a:rPr lang="es-ES" sz="1800" b="1" i="1" dirty="0" err="1">
                <a:solidFill>
                  <a:srgbClr val="0000FF"/>
                </a:solidFill>
                <a:latin typeface="Comfortaa"/>
                <a:ea typeface="Comfortaa"/>
                <a:cs typeface="Comfortaa"/>
                <a:sym typeface="Comfortaa"/>
              </a:rPr>
              <a:t>ask</a:t>
            </a:r>
            <a:r>
              <a:rPr lang="es-ES" sz="1800" b="1" i="1" dirty="0">
                <a:solidFill>
                  <a:srgbClr val="0000FF"/>
                </a:solidFill>
                <a:latin typeface="Comfortaa"/>
                <a:ea typeface="Comfortaa"/>
                <a:cs typeface="Comfortaa"/>
                <a:sym typeface="Comfortaa"/>
              </a:rPr>
              <a:t> </a:t>
            </a:r>
            <a:r>
              <a:rPr lang="es-ES" sz="1800" b="1" i="1" dirty="0" err="1">
                <a:solidFill>
                  <a:srgbClr val="0000FF"/>
                </a:solidFill>
                <a:latin typeface="Comfortaa"/>
                <a:ea typeface="Comfortaa"/>
                <a:cs typeface="Comfortaa"/>
                <a:sym typeface="Comfortaa"/>
              </a:rPr>
              <a:t>for</a:t>
            </a:r>
            <a:r>
              <a:rPr lang="es-ES" sz="1800" b="1" i="1" dirty="0">
                <a:solidFill>
                  <a:srgbClr val="0000FF"/>
                </a:solidFill>
                <a:latin typeface="Comfortaa"/>
                <a:ea typeface="Comfortaa"/>
                <a:cs typeface="Comfortaa"/>
                <a:sym typeface="Comfortaa"/>
              </a:rPr>
              <a:t> </a:t>
            </a:r>
            <a:r>
              <a:rPr lang="es-ES" sz="1800" b="1" i="1" dirty="0" err="1">
                <a:solidFill>
                  <a:srgbClr val="0000FF"/>
                </a:solidFill>
                <a:latin typeface="Comfortaa"/>
                <a:ea typeface="Comfortaa"/>
                <a:cs typeface="Comfortaa"/>
                <a:sym typeface="Comfortaa"/>
              </a:rPr>
              <a:t>his</a:t>
            </a:r>
            <a:r>
              <a:rPr lang="es-ES" sz="1800" b="1" i="1" dirty="0">
                <a:solidFill>
                  <a:srgbClr val="0000FF"/>
                </a:solidFill>
                <a:latin typeface="Comfortaa"/>
                <a:ea typeface="Comfortaa"/>
                <a:cs typeface="Comfortaa"/>
                <a:sym typeface="Comfortaa"/>
              </a:rPr>
              <a:t> 5 </a:t>
            </a:r>
            <a:r>
              <a:rPr lang="es-ES" sz="1800" b="1" i="1" dirty="0" err="1">
                <a:solidFill>
                  <a:srgbClr val="0000FF"/>
                </a:solidFill>
                <a:latin typeface="Comfortaa"/>
                <a:ea typeface="Comfortaa"/>
                <a:cs typeface="Comfortaa"/>
                <a:sym typeface="Comfortaa"/>
              </a:rPr>
              <a:t>brothers</a:t>
            </a:r>
            <a:r>
              <a:rPr lang="es-ES" sz="1800" b="1" i="1" dirty="0">
                <a:solidFill>
                  <a:srgbClr val="0000FF"/>
                </a:solidFill>
                <a:latin typeface="Comfortaa"/>
                <a:ea typeface="Comfortaa"/>
                <a:cs typeface="Comfortaa"/>
                <a:sym typeface="Comfortaa"/>
              </a:rPr>
              <a:t>? </a:t>
            </a:r>
            <a:endParaRPr lang="en-US" sz="1800" dirty="0"/>
          </a:p>
        </p:txBody>
      </p:sp>
      <p:sp>
        <p:nvSpPr>
          <p:cNvPr id="4" name="TextBox 3">
            <a:extLst>
              <a:ext uri="{FF2B5EF4-FFF2-40B4-BE49-F238E27FC236}">
                <a16:creationId xmlns:a16="http://schemas.microsoft.com/office/drawing/2014/main" id="{D4CA01DB-06EA-D1A4-B349-CF100023880A}"/>
              </a:ext>
            </a:extLst>
          </p:cNvPr>
          <p:cNvSpPr txBox="1"/>
          <p:nvPr/>
        </p:nvSpPr>
        <p:spPr>
          <a:xfrm>
            <a:off x="195277" y="464694"/>
            <a:ext cx="7824011" cy="646331"/>
          </a:xfrm>
          <a:prstGeom prst="rect">
            <a:avLst/>
          </a:prstGeom>
          <a:noFill/>
        </p:spPr>
        <p:txBody>
          <a:bodyPr wrap="square" rtlCol="0">
            <a:spAutoFit/>
          </a:bodyPr>
          <a:lstStyle/>
          <a:p>
            <a:pPr>
              <a:buSzPts val="990"/>
            </a:pPr>
            <a:r>
              <a:rPr lang="en-US" sz="1800" dirty="0">
                <a:latin typeface="Comfortaa"/>
                <a:ea typeface="Comfortaa"/>
                <a:cs typeface="Comfortaa"/>
              </a:rPr>
              <a:t>Please send Lazarus to advise them so they don’t end up in the place of torment.</a:t>
            </a:r>
            <a:endParaRPr lang="es-ES" sz="1800" dirty="0">
              <a:latin typeface="Comfortaa"/>
              <a:ea typeface="Comfortaa"/>
              <a:cs typeface="Comfortaa"/>
              <a:sym typeface="Comfortaa"/>
            </a:endParaRPr>
          </a:p>
        </p:txBody>
      </p:sp>
      <p:sp>
        <p:nvSpPr>
          <p:cNvPr id="5" name="TextBox 4">
            <a:extLst>
              <a:ext uri="{FF2B5EF4-FFF2-40B4-BE49-F238E27FC236}">
                <a16:creationId xmlns:a16="http://schemas.microsoft.com/office/drawing/2014/main" id="{F8AE2716-853D-FC7B-993D-697C21CB6602}"/>
              </a:ext>
            </a:extLst>
          </p:cNvPr>
          <p:cNvSpPr txBox="1"/>
          <p:nvPr/>
        </p:nvSpPr>
        <p:spPr>
          <a:xfrm>
            <a:off x="122125" y="1103718"/>
            <a:ext cx="3757668" cy="369332"/>
          </a:xfrm>
          <a:prstGeom prst="rect">
            <a:avLst/>
          </a:prstGeom>
          <a:noFill/>
        </p:spPr>
        <p:txBody>
          <a:bodyPr wrap="square" rtlCol="0">
            <a:spAutoFit/>
          </a:bodyPr>
          <a:lstStyle/>
          <a:p>
            <a:pPr lvl="0">
              <a:buSzPts val="990"/>
            </a:pPr>
            <a:r>
              <a:rPr lang="en-US" sz="1800" b="1" i="1" dirty="0">
                <a:solidFill>
                  <a:srgbClr val="0000FF"/>
                </a:solidFill>
                <a:latin typeface="Comfortaa"/>
                <a:ea typeface="Comfortaa"/>
                <a:cs typeface="Comfortaa"/>
              </a:rPr>
              <a:t>What does Abraham answer</a:t>
            </a:r>
            <a:r>
              <a:rPr lang="es-ES" sz="1800" b="1" i="1" dirty="0">
                <a:solidFill>
                  <a:srgbClr val="0000FF"/>
                </a:solidFill>
                <a:latin typeface="Comfortaa"/>
                <a:ea typeface="Comfortaa"/>
                <a:cs typeface="Comfortaa"/>
                <a:sym typeface="Comfortaa"/>
              </a:rPr>
              <a:t>?  </a:t>
            </a:r>
            <a:endParaRPr lang="en-US" sz="1800" b="1" i="1" dirty="0">
              <a:solidFill>
                <a:srgbClr val="0000FF"/>
              </a:solidFill>
              <a:latin typeface="Comfortaa"/>
              <a:ea typeface="Comfortaa"/>
              <a:cs typeface="Comfortaa"/>
            </a:endParaRPr>
          </a:p>
        </p:txBody>
      </p:sp>
      <p:sp>
        <p:nvSpPr>
          <p:cNvPr id="6" name="TextBox 5">
            <a:extLst>
              <a:ext uri="{FF2B5EF4-FFF2-40B4-BE49-F238E27FC236}">
                <a16:creationId xmlns:a16="http://schemas.microsoft.com/office/drawing/2014/main" id="{10AF0C76-DCAC-EC85-474E-6EF94A58E663}"/>
              </a:ext>
            </a:extLst>
          </p:cNvPr>
          <p:cNvSpPr txBox="1"/>
          <p:nvPr/>
        </p:nvSpPr>
        <p:spPr>
          <a:xfrm>
            <a:off x="101100" y="1501502"/>
            <a:ext cx="8920775" cy="646331"/>
          </a:xfrm>
          <a:prstGeom prst="rect">
            <a:avLst/>
          </a:prstGeom>
          <a:noFill/>
        </p:spPr>
        <p:txBody>
          <a:bodyPr wrap="square" rtlCol="0">
            <a:spAutoFit/>
          </a:bodyPr>
          <a:lstStyle/>
          <a:p>
            <a:pPr lvl="0">
              <a:buSzPts val="990"/>
            </a:pPr>
            <a:r>
              <a:rPr lang="en-US" sz="1800" dirty="0">
                <a:latin typeface="Comfortaa"/>
                <a:ea typeface="Comfortaa"/>
                <a:cs typeface="Comfortaa"/>
              </a:rPr>
              <a:t>They have Moses and the prophets; if they don’t listen to them, they will not listen to someone who even resurrected from the dead</a:t>
            </a:r>
            <a:r>
              <a:rPr lang="es-ES" sz="1800" dirty="0">
                <a:latin typeface="Comfortaa"/>
                <a:ea typeface="Comfortaa"/>
                <a:cs typeface="Comfortaa"/>
                <a:sym typeface="Comfortaa"/>
              </a:rPr>
              <a:t>.</a:t>
            </a:r>
          </a:p>
        </p:txBody>
      </p:sp>
      <p:sp>
        <p:nvSpPr>
          <p:cNvPr id="7" name="TextBox 6">
            <a:extLst>
              <a:ext uri="{FF2B5EF4-FFF2-40B4-BE49-F238E27FC236}">
                <a16:creationId xmlns:a16="http://schemas.microsoft.com/office/drawing/2014/main" id="{58A7A8A1-DFB7-7ACF-3A3F-551BB2D3BE25}"/>
              </a:ext>
            </a:extLst>
          </p:cNvPr>
          <p:cNvSpPr txBox="1"/>
          <p:nvPr/>
        </p:nvSpPr>
        <p:spPr>
          <a:xfrm>
            <a:off x="5266944" y="2538310"/>
            <a:ext cx="3575201" cy="646331"/>
          </a:xfrm>
          <a:prstGeom prst="rect">
            <a:avLst/>
          </a:prstGeom>
          <a:noFill/>
        </p:spPr>
        <p:txBody>
          <a:bodyPr wrap="square" rtlCol="0">
            <a:spAutoFit/>
          </a:bodyPr>
          <a:lstStyle/>
          <a:p>
            <a:pPr lvl="0">
              <a:buSzPts val="990"/>
            </a:pPr>
            <a:r>
              <a:rPr lang="en-US" sz="1800" b="1" i="1" dirty="0">
                <a:solidFill>
                  <a:srgbClr val="0000FF"/>
                </a:solidFill>
                <a:latin typeface="Comfortaa"/>
                <a:ea typeface="Comfortaa"/>
                <a:cs typeface="Comfortaa"/>
              </a:rPr>
              <a:t>Did the rich man believe in the Word of God? </a:t>
            </a:r>
            <a:r>
              <a:rPr lang="es-ES" sz="1800" b="1" i="1" dirty="0">
                <a:solidFill>
                  <a:srgbClr val="0000FF"/>
                </a:solidFill>
                <a:latin typeface="Comfortaa"/>
                <a:ea typeface="Comfortaa"/>
                <a:cs typeface="Comfortaa"/>
                <a:sym typeface="Comfortaa"/>
              </a:rPr>
              <a:t> </a:t>
            </a:r>
            <a:endParaRPr lang="en-US" sz="1800" b="1" i="1" dirty="0">
              <a:solidFill>
                <a:srgbClr val="0000FF"/>
              </a:solidFill>
              <a:latin typeface="Comfortaa"/>
              <a:ea typeface="Comfortaa"/>
              <a:cs typeface="Comfortaa"/>
            </a:endParaRPr>
          </a:p>
        </p:txBody>
      </p:sp>
      <p:sp>
        <p:nvSpPr>
          <p:cNvPr id="8" name="TextBox 7">
            <a:extLst>
              <a:ext uri="{FF2B5EF4-FFF2-40B4-BE49-F238E27FC236}">
                <a16:creationId xmlns:a16="http://schemas.microsoft.com/office/drawing/2014/main" id="{765128C9-D6B3-A829-D161-DDBB5E12FAC0}"/>
              </a:ext>
            </a:extLst>
          </p:cNvPr>
          <p:cNvSpPr txBox="1"/>
          <p:nvPr/>
        </p:nvSpPr>
        <p:spPr>
          <a:xfrm>
            <a:off x="5349240" y="3552450"/>
            <a:ext cx="3459480" cy="923330"/>
          </a:xfrm>
          <a:prstGeom prst="rect">
            <a:avLst/>
          </a:prstGeom>
          <a:noFill/>
        </p:spPr>
        <p:txBody>
          <a:bodyPr wrap="square" rtlCol="0">
            <a:spAutoFit/>
          </a:bodyPr>
          <a:lstStyle/>
          <a:p>
            <a:r>
              <a:rPr lang="en-US" sz="1800" dirty="0">
                <a:latin typeface="Comfortaa"/>
                <a:ea typeface="Comfortaa"/>
                <a:cs typeface="Comfortaa"/>
              </a:rPr>
              <a:t>No, the Word of God teaches us to love and share with those in need</a:t>
            </a:r>
            <a:r>
              <a:rPr lang="es-ES" sz="1800" dirty="0">
                <a:latin typeface="Comfortaa"/>
                <a:ea typeface="Comfortaa"/>
                <a:cs typeface="Comfortaa"/>
                <a:sym typeface="Comfortaa"/>
              </a:rPr>
              <a:t>.</a:t>
            </a:r>
            <a:endParaRPr lang="en-US" sz="1800" dirty="0">
              <a:latin typeface="Comfortaa"/>
              <a:ea typeface="Comfortaa"/>
              <a:cs typeface="Comfortaa"/>
            </a:endParaRPr>
          </a:p>
        </p:txBody>
      </p:sp>
    </p:spTree>
    <p:extLst>
      <p:ext uri="{BB962C8B-B14F-4D97-AF65-F5344CB8AC3E}">
        <p14:creationId xmlns:p14="http://schemas.microsoft.com/office/powerpoint/2010/main" val="29778376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1000"/>
                                        <p:tgtEl>
                                          <p:spTgt spid="5">
                                            <p:txEl>
                                              <p:pRg st="0" end="0"/>
                                            </p:txEl>
                                          </p:spTgt>
                                        </p:tgtEl>
                                      </p:cBhvr>
                                    </p:animEffect>
                                    <p:anim calcmode="lin" valueType="num">
                                      <p:cBhvr>
                                        <p:cTn id="19"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childTnLst>
                                </p:cTn>
                              </p:par>
                              <p:par>
                                <p:cTn id="25" presetID="42" presetClass="entr" presetSubtype="0" fill="hold" nodeType="withEffect">
                                  <p:stCondLst>
                                    <p:cond delay="0"/>
                                  </p:stCondLst>
                                  <p:childTnLst>
                                    <p:set>
                                      <p:cBhvr>
                                        <p:cTn id="26" dur="1" fill="hold">
                                          <p:stCondLst>
                                            <p:cond delay="0"/>
                                          </p:stCondLst>
                                        </p:cTn>
                                        <p:tgtEl>
                                          <p:spTgt spid="120"/>
                                        </p:tgtEl>
                                        <p:attrNameLst>
                                          <p:attrName>style.visibility</p:attrName>
                                        </p:attrNameLst>
                                      </p:cBhvr>
                                      <p:to>
                                        <p:strVal val="visible"/>
                                      </p:to>
                                    </p:set>
                                    <p:animEffect transition="in" filter="fade">
                                      <p:cBhvr>
                                        <p:cTn id="27" dur="1000"/>
                                        <p:tgtEl>
                                          <p:spTgt spid="120"/>
                                        </p:tgtEl>
                                      </p:cBhvr>
                                    </p:animEffect>
                                    <p:anim calcmode="lin" valueType="num">
                                      <p:cBhvr>
                                        <p:cTn id="28" dur="1000" fill="hold"/>
                                        <p:tgtEl>
                                          <p:spTgt spid="120"/>
                                        </p:tgtEl>
                                        <p:attrNameLst>
                                          <p:attrName>ppt_x</p:attrName>
                                        </p:attrNameLst>
                                      </p:cBhvr>
                                      <p:tavLst>
                                        <p:tav tm="0">
                                          <p:val>
                                            <p:strVal val="#ppt_x"/>
                                          </p:val>
                                        </p:tav>
                                        <p:tav tm="100000">
                                          <p:val>
                                            <p:strVal val="#ppt_x"/>
                                          </p:val>
                                        </p:tav>
                                      </p:tavLst>
                                    </p:anim>
                                    <p:anim calcmode="lin" valueType="num">
                                      <p:cBhvr>
                                        <p:cTn id="29"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7">
                                            <p:txEl>
                                              <p:pRg st="0" end="0"/>
                                            </p:txEl>
                                          </p:spTgt>
                                        </p:tgtEl>
                                        <p:attrNameLst>
                                          <p:attrName>style.visibility</p:attrName>
                                        </p:attrNameLst>
                                      </p:cBhvr>
                                      <p:to>
                                        <p:strVal val="visible"/>
                                      </p:to>
                                    </p:set>
                                    <p:animEffect transition="in" filter="fade">
                                      <p:cBhvr>
                                        <p:cTn id="34" dur="1000"/>
                                        <p:tgtEl>
                                          <p:spTgt spid="7">
                                            <p:txEl>
                                              <p:pRg st="0" end="0"/>
                                            </p:txEl>
                                          </p:spTgt>
                                        </p:tgtEl>
                                      </p:cBhvr>
                                    </p:animEffect>
                                    <p:anim calcmode="lin" valueType="num">
                                      <p:cBhvr>
                                        <p:cTn id="3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2"/>
          <p:cNvSpPr txBox="1">
            <a:spLocks noGrp="1"/>
          </p:cNvSpPr>
          <p:nvPr>
            <p:ph type="ctrTitle"/>
          </p:nvPr>
        </p:nvSpPr>
        <p:spPr>
          <a:xfrm>
            <a:off x="101100" y="35412"/>
            <a:ext cx="7899975" cy="1208405"/>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US" sz="3400" b="1" dirty="0">
                <a:solidFill>
                  <a:srgbClr val="0000FF"/>
                </a:solidFill>
                <a:latin typeface="Comfortaa"/>
              </a:rPr>
              <a:t>What does Jesus want to teach us with this parable</a:t>
            </a:r>
            <a:r>
              <a:rPr lang="en" sz="3400" b="1" dirty="0">
                <a:solidFill>
                  <a:srgbClr val="0000FF"/>
                </a:solidFill>
                <a:latin typeface="Comfortaa"/>
                <a:sym typeface="Comfortaa"/>
              </a:rPr>
              <a:t>?</a:t>
            </a:r>
            <a:r>
              <a:rPr lang="en" sz="3400" b="1" dirty="0">
                <a:solidFill>
                  <a:srgbClr val="0000FF"/>
                </a:solidFill>
                <a:latin typeface="Comfortaa"/>
              </a:rPr>
              <a:t> </a:t>
            </a:r>
            <a:endParaRPr sz="3400" b="1" dirty="0">
              <a:solidFill>
                <a:srgbClr val="0000FF"/>
              </a:solidFill>
              <a:latin typeface="Comfortaa"/>
            </a:endParaRPr>
          </a:p>
        </p:txBody>
      </p:sp>
      <p:sp>
        <p:nvSpPr>
          <p:cNvPr id="126" name="Google Shape;126;p22"/>
          <p:cNvSpPr txBox="1">
            <a:spLocks noGrp="1"/>
          </p:cNvSpPr>
          <p:nvPr>
            <p:ph type="subTitle" idx="1"/>
          </p:nvPr>
        </p:nvSpPr>
        <p:spPr>
          <a:xfrm>
            <a:off x="311700" y="1243817"/>
            <a:ext cx="8520600" cy="957601"/>
          </a:xfrm>
          <a:prstGeom prst="rect">
            <a:avLst/>
          </a:prstGeom>
        </p:spPr>
        <p:txBody>
          <a:bodyPr spcFirstLastPara="1" wrap="square" lIns="91425" tIns="91425" rIns="91425" bIns="91425" anchor="t" anchorCtr="0">
            <a:noAutofit/>
          </a:bodyPr>
          <a:lstStyle/>
          <a:p>
            <a:pPr marL="0" lvl="0" indent="0">
              <a:buSzPts val="688"/>
            </a:pPr>
            <a:r>
              <a:rPr lang="en-US" sz="2350" b="1" dirty="0">
                <a:latin typeface="Comfortaa"/>
                <a:ea typeface="Comfortaa"/>
                <a:cs typeface="Comfortaa"/>
              </a:rPr>
              <a:t>Riches can cause us to lose Heaven if we forget to love and listen to God and our neighbor in need</a:t>
            </a:r>
            <a:r>
              <a:rPr lang="en" sz="2350" b="1" dirty="0">
                <a:latin typeface="Comfortaa"/>
                <a:ea typeface="Comfortaa"/>
                <a:cs typeface="Comfortaa"/>
                <a:sym typeface="Comfortaa"/>
              </a:rPr>
              <a:t>.</a:t>
            </a:r>
            <a:endParaRPr sz="2350" b="1" dirty="0">
              <a:latin typeface="Comfortaa"/>
              <a:ea typeface="Comfortaa"/>
              <a:cs typeface="Comfortaa"/>
              <a:sym typeface="Comfortaa"/>
            </a:endParaRPr>
          </a:p>
        </p:txBody>
      </p:sp>
      <p:pic>
        <p:nvPicPr>
          <p:cNvPr id="127" name="Google Shape;127;p22"/>
          <p:cNvPicPr preferRelativeResize="0"/>
          <p:nvPr/>
        </p:nvPicPr>
        <p:blipFill>
          <a:blip r:embed="rId3">
            <a:alphaModFix/>
          </a:blip>
          <a:stretch>
            <a:fillRect/>
          </a:stretch>
        </p:blipFill>
        <p:spPr>
          <a:xfrm>
            <a:off x="8085300" y="153425"/>
            <a:ext cx="957600" cy="957600"/>
          </a:xfrm>
          <a:prstGeom prst="rect">
            <a:avLst/>
          </a:prstGeom>
          <a:noFill/>
          <a:ln>
            <a:noFill/>
          </a:ln>
        </p:spPr>
      </p:pic>
      <p:pic>
        <p:nvPicPr>
          <p:cNvPr id="128" name="Google Shape;128;p22"/>
          <p:cNvPicPr preferRelativeResize="0"/>
          <p:nvPr/>
        </p:nvPicPr>
        <p:blipFill>
          <a:blip r:embed="rId4">
            <a:alphaModFix/>
          </a:blip>
          <a:stretch>
            <a:fillRect/>
          </a:stretch>
        </p:blipFill>
        <p:spPr>
          <a:xfrm>
            <a:off x="1078992" y="2334210"/>
            <a:ext cx="3493008" cy="2773878"/>
          </a:xfrm>
          <a:prstGeom prst="rect">
            <a:avLst/>
          </a:prstGeom>
          <a:noFill/>
          <a:ln>
            <a:noFill/>
          </a:ln>
        </p:spPr>
      </p:pic>
      <p:pic>
        <p:nvPicPr>
          <p:cNvPr id="129" name="Google Shape;129;p22"/>
          <p:cNvPicPr preferRelativeResize="0"/>
          <p:nvPr/>
        </p:nvPicPr>
        <p:blipFill>
          <a:blip r:embed="rId5">
            <a:alphaModFix/>
          </a:blip>
          <a:stretch>
            <a:fillRect/>
          </a:stretch>
        </p:blipFill>
        <p:spPr>
          <a:xfrm>
            <a:off x="4855850" y="2334210"/>
            <a:ext cx="3209158" cy="2773878"/>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6">
                                            <p:txEl>
                                              <p:pRg st="0" end="0"/>
                                            </p:txEl>
                                          </p:spTgt>
                                        </p:tgtEl>
                                        <p:attrNameLst>
                                          <p:attrName>style.visibility</p:attrName>
                                        </p:attrNameLst>
                                      </p:cBhvr>
                                      <p:to>
                                        <p:strVal val="visible"/>
                                      </p:to>
                                    </p:set>
                                  </p:childTnLst>
                                </p:cTn>
                              </p:par>
                              <p:par>
                                <p:cTn id="7" presetID="42" presetClass="entr" presetSubtype="0" fill="hold" nodeType="withEffect">
                                  <p:stCondLst>
                                    <p:cond delay="0"/>
                                  </p:stCondLst>
                                  <p:childTnLst>
                                    <p:set>
                                      <p:cBhvr>
                                        <p:cTn id="8" dur="1" fill="hold">
                                          <p:stCondLst>
                                            <p:cond delay="0"/>
                                          </p:stCondLst>
                                        </p:cTn>
                                        <p:tgtEl>
                                          <p:spTgt spid="128"/>
                                        </p:tgtEl>
                                        <p:attrNameLst>
                                          <p:attrName>style.visibility</p:attrName>
                                        </p:attrNameLst>
                                      </p:cBhvr>
                                      <p:to>
                                        <p:strVal val="visible"/>
                                      </p:to>
                                    </p:set>
                                    <p:animEffect transition="in" filter="fade">
                                      <p:cBhvr>
                                        <p:cTn id="9" dur="1000"/>
                                        <p:tgtEl>
                                          <p:spTgt spid="128"/>
                                        </p:tgtEl>
                                      </p:cBhvr>
                                    </p:animEffect>
                                    <p:anim calcmode="lin" valueType="num">
                                      <p:cBhvr>
                                        <p:cTn id="10" dur="1000" fill="hold"/>
                                        <p:tgtEl>
                                          <p:spTgt spid="128"/>
                                        </p:tgtEl>
                                        <p:attrNameLst>
                                          <p:attrName>ppt_x</p:attrName>
                                        </p:attrNameLst>
                                      </p:cBhvr>
                                      <p:tavLst>
                                        <p:tav tm="0">
                                          <p:val>
                                            <p:strVal val="#ppt_x"/>
                                          </p:val>
                                        </p:tav>
                                        <p:tav tm="100000">
                                          <p:val>
                                            <p:strVal val="#ppt_x"/>
                                          </p:val>
                                        </p:tav>
                                      </p:tavLst>
                                    </p:anim>
                                    <p:anim calcmode="lin" valueType="num">
                                      <p:cBhvr>
                                        <p:cTn id="11" dur="1000" fill="hold"/>
                                        <p:tgtEl>
                                          <p:spTgt spid="128"/>
                                        </p:tgtEl>
                                        <p:attrNameLst>
                                          <p:attrName>ppt_y</p:attrName>
                                        </p:attrNameLst>
                                      </p:cBhvr>
                                      <p:tavLst>
                                        <p:tav tm="0">
                                          <p:val>
                                            <p:strVal val="#ppt_y+.1"/>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129"/>
                                        </p:tgtEl>
                                        <p:attrNameLst>
                                          <p:attrName>style.visibility</p:attrName>
                                        </p:attrNameLst>
                                      </p:cBhvr>
                                      <p:to>
                                        <p:strVal val="visible"/>
                                      </p:to>
                                    </p:set>
                                    <p:animEffect transition="in" filter="fade">
                                      <p:cBhvr>
                                        <p:cTn id="14" dur="1000"/>
                                        <p:tgtEl>
                                          <p:spTgt spid="129"/>
                                        </p:tgtEl>
                                      </p:cBhvr>
                                    </p:animEffect>
                                    <p:anim calcmode="lin" valueType="num">
                                      <p:cBhvr>
                                        <p:cTn id="15" dur="1000" fill="hold"/>
                                        <p:tgtEl>
                                          <p:spTgt spid="129"/>
                                        </p:tgtEl>
                                        <p:attrNameLst>
                                          <p:attrName>ppt_x</p:attrName>
                                        </p:attrNameLst>
                                      </p:cBhvr>
                                      <p:tavLst>
                                        <p:tav tm="0">
                                          <p:val>
                                            <p:strVal val="#ppt_x"/>
                                          </p:val>
                                        </p:tav>
                                        <p:tav tm="100000">
                                          <p:val>
                                            <p:strVal val="#ppt_x"/>
                                          </p:val>
                                        </p:tav>
                                      </p:tavLst>
                                    </p:anim>
                                    <p:anim calcmode="lin" valueType="num">
                                      <p:cBhvr>
                                        <p:cTn id="16" dur="1000" fill="hold"/>
                                        <p:tgtEl>
                                          <p:spTgt spid="1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3"/>
          <p:cNvSpPr txBox="1">
            <a:spLocks noGrp="1"/>
          </p:cNvSpPr>
          <p:nvPr>
            <p:ph type="ctrTitle"/>
          </p:nvPr>
        </p:nvSpPr>
        <p:spPr>
          <a:xfrm>
            <a:off x="1503611" y="-61290"/>
            <a:ext cx="5199829" cy="14418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5800" b="1" dirty="0">
                <a:solidFill>
                  <a:srgbClr val="0000FF"/>
                </a:solidFill>
                <a:latin typeface="Comfortaa"/>
                <a:ea typeface="Comfortaa"/>
                <a:cs typeface="Comfortaa"/>
                <a:sym typeface="Comfortaa"/>
              </a:rPr>
              <a:t>Activity</a:t>
            </a:r>
            <a:endParaRPr sz="5800" b="1" dirty="0">
              <a:solidFill>
                <a:srgbClr val="0000FF"/>
              </a:solidFill>
              <a:latin typeface="Comfortaa"/>
              <a:ea typeface="Comfortaa"/>
              <a:cs typeface="Comfortaa"/>
              <a:sym typeface="Comfortaa"/>
            </a:endParaRPr>
          </a:p>
        </p:txBody>
      </p:sp>
      <p:pic>
        <p:nvPicPr>
          <p:cNvPr id="135" name="Google Shape;135;p23"/>
          <p:cNvPicPr preferRelativeResize="0"/>
          <p:nvPr/>
        </p:nvPicPr>
        <p:blipFill>
          <a:blip r:embed="rId3">
            <a:alphaModFix/>
          </a:blip>
          <a:stretch>
            <a:fillRect/>
          </a:stretch>
        </p:blipFill>
        <p:spPr>
          <a:xfrm>
            <a:off x="8103740" y="83757"/>
            <a:ext cx="957600" cy="957600"/>
          </a:xfrm>
          <a:prstGeom prst="rect">
            <a:avLst/>
          </a:prstGeom>
          <a:noFill/>
          <a:ln>
            <a:noFill/>
          </a:ln>
        </p:spPr>
      </p:pic>
      <p:pic>
        <p:nvPicPr>
          <p:cNvPr id="136" name="Google Shape;136;p23"/>
          <p:cNvPicPr preferRelativeResize="0"/>
          <p:nvPr/>
        </p:nvPicPr>
        <p:blipFill>
          <a:blip r:embed="rId4">
            <a:alphaModFix/>
          </a:blip>
          <a:stretch>
            <a:fillRect/>
          </a:stretch>
        </p:blipFill>
        <p:spPr>
          <a:xfrm>
            <a:off x="2365834" y="1396917"/>
            <a:ext cx="3475385" cy="3490900"/>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5" name="Google Shape;135;p23"/>
          <p:cNvPicPr preferRelativeResize="0"/>
          <p:nvPr/>
        </p:nvPicPr>
        <p:blipFill>
          <a:blip r:embed="rId3">
            <a:alphaModFix/>
          </a:blip>
          <a:stretch>
            <a:fillRect/>
          </a:stretch>
        </p:blipFill>
        <p:spPr>
          <a:xfrm>
            <a:off x="8103740" y="64027"/>
            <a:ext cx="957600" cy="957600"/>
          </a:xfrm>
          <a:prstGeom prst="rect">
            <a:avLst/>
          </a:prstGeom>
          <a:noFill/>
          <a:ln>
            <a:noFill/>
          </a:ln>
        </p:spPr>
      </p:pic>
      <p:sp>
        <p:nvSpPr>
          <p:cNvPr id="137" name="Google Shape;137;p23"/>
          <p:cNvSpPr txBox="1"/>
          <p:nvPr/>
        </p:nvSpPr>
        <p:spPr>
          <a:xfrm>
            <a:off x="6642436" y="1199538"/>
            <a:ext cx="2022764" cy="301618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600" b="1" dirty="0">
                <a:solidFill>
                  <a:srgbClr val="0070C0"/>
                </a:solidFill>
                <a:latin typeface="Comfortaa"/>
                <a:sym typeface="Comfortaa"/>
              </a:rPr>
              <a:t>Activity</a:t>
            </a:r>
          </a:p>
          <a:p>
            <a:pPr marL="0" lvl="0" indent="0" algn="ctr" rtl="0">
              <a:spcBef>
                <a:spcPts val="0"/>
              </a:spcBef>
              <a:spcAft>
                <a:spcPts val="0"/>
              </a:spcAft>
              <a:buNone/>
            </a:pPr>
            <a:endParaRPr lang="en" sz="3600" b="1" dirty="0">
              <a:solidFill>
                <a:srgbClr val="0070C0"/>
              </a:solidFill>
              <a:latin typeface="Comfortaa"/>
              <a:sym typeface="Comfortaa"/>
            </a:endParaRPr>
          </a:p>
          <a:p>
            <a:pPr marL="0" lvl="0" indent="0" algn="ctr" rtl="0">
              <a:spcBef>
                <a:spcPts val="0"/>
              </a:spcBef>
              <a:spcAft>
                <a:spcPts val="0"/>
              </a:spcAft>
              <a:buNone/>
            </a:pPr>
            <a:r>
              <a:rPr lang="en" sz="1600" b="1" dirty="0">
                <a:latin typeface="Comfortaa"/>
                <a:ea typeface="Comfortaa"/>
                <a:cs typeface="Comfortaa"/>
                <a:sym typeface="Comfortaa"/>
              </a:rPr>
              <a:t>Put the parable in the correct order placing the corresponding number in the circle.</a:t>
            </a:r>
            <a:endParaRPr sz="1600" b="1" dirty="0">
              <a:latin typeface="Comfortaa"/>
              <a:ea typeface="Comfortaa"/>
              <a:cs typeface="Comfortaa"/>
              <a:sym typeface="Comfortaa"/>
            </a:endParaRPr>
          </a:p>
        </p:txBody>
      </p:sp>
      <p:sp>
        <p:nvSpPr>
          <p:cNvPr id="27" name="TextBox 26">
            <a:extLst>
              <a:ext uri="{FF2B5EF4-FFF2-40B4-BE49-F238E27FC236}">
                <a16:creationId xmlns:a16="http://schemas.microsoft.com/office/drawing/2014/main" id="{397B02E0-0F14-CD0A-7E37-7285ED48A5FD}"/>
              </a:ext>
            </a:extLst>
          </p:cNvPr>
          <p:cNvSpPr txBox="1"/>
          <p:nvPr/>
        </p:nvSpPr>
        <p:spPr>
          <a:xfrm>
            <a:off x="3748041" y="3340359"/>
            <a:ext cx="1533088" cy="418277"/>
          </a:xfrm>
          <a:prstGeom prst="rect">
            <a:avLst/>
          </a:prstGeom>
          <a:solidFill>
            <a:schemeClr val="bg1"/>
          </a:solidFill>
        </p:spPr>
        <p:txBody>
          <a:bodyPr wrap="square" rtlCol="0">
            <a:spAutoFit/>
          </a:bodyPr>
          <a:lstStyle/>
          <a:p>
            <a:endParaRPr lang="en-US" dirty="0"/>
          </a:p>
        </p:txBody>
      </p:sp>
      <p:pic>
        <p:nvPicPr>
          <p:cNvPr id="5" name="Picture 4">
            <a:extLst>
              <a:ext uri="{FF2B5EF4-FFF2-40B4-BE49-F238E27FC236}">
                <a16:creationId xmlns:a16="http://schemas.microsoft.com/office/drawing/2014/main" id="{E428756D-1B3E-915F-86ED-E79E07079924}"/>
              </a:ext>
            </a:extLst>
          </p:cNvPr>
          <p:cNvPicPr>
            <a:picLocks noChangeAspect="1"/>
          </p:cNvPicPr>
          <p:nvPr/>
        </p:nvPicPr>
        <p:blipFill>
          <a:blip r:embed="rId4"/>
          <a:stretch>
            <a:fillRect/>
          </a:stretch>
        </p:blipFill>
        <p:spPr>
          <a:xfrm>
            <a:off x="654194" y="0"/>
            <a:ext cx="5122634" cy="5143500"/>
          </a:xfrm>
          <a:prstGeom prst="rect">
            <a:avLst/>
          </a:prstGeom>
        </p:spPr>
      </p:pic>
      <p:sp>
        <p:nvSpPr>
          <p:cNvPr id="6" name="Oval 5">
            <a:extLst>
              <a:ext uri="{FF2B5EF4-FFF2-40B4-BE49-F238E27FC236}">
                <a16:creationId xmlns:a16="http://schemas.microsoft.com/office/drawing/2014/main" id="{CE69BEB2-60FC-853B-2A53-5D5D655B5622}"/>
              </a:ext>
            </a:extLst>
          </p:cNvPr>
          <p:cNvSpPr/>
          <p:nvPr/>
        </p:nvSpPr>
        <p:spPr>
          <a:xfrm>
            <a:off x="867747" y="1604865"/>
            <a:ext cx="242596" cy="1866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75000"/>
                  </a:schemeClr>
                </a:solidFill>
              </a:rPr>
              <a:t>1</a:t>
            </a:r>
          </a:p>
        </p:txBody>
      </p:sp>
      <p:sp>
        <p:nvSpPr>
          <p:cNvPr id="15" name="TextBox 14">
            <a:extLst>
              <a:ext uri="{FF2B5EF4-FFF2-40B4-BE49-F238E27FC236}">
                <a16:creationId xmlns:a16="http://schemas.microsoft.com/office/drawing/2014/main" id="{E4949DBF-E5D9-1D29-25F9-A4EA409280D8}"/>
              </a:ext>
            </a:extLst>
          </p:cNvPr>
          <p:cNvSpPr txBox="1"/>
          <p:nvPr/>
        </p:nvSpPr>
        <p:spPr>
          <a:xfrm>
            <a:off x="2429623" y="1299775"/>
            <a:ext cx="878757" cy="307777"/>
          </a:xfrm>
          <a:prstGeom prst="rect">
            <a:avLst/>
          </a:prstGeom>
          <a:solidFill>
            <a:schemeClr val="bg1"/>
          </a:solidFill>
          <a:ln>
            <a:noFill/>
          </a:ln>
        </p:spPr>
        <p:txBody>
          <a:bodyPr wrap="square" rtlCol="0">
            <a:spAutoFit/>
          </a:bodyPr>
          <a:lstStyle/>
          <a:p>
            <a:endParaRPr lang="en-US" dirty="0"/>
          </a:p>
        </p:txBody>
      </p:sp>
      <p:sp>
        <p:nvSpPr>
          <p:cNvPr id="8" name="Oval 7">
            <a:extLst>
              <a:ext uri="{FF2B5EF4-FFF2-40B4-BE49-F238E27FC236}">
                <a16:creationId xmlns:a16="http://schemas.microsoft.com/office/drawing/2014/main" id="{30C28899-3A82-CBA5-1D1A-9C23BCF670E6}"/>
              </a:ext>
            </a:extLst>
          </p:cNvPr>
          <p:cNvSpPr/>
          <p:nvPr/>
        </p:nvSpPr>
        <p:spPr>
          <a:xfrm>
            <a:off x="3418114" y="342175"/>
            <a:ext cx="174172" cy="18033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75000"/>
                  </a:schemeClr>
                </a:solidFill>
              </a:rPr>
              <a:t>3</a:t>
            </a:r>
          </a:p>
        </p:txBody>
      </p:sp>
      <p:sp>
        <p:nvSpPr>
          <p:cNvPr id="10" name="Oval 9">
            <a:extLst>
              <a:ext uri="{FF2B5EF4-FFF2-40B4-BE49-F238E27FC236}">
                <a16:creationId xmlns:a16="http://schemas.microsoft.com/office/drawing/2014/main" id="{7FA3F841-A90B-48FD-4BBF-190D834996CB}"/>
              </a:ext>
            </a:extLst>
          </p:cNvPr>
          <p:cNvSpPr/>
          <p:nvPr/>
        </p:nvSpPr>
        <p:spPr>
          <a:xfrm>
            <a:off x="780661" y="252005"/>
            <a:ext cx="174172" cy="18033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75000"/>
                  </a:schemeClr>
                </a:solidFill>
              </a:rPr>
              <a:t>5</a:t>
            </a:r>
          </a:p>
        </p:txBody>
      </p:sp>
      <p:sp>
        <p:nvSpPr>
          <p:cNvPr id="25" name="TextBox 24">
            <a:extLst>
              <a:ext uri="{FF2B5EF4-FFF2-40B4-BE49-F238E27FC236}">
                <a16:creationId xmlns:a16="http://schemas.microsoft.com/office/drawing/2014/main" id="{34EE6326-91BC-4671-E53F-D05430E969B8}"/>
              </a:ext>
            </a:extLst>
          </p:cNvPr>
          <p:cNvSpPr txBox="1"/>
          <p:nvPr/>
        </p:nvSpPr>
        <p:spPr>
          <a:xfrm>
            <a:off x="867747" y="2967187"/>
            <a:ext cx="1372533" cy="553998"/>
          </a:xfrm>
          <a:prstGeom prst="rect">
            <a:avLst/>
          </a:prstGeom>
          <a:solidFill>
            <a:schemeClr val="bg1"/>
          </a:solidFill>
          <a:ln>
            <a:noFill/>
          </a:ln>
        </p:spPr>
        <p:txBody>
          <a:bodyPr wrap="square" rtlCol="0">
            <a:spAutoFit/>
          </a:bodyPr>
          <a:lstStyle/>
          <a:p>
            <a:r>
              <a:rPr lang="en-US" sz="750" b="1" dirty="0">
                <a:solidFill>
                  <a:schemeClr val="tx1"/>
                </a:solidFill>
                <a:latin typeface="+mj-lt"/>
                <a:cs typeface="Times New Roman" panose="02020603050405020304" pitchFamily="18" charset="0"/>
              </a:rPr>
              <a:t>I beg you to send him to my father's house, to warn my 5 brothers so they don’t end up here.</a:t>
            </a:r>
          </a:p>
        </p:txBody>
      </p:sp>
      <p:sp>
        <p:nvSpPr>
          <p:cNvPr id="2" name="TextBox 1">
            <a:extLst>
              <a:ext uri="{FF2B5EF4-FFF2-40B4-BE49-F238E27FC236}">
                <a16:creationId xmlns:a16="http://schemas.microsoft.com/office/drawing/2014/main" id="{C1300E43-FFB3-E7B7-3BCF-D20426178BB1}"/>
              </a:ext>
            </a:extLst>
          </p:cNvPr>
          <p:cNvSpPr txBox="1"/>
          <p:nvPr/>
        </p:nvSpPr>
        <p:spPr>
          <a:xfrm>
            <a:off x="1160905" y="-23153"/>
            <a:ext cx="4005455" cy="307777"/>
          </a:xfrm>
          <a:prstGeom prst="rect">
            <a:avLst/>
          </a:prstGeom>
          <a:solidFill>
            <a:schemeClr val="bg1"/>
          </a:solidFill>
        </p:spPr>
        <p:txBody>
          <a:bodyPr wrap="square" rtlCol="0">
            <a:spAutoFit/>
          </a:bodyPr>
          <a:lstStyle/>
          <a:p>
            <a:r>
              <a:rPr lang="en-US" dirty="0"/>
              <a:t>PARABLE OF LAZARUS AND THE RICH MAN</a:t>
            </a:r>
          </a:p>
        </p:txBody>
      </p:sp>
      <p:sp>
        <p:nvSpPr>
          <p:cNvPr id="39" name="TextBox 38">
            <a:extLst>
              <a:ext uri="{FF2B5EF4-FFF2-40B4-BE49-F238E27FC236}">
                <a16:creationId xmlns:a16="http://schemas.microsoft.com/office/drawing/2014/main" id="{712A3D16-CD64-842E-18E9-9C39797EBE1C}"/>
              </a:ext>
            </a:extLst>
          </p:cNvPr>
          <p:cNvSpPr txBox="1"/>
          <p:nvPr/>
        </p:nvSpPr>
        <p:spPr>
          <a:xfrm>
            <a:off x="911289" y="4125783"/>
            <a:ext cx="1285447" cy="438582"/>
          </a:xfrm>
          <a:prstGeom prst="rect">
            <a:avLst/>
          </a:prstGeom>
          <a:solidFill>
            <a:schemeClr val="bg1"/>
          </a:solidFill>
        </p:spPr>
        <p:txBody>
          <a:bodyPr wrap="square" rtlCol="0">
            <a:spAutoFit/>
          </a:bodyPr>
          <a:lstStyle/>
          <a:p>
            <a:r>
              <a:rPr lang="en-US" sz="750" b="1" dirty="0">
                <a:solidFill>
                  <a:schemeClr val="tx1"/>
                </a:solidFill>
                <a:latin typeface="+mj-lt"/>
                <a:cs typeface="Times New Roman" panose="02020603050405020304" pitchFamily="18" charset="0"/>
              </a:rPr>
              <a:t>But if someone from the dead goes to them, they will repent.'</a:t>
            </a:r>
          </a:p>
        </p:txBody>
      </p:sp>
      <p:sp>
        <p:nvSpPr>
          <p:cNvPr id="3" name="TextBox 2">
            <a:extLst>
              <a:ext uri="{FF2B5EF4-FFF2-40B4-BE49-F238E27FC236}">
                <a16:creationId xmlns:a16="http://schemas.microsoft.com/office/drawing/2014/main" id="{475732FC-0093-C060-A81D-DC3D8E2EF2E3}"/>
              </a:ext>
            </a:extLst>
          </p:cNvPr>
          <p:cNvSpPr txBox="1"/>
          <p:nvPr/>
        </p:nvSpPr>
        <p:spPr>
          <a:xfrm>
            <a:off x="780661" y="458073"/>
            <a:ext cx="945718" cy="900246"/>
          </a:xfrm>
          <a:prstGeom prst="rect">
            <a:avLst/>
          </a:prstGeom>
          <a:solidFill>
            <a:schemeClr val="bg1"/>
          </a:solidFill>
          <a:ln>
            <a:noFill/>
          </a:ln>
        </p:spPr>
        <p:txBody>
          <a:bodyPr wrap="square" rtlCol="0">
            <a:spAutoFit/>
          </a:bodyPr>
          <a:lstStyle/>
          <a:p>
            <a:r>
              <a:rPr lang="en-US" sz="750" b="1" dirty="0">
                <a:solidFill>
                  <a:schemeClr val="tx1"/>
                </a:solidFill>
                <a:latin typeface="+mj-lt"/>
                <a:cs typeface="Times New Roman" panose="02020603050405020304" pitchFamily="18" charset="0"/>
              </a:rPr>
              <a:t>He cried out, 'Father Abraham, send Lazarus to bring me water, for I am in torment in these flames.'</a:t>
            </a:r>
          </a:p>
        </p:txBody>
      </p:sp>
      <p:sp>
        <p:nvSpPr>
          <p:cNvPr id="4" name="TextBox 3">
            <a:extLst>
              <a:ext uri="{FF2B5EF4-FFF2-40B4-BE49-F238E27FC236}">
                <a16:creationId xmlns:a16="http://schemas.microsoft.com/office/drawing/2014/main" id="{67D5F24A-AE4B-61A1-8A2B-83914BF767A7}"/>
              </a:ext>
            </a:extLst>
          </p:cNvPr>
          <p:cNvSpPr txBox="1"/>
          <p:nvPr/>
        </p:nvSpPr>
        <p:spPr>
          <a:xfrm>
            <a:off x="2429623" y="348867"/>
            <a:ext cx="878757" cy="387921"/>
          </a:xfrm>
          <a:prstGeom prst="rect">
            <a:avLst/>
          </a:prstGeom>
          <a:solidFill>
            <a:schemeClr val="bg1"/>
          </a:solidFill>
          <a:ln>
            <a:noFill/>
          </a:ln>
        </p:spPr>
        <p:txBody>
          <a:bodyPr wrap="square" rtlCol="0">
            <a:spAutoFit/>
          </a:bodyPr>
          <a:lstStyle/>
          <a:p>
            <a:endParaRPr lang="en-US" dirty="0"/>
          </a:p>
        </p:txBody>
      </p:sp>
      <p:sp>
        <p:nvSpPr>
          <p:cNvPr id="24" name="TextBox 23">
            <a:extLst>
              <a:ext uri="{FF2B5EF4-FFF2-40B4-BE49-F238E27FC236}">
                <a16:creationId xmlns:a16="http://schemas.microsoft.com/office/drawing/2014/main" id="{88BB6812-4070-CF0A-BA3F-4F6C7AC3A8B4}"/>
              </a:ext>
            </a:extLst>
          </p:cNvPr>
          <p:cNvSpPr txBox="1"/>
          <p:nvPr/>
        </p:nvSpPr>
        <p:spPr>
          <a:xfrm>
            <a:off x="3280385" y="2377569"/>
            <a:ext cx="1227607" cy="592470"/>
          </a:xfrm>
          <a:prstGeom prst="rect">
            <a:avLst/>
          </a:prstGeom>
          <a:solidFill>
            <a:schemeClr val="bg1"/>
          </a:solidFill>
          <a:ln>
            <a:noFill/>
          </a:ln>
        </p:spPr>
        <p:txBody>
          <a:bodyPr wrap="square" rtlCol="0">
            <a:spAutoFit/>
          </a:bodyPr>
          <a:lstStyle/>
          <a:p>
            <a:r>
              <a:rPr lang="en-US" sz="750" b="1" dirty="0">
                <a:solidFill>
                  <a:schemeClr val="tx1"/>
                </a:solidFill>
                <a:latin typeface="+mj-lt"/>
                <a:cs typeface="Times New Roman" panose="02020603050405020304" pitchFamily="18" charset="0"/>
              </a:rPr>
              <a:t>Between us and you is a great chasm which cannot be crossed.</a:t>
            </a:r>
          </a:p>
          <a:p>
            <a:endParaRPr lang="en-US" sz="1000" dirty="0"/>
          </a:p>
        </p:txBody>
      </p:sp>
      <p:sp>
        <p:nvSpPr>
          <p:cNvPr id="12" name="Oval 11">
            <a:extLst>
              <a:ext uri="{FF2B5EF4-FFF2-40B4-BE49-F238E27FC236}">
                <a16:creationId xmlns:a16="http://schemas.microsoft.com/office/drawing/2014/main" id="{911978FD-C4FC-8840-12D3-727E24AAEFF9}"/>
              </a:ext>
            </a:extLst>
          </p:cNvPr>
          <p:cNvSpPr/>
          <p:nvPr/>
        </p:nvSpPr>
        <p:spPr>
          <a:xfrm>
            <a:off x="780661" y="4142896"/>
            <a:ext cx="174172" cy="18033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75000"/>
                  </a:schemeClr>
                </a:solidFill>
              </a:rPr>
              <a:t>8</a:t>
            </a:r>
          </a:p>
        </p:txBody>
      </p:sp>
      <p:sp>
        <p:nvSpPr>
          <p:cNvPr id="21" name="TextBox 20">
            <a:extLst>
              <a:ext uri="{FF2B5EF4-FFF2-40B4-BE49-F238E27FC236}">
                <a16:creationId xmlns:a16="http://schemas.microsoft.com/office/drawing/2014/main" id="{6365BF7E-A877-4C6F-6158-AA05A7930F10}"/>
              </a:ext>
            </a:extLst>
          </p:cNvPr>
          <p:cNvSpPr txBox="1"/>
          <p:nvPr/>
        </p:nvSpPr>
        <p:spPr>
          <a:xfrm>
            <a:off x="2830354" y="1722724"/>
            <a:ext cx="956052" cy="553998"/>
          </a:xfrm>
          <a:prstGeom prst="rect">
            <a:avLst/>
          </a:prstGeom>
          <a:solidFill>
            <a:schemeClr val="bg1"/>
          </a:solidFill>
          <a:ln>
            <a:noFill/>
          </a:ln>
        </p:spPr>
        <p:txBody>
          <a:bodyPr wrap="square" rtlCol="0">
            <a:spAutoFit/>
          </a:bodyPr>
          <a:lstStyle/>
          <a:p>
            <a:r>
              <a:rPr lang="en-US" sz="750" b="1" dirty="0">
                <a:solidFill>
                  <a:schemeClr val="tx1"/>
                </a:solidFill>
                <a:latin typeface="+mj-lt"/>
                <a:cs typeface="Times New Roman" panose="02020603050405020304" pitchFamily="18" charset="0"/>
              </a:rPr>
              <a:t>The rich man also died and went to the place of torment.</a:t>
            </a:r>
          </a:p>
        </p:txBody>
      </p:sp>
      <p:sp>
        <p:nvSpPr>
          <p:cNvPr id="11" name="Oval 10">
            <a:extLst>
              <a:ext uri="{FF2B5EF4-FFF2-40B4-BE49-F238E27FC236}">
                <a16:creationId xmlns:a16="http://schemas.microsoft.com/office/drawing/2014/main" id="{0441B35C-C572-7022-4B1C-2F2817E30E88}"/>
              </a:ext>
            </a:extLst>
          </p:cNvPr>
          <p:cNvSpPr/>
          <p:nvPr/>
        </p:nvSpPr>
        <p:spPr>
          <a:xfrm>
            <a:off x="693575" y="2967187"/>
            <a:ext cx="174172" cy="18033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75000"/>
                  </a:schemeClr>
                </a:solidFill>
              </a:rPr>
              <a:t>7</a:t>
            </a:r>
          </a:p>
        </p:txBody>
      </p:sp>
      <p:sp>
        <p:nvSpPr>
          <p:cNvPr id="9" name="Oval 8">
            <a:extLst>
              <a:ext uri="{FF2B5EF4-FFF2-40B4-BE49-F238E27FC236}">
                <a16:creationId xmlns:a16="http://schemas.microsoft.com/office/drawing/2014/main" id="{6A43505D-CC20-90EA-92A6-2A3B09FF7C31}"/>
              </a:ext>
            </a:extLst>
          </p:cNvPr>
          <p:cNvSpPr/>
          <p:nvPr/>
        </p:nvSpPr>
        <p:spPr>
          <a:xfrm>
            <a:off x="2950703" y="1576873"/>
            <a:ext cx="242596" cy="1866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75000"/>
                  </a:schemeClr>
                </a:solidFill>
              </a:rPr>
              <a:t>4</a:t>
            </a:r>
          </a:p>
        </p:txBody>
      </p:sp>
      <p:sp>
        <p:nvSpPr>
          <p:cNvPr id="16" name="TextBox 15">
            <a:extLst>
              <a:ext uri="{FF2B5EF4-FFF2-40B4-BE49-F238E27FC236}">
                <a16:creationId xmlns:a16="http://schemas.microsoft.com/office/drawing/2014/main" id="{E92A07AB-D120-FCB7-0BAA-2344D0A729D3}"/>
              </a:ext>
            </a:extLst>
          </p:cNvPr>
          <p:cNvSpPr txBox="1"/>
          <p:nvPr/>
        </p:nvSpPr>
        <p:spPr>
          <a:xfrm>
            <a:off x="3280385" y="599311"/>
            <a:ext cx="671754" cy="207749"/>
          </a:xfrm>
          <a:prstGeom prst="rect">
            <a:avLst/>
          </a:prstGeom>
          <a:solidFill>
            <a:schemeClr val="bg1"/>
          </a:solidFill>
        </p:spPr>
        <p:txBody>
          <a:bodyPr wrap="square" rtlCol="0">
            <a:spAutoFit/>
          </a:bodyPr>
          <a:lstStyle/>
          <a:p>
            <a:r>
              <a:rPr lang="en-US" sz="750" b="1" dirty="0">
                <a:solidFill>
                  <a:schemeClr val="tx1"/>
                </a:solidFill>
                <a:latin typeface="+mj-lt"/>
                <a:cs typeface="Times New Roman" panose="02020603050405020304" pitchFamily="18" charset="0"/>
              </a:rPr>
              <a:t>Much later</a:t>
            </a:r>
          </a:p>
        </p:txBody>
      </p:sp>
      <p:sp>
        <p:nvSpPr>
          <p:cNvPr id="13" name="Oval 12">
            <a:extLst>
              <a:ext uri="{FF2B5EF4-FFF2-40B4-BE49-F238E27FC236}">
                <a16:creationId xmlns:a16="http://schemas.microsoft.com/office/drawing/2014/main" id="{760A2880-09E9-1B79-AA52-787D34C1E091}"/>
              </a:ext>
            </a:extLst>
          </p:cNvPr>
          <p:cNvSpPr/>
          <p:nvPr/>
        </p:nvSpPr>
        <p:spPr>
          <a:xfrm>
            <a:off x="3106213" y="2276722"/>
            <a:ext cx="174172" cy="18033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75000"/>
                  </a:schemeClr>
                </a:solidFill>
              </a:rPr>
              <a:t>6</a:t>
            </a:r>
          </a:p>
        </p:txBody>
      </p:sp>
      <p:sp>
        <p:nvSpPr>
          <p:cNvPr id="17" name="TextBox 16">
            <a:extLst>
              <a:ext uri="{FF2B5EF4-FFF2-40B4-BE49-F238E27FC236}">
                <a16:creationId xmlns:a16="http://schemas.microsoft.com/office/drawing/2014/main" id="{445D9A03-CDD8-A7BF-4B98-A80A2F8E04E4}"/>
              </a:ext>
            </a:extLst>
          </p:cNvPr>
          <p:cNvSpPr txBox="1"/>
          <p:nvPr/>
        </p:nvSpPr>
        <p:spPr>
          <a:xfrm>
            <a:off x="4306824" y="1133856"/>
            <a:ext cx="1362456" cy="438582"/>
          </a:xfrm>
          <a:prstGeom prst="rect">
            <a:avLst/>
          </a:prstGeom>
          <a:solidFill>
            <a:schemeClr val="bg1"/>
          </a:solidFill>
          <a:ln>
            <a:noFill/>
          </a:ln>
        </p:spPr>
        <p:txBody>
          <a:bodyPr wrap="square" rtlCol="0">
            <a:spAutoFit/>
          </a:bodyPr>
          <a:lstStyle/>
          <a:p>
            <a:r>
              <a:rPr lang="en-US" sz="750" b="1" dirty="0">
                <a:solidFill>
                  <a:schemeClr val="tx1"/>
                </a:solidFill>
                <a:latin typeface="+mj-lt"/>
                <a:cs typeface="Times New Roman" panose="02020603050405020304" pitchFamily="18" charset="0"/>
              </a:rPr>
              <a:t>Lazarus was carried away by angels to the bosom of Abraham. </a:t>
            </a:r>
          </a:p>
        </p:txBody>
      </p:sp>
      <p:sp>
        <p:nvSpPr>
          <p:cNvPr id="18" name="TextBox 17">
            <a:extLst>
              <a:ext uri="{FF2B5EF4-FFF2-40B4-BE49-F238E27FC236}">
                <a16:creationId xmlns:a16="http://schemas.microsoft.com/office/drawing/2014/main" id="{13EDC793-3224-9B0C-28C4-8815EB300E9F}"/>
              </a:ext>
            </a:extLst>
          </p:cNvPr>
          <p:cNvSpPr txBox="1"/>
          <p:nvPr/>
        </p:nvSpPr>
        <p:spPr>
          <a:xfrm>
            <a:off x="1033272" y="2053941"/>
            <a:ext cx="685417" cy="762389"/>
          </a:xfrm>
          <a:prstGeom prst="rect">
            <a:avLst/>
          </a:prstGeom>
          <a:solidFill>
            <a:schemeClr val="bg1"/>
          </a:solidFill>
          <a:ln>
            <a:noFill/>
          </a:ln>
        </p:spPr>
        <p:txBody>
          <a:bodyPr wrap="square" rtlCol="0">
            <a:spAutoFit/>
          </a:bodyPr>
          <a:lstStyle/>
          <a:p>
            <a:endParaRPr lang="en-US" dirty="0"/>
          </a:p>
        </p:txBody>
      </p:sp>
      <p:sp>
        <p:nvSpPr>
          <p:cNvPr id="34" name="TextBox 33">
            <a:extLst>
              <a:ext uri="{FF2B5EF4-FFF2-40B4-BE49-F238E27FC236}">
                <a16:creationId xmlns:a16="http://schemas.microsoft.com/office/drawing/2014/main" id="{F6744638-A55B-704D-EC73-DEB4A867E682}"/>
              </a:ext>
            </a:extLst>
          </p:cNvPr>
          <p:cNvSpPr txBox="1"/>
          <p:nvPr/>
        </p:nvSpPr>
        <p:spPr>
          <a:xfrm>
            <a:off x="3950204" y="3126714"/>
            <a:ext cx="1719075" cy="669414"/>
          </a:xfrm>
          <a:prstGeom prst="rect">
            <a:avLst/>
          </a:prstGeom>
          <a:solidFill>
            <a:schemeClr val="bg1"/>
          </a:solidFill>
        </p:spPr>
        <p:txBody>
          <a:bodyPr wrap="square" rtlCol="0">
            <a:spAutoFit/>
          </a:bodyPr>
          <a:lstStyle/>
          <a:p>
            <a:r>
              <a:rPr lang="en-US" sz="750" b="1" dirty="0">
                <a:solidFill>
                  <a:schemeClr val="tx1"/>
                </a:solidFill>
                <a:latin typeface="+mj-lt"/>
                <a:cs typeface="Times New Roman" panose="02020603050405020304" pitchFamily="18" charset="0"/>
              </a:rPr>
              <a:t>And lying at his door was a poor man named Lazarus, covered with sores, who would gladly have eaten his fill of the scraps that fell from the rich man's table. </a:t>
            </a:r>
          </a:p>
        </p:txBody>
      </p:sp>
      <p:sp>
        <p:nvSpPr>
          <p:cNvPr id="20" name="TextBox 19">
            <a:extLst>
              <a:ext uri="{FF2B5EF4-FFF2-40B4-BE49-F238E27FC236}">
                <a16:creationId xmlns:a16="http://schemas.microsoft.com/office/drawing/2014/main" id="{0554FABD-E4B5-37F1-1166-78A8F5FCAEFE}"/>
              </a:ext>
            </a:extLst>
          </p:cNvPr>
          <p:cNvSpPr txBox="1"/>
          <p:nvPr/>
        </p:nvSpPr>
        <p:spPr>
          <a:xfrm>
            <a:off x="1045941" y="1841606"/>
            <a:ext cx="749808" cy="900246"/>
          </a:xfrm>
          <a:prstGeom prst="rect">
            <a:avLst/>
          </a:prstGeom>
          <a:solidFill>
            <a:schemeClr val="bg1"/>
          </a:solidFill>
        </p:spPr>
        <p:txBody>
          <a:bodyPr wrap="square" rtlCol="0">
            <a:spAutoFit/>
          </a:bodyPr>
          <a:lstStyle/>
          <a:p>
            <a:r>
              <a:rPr lang="en-US" sz="750" b="1" dirty="0">
                <a:solidFill>
                  <a:schemeClr val="tx1"/>
                </a:solidFill>
                <a:latin typeface="+mj-lt"/>
                <a:cs typeface="Times New Roman" panose="02020603050405020304" pitchFamily="18" charset="0"/>
              </a:rPr>
              <a:t>There was a rich man who dressed and dined luxuriously each day</a:t>
            </a:r>
          </a:p>
        </p:txBody>
      </p:sp>
      <p:sp>
        <p:nvSpPr>
          <p:cNvPr id="7" name="Oval 6">
            <a:extLst>
              <a:ext uri="{FF2B5EF4-FFF2-40B4-BE49-F238E27FC236}">
                <a16:creationId xmlns:a16="http://schemas.microsoft.com/office/drawing/2014/main" id="{9563BCA8-B6FA-8455-A2D3-F22CF1720E12}"/>
              </a:ext>
            </a:extLst>
          </p:cNvPr>
          <p:cNvSpPr/>
          <p:nvPr/>
        </p:nvSpPr>
        <p:spPr>
          <a:xfrm>
            <a:off x="3660710" y="3147526"/>
            <a:ext cx="202163" cy="1928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75000"/>
                  </a:schemeClr>
                </a:solidFill>
              </a:rPr>
              <a:t>2</a:t>
            </a:r>
          </a:p>
        </p:txBody>
      </p:sp>
      <p:sp>
        <p:nvSpPr>
          <p:cNvPr id="22" name="TextBox 21">
            <a:extLst>
              <a:ext uri="{FF2B5EF4-FFF2-40B4-BE49-F238E27FC236}">
                <a16:creationId xmlns:a16="http://schemas.microsoft.com/office/drawing/2014/main" id="{5F453B03-C8B1-CE90-8DD6-33D45A9B9E16}"/>
              </a:ext>
            </a:extLst>
          </p:cNvPr>
          <p:cNvSpPr txBox="1"/>
          <p:nvPr/>
        </p:nvSpPr>
        <p:spPr>
          <a:xfrm>
            <a:off x="4919470" y="1633600"/>
            <a:ext cx="812933" cy="669414"/>
          </a:xfrm>
          <a:prstGeom prst="rect">
            <a:avLst/>
          </a:prstGeom>
          <a:solidFill>
            <a:schemeClr val="bg1"/>
          </a:solidFill>
          <a:ln>
            <a:noFill/>
          </a:ln>
        </p:spPr>
        <p:txBody>
          <a:bodyPr wrap="square" rtlCol="0">
            <a:spAutoFit/>
          </a:bodyPr>
          <a:lstStyle/>
          <a:p>
            <a:r>
              <a:rPr lang="en-US" sz="750" b="1" dirty="0">
                <a:solidFill>
                  <a:schemeClr val="tx1"/>
                </a:solidFill>
                <a:latin typeface="+mj-lt"/>
                <a:cs typeface="Times New Roman" panose="02020603050405020304" pitchFamily="18" charset="0"/>
              </a:rPr>
              <a:t>He saw Abraham far off and Lazarus at his side.</a:t>
            </a:r>
          </a:p>
        </p:txBody>
      </p:sp>
      <p:sp>
        <p:nvSpPr>
          <p:cNvPr id="26" name="TextBox 25">
            <a:extLst>
              <a:ext uri="{FF2B5EF4-FFF2-40B4-BE49-F238E27FC236}">
                <a16:creationId xmlns:a16="http://schemas.microsoft.com/office/drawing/2014/main" id="{15F78FDB-DF0A-0DA8-7710-E1D66996BBEF}"/>
              </a:ext>
            </a:extLst>
          </p:cNvPr>
          <p:cNvSpPr txBox="1"/>
          <p:nvPr/>
        </p:nvSpPr>
        <p:spPr>
          <a:xfrm>
            <a:off x="2950703" y="3147526"/>
            <a:ext cx="641583" cy="669414"/>
          </a:xfrm>
          <a:prstGeom prst="rect">
            <a:avLst/>
          </a:prstGeom>
          <a:solidFill>
            <a:schemeClr val="bg1"/>
          </a:solidFill>
          <a:ln>
            <a:noFill/>
          </a:ln>
        </p:spPr>
        <p:txBody>
          <a:bodyPr wrap="square" rtlCol="0">
            <a:spAutoFit/>
          </a:bodyPr>
          <a:lstStyle/>
          <a:p>
            <a:r>
              <a:rPr lang="en-US" sz="750" b="1" dirty="0">
                <a:solidFill>
                  <a:schemeClr val="tx1"/>
                </a:solidFill>
                <a:latin typeface="+mj-lt"/>
                <a:cs typeface="Times New Roman" panose="02020603050405020304" pitchFamily="18" charset="0"/>
              </a:rPr>
              <a:t>They have Moses and the prophets.</a:t>
            </a:r>
          </a:p>
        </p:txBody>
      </p:sp>
      <p:sp>
        <p:nvSpPr>
          <p:cNvPr id="28" name="TextBox 27">
            <a:extLst>
              <a:ext uri="{FF2B5EF4-FFF2-40B4-BE49-F238E27FC236}">
                <a16:creationId xmlns:a16="http://schemas.microsoft.com/office/drawing/2014/main" id="{6EFEA684-B40F-6397-C8D8-B1BD6D1C62C3}"/>
              </a:ext>
            </a:extLst>
          </p:cNvPr>
          <p:cNvSpPr txBox="1"/>
          <p:nvPr/>
        </p:nvSpPr>
        <p:spPr>
          <a:xfrm>
            <a:off x="4233672" y="3758636"/>
            <a:ext cx="1435608" cy="367147"/>
          </a:xfrm>
          <a:prstGeom prst="rect">
            <a:avLst/>
          </a:prstGeom>
          <a:solidFill>
            <a:schemeClr val="bg1"/>
          </a:solidFill>
        </p:spPr>
        <p:txBody>
          <a:bodyPr wrap="square" rtlCol="0">
            <a:spAutoFit/>
          </a:bodyPr>
          <a:lstStyle/>
          <a:p>
            <a:endParaRPr lang="en-US" dirty="0"/>
          </a:p>
        </p:txBody>
      </p:sp>
      <p:sp>
        <p:nvSpPr>
          <p:cNvPr id="29" name="TextBox 28">
            <a:extLst>
              <a:ext uri="{FF2B5EF4-FFF2-40B4-BE49-F238E27FC236}">
                <a16:creationId xmlns:a16="http://schemas.microsoft.com/office/drawing/2014/main" id="{839EC2FD-77D0-0697-2DC4-1EA039AC0F31}"/>
              </a:ext>
            </a:extLst>
          </p:cNvPr>
          <p:cNvSpPr txBox="1"/>
          <p:nvPr/>
        </p:nvSpPr>
        <p:spPr>
          <a:xfrm>
            <a:off x="4992624" y="3951469"/>
            <a:ext cx="784204" cy="669414"/>
          </a:xfrm>
          <a:prstGeom prst="rect">
            <a:avLst/>
          </a:prstGeom>
          <a:solidFill>
            <a:schemeClr val="bg1"/>
          </a:solidFill>
          <a:ln>
            <a:noFill/>
          </a:ln>
        </p:spPr>
        <p:txBody>
          <a:bodyPr wrap="square" rtlCol="0">
            <a:spAutoFit/>
          </a:bodyPr>
          <a:lstStyle/>
          <a:p>
            <a:r>
              <a:rPr lang="en-US" sz="750" b="1" dirty="0">
                <a:solidFill>
                  <a:schemeClr val="tx1"/>
                </a:solidFill>
                <a:latin typeface="+mj-lt"/>
                <a:cs typeface="Times New Roman" panose="02020603050405020304" pitchFamily="18" charset="0"/>
              </a:rPr>
              <a:t>Dogs even used to come and lick his sores. </a:t>
            </a:r>
          </a:p>
        </p:txBody>
      </p:sp>
      <p:sp>
        <p:nvSpPr>
          <p:cNvPr id="33" name="TextBox 32">
            <a:extLst>
              <a:ext uri="{FF2B5EF4-FFF2-40B4-BE49-F238E27FC236}">
                <a16:creationId xmlns:a16="http://schemas.microsoft.com/office/drawing/2014/main" id="{7E60B0E8-A882-8E3D-FA9E-EFD513902E8C}"/>
              </a:ext>
            </a:extLst>
          </p:cNvPr>
          <p:cNvSpPr txBox="1"/>
          <p:nvPr/>
        </p:nvSpPr>
        <p:spPr>
          <a:xfrm>
            <a:off x="2166499" y="3951469"/>
            <a:ext cx="784204" cy="1246495"/>
          </a:xfrm>
          <a:prstGeom prst="rect">
            <a:avLst/>
          </a:prstGeom>
          <a:solidFill>
            <a:schemeClr val="bg1"/>
          </a:solidFill>
          <a:ln>
            <a:noFill/>
          </a:ln>
        </p:spPr>
        <p:txBody>
          <a:bodyPr wrap="square" rtlCol="0">
            <a:spAutoFit/>
          </a:bodyPr>
          <a:lstStyle/>
          <a:p>
            <a:r>
              <a:rPr lang="en-US" sz="750" b="1" dirty="0">
                <a:solidFill>
                  <a:schemeClr val="tx1"/>
                </a:solidFill>
                <a:latin typeface="+mj-lt"/>
                <a:cs typeface="Times New Roman" panose="02020603050405020304" pitchFamily="18" charset="0"/>
              </a:rPr>
              <a:t>'If they won’t listen to Moses and the prophets, they won’t listen to one who rose from the dead.'</a:t>
            </a:r>
          </a:p>
        </p:txBody>
      </p:sp>
      <p:sp>
        <p:nvSpPr>
          <p:cNvPr id="40" name="TextBox 39">
            <a:extLst>
              <a:ext uri="{FF2B5EF4-FFF2-40B4-BE49-F238E27FC236}">
                <a16:creationId xmlns:a16="http://schemas.microsoft.com/office/drawing/2014/main" id="{61A1EC68-00B6-F700-088E-6E324A54C516}"/>
              </a:ext>
            </a:extLst>
          </p:cNvPr>
          <p:cNvSpPr txBox="1"/>
          <p:nvPr/>
        </p:nvSpPr>
        <p:spPr>
          <a:xfrm>
            <a:off x="1795749" y="1841606"/>
            <a:ext cx="215931" cy="307777"/>
          </a:xfrm>
          <a:prstGeom prst="rect">
            <a:avLst/>
          </a:prstGeom>
          <a:solidFill>
            <a:schemeClr val="bg1"/>
          </a:solidFill>
          <a:ln>
            <a:noFill/>
          </a:ln>
        </p:spPr>
        <p:txBody>
          <a:bodyPr wrap="square" rtlCol="0">
            <a:spAutoFit/>
          </a:bodyPr>
          <a:lstStyle/>
          <a:p>
            <a:endParaRPr lang="en-US" dirty="0"/>
          </a:p>
        </p:txBody>
      </p:sp>
      <p:sp>
        <p:nvSpPr>
          <p:cNvPr id="41" name="TextBox 40">
            <a:extLst>
              <a:ext uri="{FF2B5EF4-FFF2-40B4-BE49-F238E27FC236}">
                <a16:creationId xmlns:a16="http://schemas.microsoft.com/office/drawing/2014/main" id="{51E7283B-1107-1AAD-E2A9-5A7F37D23E88}"/>
              </a:ext>
            </a:extLst>
          </p:cNvPr>
          <p:cNvSpPr txBox="1"/>
          <p:nvPr/>
        </p:nvSpPr>
        <p:spPr>
          <a:xfrm>
            <a:off x="3748041" y="3372515"/>
            <a:ext cx="275319" cy="386121"/>
          </a:xfrm>
          <a:prstGeom prst="rect">
            <a:avLst/>
          </a:prstGeom>
          <a:solidFill>
            <a:schemeClr val="bg1"/>
          </a:solidFill>
        </p:spPr>
        <p:txBody>
          <a:bodyPr wrap="square" rtlCol="0">
            <a:spAutoFit/>
          </a:bodyPr>
          <a:lstStyle/>
          <a:p>
            <a:endParaRPr lang="en-US" dirty="0"/>
          </a:p>
        </p:txBody>
      </p:sp>
      <p:sp>
        <p:nvSpPr>
          <p:cNvPr id="14" name="Arrow: Pentagon 13">
            <a:extLst>
              <a:ext uri="{FF2B5EF4-FFF2-40B4-BE49-F238E27FC236}">
                <a16:creationId xmlns:a16="http://schemas.microsoft.com/office/drawing/2014/main" id="{7C7F1116-358E-7150-B88D-AD803A25C6B7}"/>
              </a:ext>
            </a:extLst>
          </p:cNvPr>
          <p:cNvSpPr/>
          <p:nvPr/>
        </p:nvSpPr>
        <p:spPr>
          <a:xfrm>
            <a:off x="1928191" y="3521185"/>
            <a:ext cx="381126" cy="225335"/>
          </a:xfrm>
          <a:prstGeom prst="homePlat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F80BEEAF-8E86-1062-9F96-653599720916}"/>
              </a:ext>
            </a:extLst>
          </p:cNvPr>
          <p:cNvSpPr/>
          <p:nvPr/>
        </p:nvSpPr>
        <p:spPr>
          <a:xfrm>
            <a:off x="1821117" y="4555292"/>
            <a:ext cx="381126" cy="225335"/>
          </a:xfrm>
          <a:prstGeom prst="homePlat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10882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2" grpId="0" animBg="1"/>
      <p:bldP spid="11" grpId="0" animBg="1"/>
      <p:bldP spid="9" grpId="0" animBg="1"/>
      <p:bldP spid="13"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3"/>
          <p:cNvSpPr txBox="1">
            <a:spLocks noGrp="1"/>
          </p:cNvSpPr>
          <p:nvPr>
            <p:ph type="ctrTitle"/>
          </p:nvPr>
        </p:nvSpPr>
        <p:spPr>
          <a:xfrm>
            <a:off x="1610139" y="0"/>
            <a:ext cx="3705963" cy="1077846"/>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5800" b="1" dirty="0">
                <a:solidFill>
                  <a:srgbClr val="0000FF"/>
                </a:solidFill>
                <a:latin typeface="Comfortaa"/>
                <a:ea typeface="Comfortaa"/>
                <a:cs typeface="Comfortaa"/>
                <a:sym typeface="Comfortaa"/>
              </a:rPr>
              <a:t>Activity</a:t>
            </a:r>
            <a:endParaRPr sz="5800" b="1" dirty="0">
              <a:solidFill>
                <a:srgbClr val="0000FF"/>
              </a:solidFill>
              <a:latin typeface="Comfortaa"/>
              <a:ea typeface="Comfortaa"/>
              <a:cs typeface="Comfortaa"/>
              <a:sym typeface="Comfortaa"/>
            </a:endParaRPr>
          </a:p>
        </p:txBody>
      </p:sp>
      <p:pic>
        <p:nvPicPr>
          <p:cNvPr id="135" name="Google Shape;135;p23"/>
          <p:cNvPicPr preferRelativeResize="0"/>
          <p:nvPr/>
        </p:nvPicPr>
        <p:blipFill>
          <a:blip r:embed="rId3">
            <a:alphaModFix/>
          </a:blip>
          <a:stretch>
            <a:fillRect/>
          </a:stretch>
        </p:blipFill>
        <p:spPr>
          <a:xfrm>
            <a:off x="8073923" y="60123"/>
            <a:ext cx="957600" cy="957600"/>
          </a:xfrm>
          <a:prstGeom prst="rect">
            <a:avLst/>
          </a:prstGeom>
          <a:noFill/>
          <a:ln>
            <a:noFill/>
          </a:ln>
        </p:spPr>
      </p:pic>
      <p:sp>
        <p:nvSpPr>
          <p:cNvPr id="137" name="Google Shape;137;p23"/>
          <p:cNvSpPr txBox="1"/>
          <p:nvPr/>
        </p:nvSpPr>
        <p:spPr>
          <a:xfrm>
            <a:off x="6550737" y="1601064"/>
            <a:ext cx="2310875" cy="2677626"/>
          </a:xfrm>
          <a:prstGeom prst="rect">
            <a:avLst/>
          </a:prstGeom>
          <a:noFill/>
          <a:ln>
            <a:noFill/>
          </a:ln>
        </p:spPr>
        <p:txBody>
          <a:bodyPr spcFirstLastPara="1" wrap="square" lIns="91425" tIns="91425" rIns="91425" bIns="91425" anchor="t" anchorCtr="0">
            <a:spAutoFit/>
          </a:bodyPr>
          <a:lstStyle/>
          <a:p>
            <a:pPr marL="0" marR="0" algn="ctr">
              <a:spcBef>
                <a:spcPts val="0"/>
              </a:spcBef>
              <a:spcAft>
                <a:spcPts val="0"/>
              </a:spcAft>
            </a:pPr>
            <a:r>
              <a:rPr lang="en-US" sz="1800" dirty="0">
                <a:effectLst/>
                <a:latin typeface="Cambria" panose="02040503050406030204" pitchFamily="18" charset="0"/>
                <a:ea typeface="Calibri" panose="020F0502020204030204" pitchFamily="34" charset="0"/>
              </a:rPr>
              <a:t>Make a card with a promise to bring something the following week (clothes, food, toys for a person in need) and take to the Church collection for the needy. </a:t>
            </a:r>
            <a:endParaRPr lang="en-US" sz="1800" dirty="0">
              <a:effectLst/>
              <a:latin typeface="Times New Roman" panose="02020603050405020304" pitchFamily="18" charset="0"/>
              <a:ea typeface="Times New Roman" panose="02020603050405020304" pitchFamily="18" charset="0"/>
            </a:endParaRPr>
          </a:p>
        </p:txBody>
      </p:sp>
      <p:pic>
        <p:nvPicPr>
          <p:cNvPr id="8" name="Picture 7">
            <a:extLst>
              <a:ext uri="{FF2B5EF4-FFF2-40B4-BE49-F238E27FC236}">
                <a16:creationId xmlns:a16="http://schemas.microsoft.com/office/drawing/2014/main" id="{EF30705D-9013-89C4-35B3-5C86246F5778}"/>
              </a:ext>
            </a:extLst>
          </p:cNvPr>
          <p:cNvPicPr>
            <a:picLocks noChangeAspect="1"/>
          </p:cNvPicPr>
          <p:nvPr/>
        </p:nvPicPr>
        <p:blipFill>
          <a:blip r:embed="rId4"/>
          <a:stretch>
            <a:fillRect/>
          </a:stretch>
        </p:blipFill>
        <p:spPr>
          <a:xfrm>
            <a:off x="373338" y="1239664"/>
            <a:ext cx="5972175" cy="3400425"/>
          </a:xfrm>
          <a:prstGeom prst="rect">
            <a:avLst/>
          </a:prstGeom>
        </p:spPr>
      </p:pic>
    </p:spTree>
    <p:extLst>
      <p:ext uri="{BB962C8B-B14F-4D97-AF65-F5344CB8AC3E}">
        <p14:creationId xmlns:p14="http://schemas.microsoft.com/office/powerpoint/2010/main" val="24352855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5"/>
          <p:cNvSpPr txBox="1">
            <a:spLocks noGrp="1"/>
          </p:cNvSpPr>
          <p:nvPr>
            <p:ph type="ctrTitle"/>
          </p:nvPr>
        </p:nvSpPr>
        <p:spPr>
          <a:xfrm>
            <a:off x="998570" y="507175"/>
            <a:ext cx="5072744" cy="79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rPr lang="en" sz="5180" b="1" dirty="0">
                <a:latin typeface="Comfortaa"/>
                <a:ea typeface="Comfortaa"/>
                <a:cs typeface="Comfortaa"/>
                <a:sym typeface="Comfortaa"/>
              </a:rPr>
              <a:t>Prayer</a:t>
            </a:r>
            <a:endParaRPr sz="5180" b="1" dirty="0">
              <a:latin typeface="Comfortaa"/>
              <a:ea typeface="Comfortaa"/>
              <a:cs typeface="Comfortaa"/>
              <a:sym typeface="Comfortaa"/>
            </a:endParaRPr>
          </a:p>
        </p:txBody>
      </p:sp>
      <p:sp>
        <p:nvSpPr>
          <p:cNvPr id="149" name="Google Shape;149;p25"/>
          <p:cNvSpPr txBox="1">
            <a:spLocks noGrp="1"/>
          </p:cNvSpPr>
          <p:nvPr>
            <p:ph type="subTitle" idx="1"/>
          </p:nvPr>
        </p:nvSpPr>
        <p:spPr>
          <a:xfrm>
            <a:off x="892628" y="1407512"/>
            <a:ext cx="5072744" cy="3033859"/>
          </a:xfrm>
          <a:prstGeom prst="rect">
            <a:avLst/>
          </a:prstGeom>
        </p:spPr>
        <p:txBody>
          <a:bodyPr spcFirstLastPara="1" wrap="square" lIns="91425" tIns="91425" rIns="91425" bIns="91425" anchor="t" anchorCtr="0">
            <a:noAutofit/>
          </a:bodyPr>
          <a:lstStyle/>
          <a:p>
            <a:pPr marL="0" marR="0">
              <a:spcBef>
                <a:spcPts val="0"/>
              </a:spcBef>
              <a:spcAft>
                <a:spcPts val="0"/>
              </a:spcAft>
            </a:pPr>
            <a:r>
              <a:rPr lang="en-US" sz="2200" b="1" dirty="0">
                <a:solidFill>
                  <a:srgbClr val="0070C0"/>
                </a:solidFill>
                <a:latin typeface="Comfortaa"/>
              </a:rPr>
              <a:t>Jesus, I never want to forget You. Thank you for all the blessings you give me. Fill my heart with Your Love so it will spill over to everyone around me. Help me to share Your love with my neighbor by sharing all my blessings.  </a:t>
            </a:r>
          </a:p>
          <a:p>
            <a:pPr marL="0" lvl="0" indent="0" rtl="0">
              <a:lnSpc>
                <a:spcPct val="80000"/>
              </a:lnSpc>
              <a:spcBef>
                <a:spcPts val="0"/>
              </a:spcBef>
              <a:spcAft>
                <a:spcPts val="0"/>
              </a:spcAft>
              <a:buSzPts val="605"/>
              <a:buNone/>
            </a:pPr>
            <a:r>
              <a:rPr lang="en" sz="2200" b="1" dirty="0">
                <a:solidFill>
                  <a:srgbClr val="0070C0"/>
                </a:solidFill>
                <a:latin typeface="Comfortaa"/>
              </a:rPr>
              <a:t>Amen</a:t>
            </a:r>
            <a:endParaRPr sz="2200" b="1" dirty="0">
              <a:solidFill>
                <a:srgbClr val="0070C0"/>
              </a:solidFill>
              <a:latin typeface="Comfortaa"/>
            </a:endParaRPr>
          </a:p>
          <a:p>
            <a:pPr marL="0" lvl="0" indent="0" algn="l" rtl="0">
              <a:lnSpc>
                <a:spcPct val="80000"/>
              </a:lnSpc>
              <a:spcBef>
                <a:spcPts val="0"/>
              </a:spcBef>
              <a:spcAft>
                <a:spcPts val="0"/>
              </a:spcAft>
              <a:buSzPts val="605"/>
              <a:buNone/>
            </a:pPr>
            <a:endParaRPr sz="2540" b="1" dirty="0">
              <a:solidFill>
                <a:srgbClr val="0000FF"/>
              </a:solidFill>
            </a:endParaRPr>
          </a:p>
          <a:p>
            <a:pPr marL="0" lvl="0" indent="0" algn="l" rtl="0">
              <a:lnSpc>
                <a:spcPct val="80000"/>
              </a:lnSpc>
              <a:spcBef>
                <a:spcPts val="0"/>
              </a:spcBef>
              <a:spcAft>
                <a:spcPts val="0"/>
              </a:spcAft>
              <a:buSzPts val="605"/>
              <a:buNone/>
            </a:pPr>
            <a:endParaRPr sz="2540" b="1" dirty="0">
              <a:solidFill>
                <a:srgbClr val="0000FF"/>
              </a:solidFill>
            </a:endParaRPr>
          </a:p>
        </p:txBody>
      </p:sp>
      <p:pic>
        <p:nvPicPr>
          <p:cNvPr id="150" name="Google Shape;150;p25"/>
          <p:cNvPicPr preferRelativeResize="0"/>
          <p:nvPr/>
        </p:nvPicPr>
        <p:blipFill>
          <a:blip r:embed="rId3">
            <a:alphaModFix/>
          </a:blip>
          <a:stretch>
            <a:fillRect/>
          </a:stretch>
        </p:blipFill>
        <p:spPr>
          <a:xfrm>
            <a:off x="8054044" y="113575"/>
            <a:ext cx="957600" cy="957600"/>
          </a:xfrm>
          <a:prstGeom prst="rect">
            <a:avLst/>
          </a:prstGeom>
          <a:noFill/>
          <a:ln>
            <a:noFill/>
          </a:ln>
        </p:spPr>
      </p:pic>
      <p:pic>
        <p:nvPicPr>
          <p:cNvPr id="1026" name="Picture 2" descr="Illustration Of Kids Praying Stock Photo, Picture And Royalty Free Image.  Image 9781944.">
            <a:extLst>
              <a:ext uri="{FF2B5EF4-FFF2-40B4-BE49-F238E27FC236}">
                <a16:creationId xmlns:a16="http://schemas.microsoft.com/office/drawing/2014/main" id="{68179FEC-34D2-67ED-26EB-D0C4618185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6573" y="1968024"/>
            <a:ext cx="2467202" cy="19128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4FC932D-B925-E8DB-2754-A665F9BB1755}"/>
              </a:ext>
            </a:extLst>
          </p:cNvPr>
          <p:cNvSpPr txBox="1"/>
          <p:nvPr/>
        </p:nvSpPr>
        <p:spPr>
          <a:xfrm>
            <a:off x="713232" y="0"/>
            <a:ext cx="7924801" cy="307777"/>
          </a:xfrm>
          <a:prstGeom prst="rect">
            <a:avLst/>
          </a:prstGeom>
          <a:noFill/>
        </p:spPr>
        <p:txBody>
          <a:bodyPr wrap="square" rtlCol="0">
            <a:spAutoFit/>
          </a:bodyPr>
          <a:lstStyle/>
          <a:p>
            <a:pPr marL="0" lvl="0" indent="0" algn="l" rtl="0">
              <a:spcBef>
                <a:spcPts val="0"/>
              </a:spcBef>
              <a:spcAft>
                <a:spcPts val="0"/>
              </a:spcAft>
              <a:buNone/>
            </a:pPr>
            <a:r>
              <a:rPr lang="es-ES" b="1" dirty="0" err="1">
                <a:solidFill>
                  <a:srgbClr val="FF0000"/>
                </a:solidFill>
                <a:latin typeface="Comfortaa"/>
              </a:rPr>
              <a:t>Song</a:t>
            </a:r>
            <a:r>
              <a:rPr lang="es-ES" b="1" dirty="0">
                <a:solidFill>
                  <a:srgbClr val="FF0000"/>
                </a:solidFill>
                <a:latin typeface="Comfortaa"/>
              </a:rPr>
              <a:t>: </a:t>
            </a:r>
            <a:r>
              <a:rPr lang="en-US" b="1" dirty="0">
                <a:solidFill>
                  <a:srgbClr val="FF0000"/>
                </a:solidFill>
                <a:latin typeface="Comfortaa"/>
              </a:rPr>
              <a:t>I Love You Jesus, Odessa </a:t>
            </a:r>
            <a:r>
              <a:rPr lang="en-US" b="1" dirty="0" err="1">
                <a:solidFill>
                  <a:srgbClr val="FF0000"/>
                </a:solidFill>
                <a:latin typeface="Comfortaa"/>
              </a:rPr>
              <a:t>Paran</a:t>
            </a:r>
            <a:r>
              <a:rPr lang="en-US" b="1" dirty="0">
                <a:solidFill>
                  <a:srgbClr val="FF0000"/>
                </a:solidFill>
                <a:latin typeface="Comfortaa"/>
              </a:rPr>
              <a:t>, </a:t>
            </a:r>
            <a:r>
              <a:rPr lang="en-US" b="1" dirty="0">
                <a:solidFill>
                  <a:srgbClr val="FF0000"/>
                </a:solidFill>
                <a:latin typeface="Comfortaa"/>
                <a:hlinkClick r:id="rId3">
                  <a:extLst>
                    <a:ext uri="{A12FA001-AC4F-418D-AE19-62706E023703}">
                      <ahyp:hlinkClr xmlns:ahyp="http://schemas.microsoft.com/office/drawing/2018/hyperlinkcolor" val="tx"/>
                    </a:ext>
                  </a:extLst>
                </a:hlinkClick>
              </a:rPr>
              <a:t>https://youtu.be/yux0UF2tbhA</a:t>
            </a:r>
            <a:endParaRPr lang="es-ES" b="1" dirty="0">
              <a:solidFill>
                <a:srgbClr val="FF0000"/>
              </a:solidFill>
              <a:latin typeface="Comfortaa"/>
            </a:endParaRPr>
          </a:p>
        </p:txBody>
      </p:sp>
      <p:pic>
        <p:nvPicPr>
          <p:cNvPr id="4" name="Online Media 3" title="Prayer I LOVE YOU JESUS">
            <a:hlinkClick r:id="" action="ppaction://media"/>
            <a:extLst>
              <a:ext uri="{FF2B5EF4-FFF2-40B4-BE49-F238E27FC236}">
                <a16:creationId xmlns:a16="http://schemas.microsoft.com/office/drawing/2014/main" id="{41928A70-2C69-1F42-5A85-C49BE7843642}"/>
              </a:ext>
            </a:extLst>
          </p:cNvPr>
          <p:cNvPicPr>
            <a:picLocks noRot="1" noChangeAspect="1"/>
          </p:cNvPicPr>
          <p:nvPr>
            <a:videoFile r:link="rId1"/>
          </p:nvPr>
        </p:nvPicPr>
        <p:blipFill>
          <a:blip r:embed="rId4"/>
          <a:stretch>
            <a:fillRect/>
          </a:stretch>
        </p:blipFill>
        <p:spPr>
          <a:xfrm>
            <a:off x="0" y="307777"/>
            <a:ext cx="9144000" cy="4835723"/>
          </a:xfrm>
          <a:prstGeom prst="rect">
            <a:avLst/>
          </a:prstGeom>
        </p:spPr>
      </p:pic>
    </p:spTree>
    <p:extLst>
      <p:ext uri="{BB962C8B-B14F-4D97-AF65-F5344CB8AC3E}">
        <p14:creationId xmlns:p14="http://schemas.microsoft.com/office/powerpoint/2010/main" val="39543346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0" y="195500"/>
            <a:ext cx="7824035"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2400" b="1" dirty="0">
                <a:solidFill>
                  <a:srgbClr val="0000FF"/>
                </a:solidFill>
                <a:latin typeface="Comfortaa"/>
                <a:ea typeface="Comfortaa"/>
                <a:cs typeface="Comfortaa"/>
                <a:sym typeface="Comfortaa"/>
              </a:rPr>
              <a:t>The Parable of Lazarus and the Rich Man</a:t>
            </a:r>
            <a:endParaRPr sz="2400" b="1" dirty="0">
              <a:solidFill>
                <a:srgbClr val="0000FF"/>
              </a:solidFill>
              <a:latin typeface="Comfortaa"/>
              <a:ea typeface="Comfortaa"/>
              <a:cs typeface="Comfortaa"/>
              <a:sym typeface="Comfortaa"/>
            </a:endParaRPr>
          </a:p>
        </p:txBody>
      </p:sp>
      <p:sp>
        <p:nvSpPr>
          <p:cNvPr id="62" name="Google Shape;62;p14"/>
          <p:cNvSpPr txBox="1">
            <a:spLocks noGrp="1"/>
          </p:cNvSpPr>
          <p:nvPr>
            <p:ph type="body" idx="1"/>
          </p:nvPr>
        </p:nvSpPr>
        <p:spPr>
          <a:xfrm>
            <a:off x="5290457" y="1222310"/>
            <a:ext cx="3693593" cy="34164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US" sz="1600" b="1" dirty="0">
                <a:solidFill>
                  <a:srgbClr val="0000FF"/>
                </a:solidFill>
                <a:latin typeface="Comfortaa"/>
              </a:rPr>
              <a:t>Jesus said to the Pharisees: " There was a rich man who dressed in purple garments and fine linen and dined sumptuously each day. And lying at his door was a poor man named Lazarus, covered with sores, who would gladly have eaten his fill of the scraps that fell from the rich man's table.</a:t>
            </a:r>
            <a:r>
              <a:rPr lang="en" sz="1600" b="1" dirty="0">
                <a:solidFill>
                  <a:srgbClr val="0000FF"/>
                </a:solidFill>
                <a:latin typeface="Comfortaa"/>
                <a:ea typeface="Comfortaa"/>
                <a:cs typeface="Comfortaa"/>
                <a:sym typeface="Comfortaa"/>
              </a:rPr>
              <a:t> </a:t>
            </a:r>
            <a:r>
              <a:rPr lang="en-US" sz="1600" b="1" dirty="0">
                <a:solidFill>
                  <a:srgbClr val="0000FF"/>
                </a:solidFill>
                <a:latin typeface="Comfortaa"/>
              </a:rPr>
              <a:t>Dogs even used to come and lick his sores. </a:t>
            </a:r>
            <a:endParaRPr sz="1600" b="1" dirty="0">
              <a:solidFill>
                <a:srgbClr val="0000FF"/>
              </a:solidFill>
              <a:latin typeface="Comfortaa"/>
              <a:sym typeface="Comfortaa"/>
            </a:endParaRPr>
          </a:p>
        </p:txBody>
      </p:sp>
      <p:pic>
        <p:nvPicPr>
          <p:cNvPr id="63" name="Google Shape;63;p14"/>
          <p:cNvPicPr preferRelativeResize="0"/>
          <p:nvPr/>
        </p:nvPicPr>
        <p:blipFill>
          <a:blip r:embed="rId3">
            <a:alphaModFix/>
          </a:blip>
          <a:stretch>
            <a:fillRect/>
          </a:stretch>
        </p:blipFill>
        <p:spPr>
          <a:xfrm>
            <a:off x="419725" y="940113"/>
            <a:ext cx="4749434" cy="3931587"/>
          </a:xfrm>
          <a:prstGeom prst="rect">
            <a:avLst/>
          </a:prstGeom>
          <a:noFill/>
          <a:ln>
            <a:noFill/>
          </a:ln>
        </p:spPr>
      </p:pic>
      <p:pic>
        <p:nvPicPr>
          <p:cNvPr id="64" name="Google Shape;64;p14"/>
          <p:cNvPicPr preferRelativeResize="0"/>
          <p:nvPr/>
        </p:nvPicPr>
        <p:blipFill>
          <a:blip r:embed="rId4">
            <a:alphaModFix/>
          </a:blip>
          <a:stretch>
            <a:fillRect/>
          </a:stretch>
        </p:blipFill>
        <p:spPr>
          <a:xfrm>
            <a:off x="7973568" y="85217"/>
            <a:ext cx="1010482" cy="966343"/>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a:spLocks noGrp="1"/>
          </p:cNvSpPr>
          <p:nvPr>
            <p:ph type="subTitle" idx="1"/>
          </p:nvPr>
        </p:nvSpPr>
        <p:spPr>
          <a:xfrm>
            <a:off x="5338916" y="1401854"/>
            <a:ext cx="3747534" cy="3298442"/>
          </a:xfrm>
          <a:prstGeom prst="rect">
            <a:avLst/>
          </a:prstGeom>
        </p:spPr>
        <p:txBody>
          <a:bodyPr spcFirstLastPara="1" wrap="square" lIns="91425" tIns="91425" rIns="91425" bIns="91425" anchor="t" anchorCtr="0">
            <a:noAutofit/>
          </a:bodyPr>
          <a:lstStyle/>
          <a:p>
            <a:pPr marL="0" lvl="0" indent="0" algn="ctr" rtl="0">
              <a:lnSpc>
                <a:spcPct val="80000"/>
              </a:lnSpc>
              <a:spcBef>
                <a:spcPts val="0"/>
              </a:spcBef>
              <a:spcAft>
                <a:spcPts val="0"/>
              </a:spcAft>
              <a:buSzPts val="440"/>
              <a:buNone/>
            </a:pPr>
            <a:r>
              <a:rPr lang="en-US" sz="1720" b="1" dirty="0">
                <a:solidFill>
                  <a:srgbClr val="0000FF"/>
                </a:solidFill>
                <a:latin typeface="Comfortaa"/>
              </a:rPr>
              <a:t>When the poor man died, he was carried away by angels to the bosom of Abraham. The rich man also died and was buried, and from the netherworld, where he was in torment, he raised his eyes and saw Abraham far off and Lazarus at his side. And he cried out, 'Father Abraham, have pity on me. Send Lazarus to dip the tip of his finger in water and cool my tongue, for I am suffering torment in these flames.' </a:t>
            </a:r>
            <a:endParaRPr sz="1720" b="1" dirty="0">
              <a:solidFill>
                <a:srgbClr val="0000FF"/>
              </a:solidFill>
              <a:latin typeface="Comfortaa"/>
              <a:sym typeface="Comfortaa"/>
            </a:endParaRPr>
          </a:p>
        </p:txBody>
      </p:sp>
      <p:pic>
        <p:nvPicPr>
          <p:cNvPr id="70" name="Google Shape;70;p15"/>
          <p:cNvPicPr preferRelativeResize="0"/>
          <p:nvPr/>
        </p:nvPicPr>
        <p:blipFill>
          <a:blip r:embed="rId3">
            <a:alphaModFix/>
          </a:blip>
          <a:stretch>
            <a:fillRect/>
          </a:stretch>
        </p:blipFill>
        <p:spPr>
          <a:xfrm>
            <a:off x="8050696" y="89344"/>
            <a:ext cx="1035754" cy="1053656"/>
          </a:xfrm>
          <a:prstGeom prst="rect">
            <a:avLst/>
          </a:prstGeom>
          <a:noFill/>
          <a:ln>
            <a:noFill/>
          </a:ln>
        </p:spPr>
      </p:pic>
      <p:pic>
        <p:nvPicPr>
          <p:cNvPr id="1026" name="Picture 2" descr="rich-man-and-lazarus - Evangelical Congregations of the Reformation">
            <a:extLst>
              <a:ext uri="{FF2B5EF4-FFF2-40B4-BE49-F238E27FC236}">
                <a16:creationId xmlns:a16="http://schemas.microsoft.com/office/drawing/2014/main" id="{5FCADA4A-AE89-8EE3-D41C-B5CBC95CF5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871" y="217111"/>
            <a:ext cx="4944741" cy="47092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ctrTitle"/>
          </p:nvPr>
        </p:nvSpPr>
        <p:spPr>
          <a:xfrm>
            <a:off x="205273" y="50575"/>
            <a:ext cx="7276152" cy="1541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rPr lang="en-US" sz="2180" b="1" dirty="0">
                <a:solidFill>
                  <a:srgbClr val="0000FF"/>
                </a:solidFill>
                <a:latin typeface="Comfortaa"/>
              </a:rPr>
              <a:t>'My child, remember that you received what was good during your lifetime while Lazarus likewise received what was bad; but now he is comforted here, whereas you are tormented.</a:t>
            </a:r>
            <a:r>
              <a:rPr lang="en" sz="2180" b="1" dirty="0">
                <a:solidFill>
                  <a:srgbClr val="0000FF"/>
                </a:solidFill>
                <a:latin typeface="Comfortaa"/>
                <a:sym typeface="Comfortaa"/>
              </a:rPr>
              <a:t>’</a:t>
            </a:r>
            <a:endParaRPr sz="2180" b="1" dirty="0">
              <a:solidFill>
                <a:srgbClr val="0000FF"/>
              </a:solidFill>
              <a:latin typeface="Comfortaa"/>
              <a:sym typeface="Comfortaa"/>
            </a:endParaRPr>
          </a:p>
        </p:txBody>
      </p:sp>
      <p:sp>
        <p:nvSpPr>
          <p:cNvPr id="77" name="Google Shape;77;p16"/>
          <p:cNvSpPr txBox="1">
            <a:spLocks noGrp="1"/>
          </p:cNvSpPr>
          <p:nvPr>
            <p:ph type="subTitle" idx="1"/>
          </p:nvPr>
        </p:nvSpPr>
        <p:spPr>
          <a:xfrm rot="10800000">
            <a:off x="3648025" y="2236825"/>
            <a:ext cx="3833400" cy="27171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pic>
        <p:nvPicPr>
          <p:cNvPr id="78" name="Google Shape;78;p16"/>
          <p:cNvPicPr preferRelativeResize="0"/>
          <p:nvPr/>
        </p:nvPicPr>
        <p:blipFill>
          <a:blip r:embed="rId3">
            <a:alphaModFix/>
          </a:blip>
          <a:stretch>
            <a:fillRect/>
          </a:stretch>
        </p:blipFill>
        <p:spPr>
          <a:xfrm>
            <a:off x="8010939" y="129101"/>
            <a:ext cx="1075511" cy="1033778"/>
          </a:xfrm>
          <a:prstGeom prst="rect">
            <a:avLst/>
          </a:prstGeom>
          <a:noFill/>
          <a:ln>
            <a:noFill/>
          </a:ln>
        </p:spPr>
      </p:pic>
      <p:pic>
        <p:nvPicPr>
          <p:cNvPr id="79" name="Google Shape;79;p16"/>
          <p:cNvPicPr preferRelativeResize="0"/>
          <p:nvPr/>
        </p:nvPicPr>
        <p:blipFill>
          <a:blip r:embed="rId4">
            <a:alphaModFix/>
          </a:blip>
          <a:stretch>
            <a:fillRect/>
          </a:stretch>
        </p:blipFill>
        <p:spPr>
          <a:xfrm>
            <a:off x="1112850" y="1819087"/>
            <a:ext cx="6823575" cy="3134839"/>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7"/>
          <p:cNvSpPr txBox="1">
            <a:spLocks noGrp="1"/>
          </p:cNvSpPr>
          <p:nvPr>
            <p:ph type="ctrTitle"/>
          </p:nvPr>
        </p:nvSpPr>
        <p:spPr>
          <a:xfrm>
            <a:off x="118304" y="84443"/>
            <a:ext cx="2997427" cy="1800808"/>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rPr lang="en-US" sz="1480" b="1" dirty="0">
                <a:solidFill>
                  <a:srgbClr val="0000FF"/>
                </a:solidFill>
                <a:latin typeface="Comfortaa"/>
              </a:rPr>
              <a:t>Moreover, between us and you a great chasm is established to prevent anyone from crossing who might wish to go from our side to yours or from your side to ours.'</a:t>
            </a:r>
            <a:endParaRPr sz="1480" b="1" dirty="0">
              <a:solidFill>
                <a:srgbClr val="0000FF"/>
              </a:solidFill>
              <a:latin typeface="Comfortaa"/>
              <a:sym typeface="Comfortaa"/>
            </a:endParaRPr>
          </a:p>
        </p:txBody>
      </p:sp>
      <p:pic>
        <p:nvPicPr>
          <p:cNvPr id="86" name="Google Shape;86;p17"/>
          <p:cNvPicPr preferRelativeResize="0"/>
          <p:nvPr/>
        </p:nvPicPr>
        <p:blipFill>
          <a:blip r:embed="rId3">
            <a:alphaModFix/>
          </a:blip>
          <a:stretch>
            <a:fillRect/>
          </a:stretch>
        </p:blipFill>
        <p:spPr>
          <a:xfrm>
            <a:off x="7992121" y="84443"/>
            <a:ext cx="1033575" cy="1033575"/>
          </a:xfrm>
          <a:prstGeom prst="rect">
            <a:avLst/>
          </a:prstGeom>
          <a:noFill/>
          <a:ln>
            <a:noFill/>
          </a:ln>
        </p:spPr>
      </p:pic>
      <p:pic>
        <p:nvPicPr>
          <p:cNvPr id="2050" name="Picture 2" descr="FreeBibleimages :: Rich man and Lazarus :: Jesus tells a parable about ...">
            <a:extLst>
              <a:ext uri="{FF2B5EF4-FFF2-40B4-BE49-F238E27FC236}">
                <a16:creationId xmlns:a16="http://schemas.microsoft.com/office/drawing/2014/main" id="{8D9D9205-2753-21AE-938D-85E9744F4F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4083" y="70027"/>
            <a:ext cx="2997427" cy="19768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1C77995-ABED-7427-732A-3749C58B0C2C}"/>
              </a:ext>
            </a:extLst>
          </p:cNvPr>
          <p:cNvSpPr txBox="1"/>
          <p:nvPr/>
        </p:nvSpPr>
        <p:spPr>
          <a:xfrm>
            <a:off x="626303" y="3046081"/>
            <a:ext cx="3764902" cy="1231106"/>
          </a:xfrm>
          <a:prstGeom prst="rect">
            <a:avLst/>
          </a:prstGeom>
          <a:noFill/>
        </p:spPr>
        <p:txBody>
          <a:bodyPr wrap="square" rtlCol="0">
            <a:spAutoFit/>
          </a:bodyPr>
          <a:lstStyle/>
          <a:p>
            <a:r>
              <a:rPr lang="en-US" sz="1480" b="1" dirty="0">
                <a:solidFill>
                  <a:srgbClr val="0000FF"/>
                </a:solidFill>
                <a:latin typeface="Comfortaa"/>
              </a:rPr>
              <a:t>'Then I beg you, father, send him to my father's house, for I have five brothers, so that he may warn them, lest they too come to this place of torment.'</a:t>
            </a:r>
          </a:p>
        </p:txBody>
      </p:sp>
      <p:pic>
        <p:nvPicPr>
          <p:cNvPr id="2052" name="Picture 4" descr="FreeBibleimages :: Parable of the Rich Man and Lazarus :: Jesus tells a ...">
            <a:extLst>
              <a:ext uri="{FF2B5EF4-FFF2-40B4-BE49-F238E27FC236}">
                <a16:creationId xmlns:a16="http://schemas.microsoft.com/office/drawing/2014/main" id="{9AAA515A-59F9-C082-7DAE-9763B601E8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2796" y="2249796"/>
            <a:ext cx="3764902" cy="282367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fade">
                                      <p:cBhvr>
                                        <p:cTn id="12" dur="1000"/>
                                        <p:tgtEl>
                                          <p:spTgt spid="2052"/>
                                        </p:tgtEl>
                                      </p:cBhvr>
                                    </p:animEffect>
                                    <p:anim calcmode="lin" valueType="num">
                                      <p:cBhvr>
                                        <p:cTn id="13" dur="1000" fill="hold"/>
                                        <p:tgtEl>
                                          <p:spTgt spid="2052"/>
                                        </p:tgtEl>
                                        <p:attrNameLst>
                                          <p:attrName>ppt_x</p:attrName>
                                        </p:attrNameLst>
                                      </p:cBhvr>
                                      <p:tavLst>
                                        <p:tav tm="0">
                                          <p:val>
                                            <p:strVal val="#ppt_x"/>
                                          </p:val>
                                        </p:tav>
                                        <p:tav tm="100000">
                                          <p:val>
                                            <p:strVal val="#ppt_x"/>
                                          </p:val>
                                        </p:tav>
                                      </p:tavLst>
                                    </p:anim>
                                    <p:anim calcmode="lin" valueType="num">
                                      <p:cBhvr>
                                        <p:cTn id="14"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8"/>
          <p:cNvSpPr txBox="1">
            <a:spLocks noGrp="1"/>
          </p:cNvSpPr>
          <p:nvPr>
            <p:ph type="ctrTitle"/>
          </p:nvPr>
        </p:nvSpPr>
        <p:spPr>
          <a:xfrm>
            <a:off x="4462811" y="272548"/>
            <a:ext cx="3538285" cy="1329191"/>
          </a:xfrm>
          <a:prstGeom prst="rect">
            <a:avLst/>
          </a:prstGeom>
        </p:spPr>
        <p:txBody>
          <a:bodyPr spcFirstLastPara="1" wrap="square" lIns="91425" tIns="91425" rIns="91425" bIns="91425" anchor="b" anchorCtr="0">
            <a:noAutofit/>
          </a:bodyPr>
          <a:lstStyle/>
          <a:p>
            <a:pPr algn="l">
              <a:buSzPts val="990"/>
            </a:pPr>
            <a:r>
              <a:rPr lang="en-US" sz="2000" b="1" dirty="0">
                <a:solidFill>
                  <a:srgbClr val="0000FF"/>
                </a:solidFill>
                <a:latin typeface="Comfortaa"/>
              </a:rPr>
              <a:t>But Abraham replied, 'They have Moses and the prophets. Let them listen to them.'</a:t>
            </a:r>
            <a:endParaRPr sz="2000" b="1" dirty="0">
              <a:solidFill>
                <a:srgbClr val="0000FF"/>
              </a:solidFill>
              <a:latin typeface="Comfortaa"/>
              <a:ea typeface="Comfortaa"/>
              <a:cs typeface="Comfortaa"/>
              <a:sym typeface="Comfortaa"/>
            </a:endParaRPr>
          </a:p>
        </p:txBody>
      </p:sp>
      <p:pic>
        <p:nvPicPr>
          <p:cNvPr id="95" name="Google Shape;95;p18"/>
          <p:cNvPicPr preferRelativeResize="0"/>
          <p:nvPr/>
        </p:nvPicPr>
        <p:blipFill>
          <a:blip r:embed="rId3">
            <a:alphaModFix/>
          </a:blip>
          <a:stretch>
            <a:fillRect/>
          </a:stretch>
        </p:blipFill>
        <p:spPr>
          <a:xfrm>
            <a:off x="8001096" y="71193"/>
            <a:ext cx="1033575" cy="1033575"/>
          </a:xfrm>
          <a:prstGeom prst="rect">
            <a:avLst/>
          </a:prstGeom>
          <a:noFill/>
          <a:ln>
            <a:noFill/>
          </a:ln>
        </p:spPr>
      </p:pic>
      <p:sp>
        <p:nvSpPr>
          <p:cNvPr id="2" name="TextBox 1">
            <a:extLst>
              <a:ext uri="{FF2B5EF4-FFF2-40B4-BE49-F238E27FC236}">
                <a16:creationId xmlns:a16="http://schemas.microsoft.com/office/drawing/2014/main" id="{A84C9355-60FC-1857-7801-6C9B6C3734F2}"/>
              </a:ext>
            </a:extLst>
          </p:cNvPr>
          <p:cNvSpPr txBox="1"/>
          <p:nvPr/>
        </p:nvSpPr>
        <p:spPr>
          <a:xfrm>
            <a:off x="773800" y="4702975"/>
            <a:ext cx="7793730" cy="369332"/>
          </a:xfrm>
          <a:prstGeom prst="rect">
            <a:avLst/>
          </a:prstGeom>
          <a:noFill/>
        </p:spPr>
        <p:txBody>
          <a:bodyPr wrap="square" rtlCol="0">
            <a:spAutoFit/>
          </a:bodyPr>
          <a:lstStyle/>
          <a:p>
            <a:r>
              <a:rPr lang="es-PA" sz="1800" b="1" dirty="0" err="1">
                <a:solidFill>
                  <a:srgbClr val="CC0099"/>
                </a:solidFill>
                <a:latin typeface="Comfortaa"/>
              </a:rPr>
              <a:t>The</a:t>
            </a:r>
            <a:r>
              <a:rPr lang="es-PA" sz="1800" b="1" dirty="0">
                <a:solidFill>
                  <a:srgbClr val="CC0099"/>
                </a:solidFill>
                <a:latin typeface="Comfortaa"/>
              </a:rPr>
              <a:t> </a:t>
            </a:r>
            <a:r>
              <a:rPr lang="es-PA" sz="1800" b="1" dirty="0" err="1">
                <a:solidFill>
                  <a:srgbClr val="CC0099"/>
                </a:solidFill>
                <a:latin typeface="Comfortaa"/>
              </a:rPr>
              <a:t>Gospel</a:t>
            </a:r>
            <a:r>
              <a:rPr lang="es-PA" sz="1800" b="1" dirty="0">
                <a:solidFill>
                  <a:srgbClr val="CC0099"/>
                </a:solidFill>
                <a:latin typeface="Comfortaa"/>
              </a:rPr>
              <a:t> </a:t>
            </a:r>
            <a:r>
              <a:rPr lang="es-PA" sz="1800" b="1" dirty="0" err="1">
                <a:solidFill>
                  <a:srgbClr val="CC0099"/>
                </a:solidFill>
                <a:latin typeface="Comfortaa"/>
              </a:rPr>
              <a:t>of</a:t>
            </a:r>
            <a:r>
              <a:rPr lang="es-PA" sz="1800" b="1" dirty="0">
                <a:solidFill>
                  <a:srgbClr val="CC0099"/>
                </a:solidFill>
                <a:latin typeface="Comfortaa"/>
              </a:rPr>
              <a:t> </a:t>
            </a:r>
            <a:r>
              <a:rPr lang="es-PA" sz="1800" b="1" dirty="0" err="1">
                <a:solidFill>
                  <a:srgbClr val="CC0099"/>
                </a:solidFill>
                <a:latin typeface="Comfortaa"/>
              </a:rPr>
              <a:t>the</a:t>
            </a:r>
            <a:r>
              <a:rPr lang="es-PA" sz="1800" b="1" dirty="0">
                <a:solidFill>
                  <a:srgbClr val="CC0099"/>
                </a:solidFill>
                <a:latin typeface="Comfortaa"/>
              </a:rPr>
              <a:t> Lord,	</a:t>
            </a:r>
            <a:r>
              <a:rPr lang="es-PA" sz="1800" b="1" dirty="0" err="1">
                <a:solidFill>
                  <a:srgbClr val="CC0099"/>
                </a:solidFill>
                <a:latin typeface="Comfortaa"/>
              </a:rPr>
              <a:t>Praise</a:t>
            </a:r>
            <a:r>
              <a:rPr lang="es-PA" sz="1800" b="1" dirty="0">
                <a:solidFill>
                  <a:srgbClr val="CC0099"/>
                </a:solidFill>
                <a:latin typeface="Comfortaa"/>
              </a:rPr>
              <a:t> </a:t>
            </a:r>
            <a:r>
              <a:rPr lang="es-PA" sz="1800" b="1" dirty="0" err="1">
                <a:solidFill>
                  <a:srgbClr val="CC0099"/>
                </a:solidFill>
                <a:latin typeface="Comfortaa"/>
              </a:rPr>
              <a:t>to</a:t>
            </a:r>
            <a:r>
              <a:rPr lang="es-PA" sz="1800" b="1" dirty="0">
                <a:solidFill>
                  <a:srgbClr val="CC0099"/>
                </a:solidFill>
                <a:latin typeface="Comfortaa"/>
              </a:rPr>
              <a:t> </a:t>
            </a:r>
            <a:r>
              <a:rPr lang="es-PA" sz="1800" b="1" dirty="0" err="1">
                <a:solidFill>
                  <a:srgbClr val="CC0099"/>
                </a:solidFill>
                <a:latin typeface="Comfortaa"/>
              </a:rPr>
              <a:t>You</a:t>
            </a:r>
            <a:r>
              <a:rPr lang="es-PA" sz="1800" b="1" dirty="0">
                <a:solidFill>
                  <a:srgbClr val="CC0099"/>
                </a:solidFill>
                <a:latin typeface="Comfortaa"/>
              </a:rPr>
              <a:t> Lord </a:t>
            </a:r>
            <a:r>
              <a:rPr lang="es-PA" sz="1800" b="1" dirty="0" err="1">
                <a:solidFill>
                  <a:srgbClr val="CC0099"/>
                </a:solidFill>
                <a:latin typeface="Comfortaa"/>
              </a:rPr>
              <a:t>Jesus</a:t>
            </a:r>
            <a:r>
              <a:rPr lang="es-PA" sz="1800" b="1" dirty="0">
                <a:solidFill>
                  <a:srgbClr val="CC0099"/>
                </a:solidFill>
                <a:latin typeface="Comfortaa"/>
              </a:rPr>
              <a:t> </a:t>
            </a:r>
            <a:r>
              <a:rPr lang="es-PA" sz="1800" b="1" dirty="0" err="1">
                <a:solidFill>
                  <a:srgbClr val="CC0099"/>
                </a:solidFill>
                <a:latin typeface="Comfortaa"/>
              </a:rPr>
              <a:t>Christ</a:t>
            </a:r>
            <a:endParaRPr lang="es-PA" sz="1800" b="1" dirty="0">
              <a:solidFill>
                <a:srgbClr val="CC0099"/>
              </a:solidFill>
              <a:latin typeface="Comfortaa"/>
            </a:endParaRPr>
          </a:p>
        </p:txBody>
      </p:sp>
      <p:pic>
        <p:nvPicPr>
          <p:cNvPr id="3074" name="Picture 2" descr="FreeBibleimages :: The rich man and Lazarus :: Jesus tells a parable ...">
            <a:extLst>
              <a:ext uri="{FF2B5EF4-FFF2-40B4-BE49-F238E27FC236}">
                <a16:creationId xmlns:a16="http://schemas.microsoft.com/office/drawing/2014/main" id="{CF8656BB-2631-4612-138F-CD727A8D76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625" y="1811820"/>
            <a:ext cx="3737067" cy="271338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7F5ADA0-F975-A533-2F54-CED3122B1CD1}"/>
              </a:ext>
            </a:extLst>
          </p:cNvPr>
          <p:cNvSpPr txBox="1"/>
          <p:nvPr/>
        </p:nvSpPr>
        <p:spPr>
          <a:xfrm>
            <a:off x="4462811" y="1759559"/>
            <a:ext cx="4531517" cy="1015663"/>
          </a:xfrm>
          <a:prstGeom prst="rect">
            <a:avLst/>
          </a:prstGeom>
          <a:noFill/>
        </p:spPr>
        <p:txBody>
          <a:bodyPr wrap="square" rtlCol="0">
            <a:spAutoFit/>
          </a:bodyPr>
          <a:lstStyle/>
          <a:p>
            <a:r>
              <a:rPr lang="en-US" sz="2000" b="1" dirty="0">
                <a:solidFill>
                  <a:srgbClr val="0000FF"/>
                </a:solidFill>
                <a:latin typeface="Comfortaa"/>
              </a:rPr>
              <a:t>He said, 'Oh no, father Abraham, but if someone from the dead goes to them, they will repent.’ </a:t>
            </a:r>
          </a:p>
        </p:txBody>
      </p:sp>
      <p:pic>
        <p:nvPicPr>
          <p:cNvPr id="4" name="Google Shape;94;p18">
            <a:extLst>
              <a:ext uri="{FF2B5EF4-FFF2-40B4-BE49-F238E27FC236}">
                <a16:creationId xmlns:a16="http://schemas.microsoft.com/office/drawing/2014/main" id="{07B5FAC0-728E-1588-FF16-96BCEDA5E296}"/>
              </a:ext>
            </a:extLst>
          </p:cNvPr>
          <p:cNvPicPr preferRelativeResize="0"/>
          <p:nvPr/>
        </p:nvPicPr>
        <p:blipFill>
          <a:blip r:embed="rId5">
            <a:alphaModFix/>
          </a:blip>
          <a:stretch>
            <a:fillRect/>
          </a:stretch>
        </p:blipFill>
        <p:spPr>
          <a:xfrm>
            <a:off x="2046972" y="71193"/>
            <a:ext cx="2216236" cy="1740626"/>
          </a:xfrm>
          <a:prstGeom prst="rect">
            <a:avLst/>
          </a:prstGeom>
          <a:noFill/>
          <a:ln>
            <a:noFill/>
          </a:ln>
        </p:spPr>
      </p:pic>
      <p:pic>
        <p:nvPicPr>
          <p:cNvPr id="5" name="Google Shape;93;p18">
            <a:extLst>
              <a:ext uri="{FF2B5EF4-FFF2-40B4-BE49-F238E27FC236}">
                <a16:creationId xmlns:a16="http://schemas.microsoft.com/office/drawing/2014/main" id="{D6773694-40F7-C7FF-9B00-D331C99C9606}"/>
              </a:ext>
            </a:extLst>
          </p:cNvPr>
          <p:cNvPicPr preferRelativeResize="0"/>
          <p:nvPr/>
        </p:nvPicPr>
        <p:blipFill>
          <a:blip r:embed="rId6">
            <a:alphaModFix/>
          </a:blip>
          <a:stretch>
            <a:fillRect/>
          </a:stretch>
        </p:blipFill>
        <p:spPr>
          <a:xfrm>
            <a:off x="326539" y="62467"/>
            <a:ext cx="1520830" cy="1749352"/>
          </a:xfrm>
          <a:prstGeom prst="rect">
            <a:avLst/>
          </a:prstGeom>
          <a:noFill/>
          <a:ln>
            <a:noFill/>
          </a:ln>
        </p:spPr>
      </p:pic>
      <p:sp>
        <p:nvSpPr>
          <p:cNvPr id="6" name="TextBox 5">
            <a:extLst>
              <a:ext uri="{FF2B5EF4-FFF2-40B4-BE49-F238E27FC236}">
                <a16:creationId xmlns:a16="http://schemas.microsoft.com/office/drawing/2014/main" id="{EB4C918C-EE75-1B8A-E6D9-6C08D5203D5E}"/>
              </a:ext>
            </a:extLst>
          </p:cNvPr>
          <p:cNvSpPr txBox="1"/>
          <p:nvPr/>
        </p:nvSpPr>
        <p:spPr>
          <a:xfrm>
            <a:off x="4462811" y="2882348"/>
            <a:ext cx="4571860" cy="1631216"/>
          </a:xfrm>
          <a:prstGeom prst="rect">
            <a:avLst/>
          </a:prstGeom>
          <a:noFill/>
        </p:spPr>
        <p:txBody>
          <a:bodyPr wrap="square" rtlCol="0">
            <a:spAutoFit/>
          </a:bodyPr>
          <a:lstStyle/>
          <a:p>
            <a:r>
              <a:rPr lang="en-US" sz="2000" b="1" dirty="0">
                <a:solidFill>
                  <a:srgbClr val="0000FF"/>
                </a:solidFill>
                <a:latin typeface="Comfortaa"/>
              </a:rPr>
              <a:t>Then Abraham said, 'If they will not listen to Moses and the prophets, neither will they be persuaded if someone should rise from the dead.'"</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1000"/>
                                        <p:tgtEl>
                                          <p:spTgt spid="6">
                                            <p:txEl>
                                              <p:pRg st="0" end="0"/>
                                            </p:txEl>
                                          </p:spTgt>
                                        </p:tgtEl>
                                      </p:cBhvr>
                                    </p:animEffect>
                                    <p:anim calcmode="lin" valueType="num">
                                      <p:cBhvr>
                                        <p:cTn id="20"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1000"/>
                                        <p:tgtEl>
                                          <p:spTgt spid="2"/>
                                        </p:tgtEl>
                                      </p:cBhvr>
                                    </p:animEffect>
                                    <p:anim calcmode="lin" valueType="num">
                                      <p:cBhvr>
                                        <p:cTn id="27" dur="1000" fill="hold"/>
                                        <p:tgtEl>
                                          <p:spTgt spid="2"/>
                                        </p:tgtEl>
                                        <p:attrNameLst>
                                          <p:attrName>ppt_x</p:attrName>
                                        </p:attrNameLst>
                                      </p:cBhvr>
                                      <p:tavLst>
                                        <p:tav tm="0">
                                          <p:val>
                                            <p:strVal val="#ppt_x"/>
                                          </p:val>
                                        </p:tav>
                                        <p:tav tm="100000">
                                          <p:val>
                                            <p:strVal val="#ppt_x"/>
                                          </p:val>
                                        </p:tav>
                                      </p:tavLst>
                                    </p:anim>
                                    <p:anim calcmode="lin" valueType="num">
                                      <p:cBhvr>
                                        <p:cTn id="2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9"/>
          <p:cNvSpPr txBox="1">
            <a:spLocks noGrp="1"/>
          </p:cNvSpPr>
          <p:nvPr>
            <p:ph type="ctrTitle"/>
          </p:nvPr>
        </p:nvSpPr>
        <p:spPr>
          <a:xfrm>
            <a:off x="-1579850" y="151600"/>
            <a:ext cx="8520600" cy="10869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b="1" dirty="0">
                <a:solidFill>
                  <a:srgbClr val="0000FF"/>
                </a:solidFill>
                <a:latin typeface="Comfortaa"/>
                <a:ea typeface="Comfortaa"/>
                <a:cs typeface="Comfortaa"/>
                <a:sym typeface="Comfortaa"/>
              </a:rPr>
              <a:t>Reflection… </a:t>
            </a:r>
            <a:endParaRPr b="1" dirty="0">
              <a:solidFill>
                <a:srgbClr val="0000FF"/>
              </a:solidFill>
              <a:latin typeface="Comfortaa"/>
              <a:ea typeface="Comfortaa"/>
              <a:cs typeface="Comfortaa"/>
              <a:sym typeface="Comfortaa"/>
            </a:endParaRPr>
          </a:p>
        </p:txBody>
      </p:sp>
      <p:pic>
        <p:nvPicPr>
          <p:cNvPr id="101" name="Google Shape;101;p19"/>
          <p:cNvPicPr preferRelativeResize="0"/>
          <p:nvPr/>
        </p:nvPicPr>
        <p:blipFill>
          <a:blip r:embed="rId3">
            <a:alphaModFix/>
          </a:blip>
          <a:stretch>
            <a:fillRect/>
          </a:stretch>
        </p:blipFill>
        <p:spPr>
          <a:xfrm>
            <a:off x="8022449" y="75716"/>
            <a:ext cx="1033575" cy="1033575"/>
          </a:xfrm>
          <a:prstGeom prst="rect">
            <a:avLst/>
          </a:prstGeom>
          <a:noFill/>
          <a:ln>
            <a:noFill/>
          </a:ln>
        </p:spPr>
      </p:pic>
      <p:pic>
        <p:nvPicPr>
          <p:cNvPr id="102" name="Google Shape;102;p19"/>
          <p:cNvPicPr preferRelativeResize="0"/>
          <p:nvPr/>
        </p:nvPicPr>
        <p:blipFill>
          <a:blip r:embed="rId4">
            <a:alphaModFix/>
          </a:blip>
          <a:stretch>
            <a:fillRect/>
          </a:stretch>
        </p:blipFill>
        <p:spPr>
          <a:xfrm>
            <a:off x="1620825" y="1352300"/>
            <a:ext cx="5319925" cy="3546617"/>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0"/>
          <p:cNvSpPr txBox="1">
            <a:spLocks noGrp="1"/>
          </p:cNvSpPr>
          <p:nvPr>
            <p:ph type="subTitle" idx="1"/>
          </p:nvPr>
        </p:nvSpPr>
        <p:spPr>
          <a:xfrm>
            <a:off x="391750" y="172125"/>
            <a:ext cx="8520600" cy="374527"/>
          </a:xfrm>
          <a:prstGeom prst="rect">
            <a:avLst/>
          </a:prstGeom>
        </p:spPr>
        <p:txBody>
          <a:bodyPr spcFirstLastPara="1" wrap="square" lIns="91425" tIns="91425" rIns="91425" bIns="91425" anchor="t" anchorCtr="0">
            <a:noAutofit/>
          </a:bodyPr>
          <a:lstStyle/>
          <a:p>
            <a:pPr marL="0" lvl="0" indent="0" algn="l">
              <a:buSzPts val="358"/>
            </a:pPr>
            <a:r>
              <a:rPr lang="en-US" sz="2010" b="1" i="1" dirty="0">
                <a:solidFill>
                  <a:srgbClr val="0000FF"/>
                </a:solidFill>
                <a:latin typeface="Comfortaa"/>
                <a:ea typeface="Comfortaa"/>
                <a:cs typeface="Comfortaa"/>
              </a:rPr>
              <a:t>How did the rich man treat Lazarus? </a:t>
            </a:r>
            <a:endParaRPr sz="2010" b="1" i="1" dirty="0">
              <a:solidFill>
                <a:srgbClr val="0000FF"/>
              </a:solidFill>
              <a:latin typeface="Comfortaa"/>
              <a:ea typeface="Comfortaa"/>
              <a:cs typeface="Comfortaa"/>
              <a:sym typeface="Comfortaa"/>
            </a:endParaRPr>
          </a:p>
          <a:p>
            <a:pPr marL="0" lvl="0" indent="0" algn="l">
              <a:buClr>
                <a:schemeClr val="dk1"/>
              </a:buClr>
              <a:buSzPts val="358"/>
            </a:pPr>
            <a:r>
              <a:rPr lang="en-US" sz="1970" dirty="0">
                <a:solidFill>
                  <a:schemeClr val="dk1"/>
                </a:solidFill>
                <a:latin typeface="Comfortaa"/>
                <a:ea typeface="Comfortaa"/>
                <a:cs typeface="Comfortaa"/>
              </a:rPr>
              <a:t>He ignored him even though he was sick and hungry</a:t>
            </a:r>
            <a:r>
              <a:rPr lang="en" sz="1970" dirty="0">
                <a:solidFill>
                  <a:schemeClr val="dk1"/>
                </a:solidFill>
                <a:latin typeface="Comfortaa"/>
                <a:ea typeface="Comfortaa"/>
                <a:cs typeface="Comfortaa"/>
                <a:sym typeface="Comfortaa"/>
              </a:rPr>
              <a:t>.</a:t>
            </a:r>
            <a:endParaRPr sz="1970" dirty="0">
              <a:solidFill>
                <a:schemeClr val="dk1"/>
              </a:solidFill>
              <a:latin typeface="Comfortaa"/>
              <a:ea typeface="Comfortaa"/>
              <a:cs typeface="Comfortaa"/>
              <a:sym typeface="Comfortaa"/>
            </a:endParaRPr>
          </a:p>
          <a:p>
            <a:pPr marL="0" lvl="0" indent="0" algn="l">
              <a:buSzPts val="358"/>
            </a:pPr>
            <a:r>
              <a:rPr lang="en-US" sz="2010" b="1" i="1" dirty="0">
                <a:solidFill>
                  <a:srgbClr val="0000FF"/>
                </a:solidFill>
                <a:latin typeface="Comfortaa"/>
                <a:ea typeface="Comfortaa"/>
                <a:cs typeface="Comfortaa"/>
              </a:rPr>
              <a:t>After Lazarus died, where did his soul go? </a:t>
            </a:r>
            <a:endParaRPr sz="2010" b="1" i="1" dirty="0">
              <a:solidFill>
                <a:srgbClr val="0000FF"/>
              </a:solidFill>
              <a:latin typeface="Comfortaa"/>
              <a:ea typeface="Comfortaa"/>
              <a:cs typeface="Comfortaa"/>
              <a:sym typeface="Comfortaa"/>
            </a:endParaRPr>
          </a:p>
          <a:p>
            <a:pPr marL="0" lvl="0" indent="0" algn="l">
              <a:buSzPts val="358"/>
            </a:pPr>
            <a:r>
              <a:rPr lang="en-US" sz="1970" dirty="0">
                <a:solidFill>
                  <a:schemeClr val="dk1"/>
                </a:solidFill>
                <a:latin typeface="Comfortaa"/>
                <a:ea typeface="Comfortaa"/>
                <a:cs typeface="Comfortaa"/>
              </a:rPr>
              <a:t>The angels took him to the bosom of Abraham. Jesus had not yet opened the gates of Heaven with His death and resurrection</a:t>
            </a:r>
            <a:r>
              <a:rPr lang="en" sz="1970" dirty="0">
                <a:solidFill>
                  <a:schemeClr val="dk1"/>
                </a:solidFill>
                <a:latin typeface="Comfortaa"/>
                <a:ea typeface="Comfortaa"/>
                <a:cs typeface="Comfortaa"/>
                <a:sym typeface="Comfortaa"/>
              </a:rPr>
              <a:t>.</a:t>
            </a:r>
            <a:endParaRPr sz="1970" dirty="0">
              <a:solidFill>
                <a:schemeClr val="dk1"/>
              </a:solidFill>
              <a:latin typeface="Comfortaa"/>
              <a:ea typeface="Comfortaa"/>
              <a:cs typeface="Comfortaa"/>
              <a:sym typeface="Comfortaa"/>
            </a:endParaRPr>
          </a:p>
          <a:p>
            <a:pPr marL="0" lvl="0" indent="0" algn="l">
              <a:buSzPts val="358"/>
            </a:pPr>
            <a:r>
              <a:rPr lang="en-US" sz="2010" b="1" i="1" dirty="0">
                <a:solidFill>
                  <a:srgbClr val="0000FF"/>
                </a:solidFill>
                <a:latin typeface="Comfortaa"/>
                <a:ea typeface="Comfortaa"/>
                <a:cs typeface="Comfortaa"/>
              </a:rPr>
              <a:t>After the rich man died, where did his soul go?</a:t>
            </a:r>
            <a:endParaRPr sz="2010" b="1" i="1" dirty="0">
              <a:solidFill>
                <a:srgbClr val="0000FF"/>
              </a:solidFill>
              <a:latin typeface="Comfortaa"/>
              <a:ea typeface="Comfortaa"/>
              <a:cs typeface="Comfortaa"/>
              <a:sym typeface="Comfortaa"/>
            </a:endParaRPr>
          </a:p>
          <a:p>
            <a:pPr marL="0" lvl="0" indent="0" algn="l">
              <a:buSzPts val="358"/>
            </a:pPr>
            <a:r>
              <a:rPr lang="en-US" sz="1970" dirty="0">
                <a:solidFill>
                  <a:schemeClr val="dk1"/>
                </a:solidFill>
                <a:latin typeface="Comfortaa"/>
                <a:ea typeface="Comfortaa"/>
                <a:cs typeface="Comfortaa"/>
              </a:rPr>
              <a:t>He went to the place of suffering</a:t>
            </a:r>
            <a:r>
              <a:rPr lang="en" sz="1970" dirty="0">
                <a:solidFill>
                  <a:schemeClr val="dk1"/>
                </a:solidFill>
                <a:latin typeface="Comfortaa"/>
                <a:ea typeface="Comfortaa"/>
                <a:cs typeface="Comfortaa"/>
                <a:sym typeface="Comfortaa"/>
              </a:rPr>
              <a:t>.</a:t>
            </a:r>
            <a:endParaRPr sz="1970" dirty="0">
              <a:solidFill>
                <a:schemeClr val="dk1"/>
              </a:solidFill>
              <a:latin typeface="Comfortaa"/>
              <a:ea typeface="Comfortaa"/>
              <a:cs typeface="Comfortaa"/>
              <a:sym typeface="Comfortaa"/>
            </a:endParaRPr>
          </a:p>
          <a:p>
            <a:pPr marL="0" lvl="0" indent="0" algn="l" rtl="0">
              <a:spcBef>
                <a:spcPts val="0"/>
              </a:spcBef>
              <a:spcAft>
                <a:spcPts val="0"/>
              </a:spcAft>
              <a:buSzPts val="358"/>
              <a:buNone/>
            </a:pPr>
            <a:endParaRPr sz="2010" b="1" dirty="0">
              <a:solidFill>
                <a:schemeClr val="dk1"/>
              </a:solidFill>
              <a:latin typeface="Comfortaa"/>
              <a:ea typeface="Comfortaa"/>
              <a:cs typeface="Comfortaa"/>
              <a:sym typeface="Comfortaa"/>
            </a:endParaRPr>
          </a:p>
          <a:p>
            <a:pPr marL="0" lvl="0" indent="0" algn="ctr" rtl="0">
              <a:spcBef>
                <a:spcPts val="0"/>
              </a:spcBef>
              <a:spcAft>
                <a:spcPts val="0"/>
              </a:spcAft>
              <a:buSzPts val="358"/>
              <a:buNone/>
            </a:pPr>
            <a:endParaRPr sz="2110" b="1" dirty="0">
              <a:solidFill>
                <a:schemeClr val="accent1"/>
              </a:solidFill>
              <a:latin typeface="Comfortaa"/>
              <a:ea typeface="Comfortaa"/>
              <a:cs typeface="Comfortaa"/>
              <a:sym typeface="Comfortaa"/>
            </a:endParaRPr>
          </a:p>
        </p:txBody>
      </p:sp>
      <p:pic>
        <p:nvPicPr>
          <p:cNvPr id="108" name="Google Shape;108;p20"/>
          <p:cNvPicPr preferRelativeResize="0"/>
          <p:nvPr/>
        </p:nvPicPr>
        <p:blipFill>
          <a:blip r:embed="rId3">
            <a:alphaModFix/>
          </a:blip>
          <a:stretch>
            <a:fillRect/>
          </a:stretch>
        </p:blipFill>
        <p:spPr>
          <a:xfrm>
            <a:off x="602350" y="2892950"/>
            <a:ext cx="1520775" cy="2030300"/>
          </a:xfrm>
          <a:prstGeom prst="rect">
            <a:avLst/>
          </a:prstGeom>
          <a:noFill/>
          <a:ln>
            <a:noFill/>
          </a:ln>
        </p:spPr>
      </p:pic>
      <p:pic>
        <p:nvPicPr>
          <p:cNvPr id="109" name="Google Shape;109;p20"/>
          <p:cNvPicPr preferRelativeResize="0"/>
          <p:nvPr/>
        </p:nvPicPr>
        <p:blipFill>
          <a:blip r:embed="rId4">
            <a:alphaModFix/>
          </a:blip>
          <a:stretch>
            <a:fillRect/>
          </a:stretch>
        </p:blipFill>
        <p:spPr>
          <a:xfrm>
            <a:off x="8035355" y="29864"/>
            <a:ext cx="1033575" cy="1033575"/>
          </a:xfrm>
          <a:prstGeom prst="rect">
            <a:avLst/>
          </a:prstGeom>
          <a:noFill/>
          <a:ln>
            <a:noFill/>
          </a:ln>
        </p:spPr>
      </p:pic>
      <p:pic>
        <p:nvPicPr>
          <p:cNvPr id="110" name="Google Shape;110;p20"/>
          <p:cNvPicPr preferRelativeResize="0"/>
          <p:nvPr/>
        </p:nvPicPr>
        <p:blipFill>
          <a:blip r:embed="rId5">
            <a:alphaModFix/>
          </a:blip>
          <a:stretch>
            <a:fillRect/>
          </a:stretch>
        </p:blipFill>
        <p:spPr>
          <a:xfrm>
            <a:off x="2541723" y="2892950"/>
            <a:ext cx="2030277" cy="2030300"/>
          </a:xfrm>
          <a:prstGeom prst="rect">
            <a:avLst/>
          </a:prstGeom>
          <a:noFill/>
          <a:ln>
            <a:noFill/>
          </a:ln>
        </p:spPr>
      </p:pic>
      <p:pic>
        <p:nvPicPr>
          <p:cNvPr id="111" name="Google Shape;111;p20"/>
          <p:cNvPicPr preferRelativeResize="0"/>
          <p:nvPr/>
        </p:nvPicPr>
        <p:blipFill>
          <a:blip r:embed="rId6">
            <a:alphaModFix/>
          </a:blip>
          <a:stretch>
            <a:fillRect/>
          </a:stretch>
        </p:blipFill>
        <p:spPr>
          <a:xfrm>
            <a:off x="5273950" y="2892950"/>
            <a:ext cx="1288721" cy="2030300"/>
          </a:xfrm>
          <a:prstGeom prst="rect">
            <a:avLst/>
          </a:prstGeom>
          <a:noFill/>
          <a:ln>
            <a:noFill/>
          </a:ln>
        </p:spPr>
      </p:pic>
      <p:pic>
        <p:nvPicPr>
          <p:cNvPr id="112" name="Google Shape;112;p20"/>
          <p:cNvPicPr preferRelativeResize="0"/>
          <p:nvPr/>
        </p:nvPicPr>
        <p:blipFill>
          <a:blip r:embed="rId7">
            <a:alphaModFix/>
          </a:blip>
          <a:stretch>
            <a:fillRect/>
          </a:stretch>
        </p:blipFill>
        <p:spPr>
          <a:xfrm>
            <a:off x="7019213" y="2892950"/>
            <a:ext cx="1893137" cy="2030300"/>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7">
                                            <p:txEl>
                                              <p:pRg st="1" end="1"/>
                                            </p:txEl>
                                          </p:spTgt>
                                        </p:tgtEl>
                                        <p:attrNameLst>
                                          <p:attrName>style.visibility</p:attrName>
                                        </p:attrNameLst>
                                      </p:cBhvr>
                                      <p:to>
                                        <p:strVal val="visible"/>
                                      </p:to>
                                    </p:set>
                                  </p:childTnLst>
                                </p:cTn>
                              </p:par>
                              <p:par>
                                <p:cTn id="7" presetID="42" presetClass="entr" presetSubtype="0" fill="hold" nodeType="withEffect">
                                  <p:stCondLst>
                                    <p:cond delay="0"/>
                                  </p:stCondLst>
                                  <p:childTnLst>
                                    <p:set>
                                      <p:cBhvr>
                                        <p:cTn id="8" dur="1" fill="hold">
                                          <p:stCondLst>
                                            <p:cond delay="0"/>
                                          </p:stCondLst>
                                        </p:cTn>
                                        <p:tgtEl>
                                          <p:spTgt spid="108"/>
                                        </p:tgtEl>
                                        <p:attrNameLst>
                                          <p:attrName>style.visibility</p:attrName>
                                        </p:attrNameLst>
                                      </p:cBhvr>
                                      <p:to>
                                        <p:strVal val="visible"/>
                                      </p:to>
                                    </p:set>
                                    <p:animEffect transition="in" filter="fade">
                                      <p:cBhvr>
                                        <p:cTn id="9" dur="1000"/>
                                        <p:tgtEl>
                                          <p:spTgt spid="108"/>
                                        </p:tgtEl>
                                      </p:cBhvr>
                                    </p:animEffect>
                                    <p:anim calcmode="lin" valueType="num">
                                      <p:cBhvr>
                                        <p:cTn id="10" dur="1000" fill="hold"/>
                                        <p:tgtEl>
                                          <p:spTgt spid="108"/>
                                        </p:tgtEl>
                                        <p:attrNameLst>
                                          <p:attrName>ppt_x</p:attrName>
                                        </p:attrNameLst>
                                      </p:cBhvr>
                                      <p:tavLst>
                                        <p:tav tm="0">
                                          <p:val>
                                            <p:strVal val="#ppt_x"/>
                                          </p:val>
                                        </p:tav>
                                        <p:tav tm="100000">
                                          <p:val>
                                            <p:strVal val="#ppt_x"/>
                                          </p:val>
                                        </p:tav>
                                      </p:tavLst>
                                    </p:anim>
                                    <p:anim calcmode="lin" valueType="num">
                                      <p:cBhvr>
                                        <p:cTn id="11" dur="1000" fill="hold"/>
                                        <p:tgtEl>
                                          <p:spTgt spid="108"/>
                                        </p:tgtEl>
                                        <p:attrNameLst>
                                          <p:attrName>ppt_y</p:attrName>
                                        </p:attrNameLst>
                                      </p:cBhvr>
                                      <p:tavLst>
                                        <p:tav tm="0">
                                          <p:val>
                                            <p:strVal val="#ppt_y+.1"/>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110"/>
                                        </p:tgtEl>
                                        <p:attrNameLst>
                                          <p:attrName>style.visibility</p:attrName>
                                        </p:attrNameLst>
                                      </p:cBhvr>
                                      <p:to>
                                        <p:strVal val="visible"/>
                                      </p:to>
                                    </p:set>
                                    <p:animEffect transition="in" filter="fade">
                                      <p:cBhvr>
                                        <p:cTn id="14" dur="1000"/>
                                        <p:tgtEl>
                                          <p:spTgt spid="110"/>
                                        </p:tgtEl>
                                      </p:cBhvr>
                                    </p:animEffect>
                                    <p:anim calcmode="lin" valueType="num">
                                      <p:cBhvr>
                                        <p:cTn id="15" dur="1000" fill="hold"/>
                                        <p:tgtEl>
                                          <p:spTgt spid="110"/>
                                        </p:tgtEl>
                                        <p:attrNameLst>
                                          <p:attrName>ppt_x</p:attrName>
                                        </p:attrNameLst>
                                      </p:cBhvr>
                                      <p:tavLst>
                                        <p:tav tm="0">
                                          <p:val>
                                            <p:strVal val="#ppt_x"/>
                                          </p:val>
                                        </p:tav>
                                        <p:tav tm="100000">
                                          <p:val>
                                            <p:strVal val="#ppt_x"/>
                                          </p:val>
                                        </p:tav>
                                      </p:tavLst>
                                    </p:anim>
                                    <p:anim calcmode="lin" valueType="num">
                                      <p:cBhvr>
                                        <p:cTn id="16" dur="1000" fill="hold"/>
                                        <p:tgtEl>
                                          <p:spTgt spid="1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7">
                                            <p:txEl>
                                              <p:pRg st="2" end="2"/>
                                            </p:txEl>
                                          </p:spTgt>
                                        </p:tgtEl>
                                        <p:attrNameLst>
                                          <p:attrName>style.visibility</p:attrName>
                                        </p:attrNameLst>
                                      </p:cBhvr>
                                      <p:to>
                                        <p:strVal val="visible"/>
                                      </p:to>
                                    </p:set>
                                    <p:animEffect transition="in" filter="fade">
                                      <p:cBhvr>
                                        <p:cTn id="21" dur="1000"/>
                                        <p:tgtEl>
                                          <p:spTgt spid="107">
                                            <p:txEl>
                                              <p:pRg st="2" end="2"/>
                                            </p:txEl>
                                          </p:spTgt>
                                        </p:tgtEl>
                                      </p:cBhvr>
                                    </p:animEffect>
                                    <p:anim calcmode="lin" valueType="num">
                                      <p:cBhvr>
                                        <p:cTn id="22"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07">
                                            <p:txEl>
                                              <p:pRg st="3" end="3"/>
                                            </p:txEl>
                                          </p:spTgt>
                                        </p:tgtEl>
                                        <p:attrNameLst>
                                          <p:attrName>style.visibility</p:attrName>
                                        </p:attrNameLst>
                                      </p:cBhvr>
                                      <p:to>
                                        <p:strVal val="visible"/>
                                      </p:to>
                                    </p:set>
                                  </p:childTnLst>
                                </p:cTn>
                              </p:par>
                              <p:par>
                                <p:cTn id="28" presetID="42" presetClass="entr" presetSubtype="0" fill="hold" nodeType="withEffect">
                                  <p:stCondLst>
                                    <p:cond delay="0"/>
                                  </p:stCondLst>
                                  <p:childTnLst>
                                    <p:set>
                                      <p:cBhvr>
                                        <p:cTn id="29" dur="1" fill="hold">
                                          <p:stCondLst>
                                            <p:cond delay="0"/>
                                          </p:stCondLst>
                                        </p:cTn>
                                        <p:tgtEl>
                                          <p:spTgt spid="111"/>
                                        </p:tgtEl>
                                        <p:attrNameLst>
                                          <p:attrName>style.visibility</p:attrName>
                                        </p:attrNameLst>
                                      </p:cBhvr>
                                      <p:to>
                                        <p:strVal val="visible"/>
                                      </p:to>
                                    </p:set>
                                    <p:animEffect transition="in" filter="fade">
                                      <p:cBhvr>
                                        <p:cTn id="30" dur="1000"/>
                                        <p:tgtEl>
                                          <p:spTgt spid="111"/>
                                        </p:tgtEl>
                                      </p:cBhvr>
                                    </p:animEffect>
                                    <p:anim calcmode="lin" valueType="num">
                                      <p:cBhvr>
                                        <p:cTn id="31" dur="1000" fill="hold"/>
                                        <p:tgtEl>
                                          <p:spTgt spid="111"/>
                                        </p:tgtEl>
                                        <p:attrNameLst>
                                          <p:attrName>ppt_x</p:attrName>
                                        </p:attrNameLst>
                                      </p:cBhvr>
                                      <p:tavLst>
                                        <p:tav tm="0">
                                          <p:val>
                                            <p:strVal val="#ppt_x"/>
                                          </p:val>
                                        </p:tav>
                                        <p:tav tm="100000">
                                          <p:val>
                                            <p:strVal val="#ppt_x"/>
                                          </p:val>
                                        </p:tav>
                                      </p:tavLst>
                                    </p:anim>
                                    <p:anim calcmode="lin" valueType="num">
                                      <p:cBhvr>
                                        <p:cTn id="32" dur="1000" fill="hold"/>
                                        <p:tgtEl>
                                          <p:spTgt spid="111"/>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07">
                                            <p:txEl>
                                              <p:pRg st="4" end="4"/>
                                            </p:txEl>
                                          </p:spTgt>
                                        </p:tgtEl>
                                        <p:attrNameLst>
                                          <p:attrName>style.visibility</p:attrName>
                                        </p:attrNameLst>
                                      </p:cBhvr>
                                      <p:to>
                                        <p:strVal val="visible"/>
                                      </p:to>
                                    </p:set>
                                    <p:animEffect transition="in" filter="fade">
                                      <p:cBhvr>
                                        <p:cTn id="37" dur="1000"/>
                                        <p:tgtEl>
                                          <p:spTgt spid="107">
                                            <p:txEl>
                                              <p:pRg st="4" end="4"/>
                                            </p:txEl>
                                          </p:spTgt>
                                        </p:tgtEl>
                                      </p:cBhvr>
                                    </p:animEffect>
                                    <p:anim calcmode="lin" valueType="num">
                                      <p:cBhvr>
                                        <p:cTn id="38" dur="1000" fill="hold"/>
                                        <p:tgtEl>
                                          <p:spTgt spid="107">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10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107">
                                            <p:txEl>
                                              <p:pRg st="5" end="5"/>
                                            </p:txEl>
                                          </p:spTgt>
                                        </p:tgtEl>
                                        <p:attrNameLst>
                                          <p:attrName>style.visibility</p:attrName>
                                        </p:attrNameLst>
                                      </p:cBhvr>
                                      <p:to>
                                        <p:strVal val="visible"/>
                                      </p:to>
                                    </p:set>
                                  </p:childTnLst>
                                </p:cTn>
                              </p:par>
                              <p:par>
                                <p:cTn id="44" presetID="42" presetClass="entr" presetSubtype="0" fill="hold" nodeType="withEffect">
                                  <p:stCondLst>
                                    <p:cond delay="0"/>
                                  </p:stCondLst>
                                  <p:childTnLst>
                                    <p:set>
                                      <p:cBhvr>
                                        <p:cTn id="45" dur="1" fill="hold">
                                          <p:stCondLst>
                                            <p:cond delay="0"/>
                                          </p:stCondLst>
                                        </p:cTn>
                                        <p:tgtEl>
                                          <p:spTgt spid="112"/>
                                        </p:tgtEl>
                                        <p:attrNameLst>
                                          <p:attrName>style.visibility</p:attrName>
                                        </p:attrNameLst>
                                      </p:cBhvr>
                                      <p:to>
                                        <p:strVal val="visible"/>
                                      </p:to>
                                    </p:set>
                                    <p:animEffect transition="in" filter="fade">
                                      <p:cBhvr>
                                        <p:cTn id="46" dur="1000"/>
                                        <p:tgtEl>
                                          <p:spTgt spid="112"/>
                                        </p:tgtEl>
                                      </p:cBhvr>
                                    </p:animEffect>
                                    <p:anim calcmode="lin" valueType="num">
                                      <p:cBhvr>
                                        <p:cTn id="47" dur="1000" fill="hold"/>
                                        <p:tgtEl>
                                          <p:spTgt spid="112"/>
                                        </p:tgtEl>
                                        <p:attrNameLst>
                                          <p:attrName>ppt_x</p:attrName>
                                        </p:attrNameLst>
                                      </p:cBhvr>
                                      <p:tavLst>
                                        <p:tav tm="0">
                                          <p:val>
                                            <p:strVal val="#ppt_x"/>
                                          </p:val>
                                        </p:tav>
                                        <p:tav tm="100000">
                                          <p:val>
                                            <p:strVal val="#ppt_x"/>
                                          </p:val>
                                        </p:tav>
                                      </p:tavLst>
                                    </p:anim>
                                    <p:anim calcmode="lin" valueType="num">
                                      <p:cBhvr>
                                        <p:cTn id="48" dur="1000" fill="hold"/>
                                        <p:tgtEl>
                                          <p:spTgt spid="1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1"/>
          <p:cNvSpPr txBox="1">
            <a:spLocks noGrp="1"/>
          </p:cNvSpPr>
          <p:nvPr>
            <p:ph type="ctrTitle"/>
          </p:nvPr>
        </p:nvSpPr>
        <p:spPr>
          <a:xfrm>
            <a:off x="521725" y="153425"/>
            <a:ext cx="6281412" cy="389088"/>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SzPts val="990"/>
              <a:buNone/>
            </a:pPr>
            <a:r>
              <a:rPr lang="en" sz="2000" b="1" i="1" dirty="0">
                <a:solidFill>
                  <a:srgbClr val="0000FF"/>
                </a:solidFill>
                <a:latin typeface="Comfortaa"/>
                <a:sym typeface="Comfortaa"/>
              </a:rPr>
              <a:t>Was it too late for the rich man to change? </a:t>
            </a:r>
            <a:endParaRPr sz="2000" b="1" i="1" dirty="0">
              <a:solidFill>
                <a:srgbClr val="0000FF"/>
              </a:solidFill>
              <a:latin typeface="Comfortaa"/>
              <a:sym typeface="Comfortaa"/>
            </a:endParaRPr>
          </a:p>
        </p:txBody>
      </p:sp>
      <p:pic>
        <p:nvPicPr>
          <p:cNvPr id="118" name="Google Shape;118;p21"/>
          <p:cNvPicPr preferRelativeResize="0"/>
          <p:nvPr/>
        </p:nvPicPr>
        <p:blipFill>
          <a:blip r:embed="rId3">
            <a:alphaModFix/>
          </a:blip>
          <a:stretch>
            <a:fillRect/>
          </a:stretch>
        </p:blipFill>
        <p:spPr>
          <a:xfrm>
            <a:off x="8056134" y="63713"/>
            <a:ext cx="957600" cy="957600"/>
          </a:xfrm>
          <a:prstGeom prst="rect">
            <a:avLst/>
          </a:prstGeom>
          <a:noFill/>
          <a:ln>
            <a:noFill/>
          </a:ln>
        </p:spPr>
      </p:pic>
      <p:pic>
        <p:nvPicPr>
          <p:cNvPr id="119" name="Google Shape;119;p21"/>
          <p:cNvPicPr preferRelativeResize="0"/>
          <p:nvPr/>
        </p:nvPicPr>
        <p:blipFill>
          <a:blip r:embed="rId4">
            <a:alphaModFix/>
          </a:blip>
          <a:stretch>
            <a:fillRect/>
          </a:stretch>
        </p:blipFill>
        <p:spPr>
          <a:xfrm>
            <a:off x="130266" y="542514"/>
            <a:ext cx="6281412" cy="4549612"/>
          </a:xfrm>
          <a:prstGeom prst="rect">
            <a:avLst/>
          </a:prstGeom>
          <a:noFill/>
          <a:ln>
            <a:noFill/>
          </a:ln>
        </p:spPr>
      </p:pic>
      <p:sp>
        <p:nvSpPr>
          <p:cNvPr id="2" name="TextBox 1">
            <a:extLst>
              <a:ext uri="{FF2B5EF4-FFF2-40B4-BE49-F238E27FC236}">
                <a16:creationId xmlns:a16="http://schemas.microsoft.com/office/drawing/2014/main" id="{E0F993D2-B7A1-421D-1891-4C8025C20707}"/>
              </a:ext>
            </a:extLst>
          </p:cNvPr>
          <p:cNvSpPr txBox="1"/>
          <p:nvPr/>
        </p:nvSpPr>
        <p:spPr>
          <a:xfrm>
            <a:off x="6565392" y="1908712"/>
            <a:ext cx="2448342" cy="1631216"/>
          </a:xfrm>
          <a:prstGeom prst="rect">
            <a:avLst/>
          </a:prstGeom>
          <a:noFill/>
        </p:spPr>
        <p:txBody>
          <a:bodyPr wrap="square" rtlCol="0">
            <a:spAutoFit/>
          </a:bodyPr>
          <a:lstStyle/>
          <a:p>
            <a:pPr lvl="0" algn="ctr">
              <a:buSzPts val="990"/>
            </a:pPr>
            <a:r>
              <a:rPr lang="en-US" sz="2000" dirty="0">
                <a:latin typeface="Comfortaa"/>
                <a:ea typeface="Comfortaa"/>
                <a:cs typeface="Comfortaa"/>
              </a:rPr>
              <a:t>Yes. However you live on earth determines where you go after death</a:t>
            </a:r>
            <a:r>
              <a:rPr lang="es-ES" sz="2000" dirty="0">
                <a:latin typeface="Comfortaa"/>
                <a:ea typeface="Comfortaa"/>
                <a:cs typeface="Comfortaa"/>
                <a:sym typeface="Comfortaa"/>
              </a:rPr>
              <a:t>.</a:t>
            </a:r>
          </a:p>
        </p:txBody>
      </p:sp>
      <p:sp>
        <p:nvSpPr>
          <p:cNvPr id="9" name="TextBox 8">
            <a:extLst>
              <a:ext uri="{FF2B5EF4-FFF2-40B4-BE49-F238E27FC236}">
                <a16:creationId xmlns:a16="http://schemas.microsoft.com/office/drawing/2014/main" id="{DCAE46DB-7EAB-A9AA-0307-379FDC59BF9F}"/>
              </a:ext>
            </a:extLst>
          </p:cNvPr>
          <p:cNvSpPr txBox="1"/>
          <p:nvPr/>
        </p:nvSpPr>
        <p:spPr>
          <a:xfrm rot="20139484">
            <a:off x="2916936" y="1536192"/>
            <a:ext cx="886968" cy="284693"/>
          </a:xfrm>
          <a:prstGeom prst="rect">
            <a:avLst/>
          </a:prstGeom>
          <a:solidFill>
            <a:srgbClr val="FFFF00"/>
          </a:solidFill>
          <a:ln w="28575">
            <a:solidFill>
              <a:schemeClr val="tx1"/>
            </a:solidFill>
          </a:ln>
        </p:spPr>
        <p:txBody>
          <a:bodyPr wrap="square" rtlCol="0">
            <a:spAutoFit/>
          </a:bodyPr>
          <a:lstStyle/>
          <a:p>
            <a:r>
              <a:rPr lang="en-US" sz="1250" dirty="0"/>
              <a:t>CHURCH</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42"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TotalTime>
  <Words>940</Words>
  <Application>Microsoft Office PowerPoint</Application>
  <PresentationFormat>On-screen Show (16:9)</PresentationFormat>
  <Paragraphs>65</Paragraphs>
  <Slides>16</Slides>
  <Notes>15</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Comfortaa</vt:lpstr>
      <vt:lpstr>Cambria</vt:lpstr>
      <vt:lpstr>Arial</vt:lpstr>
      <vt:lpstr>Times New Roman</vt:lpstr>
      <vt:lpstr>Simple Light</vt:lpstr>
      <vt:lpstr>Friends of Jesus and Mary www.fcpeace.org</vt:lpstr>
      <vt:lpstr>The Parable of Lazarus and the Rich Man</vt:lpstr>
      <vt:lpstr>PowerPoint Presentation</vt:lpstr>
      <vt:lpstr>'My child, remember that you received what was good during your lifetime while Lazarus likewise received what was bad; but now he is comforted here, whereas you are tormented.’</vt:lpstr>
      <vt:lpstr>Moreover, between us and you a great chasm is established to prevent anyone from crossing who might wish to go from our side to yours or from your side to ours.'</vt:lpstr>
      <vt:lpstr>But Abraham replied, 'They have Moses and the prophets. Let them listen to them.'</vt:lpstr>
      <vt:lpstr>Reflection… </vt:lpstr>
      <vt:lpstr>PowerPoint Presentation</vt:lpstr>
      <vt:lpstr>Was it too late for the rich man to change? </vt:lpstr>
      <vt:lpstr>PowerPoint Presentation</vt:lpstr>
      <vt:lpstr>What does Jesus want to teach us with this parable? </vt:lpstr>
      <vt:lpstr>Activity</vt:lpstr>
      <vt:lpstr>PowerPoint Presentation</vt:lpstr>
      <vt:lpstr>Activity</vt:lpstr>
      <vt:lpstr>Prayer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Amigos de Jesus Y Maria www.fcpeace.org</dc:title>
  <dc:creator>Maria Varona</dc:creator>
  <cp:lastModifiedBy>Maria Varona</cp:lastModifiedBy>
  <cp:revision>17</cp:revision>
  <dcterms:modified xsi:type="dcterms:W3CDTF">2022-09-19T01:13:52Z</dcterms:modified>
</cp:coreProperties>
</file>