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24E6C64B-F81D-4274-BFF8-CE4B0204827B}" type="datetimeFigureOut">
              <a:rPr lang="en-US" smtClean="0"/>
              <a:t>9/25/2022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292923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4E6C64B-F81D-4274-BFF8-CE4B0204827B}" type="datetimeFigureOut">
              <a:rPr lang="en-US" smtClean="0"/>
              <a:t>9/25/2022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302852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4E6C64B-F81D-4274-BFF8-CE4B0204827B}" type="datetimeFigureOut">
              <a:rPr lang="en-US" smtClean="0"/>
              <a:t>9/25/2022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376385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4E6C64B-F81D-4274-BFF8-CE4B0204827B}" type="datetimeFigureOut">
              <a:rPr lang="en-US" smtClean="0"/>
              <a:t>9/25/2022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398566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4E6C64B-F81D-4274-BFF8-CE4B0204827B}" type="datetimeFigureOut">
              <a:rPr lang="en-US" smtClean="0"/>
              <a:t>9/25/2022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291877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24E6C64B-F81D-4274-BFF8-CE4B0204827B}" type="datetimeFigureOut">
              <a:rPr lang="en-US" smtClean="0"/>
              <a:t>9/25/2022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309343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24E6C64B-F81D-4274-BFF8-CE4B0204827B}" type="datetimeFigureOut">
              <a:rPr lang="en-US" smtClean="0"/>
              <a:t>9/25/2022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94228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24E6C64B-F81D-4274-BFF8-CE4B0204827B}" type="datetimeFigureOut">
              <a:rPr lang="en-US" smtClean="0"/>
              <a:t>9/25/2022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121900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4E6C64B-F81D-4274-BFF8-CE4B0204827B}" type="datetimeFigureOut">
              <a:rPr lang="en-US" smtClean="0"/>
              <a:t>9/25/2022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218814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4E6C64B-F81D-4274-BFF8-CE4B0204827B}" type="datetimeFigureOut">
              <a:rPr lang="en-US" smtClean="0"/>
              <a:t>9/25/2022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39207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4E6C64B-F81D-4274-BFF8-CE4B0204827B}" type="datetimeFigureOut">
              <a:rPr lang="en-US" smtClean="0"/>
              <a:t>9/25/2022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1A0D27-A9F2-4BD9-9EB8-A05E4D85DA5C}" type="slidenum">
              <a:rPr lang="en-US" smtClean="0"/>
              <a:t>‹#›</a:t>
            </a:fld>
            <a:endParaRPr lang="en-US"/>
          </a:p>
        </p:txBody>
      </p:sp>
    </p:spTree>
    <p:extLst>
      <p:ext uri="{BB962C8B-B14F-4D97-AF65-F5344CB8AC3E}">
        <p14:creationId xmlns:p14="http://schemas.microsoft.com/office/powerpoint/2010/main" val="93457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CA5A"/>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6C64B-F81D-4274-BFF8-CE4B0204827B}" type="datetimeFigureOut">
              <a:rPr lang="en-US" smtClean="0"/>
              <a:t>9/25/2022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A0D27-A9F2-4BD9-9EB8-A05E4D85DA5C}" type="slidenum">
              <a:rPr lang="en-US" smtClean="0"/>
              <a:t>‹#›</a:t>
            </a:fld>
            <a:endParaRPr lang="en-US"/>
          </a:p>
        </p:txBody>
      </p:sp>
    </p:spTree>
    <p:extLst>
      <p:ext uri="{BB962C8B-B14F-4D97-AF65-F5344CB8AC3E}">
        <p14:creationId xmlns:p14="http://schemas.microsoft.com/office/powerpoint/2010/main" val="228180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eWFAezIAvhs?feature=oembed" TargetMode="External"/><Relationship Id="rId5" Type="http://schemas.openxmlformats.org/officeDocument/2006/relationships/image" Target="../media/image35.jpeg"/><Relationship Id="rId4" Type="http://schemas.openxmlformats.org/officeDocument/2006/relationships/hyperlink" Target="https://youtu.be/eWFAezIAvh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mas De árboles Con Hojas Verdes Sobre Fondo De Cielo Azul. Ilustraciones  Svg, Vectoriales, Clip Art Vectorizado Libre De Derechos. Image 60186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908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422400" y="2104390"/>
            <a:ext cx="9144000" cy="2282810"/>
          </a:xfrm>
        </p:spPr>
        <p:txBody>
          <a:bodyPr>
            <a:normAutofit/>
          </a:bodyPr>
          <a:lstStyle/>
          <a:p>
            <a:r>
              <a:rPr lang="es-419" dirty="0" err="1">
                <a:solidFill>
                  <a:schemeClr val="accent1">
                    <a:lumMod val="50000"/>
                  </a:schemeClr>
                </a:solidFill>
                <a:latin typeface="Arial Rounded MT Bold" panose="020F0704030504030204" pitchFamily="34" charset="0"/>
              </a:rPr>
              <a:t>Ministry</a:t>
            </a:r>
            <a:r>
              <a:rPr lang="es-419" dirty="0">
                <a:solidFill>
                  <a:schemeClr val="accent1">
                    <a:lumMod val="50000"/>
                  </a:schemeClr>
                </a:solidFill>
                <a:latin typeface="Arial Rounded MT Bold" panose="020F0704030504030204" pitchFamily="34" charset="0"/>
              </a:rPr>
              <a:t> Friends </a:t>
            </a:r>
            <a:r>
              <a:rPr lang="es-419" dirty="0" err="1">
                <a:solidFill>
                  <a:schemeClr val="accent1">
                    <a:lumMod val="50000"/>
                  </a:schemeClr>
                </a:solidFill>
                <a:latin typeface="Arial Rounded MT Bold" panose="020F0704030504030204" pitchFamily="34" charset="0"/>
              </a:rPr>
              <a:t>of</a:t>
            </a:r>
            <a:r>
              <a:rPr lang="es-419" dirty="0">
                <a:solidFill>
                  <a:schemeClr val="accent1">
                    <a:lumMod val="50000"/>
                  </a:schemeClr>
                </a:solidFill>
                <a:latin typeface="Arial Rounded MT Bold" panose="020F0704030504030204" pitchFamily="34" charset="0"/>
              </a:rPr>
              <a:t> </a:t>
            </a:r>
            <a:r>
              <a:rPr lang="es-419" dirty="0" err="1">
                <a:solidFill>
                  <a:schemeClr val="accent1">
                    <a:lumMod val="50000"/>
                  </a:schemeClr>
                </a:solidFill>
                <a:latin typeface="Arial Rounded MT Bold" panose="020F0704030504030204" pitchFamily="34" charset="0"/>
              </a:rPr>
              <a:t>Jesus</a:t>
            </a:r>
            <a:r>
              <a:rPr lang="es-419" dirty="0">
                <a:solidFill>
                  <a:schemeClr val="accent1">
                    <a:lumMod val="50000"/>
                  </a:schemeClr>
                </a:solidFill>
                <a:latin typeface="Arial Rounded MT Bold" panose="020F0704030504030204" pitchFamily="34" charset="0"/>
              </a:rPr>
              <a:t> and Mary</a:t>
            </a:r>
            <a:br>
              <a:rPr lang="es-419" dirty="0">
                <a:solidFill>
                  <a:schemeClr val="accent1">
                    <a:lumMod val="50000"/>
                  </a:schemeClr>
                </a:solidFill>
                <a:latin typeface="Arial Rounded MT Bold" panose="020F0704030504030204" pitchFamily="34" charset="0"/>
              </a:rPr>
            </a:br>
            <a:r>
              <a:rPr lang="es-419" sz="2800" dirty="0">
                <a:solidFill>
                  <a:srgbClr val="7030A0"/>
                </a:solidFill>
              </a:rPr>
              <a:t>www.fcpeace.org</a:t>
            </a:r>
            <a:endParaRPr lang="en-US" sz="2800" dirty="0"/>
          </a:p>
        </p:txBody>
      </p:sp>
      <p:sp>
        <p:nvSpPr>
          <p:cNvPr id="3" name="Subtítulo 2"/>
          <p:cNvSpPr>
            <a:spLocks noGrp="1"/>
          </p:cNvSpPr>
          <p:nvPr>
            <p:ph type="subTitle" idx="1"/>
          </p:nvPr>
        </p:nvSpPr>
        <p:spPr>
          <a:xfrm>
            <a:off x="5461000" y="5740400"/>
            <a:ext cx="6604000" cy="927100"/>
          </a:xfrm>
        </p:spPr>
        <p:txBody>
          <a:bodyPr>
            <a:normAutofit fontScale="25000" lnSpcReduction="20000"/>
          </a:bodyPr>
          <a:lstStyle/>
          <a:p>
            <a:pPr algn="l"/>
            <a:r>
              <a:rPr lang="en-US" sz="11200" dirty="0" err="1">
                <a:solidFill>
                  <a:srgbClr val="7030A0"/>
                </a:solidFill>
              </a:rPr>
              <a:t>Ciclo</a:t>
            </a:r>
            <a:r>
              <a:rPr lang="en-US" sz="11200" dirty="0">
                <a:solidFill>
                  <a:srgbClr val="7030A0"/>
                </a:solidFill>
              </a:rPr>
              <a:t> C-XXVII Sunday in Ordinary Time</a:t>
            </a:r>
          </a:p>
          <a:p>
            <a:pPr algn="l"/>
            <a:r>
              <a:rPr lang="en-US" sz="11200" b="1" dirty="0">
                <a:solidFill>
                  <a:srgbClr val="002060"/>
                </a:solidFill>
              </a:rPr>
              <a:t> </a:t>
            </a:r>
            <a:r>
              <a:rPr lang="en-US" sz="11200" b="1" i="1" dirty="0">
                <a:solidFill>
                  <a:srgbClr val="002060"/>
                </a:solidFill>
              </a:rPr>
              <a:t>Luke 17, 5-10 </a:t>
            </a:r>
            <a:endParaRPr lang="en-US" sz="11200" b="1" dirty="0">
              <a:solidFill>
                <a:srgbClr val="002060"/>
              </a:solidFill>
            </a:endParaRPr>
          </a:p>
          <a:p>
            <a:endParaRPr lang="en-US" dirty="0"/>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9994900" y="-22224"/>
            <a:ext cx="2197100" cy="2197100"/>
          </a:xfrm>
          <a:prstGeom prst="ellipse">
            <a:avLst/>
          </a:prstGeom>
          <a:ln>
            <a:noFill/>
          </a:ln>
          <a:effectLst>
            <a:softEdge rad="112500"/>
          </a:effectLst>
        </p:spPr>
      </p:pic>
      <p:sp>
        <p:nvSpPr>
          <p:cNvPr id="7" name="Título 1"/>
          <p:cNvSpPr txBox="1">
            <a:spLocks/>
          </p:cNvSpPr>
          <p:nvPr/>
        </p:nvSpPr>
        <p:spPr>
          <a:xfrm>
            <a:off x="1422400" y="4548528"/>
            <a:ext cx="9144000" cy="713076"/>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err="1">
                <a:solidFill>
                  <a:schemeClr val="accent2">
                    <a:lumMod val="75000"/>
                  </a:schemeClr>
                </a:solidFill>
                <a:latin typeface="Arial Rounded MT Bold" panose="020F0704030504030204" pitchFamily="34" charset="0"/>
              </a:rPr>
              <a:t>Faith</a:t>
            </a:r>
            <a:r>
              <a:rPr lang="es-ES" dirty="0">
                <a:solidFill>
                  <a:schemeClr val="accent2">
                    <a:lumMod val="75000"/>
                  </a:schemeClr>
                </a:solidFill>
                <a:latin typeface="Arial Rounded MT Bold" panose="020F0704030504030204" pitchFamily="34" charset="0"/>
              </a:rPr>
              <a:t> </a:t>
            </a:r>
            <a:r>
              <a:rPr lang="es-ES" dirty="0" err="1">
                <a:solidFill>
                  <a:schemeClr val="accent2">
                    <a:lumMod val="75000"/>
                  </a:schemeClr>
                </a:solidFill>
                <a:latin typeface="Arial Rounded MT Bold" panose="020F0704030504030204" pitchFamily="34" charset="0"/>
              </a:rPr>
              <a:t>the</a:t>
            </a:r>
            <a:r>
              <a:rPr lang="es-ES" dirty="0">
                <a:solidFill>
                  <a:schemeClr val="accent2">
                    <a:lumMod val="75000"/>
                  </a:schemeClr>
                </a:solidFill>
                <a:latin typeface="Arial Rounded MT Bold" panose="020F0704030504030204" pitchFamily="34" charset="0"/>
              </a:rPr>
              <a:t> </a:t>
            </a:r>
            <a:r>
              <a:rPr lang="es-ES" dirty="0" err="1">
                <a:solidFill>
                  <a:schemeClr val="accent2">
                    <a:lumMod val="75000"/>
                  </a:schemeClr>
                </a:solidFill>
                <a:latin typeface="Arial Rounded MT Bold" panose="020F0704030504030204" pitchFamily="34" charset="0"/>
              </a:rPr>
              <a:t>size</a:t>
            </a:r>
            <a:r>
              <a:rPr lang="es-ES" dirty="0">
                <a:solidFill>
                  <a:schemeClr val="accent2">
                    <a:lumMod val="75000"/>
                  </a:schemeClr>
                </a:solidFill>
                <a:latin typeface="Arial Rounded MT Bold" panose="020F0704030504030204" pitchFamily="34" charset="0"/>
              </a:rPr>
              <a:t> </a:t>
            </a:r>
            <a:r>
              <a:rPr lang="es-ES" dirty="0" err="1">
                <a:solidFill>
                  <a:schemeClr val="accent2">
                    <a:lumMod val="75000"/>
                  </a:schemeClr>
                </a:solidFill>
                <a:latin typeface="Arial Rounded MT Bold" panose="020F0704030504030204" pitchFamily="34" charset="0"/>
              </a:rPr>
              <a:t>of</a:t>
            </a:r>
            <a:r>
              <a:rPr lang="es-ES" dirty="0">
                <a:solidFill>
                  <a:schemeClr val="accent2">
                    <a:lumMod val="75000"/>
                  </a:schemeClr>
                </a:solidFill>
                <a:latin typeface="Arial Rounded MT Bold" panose="020F0704030504030204" pitchFamily="34" charset="0"/>
              </a:rPr>
              <a:t> a </a:t>
            </a:r>
            <a:r>
              <a:rPr lang="es-ES" dirty="0" err="1">
                <a:solidFill>
                  <a:schemeClr val="accent2">
                    <a:lumMod val="75000"/>
                  </a:schemeClr>
                </a:solidFill>
                <a:latin typeface="Arial Rounded MT Bold" panose="020F0704030504030204" pitchFamily="34" charset="0"/>
              </a:rPr>
              <a:t>mustard</a:t>
            </a:r>
            <a:r>
              <a:rPr lang="es-ES" dirty="0">
                <a:solidFill>
                  <a:schemeClr val="accent2">
                    <a:lumMod val="75000"/>
                  </a:schemeClr>
                </a:solidFill>
                <a:latin typeface="Arial Rounded MT Bold" panose="020F0704030504030204" pitchFamily="34" charset="0"/>
              </a:rPr>
              <a:t> </a:t>
            </a:r>
            <a:r>
              <a:rPr lang="es-ES" dirty="0" err="1">
                <a:solidFill>
                  <a:schemeClr val="accent2">
                    <a:lumMod val="75000"/>
                  </a:schemeClr>
                </a:solidFill>
                <a:latin typeface="Arial Rounded MT Bold" panose="020F0704030504030204" pitchFamily="34" charset="0"/>
              </a:rPr>
              <a:t>seed</a:t>
            </a:r>
            <a:r>
              <a:rPr lang="es-ES" dirty="0">
                <a:solidFill>
                  <a:schemeClr val="accent2">
                    <a:lumMod val="75000"/>
                  </a:schemeClr>
                </a:solidFill>
                <a:latin typeface="Arial Rounded MT Bold" panose="020F0704030504030204" pitchFamily="34" charset="0"/>
              </a:rPr>
              <a:t>.</a:t>
            </a:r>
            <a:r>
              <a:rPr lang="es-419" dirty="0">
                <a:solidFill>
                  <a:schemeClr val="accent2">
                    <a:lumMod val="75000"/>
                  </a:schemeClr>
                </a:solidFill>
                <a:latin typeface="Arial Rounded MT Bold" panose="020F0704030504030204" pitchFamily="34" charset="0"/>
              </a:rPr>
              <a:t>	</a:t>
            </a:r>
            <a:endParaRPr lang="en-US" dirty="0">
              <a:solidFill>
                <a:schemeClr val="accent2">
                  <a:lumMod val="75000"/>
                </a:schemeClr>
              </a:solidFill>
            </a:endParaRPr>
          </a:p>
        </p:txBody>
      </p:sp>
    </p:spTree>
    <p:extLst>
      <p:ext uri="{BB962C8B-B14F-4D97-AF65-F5344CB8AC3E}">
        <p14:creationId xmlns:p14="http://schemas.microsoft.com/office/powerpoint/2010/main" val="808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799DC1-8C4F-C033-88F9-1C87FC70CAF9}"/>
              </a:ext>
            </a:extLst>
          </p:cNvPr>
          <p:cNvPicPr>
            <a:picLocks noChangeAspect="1"/>
          </p:cNvPicPr>
          <p:nvPr/>
        </p:nvPicPr>
        <p:blipFill>
          <a:blip r:embed="rId2"/>
          <a:stretch>
            <a:fillRect/>
          </a:stretch>
        </p:blipFill>
        <p:spPr>
          <a:xfrm>
            <a:off x="1840992" y="1"/>
            <a:ext cx="8449055" cy="6858000"/>
          </a:xfrm>
          <a:prstGeom prst="rect">
            <a:avLst/>
          </a:prstGeom>
        </p:spPr>
      </p:pic>
    </p:spTree>
    <p:extLst>
      <p:ext uri="{BB962C8B-B14F-4D97-AF65-F5344CB8AC3E}">
        <p14:creationId xmlns:p14="http://schemas.microsoft.com/office/powerpoint/2010/main" val="178143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69387" y="365124"/>
            <a:ext cx="10515600" cy="1325563"/>
          </a:xfrm>
        </p:spPr>
        <p:txBody>
          <a:bodyPr>
            <a:normAutofit/>
          </a:bodyPr>
          <a:lstStyle/>
          <a:p>
            <a:r>
              <a:rPr lang="en-US" sz="5400" b="1" dirty="0">
                <a:solidFill>
                  <a:schemeClr val="accent2">
                    <a:lumMod val="75000"/>
                  </a:schemeClr>
                </a:solidFill>
              </a:rPr>
              <a:t>Prayer</a:t>
            </a:r>
          </a:p>
        </p:txBody>
      </p:sp>
      <p:sp>
        <p:nvSpPr>
          <p:cNvPr id="7" name="Marcador de contenido 2"/>
          <p:cNvSpPr>
            <a:spLocks noGrp="1"/>
          </p:cNvSpPr>
          <p:nvPr>
            <p:ph idx="1"/>
          </p:nvPr>
        </p:nvSpPr>
        <p:spPr>
          <a:xfrm>
            <a:off x="562708" y="2537645"/>
            <a:ext cx="6838485" cy="3692467"/>
          </a:xfrm>
        </p:spPr>
        <p:txBody>
          <a:bodyPr>
            <a:noAutofit/>
          </a:bodyPr>
          <a:lstStyle/>
          <a:p>
            <a:pPr marL="0" indent="0" algn="ctr">
              <a:buNone/>
            </a:pPr>
            <a:r>
              <a:rPr lang="en-US" sz="3200" dirty="0"/>
              <a:t>Jesus, </a:t>
            </a:r>
          </a:p>
          <a:p>
            <a:pPr marL="0" indent="0" algn="ctr">
              <a:buNone/>
            </a:pPr>
            <a:r>
              <a:rPr lang="en-US" sz="3200" dirty="0"/>
              <a:t>Increase my faith so I may believe that You are everything, and You can do anything. Help me to pray more, forgive more, love more.  Help me to be a better witness of your love and power.  </a:t>
            </a:r>
            <a:r>
              <a:rPr lang="es-ES" sz="3200" dirty="0"/>
              <a:t>Amen</a:t>
            </a:r>
            <a:endParaRPr lang="en-US" sz="3200" dirty="0"/>
          </a:p>
        </p:txBody>
      </p:sp>
      <p:pic>
        <p:nvPicPr>
          <p:cNvPr id="2" name="Imagen 1"/>
          <p:cNvPicPr>
            <a:picLocks noChangeAspect="1"/>
          </p:cNvPicPr>
          <p:nvPr/>
        </p:nvPicPr>
        <p:blipFill>
          <a:blip r:embed="rId2"/>
          <a:stretch>
            <a:fillRect/>
          </a:stretch>
        </p:blipFill>
        <p:spPr>
          <a:xfrm>
            <a:off x="3584712" y="421431"/>
            <a:ext cx="2173662" cy="1634395"/>
          </a:xfrm>
          <a:prstGeom prst="rect">
            <a:avLst/>
          </a:prstGeom>
          <a:ln>
            <a:noFill/>
          </a:ln>
          <a:effectLst>
            <a:softEdge rad="112500"/>
          </a:effectLst>
        </p:spPr>
      </p:pic>
      <p:pic>
        <p:nvPicPr>
          <p:cNvPr id="3" name="Imagen 2"/>
          <p:cNvPicPr>
            <a:picLocks noChangeAspect="1"/>
          </p:cNvPicPr>
          <p:nvPr/>
        </p:nvPicPr>
        <p:blipFill>
          <a:blip r:embed="rId3"/>
          <a:stretch>
            <a:fillRect/>
          </a:stretch>
        </p:blipFill>
        <p:spPr>
          <a:xfrm>
            <a:off x="8040573" y="1027906"/>
            <a:ext cx="3512047" cy="5035269"/>
          </a:xfrm>
          <a:prstGeom prst="rect">
            <a:avLst/>
          </a:prstGeom>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4"/>
          <a:stretch>
            <a:fillRect/>
          </a:stretch>
        </p:blipFill>
        <p:spPr>
          <a:xfrm>
            <a:off x="11188700" y="5854700"/>
            <a:ext cx="1003300" cy="1003300"/>
          </a:xfrm>
          <a:prstGeom prst="ellipse">
            <a:avLst/>
          </a:prstGeom>
          <a:ln>
            <a:noFill/>
          </a:ln>
          <a:effectLst>
            <a:softEdge rad="112500"/>
          </a:effectLst>
        </p:spPr>
      </p:pic>
    </p:spTree>
    <p:extLst>
      <p:ext uri="{BB962C8B-B14F-4D97-AF65-F5344CB8AC3E}">
        <p14:creationId xmlns:p14="http://schemas.microsoft.com/office/powerpoint/2010/main" val="133501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1511181" y="6140450"/>
            <a:ext cx="680819" cy="680819"/>
          </a:xfrm>
          <a:prstGeom prst="ellipse">
            <a:avLst/>
          </a:prstGeom>
          <a:ln>
            <a:noFill/>
          </a:ln>
          <a:effectLst>
            <a:softEdge rad="112500"/>
          </a:effectLst>
        </p:spPr>
      </p:pic>
      <p:pic>
        <p:nvPicPr>
          <p:cNvPr id="7" name="Picture 6">
            <a:extLst>
              <a:ext uri="{FF2B5EF4-FFF2-40B4-BE49-F238E27FC236}">
                <a16:creationId xmlns:a16="http://schemas.microsoft.com/office/drawing/2014/main" id="{7257A3D6-8F8D-69A6-6FDF-E1CB46C34ECD}"/>
              </a:ext>
            </a:extLst>
          </p:cNvPr>
          <p:cNvPicPr>
            <a:picLocks noChangeAspect="1"/>
          </p:cNvPicPr>
          <p:nvPr/>
        </p:nvPicPr>
        <p:blipFill>
          <a:blip r:embed="rId3"/>
          <a:stretch>
            <a:fillRect/>
          </a:stretch>
        </p:blipFill>
        <p:spPr>
          <a:xfrm>
            <a:off x="2231136" y="-7461"/>
            <a:ext cx="7705344" cy="6828730"/>
          </a:xfrm>
          <a:prstGeom prst="rect">
            <a:avLst/>
          </a:prstGeom>
        </p:spPr>
      </p:pic>
    </p:spTree>
    <p:extLst>
      <p:ext uri="{BB962C8B-B14F-4D97-AF65-F5344CB8AC3E}">
        <p14:creationId xmlns:p14="http://schemas.microsoft.com/office/powerpoint/2010/main" val="17805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6523" y="998807"/>
            <a:ext cx="11549576" cy="5458264"/>
          </a:xfrm>
          <a:prstGeom prst="rect">
            <a:avLst/>
          </a:prstGeom>
          <a:noFill/>
          <a:ln w="317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1388188" y="129551"/>
            <a:ext cx="660400" cy="660400"/>
          </a:xfrm>
          <a:prstGeom prst="ellipse">
            <a:avLst/>
          </a:prstGeom>
          <a:ln>
            <a:noFill/>
          </a:ln>
          <a:effectLst>
            <a:softEdge rad="112500"/>
          </a:effectLst>
        </p:spPr>
      </p:pic>
      <p:sp>
        <p:nvSpPr>
          <p:cNvPr id="6" name="TextBox 5">
            <a:extLst>
              <a:ext uri="{FF2B5EF4-FFF2-40B4-BE49-F238E27FC236}">
                <a16:creationId xmlns:a16="http://schemas.microsoft.com/office/drawing/2014/main" id="{71477CE5-C2B1-B78B-7EA7-8C67DFF73CB7}"/>
              </a:ext>
            </a:extLst>
          </p:cNvPr>
          <p:cNvSpPr txBox="1"/>
          <p:nvPr/>
        </p:nvSpPr>
        <p:spPr>
          <a:xfrm>
            <a:off x="609600" y="129551"/>
            <a:ext cx="9875520" cy="369332"/>
          </a:xfrm>
          <a:prstGeom prst="rect">
            <a:avLst/>
          </a:prstGeom>
          <a:noFill/>
        </p:spPr>
        <p:txBody>
          <a:bodyPr wrap="square" rtlCol="0">
            <a:spAutoFit/>
          </a:bodyPr>
          <a:lstStyle/>
          <a:p>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Fly, Lifetree Kids, (Ctrl Click)</a:t>
            </a:r>
            <a:r>
              <a:rPr lang="en-US" sz="18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https://youtu.be/eWFAezIAvhs</a:t>
            </a:r>
            <a:endParaRPr lang="en-US" dirty="0"/>
          </a:p>
        </p:txBody>
      </p:sp>
      <p:pic>
        <p:nvPicPr>
          <p:cNvPr id="7" name="Online Media 6" title="Fly | Sky VBS Music Video | Group Publishing">
            <a:hlinkClick r:id="" action="ppaction://media"/>
            <a:extLst>
              <a:ext uri="{FF2B5EF4-FFF2-40B4-BE49-F238E27FC236}">
                <a16:creationId xmlns:a16="http://schemas.microsoft.com/office/drawing/2014/main" id="{3AD9F31A-1A27-70A7-0BC8-5B963B83C07A}"/>
              </a:ext>
            </a:extLst>
          </p:cNvPr>
          <p:cNvPicPr>
            <a:picLocks noRot="1" noChangeAspect="1"/>
          </p:cNvPicPr>
          <p:nvPr>
            <a:videoFile r:link="rId1"/>
          </p:nvPr>
        </p:nvPicPr>
        <p:blipFill>
          <a:blip r:embed="rId5"/>
          <a:stretch>
            <a:fillRect/>
          </a:stretch>
        </p:blipFill>
        <p:spPr>
          <a:xfrm>
            <a:off x="438912" y="1121664"/>
            <a:ext cx="11253216" cy="5200498"/>
          </a:xfrm>
          <a:prstGeom prst="rect">
            <a:avLst/>
          </a:prstGeom>
        </p:spPr>
      </p:pic>
    </p:spTree>
    <p:extLst>
      <p:ext uri="{BB962C8B-B14F-4D97-AF65-F5344CB8AC3E}">
        <p14:creationId xmlns:p14="http://schemas.microsoft.com/office/powerpoint/2010/main" val="27017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2">
                    <a:lumMod val="75000"/>
                  </a:schemeClr>
                </a:solidFill>
              </a:rPr>
              <a:t>Gospel according to Luke 17, 5-10</a:t>
            </a:r>
          </a:p>
        </p:txBody>
      </p:sp>
      <p:sp>
        <p:nvSpPr>
          <p:cNvPr id="3" name="Marcador de contenido 2"/>
          <p:cNvSpPr>
            <a:spLocks noGrp="1"/>
          </p:cNvSpPr>
          <p:nvPr>
            <p:ph idx="1"/>
          </p:nvPr>
        </p:nvSpPr>
        <p:spPr>
          <a:xfrm>
            <a:off x="838200" y="1579467"/>
            <a:ext cx="10515600" cy="4351338"/>
          </a:xfrm>
        </p:spPr>
        <p:txBody>
          <a:bodyPr/>
          <a:lstStyle/>
          <a:p>
            <a:pPr marL="0" indent="0" algn="just">
              <a:buNone/>
            </a:pPr>
            <a:r>
              <a:rPr lang="en-US" dirty="0"/>
              <a:t>The apostles said to the Lord, "Increase our faith." The Lord replied, "If you have faith the size of a mustard seed, you would say to this mulberry tree, 'Be uprooted and planted in the sea,' and it would obey you. </a:t>
            </a:r>
          </a:p>
        </p:txBody>
      </p:sp>
      <p:sp>
        <p:nvSpPr>
          <p:cNvPr id="6" name="Llamada ovalada 5">
            <a:hlinkClick r:id="" action="ppaction://noaction" highlightClick="1"/>
          </p:cNvPr>
          <p:cNvSpPr/>
          <p:nvPr/>
        </p:nvSpPr>
        <p:spPr>
          <a:xfrm>
            <a:off x="0" y="3432517"/>
            <a:ext cx="3319975" cy="2166425"/>
          </a:xfrm>
          <a:prstGeom prst="wedgeEllipseCallout">
            <a:avLst>
              <a:gd name="adj1" fmla="val 64965"/>
              <a:gd name="adj2" fmla="val 3190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2"/>
          <a:stretch>
            <a:fillRect/>
          </a:stretch>
        </p:blipFill>
        <p:spPr>
          <a:xfrm>
            <a:off x="464632" y="3670065"/>
            <a:ext cx="2390710" cy="1563157"/>
          </a:xfrm>
          <a:prstGeom prst="rect">
            <a:avLst/>
          </a:prstGeom>
        </p:spPr>
      </p:pic>
      <p:grpSp>
        <p:nvGrpSpPr>
          <p:cNvPr id="9" name="Grupo 8"/>
          <p:cNvGrpSpPr/>
          <p:nvPr/>
        </p:nvGrpSpPr>
        <p:grpSpPr>
          <a:xfrm>
            <a:off x="3499127" y="3622459"/>
            <a:ext cx="8033825" cy="3235541"/>
            <a:chOff x="3499127" y="3622459"/>
            <a:chExt cx="8033825" cy="3235541"/>
          </a:xfrm>
        </p:grpSpPr>
        <p:pic>
          <p:nvPicPr>
            <p:cNvPr id="5" name="Imagen 4"/>
            <p:cNvPicPr>
              <a:picLocks noChangeAspect="1"/>
            </p:cNvPicPr>
            <p:nvPr/>
          </p:nvPicPr>
          <p:blipFill rotWithShape="1">
            <a:blip r:embed="rId3"/>
            <a:srcRect r="3741"/>
            <a:stretch/>
          </p:blipFill>
          <p:spPr>
            <a:xfrm>
              <a:off x="3499127" y="3622459"/>
              <a:ext cx="5785551" cy="3235541"/>
            </a:xfrm>
            <a:prstGeom prst="rect">
              <a:avLst/>
            </a:prstGeom>
          </p:spPr>
        </p:pic>
        <p:pic>
          <p:nvPicPr>
            <p:cNvPr id="4" name="Imagen 3"/>
            <p:cNvPicPr>
              <a:picLocks noChangeAspect="1"/>
            </p:cNvPicPr>
            <p:nvPr/>
          </p:nvPicPr>
          <p:blipFill>
            <a:blip r:embed="rId4"/>
            <a:stretch>
              <a:fillRect/>
            </a:stretch>
          </p:blipFill>
          <p:spPr>
            <a:xfrm>
              <a:off x="8792308" y="3826412"/>
              <a:ext cx="2740644" cy="3031588"/>
            </a:xfrm>
            <a:prstGeom prst="rect">
              <a:avLst/>
            </a:prstGeom>
          </p:spPr>
        </p:pic>
      </p:grpSp>
      <p:pic>
        <p:nvPicPr>
          <p:cNvPr id="11" name="Imagen 10"/>
          <p:cNvPicPr>
            <a:picLocks noChangeAspect="1"/>
          </p:cNvPicPr>
          <p:nvPr/>
        </p:nvPicPr>
        <p:blipFill>
          <a:blip r:embed="rId4"/>
          <a:stretch>
            <a:fillRect/>
          </a:stretch>
        </p:blipFill>
        <p:spPr>
          <a:xfrm>
            <a:off x="9990512" y="4422804"/>
            <a:ext cx="2201488" cy="2435196"/>
          </a:xfrm>
          <a:prstGeom prst="rect">
            <a:avLst/>
          </a:prstGeom>
        </p:spPr>
      </p:pic>
      <p:sp>
        <p:nvSpPr>
          <p:cNvPr id="10" name="CuadroTexto 9"/>
          <p:cNvSpPr txBox="1"/>
          <p:nvPr/>
        </p:nvSpPr>
        <p:spPr>
          <a:xfrm>
            <a:off x="525212" y="5928319"/>
            <a:ext cx="1643452" cy="646331"/>
          </a:xfrm>
          <a:prstGeom prst="rect">
            <a:avLst/>
          </a:prstGeom>
          <a:solidFill>
            <a:schemeClr val="accent4">
              <a:lumMod val="75000"/>
            </a:schemeClr>
          </a:solidFill>
        </p:spPr>
        <p:txBody>
          <a:bodyPr wrap="square" rtlCol="0">
            <a:spAutoFit/>
          </a:bodyPr>
          <a:lstStyle/>
          <a:p>
            <a:r>
              <a:rPr lang="en-US" dirty="0">
                <a:latin typeface="Agency FB" panose="020B0503020202020204" pitchFamily="34" charset="0"/>
              </a:rPr>
              <a:t>Click inside at the end of the reading.</a:t>
            </a:r>
          </a:p>
        </p:txBody>
      </p:sp>
      <p:sp>
        <p:nvSpPr>
          <p:cNvPr id="12" name="Flecha arriba 11"/>
          <p:cNvSpPr/>
          <p:nvPr/>
        </p:nvSpPr>
        <p:spPr>
          <a:xfrm>
            <a:off x="1684032" y="5537830"/>
            <a:ext cx="484632" cy="575835"/>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15378EA6-7FB2-59A7-00A0-73CD4C449085}"/>
              </a:ext>
            </a:extLst>
          </p:cNvPr>
          <p:cNvPicPr>
            <a:picLocks noChangeAspect="1"/>
          </p:cNvPicPr>
          <p:nvPr/>
        </p:nvPicPr>
        <p:blipFill>
          <a:blip r:embed="rId5"/>
          <a:stretch>
            <a:fillRect/>
          </a:stretch>
        </p:blipFill>
        <p:spPr>
          <a:xfrm>
            <a:off x="11196332" y="5925144"/>
            <a:ext cx="1003300" cy="1003300"/>
          </a:xfrm>
          <a:prstGeom prst="ellipse">
            <a:avLst/>
          </a:prstGeom>
          <a:ln>
            <a:noFill/>
          </a:ln>
          <a:effectLst>
            <a:softEdge rad="112500"/>
          </a:effectLst>
        </p:spPr>
      </p:pic>
    </p:spTree>
    <p:extLst>
      <p:ext uri="{BB962C8B-B14F-4D97-AF65-F5344CB8AC3E}">
        <p14:creationId xmlns:p14="http://schemas.microsoft.com/office/powerpoint/2010/main" val="3348851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100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625" y="174857"/>
            <a:ext cx="11535507" cy="2894059"/>
          </a:xfrm>
        </p:spPr>
        <p:txBody>
          <a:bodyPr>
            <a:normAutofit lnSpcReduction="10000"/>
          </a:bodyPr>
          <a:lstStyle/>
          <a:p>
            <a:pPr marL="0" indent="0">
              <a:buNone/>
            </a:pPr>
            <a:r>
              <a:rPr lang="en-US" dirty="0"/>
              <a:t>Who among you would say to your servant who has just come in from plowing or tending sheep in the field, 'Come here immediately and take your place at table'?  Would he not rather say to him, 'Prepare something for me to eat. Put on your apron and wait on me while I eat and drink. You may eat and drink when I am finished'?  Is he grateful to that servant because he did what was commanded? So should it be with you. When you have done all you have been commanded, say, 'We are unprofitable servants; we have done what we were obliged to do.'" </a:t>
            </a:r>
          </a:p>
        </p:txBody>
      </p:sp>
      <p:pic>
        <p:nvPicPr>
          <p:cNvPr id="13" name="Imagen 12"/>
          <p:cNvPicPr>
            <a:picLocks noChangeAspect="1"/>
          </p:cNvPicPr>
          <p:nvPr/>
        </p:nvPicPr>
        <p:blipFill>
          <a:blip r:embed="rId2"/>
          <a:stretch>
            <a:fillRect/>
          </a:stretch>
        </p:blipFill>
        <p:spPr>
          <a:xfrm>
            <a:off x="8275589" y="3643532"/>
            <a:ext cx="2918507" cy="3214468"/>
          </a:xfrm>
          <a:prstGeom prst="rect">
            <a:avLst/>
          </a:prstGeom>
        </p:spPr>
      </p:pic>
      <p:grpSp>
        <p:nvGrpSpPr>
          <p:cNvPr id="15" name="Grupo 14"/>
          <p:cNvGrpSpPr/>
          <p:nvPr/>
        </p:nvGrpSpPr>
        <p:grpSpPr>
          <a:xfrm>
            <a:off x="337625" y="3159614"/>
            <a:ext cx="7005711" cy="3698386"/>
            <a:chOff x="0" y="3306616"/>
            <a:chExt cx="7005711" cy="3698386"/>
          </a:xfrm>
        </p:grpSpPr>
        <p:pic>
          <p:nvPicPr>
            <p:cNvPr id="10" name="Imagen 9"/>
            <p:cNvPicPr>
              <a:picLocks noChangeAspect="1"/>
            </p:cNvPicPr>
            <p:nvPr/>
          </p:nvPicPr>
          <p:blipFill>
            <a:blip r:embed="rId3"/>
            <a:stretch>
              <a:fillRect/>
            </a:stretch>
          </p:blipFill>
          <p:spPr>
            <a:xfrm>
              <a:off x="1505244" y="3306616"/>
              <a:ext cx="5500467" cy="3698386"/>
            </a:xfrm>
            <a:prstGeom prst="rect">
              <a:avLst/>
            </a:prstGeom>
          </p:spPr>
        </p:pic>
        <p:pic>
          <p:nvPicPr>
            <p:cNvPr id="14" name="Imagen 13"/>
            <p:cNvPicPr>
              <a:picLocks noChangeAspect="1"/>
            </p:cNvPicPr>
            <p:nvPr/>
          </p:nvPicPr>
          <p:blipFill>
            <a:blip r:embed="rId4"/>
            <a:stretch>
              <a:fillRect/>
            </a:stretch>
          </p:blipFill>
          <p:spPr>
            <a:xfrm>
              <a:off x="0" y="3353298"/>
              <a:ext cx="2940148" cy="3493134"/>
            </a:xfrm>
            <a:prstGeom prst="rect">
              <a:avLst/>
            </a:prstGeom>
          </p:spPr>
        </p:pic>
      </p:grpSp>
      <p:sp>
        <p:nvSpPr>
          <p:cNvPr id="2" name="Igual que 1"/>
          <p:cNvSpPr/>
          <p:nvPr/>
        </p:nvSpPr>
        <p:spPr>
          <a:xfrm>
            <a:off x="7484013" y="4792764"/>
            <a:ext cx="1195754" cy="648717"/>
          </a:xfrm>
          <a:prstGeom prst="mathEqua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4">
            <a:extLst>
              <a:ext uri="{FF2B5EF4-FFF2-40B4-BE49-F238E27FC236}">
                <a16:creationId xmlns:a16="http://schemas.microsoft.com/office/drawing/2014/main" id="{15378EA6-7FB2-59A7-00A0-73CD4C449085}"/>
              </a:ext>
            </a:extLst>
          </p:cNvPr>
          <p:cNvPicPr>
            <a:picLocks noChangeAspect="1"/>
          </p:cNvPicPr>
          <p:nvPr/>
        </p:nvPicPr>
        <p:blipFill>
          <a:blip r:embed="rId5"/>
          <a:stretch>
            <a:fillRect/>
          </a:stretch>
        </p:blipFill>
        <p:spPr>
          <a:xfrm>
            <a:off x="11123049" y="5854700"/>
            <a:ext cx="1003300" cy="1003300"/>
          </a:xfrm>
          <a:prstGeom prst="ellipse">
            <a:avLst/>
          </a:prstGeom>
          <a:ln>
            <a:noFill/>
          </a:ln>
          <a:effectLst>
            <a:softEdge rad="112500"/>
          </a:effectLst>
        </p:spPr>
      </p:pic>
    </p:spTree>
    <p:extLst>
      <p:ext uri="{BB962C8B-B14F-4D97-AF65-F5344CB8AC3E}">
        <p14:creationId xmlns:p14="http://schemas.microsoft.com/office/powerpoint/2010/main" val="172749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2868" y="2451663"/>
            <a:ext cx="9566030" cy="1065259"/>
          </a:xfrm>
          <a:effectLst>
            <a:glow rad="101600">
              <a:schemeClr val="accent6">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txBody>
          <a:bodyPr>
            <a:noAutofit/>
          </a:bodyPr>
          <a:lstStyle/>
          <a:p>
            <a:pPr marL="0" indent="0" algn="ctr">
              <a:buNone/>
            </a:pPr>
            <a:r>
              <a:rPr lang="es-ES" sz="8800" dirty="0">
                <a:solidFill>
                  <a:schemeClr val="accent2">
                    <a:lumMod val="75000"/>
                  </a:schemeClr>
                </a:solidFill>
                <a:latin typeface="Arial Rounded MT Bold" panose="020F0704030504030204" pitchFamily="34" charset="0"/>
                <a:ea typeface="+mj-ea"/>
                <a:cs typeface="+mj-cs"/>
              </a:rPr>
              <a:t>REFLECTION</a:t>
            </a:r>
            <a:endParaRPr lang="en-US" sz="8800" dirty="0">
              <a:solidFill>
                <a:schemeClr val="accent2">
                  <a:lumMod val="75000"/>
                </a:schemeClr>
              </a:solidFill>
              <a:latin typeface="Arial Rounded MT Bold" panose="020F0704030504030204" pitchFamily="34" charset="0"/>
              <a:ea typeface="+mj-ea"/>
              <a:cs typeface="+mj-cs"/>
            </a:endParaRPr>
          </a:p>
        </p:txBody>
      </p:sp>
      <p:pic>
        <p:nvPicPr>
          <p:cNvPr id="2" name="Imagen 1"/>
          <p:cNvPicPr>
            <a:picLocks noChangeAspect="1"/>
          </p:cNvPicPr>
          <p:nvPr/>
        </p:nvPicPr>
        <p:blipFill>
          <a:blip r:embed="rId2"/>
          <a:stretch>
            <a:fillRect/>
          </a:stretch>
        </p:blipFill>
        <p:spPr>
          <a:xfrm>
            <a:off x="942537" y="2984292"/>
            <a:ext cx="2691081" cy="3205769"/>
          </a:xfrm>
          <a:prstGeom prst="rect">
            <a:avLst/>
          </a:prstGeom>
          <a:ln>
            <a:noFill/>
          </a:ln>
          <a:effectLst>
            <a:outerShdw blurRad="292100" dist="139700" dir="2700000" algn="tl" rotWithShape="0">
              <a:srgbClr val="333333">
                <a:alpha val="65000"/>
              </a:srgbClr>
            </a:outerShdw>
          </a:effectLst>
        </p:spPr>
      </p:pic>
      <p:pic>
        <p:nvPicPr>
          <p:cNvPr id="4"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1018602" y="5854700"/>
            <a:ext cx="1003300" cy="1003300"/>
          </a:xfrm>
          <a:prstGeom prst="ellipse">
            <a:avLst/>
          </a:prstGeom>
          <a:ln>
            <a:noFill/>
          </a:ln>
          <a:effectLst>
            <a:softEdge rad="112500"/>
          </a:effectLst>
        </p:spPr>
      </p:pic>
    </p:spTree>
    <p:extLst>
      <p:ext uri="{BB962C8B-B14F-4D97-AF65-F5344CB8AC3E}">
        <p14:creationId xmlns:p14="http://schemas.microsoft.com/office/powerpoint/2010/main" val="15045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625" y="482188"/>
            <a:ext cx="11535507" cy="572890"/>
          </a:xfrm>
        </p:spPr>
        <p:txBody>
          <a:bodyPr/>
          <a:lstStyle/>
          <a:p>
            <a:pPr marL="0" indent="0" algn="just">
              <a:buNone/>
            </a:pPr>
            <a:r>
              <a:rPr lang="en-US" dirty="0"/>
              <a:t>The apostles said to Jesus: “Increase our faith”. What is faith?</a:t>
            </a:r>
          </a:p>
        </p:txBody>
      </p:sp>
      <p:sp>
        <p:nvSpPr>
          <p:cNvPr id="4" name="Marcador de contenido 2"/>
          <p:cNvSpPr txBox="1">
            <a:spLocks/>
          </p:cNvSpPr>
          <p:nvPr/>
        </p:nvSpPr>
        <p:spPr>
          <a:xfrm>
            <a:off x="337625" y="1073064"/>
            <a:ext cx="11338560" cy="110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Believe and trust in God. We believe He exists, loves us, guides us, and listens to us even though we cannot see Him. Also, He can do anything</a:t>
            </a:r>
            <a:r>
              <a:rPr lang="es-ES" b="1" dirty="0">
                <a:solidFill>
                  <a:schemeClr val="accent2">
                    <a:lumMod val="75000"/>
                  </a:schemeClr>
                </a:solidFill>
              </a:rPr>
              <a:t>.</a:t>
            </a:r>
            <a:endParaRPr lang="en-US" b="1" dirty="0">
              <a:solidFill>
                <a:schemeClr val="accent2">
                  <a:lumMod val="75000"/>
                </a:schemeClr>
              </a:solidFill>
            </a:endParaRPr>
          </a:p>
        </p:txBody>
      </p:sp>
      <p:sp>
        <p:nvSpPr>
          <p:cNvPr id="5" name="Marcador de contenido 2"/>
          <p:cNvSpPr txBox="1">
            <a:spLocks/>
          </p:cNvSpPr>
          <p:nvPr/>
        </p:nvSpPr>
        <p:spPr>
          <a:xfrm>
            <a:off x="337625" y="2421601"/>
            <a:ext cx="11535507" cy="572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Why did the apostles need more faith? </a:t>
            </a:r>
          </a:p>
        </p:txBody>
      </p:sp>
      <p:sp>
        <p:nvSpPr>
          <p:cNvPr id="6" name="Marcador de contenido 2"/>
          <p:cNvSpPr txBox="1">
            <a:spLocks/>
          </p:cNvSpPr>
          <p:nvPr/>
        </p:nvSpPr>
        <p:spPr>
          <a:xfrm>
            <a:off x="337625" y="2994491"/>
            <a:ext cx="11338560" cy="151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To carry out their mission to take Jesus’ message of love to the world. Jesus did miracles so all would believe in what He said. Also, the apostles wanted to do miracles so all would believe their message.</a:t>
            </a:r>
          </a:p>
        </p:txBody>
      </p:sp>
      <p:grpSp>
        <p:nvGrpSpPr>
          <p:cNvPr id="10" name="Grupo 9"/>
          <p:cNvGrpSpPr/>
          <p:nvPr/>
        </p:nvGrpSpPr>
        <p:grpSpPr>
          <a:xfrm>
            <a:off x="140678" y="4301978"/>
            <a:ext cx="11048022" cy="2623428"/>
            <a:chOff x="140678" y="4268580"/>
            <a:chExt cx="12051322" cy="2631426"/>
          </a:xfrm>
        </p:grpSpPr>
        <p:pic>
          <p:nvPicPr>
            <p:cNvPr id="2" name="Imagen 1"/>
            <p:cNvPicPr>
              <a:picLocks noChangeAspect="1"/>
            </p:cNvPicPr>
            <p:nvPr/>
          </p:nvPicPr>
          <p:blipFill>
            <a:blip r:embed="rId2"/>
            <a:stretch>
              <a:fillRect/>
            </a:stretch>
          </p:blipFill>
          <p:spPr>
            <a:xfrm>
              <a:off x="2434529" y="4543865"/>
              <a:ext cx="2677441" cy="2321844"/>
            </a:xfrm>
            <a:prstGeom prst="rect">
              <a:avLst/>
            </a:prstGeom>
          </p:spPr>
        </p:pic>
        <p:pic>
          <p:nvPicPr>
            <p:cNvPr id="7" name="Imagen 6"/>
            <p:cNvPicPr>
              <a:picLocks noChangeAspect="1"/>
            </p:cNvPicPr>
            <p:nvPr/>
          </p:nvPicPr>
          <p:blipFill>
            <a:blip r:embed="rId3"/>
            <a:stretch>
              <a:fillRect/>
            </a:stretch>
          </p:blipFill>
          <p:spPr>
            <a:xfrm>
              <a:off x="7948247" y="4297103"/>
              <a:ext cx="4243753" cy="2602903"/>
            </a:xfrm>
            <a:prstGeom prst="rect">
              <a:avLst/>
            </a:prstGeom>
          </p:spPr>
        </p:pic>
        <p:pic>
          <p:nvPicPr>
            <p:cNvPr id="8" name="Imagen 7"/>
            <p:cNvPicPr>
              <a:picLocks noChangeAspect="1"/>
            </p:cNvPicPr>
            <p:nvPr/>
          </p:nvPicPr>
          <p:blipFill>
            <a:blip r:embed="rId4"/>
            <a:stretch>
              <a:fillRect/>
            </a:stretch>
          </p:blipFill>
          <p:spPr>
            <a:xfrm>
              <a:off x="140678" y="4664854"/>
              <a:ext cx="1899958" cy="2200856"/>
            </a:xfrm>
            <a:prstGeom prst="rect">
              <a:avLst/>
            </a:prstGeom>
          </p:spPr>
        </p:pic>
        <p:pic>
          <p:nvPicPr>
            <p:cNvPr id="9" name="Imagen 8"/>
            <p:cNvPicPr>
              <a:picLocks noChangeAspect="1"/>
            </p:cNvPicPr>
            <p:nvPr/>
          </p:nvPicPr>
          <p:blipFill>
            <a:blip r:embed="rId5"/>
            <a:stretch>
              <a:fillRect/>
            </a:stretch>
          </p:blipFill>
          <p:spPr>
            <a:xfrm>
              <a:off x="5505863" y="4268580"/>
              <a:ext cx="2048491" cy="2560897"/>
            </a:xfrm>
            <a:prstGeom prst="rect">
              <a:avLst/>
            </a:prstGeom>
          </p:spPr>
        </p:pic>
      </p:grpSp>
      <p:pic>
        <p:nvPicPr>
          <p:cNvPr id="11" name="Picture 4">
            <a:extLst>
              <a:ext uri="{FF2B5EF4-FFF2-40B4-BE49-F238E27FC236}">
                <a16:creationId xmlns:a16="http://schemas.microsoft.com/office/drawing/2014/main" id="{15378EA6-7FB2-59A7-00A0-73CD4C449085}"/>
              </a:ext>
            </a:extLst>
          </p:cNvPr>
          <p:cNvPicPr>
            <a:picLocks noChangeAspect="1"/>
          </p:cNvPicPr>
          <p:nvPr/>
        </p:nvPicPr>
        <p:blipFill>
          <a:blip r:embed="rId6"/>
          <a:stretch>
            <a:fillRect/>
          </a:stretch>
        </p:blipFill>
        <p:spPr>
          <a:xfrm>
            <a:off x="11188700" y="5896706"/>
            <a:ext cx="1003300" cy="1003300"/>
          </a:xfrm>
          <a:prstGeom prst="ellipse">
            <a:avLst/>
          </a:prstGeom>
          <a:ln>
            <a:noFill/>
          </a:ln>
          <a:effectLst>
            <a:softEdge rad="112500"/>
          </a:effectLst>
        </p:spPr>
      </p:pic>
    </p:spTree>
    <p:extLst>
      <p:ext uri="{BB962C8B-B14F-4D97-AF65-F5344CB8AC3E}">
        <p14:creationId xmlns:p14="http://schemas.microsoft.com/office/powerpoint/2010/main" val="22272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625" y="482187"/>
            <a:ext cx="11535507" cy="1388816"/>
          </a:xfrm>
        </p:spPr>
        <p:txBody>
          <a:bodyPr>
            <a:normAutofit fontScale="92500"/>
          </a:bodyPr>
          <a:lstStyle/>
          <a:p>
            <a:pPr marL="0" indent="0" algn="just">
              <a:buNone/>
            </a:pPr>
            <a:r>
              <a:rPr lang="en-US" dirty="0"/>
              <a:t>Jesus says that just with a little faith, the size of the tiny mustard seed, we could say to this mulberry tree, 'Be uprooted and planted in the sea,' and it would obey us. Jesus teaches us that faith has power. Where does this power come from? </a:t>
            </a:r>
          </a:p>
        </p:txBody>
      </p:sp>
      <p:sp>
        <p:nvSpPr>
          <p:cNvPr id="4" name="Marcador de contenido 2"/>
          <p:cNvSpPr txBox="1">
            <a:spLocks/>
          </p:cNvSpPr>
          <p:nvPr/>
        </p:nvSpPr>
        <p:spPr>
          <a:xfrm>
            <a:off x="337625" y="1871003"/>
            <a:ext cx="11338560" cy="110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From God. When we believe and trust in Him, He can do miracles in our lives.</a:t>
            </a:r>
          </a:p>
        </p:txBody>
      </p:sp>
      <p:sp>
        <p:nvSpPr>
          <p:cNvPr id="5" name="Marcador de contenido 2"/>
          <p:cNvSpPr txBox="1">
            <a:spLocks/>
          </p:cNvSpPr>
          <p:nvPr/>
        </p:nvSpPr>
        <p:spPr>
          <a:xfrm>
            <a:off x="337625" y="3088679"/>
            <a:ext cx="11535507" cy="572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600" dirty="0"/>
              <a:t>How can we increase our faith?</a:t>
            </a:r>
          </a:p>
        </p:txBody>
      </p:sp>
      <p:sp>
        <p:nvSpPr>
          <p:cNvPr id="6" name="Marcador de contenido 2"/>
          <p:cNvSpPr txBox="1">
            <a:spLocks/>
          </p:cNvSpPr>
          <p:nvPr/>
        </p:nvSpPr>
        <p:spPr>
          <a:xfrm>
            <a:off x="337625" y="3661569"/>
            <a:ext cx="11338560" cy="151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Praying often, reading the bible, participating in the sacraments, especially Reconciliation and the Eucharist, doing good works, forgiving, following Jesus’ commandments of love</a:t>
            </a:r>
            <a:r>
              <a:rPr lang="es-ES" b="1" dirty="0">
                <a:solidFill>
                  <a:schemeClr val="accent2">
                    <a:lumMod val="75000"/>
                  </a:schemeClr>
                </a:solidFill>
              </a:rPr>
              <a:t>.</a:t>
            </a:r>
            <a:endParaRPr lang="en-US" b="1" dirty="0">
              <a:solidFill>
                <a:schemeClr val="accent2">
                  <a:lumMod val="75000"/>
                </a:schemeClr>
              </a:solidFill>
            </a:endParaRPr>
          </a:p>
        </p:txBody>
      </p:sp>
      <p:grpSp>
        <p:nvGrpSpPr>
          <p:cNvPr id="12" name="Grupo 11"/>
          <p:cNvGrpSpPr/>
          <p:nvPr/>
        </p:nvGrpSpPr>
        <p:grpSpPr>
          <a:xfrm>
            <a:off x="398585" y="5019925"/>
            <a:ext cx="10795250" cy="1547576"/>
            <a:chOff x="398585" y="5019925"/>
            <a:chExt cx="10795250" cy="1547576"/>
          </a:xfrm>
        </p:grpSpPr>
        <p:pic>
          <p:nvPicPr>
            <p:cNvPr id="2" name="Imagen 1"/>
            <p:cNvPicPr>
              <a:picLocks noChangeAspect="1"/>
            </p:cNvPicPr>
            <p:nvPr/>
          </p:nvPicPr>
          <p:blipFill>
            <a:blip r:embed="rId2"/>
            <a:stretch>
              <a:fillRect/>
            </a:stretch>
          </p:blipFill>
          <p:spPr>
            <a:xfrm>
              <a:off x="9666618" y="5019925"/>
              <a:ext cx="1527217" cy="1463202"/>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a:stretch>
              <a:fillRect/>
            </a:stretch>
          </p:blipFill>
          <p:spPr>
            <a:xfrm>
              <a:off x="398585" y="5024451"/>
              <a:ext cx="1457325" cy="1543050"/>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a:stretch>
              <a:fillRect/>
            </a:stretch>
          </p:blipFill>
          <p:spPr>
            <a:xfrm>
              <a:off x="2137067" y="5024451"/>
              <a:ext cx="1280030" cy="1543050"/>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5"/>
            <a:stretch>
              <a:fillRect/>
            </a:stretch>
          </p:blipFill>
          <p:spPr>
            <a:xfrm>
              <a:off x="3698254" y="5024451"/>
              <a:ext cx="1571625" cy="1543050"/>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rotWithShape="1">
            <a:blip r:embed="rId6"/>
            <a:srcRect l="24034"/>
            <a:stretch/>
          </p:blipFill>
          <p:spPr>
            <a:xfrm>
              <a:off x="5551036" y="5024451"/>
              <a:ext cx="2930471" cy="1543050"/>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7"/>
            <a:stretch>
              <a:fillRect/>
            </a:stretch>
          </p:blipFill>
          <p:spPr>
            <a:xfrm>
              <a:off x="8481507" y="5024451"/>
              <a:ext cx="922067" cy="1543050"/>
            </a:xfrm>
            <a:prstGeom prst="rect">
              <a:avLst/>
            </a:prstGeom>
            <a:ln>
              <a:noFill/>
            </a:ln>
            <a:effectLst>
              <a:outerShdw blurRad="292100" dist="139700" dir="2700000" algn="tl" rotWithShape="0">
                <a:srgbClr val="333333">
                  <a:alpha val="65000"/>
                </a:srgbClr>
              </a:outerShdw>
            </a:effectLst>
          </p:spPr>
        </p:pic>
      </p:grpSp>
      <p:pic>
        <p:nvPicPr>
          <p:cNvPr id="13" name="Picture 4">
            <a:extLst>
              <a:ext uri="{FF2B5EF4-FFF2-40B4-BE49-F238E27FC236}">
                <a16:creationId xmlns:a16="http://schemas.microsoft.com/office/drawing/2014/main" id="{15378EA6-7FB2-59A7-00A0-73CD4C449085}"/>
              </a:ext>
            </a:extLst>
          </p:cNvPr>
          <p:cNvPicPr>
            <a:picLocks noChangeAspect="1"/>
          </p:cNvPicPr>
          <p:nvPr/>
        </p:nvPicPr>
        <p:blipFill>
          <a:blip r:embed="rId8"/>
          <a:stretch>
            <a:fillRect/>
          </a:stretch>
        </p:blipFill>
        <p:spPr>
          <a:xfrm>
            <a:off x="11174535" y="5795976"/>
            <a:ext cx="1003300" cy="1003300"/>
          </a:xfrm>
          <a:prstGeom prst="ellipse">
            <a:avLst/>
          </a:prstGeom>
          <a:ln>
            <a:noFill/>
          </a:ln>
          <a:effectLst>
            <a:softEdge rad="112500"/>
          </a:effectLst>
        </p:spPr>
      </p:pic>
    </p:spTree>
    <p:extLst>
      <p:ext uri="{BB962C8B-B14F-4D97-AF65-F5344CB8AC3E}">
        <p14:creationId xmlns:p14="http://schemas.microsoft.com/office/powerpoint/2010/main" val="33001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625" y="482187"/>
            <a:ext cx="11535507" cy="984353"/>
          </a:xfrm>
        </p:spPr>
        <p:txBody>
          <a:bodyPr>
            <a:normAutofit/>
          </a:bodyPr>
          <a:lstStyle/>
          <a:p>
            <a:pPr marL="0" indent="0" algn="just">
              <a:buNone/>
            </a:pPr>
            <a:r>
              <a:rPr lang="en-US" dirty="0"/>
              <a:t>Jesus tells a story of a servant that works in the fields and returns home. Should he expect special treatment for doing his job? </a:t>
            </a:r>
          </a:p>
        </p:txBody>
      </p:sp>
      <p:sp>
        <p:nvSpPr>
          <p:cNvPr id="4" name="Marcador de contenido 2"/>
          <p:cNvSpPr txBox="1">
            <a:spLocks/>
          </p:cNvSpPr>
          <p:nvPr/>
        </p:nvSpPr>
        <p:spPr>
          <a:xfrm>
            <a:off x="337625" y="1466541"/>
            <a:ext cx="11338560" cy="572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No. He met his responsibility and nothing more</a:t>
            </a:r>
            <a:r>
              <a:rPr lang="es-ES" b="1" dirty="0">
                <a:solidFill>
                  <a:schemeClr val="accent2">
                    <a:lumMod val="75000"/>
                  </a:schemeClr>
                </a:solidFill>
              </a:rPr>
              <a:t>.</a:t>
            </a:r>
            <a:endParaRPr lang="en-US" b="1" dirty="0">
              <a:solidFill>
                <a:schemeClr val="accent2">
                  <a:lumMod val="75000"/>
                </a:schemeClr>
              </a:solidFill>
            </a:endParaRPr>
          </a:p>
        </p:txBody>
      </p:sp>
      <p:sp>
        <p:nvSpPr>
          <p:cNvPr id="5" name="Marcador de contenido 2"/>
          <p:cNvSpPr txBox="1">
            <a:spLocks/>
          </p:cNvSpPr>
          <p:nvPr/>
        </p:nvSpPr>
        <p:spPr>
          <a:xfrm>
            <a:off x="337625" y="1984368"/>
            <a:ext cx="11535507" cy="572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What does Jesus teach us?</a:t>
            </a:r>
          </a:p>
        </p:txBody>
      </p:sp>
      <p:sp>
        <p:nvSpPr>
          <p:cNvPr id="6" name="Marcador de contenido 2"/>
          <p:cNvSpPr txBox="1">
            <a:spLocks/>
          </p:cNvSpPr>
          <p:nvPr/>
        </p:nvSpPr>
        <p:spPr>
          <a:xfrm>
            <a:off x="337625" y="2646071"/>
            <a:ext cx="11338560" cy="18951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2">
                    <a:lumMod val="75000"/>
                  </a:schemeClr>
                </a:solidFill>
              </a:rPr>
              <a:t>We should be humble servants before God. When we pray, obey the commandments, or do good works, we are meeting our responsibilities as children of God and nothing more. We should not be filled with pride since God is the source of all that is good in us and all the good that we do. We should be grateful to Him.</a:t>
            </a:r>
          </a:p>
        </p:txBody>
      </p:sp>
      <p:sp>
        <p:nvSpPr>
          <p:cNvPr id="7" name="Marcador de contenido 2"/>
          <p:cNvSpPr txBox="1">
            <a:spLocks/>
          </p:cNvSpPr>
          <p:nvPr/>
        </p:nvSpPr>
        <p:spPr>
          <a:xfrm>
            <a:off x="3357536" y="5993581"/>
            <a:ext cx="6393946" cy="57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solidFill>
                  <a:schemeClr val="accent1">
                    <a:lumMod val="50000"/>
                  </a:schemeClr>
                </a:solidFill>
                <a:latin typeface="Arial Rounded MT Bold" panose="020F0704030504030204" pitchFamily="34" charset="0"/>
                <a:ea typeface="+mj-ea"/>
                <a:cs typeface="+mj-cs"/>
              </a:rPr>
              <a:t>Let us pray for more faith. </a:t>
            </a:r>
          </a:p>
        </p:txBody>
      </p:sp>
      <p:pic>
        <p:nvPicPr>
          <p:cNvPr id="2" name="Imagen 1"/>
          <p:cNvPicPr>
            <a:picLocks noChangeAspect="1"/>
          </p:cNvPicPr>
          <p:nvPr/>
        </p:nvPicPr>
        <p:blipFill>
          <a:blip r:embed="rId2"/>
          <a:stretch>
            <a:fillRect/>
          </a:stretch>
        </p:blipFill>
        <p:spPr>
          <a:xfrm flipH="1">
            <a:off x="10058399" y="1068709"/>
            <a:ext cx="1216855" cy="1532956"/>
          </a:xfrm>
          <a:prstGeom prst="rect">
            <a:avLst/>
          </a:prstGeom>
        </p:spPr>
      </p:pic>
      <p:grpSp>
        <p:nvGrpSpPr>
          <p:cNvPr id="13" name="Grupo 12"/>
          <p:cNvGrpSpPr/>
          <p:nvPr/>
        </p:nvGrpSpPr>
        <p:grpSpPr>
          <a:xfrm>
            <a:off x="4103738" y="4608349"/>
            <a:ext cx="7836753" cy="1320854"/>
            <a:chOff x="4103738" y="4835356"/>
            <a:chExt cx="7836753" cy="1439850"/>
          </a:xfrm>
        </p:grpSpPr>
        <p:pic>
          <p:nvPicPr>
            <p:cNvPr id="9" name="Imagen 8"/>
            <p:cNvPicPr>
              <a:picLocks noChangeAspect="1"/>
            </p:cNvPicPr>
            <p:nvPr/>
          </p:nvPicPr>
          <p:blipFill>
            <a:blip r:embed="rId3"/>
            <a:stretch>
              <a:fillRect/>
            </a:stretch>
          </p:blipFill>
          <p:spPr>
            <a:xfrm>
              <a:off x="4103738" y="4835356"/>
              <a:ext cx="1786569" cy="1402613"/>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4"/>
            <a:stretch>
              <a:fillRect/>
            </a:stretch>
          </p:blipFill>
          <p:spPr>
            <a:xfrm>
              <a:off x="5990273" y="4835357"/>
              <a:ext cx="1990725" cy="1381125"/>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5"/>
            <a:stretch>
              <a:fillRect/>
            </a:stretch>
          </p:blipFill>
          <p:spPr>
            <a:xfrm>
              <a:off x="8047745" y="4835356"/>
              <a:ext cx="1703737" cy="1436887"/>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6"/>
            <a:stretch>
              <a:fillRect/>
            </a:stretch>
          </p:blipFill>
          <p:spPr>
            <a:xfrm>
              <a:off x="9826281" y="4835356"/>
              <a:ext cx="2114210" cy="1439850"/>
            </a:xfrm>
            <a:prstGeom prst="rect">
              <a:avLst/>
            </a:prstGeom>
            <a:ln>
              <a:noFill/>
            </a:ln>
            <a:effectLst>
              <a:outerShdw blurRad="292100" dist="139700" dir="2700000" algn="tl" rotWithShape="0">
                <a:srgbClr val="333333">
                  <a:alpha val="65000"/>
                </a:srgbClr>
              </a:outerShdw>
            </a:effectLst>
          </p:spPr>
        </p:pic>
      </p:grpSp>
      <p:pic>
        <p:nvPicPr>
          <p:cNvPr id="14" name="Picture 4">
            <a:extLst>
              <a:ext uri="{FF2B5EF4-FFF2-40B4-BE49-F238E27FC236}">
                <a16:creationId xmlns:a16="http://schemas.microsoft.com/office/drawing/2014/main" id="{15378EA6-7FB2-59A7-00A0-73CD4C449085}"/>
              </a:ext>
            </a:extLst>
          </p:cNvPr>
          <p:cNvPicPr>
            <a:picLocks noChangeAspect="1"/>
          </p:cNvPicPr>
          <p:nvPr/>
        </p:nvPicPr>
        <p:blipFill>
          <a:blip r:embed="rId7"/>
          <a:stretch>
            <a:fillRect/>
          </a:stretch>
        </p:blipFill>
        <p:spPr>
          <a:xfrm>
            <a:off x="11174535" y="5926485"/>
            <a:ext cx="1003300" cy="1003300"/>
          </a:xfrm>
          <a:prstGeom prst="ellipse">
            <a:avLst/>
          </a:prstGeom>
          <a:ln>
            <a:noFill/>
          </a:ln>
          <a:effectLst>
            <a:softEdge rad="112500"/>
          </a:effectLst>
        </p:spPr>
      </p:pic>
    </p:spTree>
    <p:extLst>
      <p:ext uri="{BB962C8B-B14F-4D97-AF65-F5344CB8AC3E}">
        <p14:creationId xmlns:p14="http://schemas.microsoft.com/office/powerpoint/2010/main" val="28503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1392702" y="2536070"/>
            <a:ext cx="9566030" cy="1065259"/>
          </a:xfrm>
          <a:prstGeom prst="rect">
            <a:avLst/>
          </a:prstGeom>
          <a:effectLst>
            <a:glow rad="101600">
              <a:schemeClr val="accent6">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8800" dirty="0">
                <a:solidFill>
                  <a:schemeClr val="accent2">
                    <a:lumMod val="75000"/>
                  </a:schemeClr>
                </a:solidFill>
                <a:latin typeface="Arial Rounded MT Bold" panose="020F0704030504030204" pitchFamily="34" charset="0"/>
                <a:ea typeface="+mj-ea"/>
                <a:cs typeface="+mj-cs"/>
              </a:rPr>
              <a:t>ACTIVITIES</a:t>
            </a:r>
            <a:endParaRPr lang="en-US" sz="8800" dirty="0">
              <a:solidFill>
                <a:schemeClr val="accent2">
                  <a:lumMod val="75000"/>
                </a:schemeClr>
              </a:solidFill>
              <a:latin typeface="Arial Rounded MT Bold" panose="020F0704030504030204" pitchFamily="34" charset="0"/>
              <a:ea typeface="+mj-ea"/>
              <a:cs typeface="+mj-cs"/>
            </a:endParaRPr>
          </a:p>
        </p:txBody>
      </p:sp>
      <p:pic>
        <p:nvPicPr>
          <p:cNvPr id="6" name="Imagen 5"/>
          <p:cNvPicPr>
            <a:picLocks noChangeAspect="1"/>
          </p:cNvPicPr>
          <p:nvPr/>
        </p:nvPicPr>
        <p:blipFill>
          <a:blip r:embed="rId2"/>
          <a:stretch>
            <a:fillRect/>
          </a:stretch>
        </p:blipFill>
        <p:spPr>
          <a:xfrm rot="1198985">
            <a:off x="1148514" y="3464384"/>
            <a:ext cx="1244809" cy="1801313"/>
          </a:xfrm>
          <a:prstGeom prst="rect">
            <a:avLst/>
          </a:prstGeom>
        </p:spPr>
      </p:pic>
      <p:pic>
        <p:nvPicPr>
          <p:cNvPr id="4"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0958732" y="5854700"/>
            <a:ext cx="1003300" cy="1003300"/>
          </a:xfrm>
          <a:prstGeom prst="ellipse">
            <a:avLst/>
          </a:prstGeom>
          <a:ln>
            <a:noFill/>
          </a:ln>
          <a:effectLst>
            <a:softEdge rad="112500"/>
          </a:effectLst>
        </p:spPr>
      </p:pic>
    </p:spTree>
    <p:extLst>
      <p:ext uri="{BB962C8B-B14F-4D97-AF65-F5344CB8AC3E}">
        <p14:creationId xmlns:p14="http://schemas.microsoft.com/office/powerpoint/2010/main" val="29570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p:cNvSpPr txBox="1"/>
          <p:nvPr/>
        </p:nvSpPr>
        <p:spPr>
          <a:xfrm>
            <a:off x="9860279" y="6553040"/>
            <a:ext cx="2385430" cy="246221"/>
          </a:xfrm>
          <a:prstGeom prst="rect">
            <a:avLst/>
          </a:prstGeom>
          <a:noFill/>
        </p:spPr>
        <p:txBody>
          <a:bodyPr wrap="square" rtlCol="0">
            <a:spAutoFit/>
          </a:bodyPr>
          <a:lstStyle/>
          <a:p>
            <a:r>
              <a:rPr lang="en-US" sz="1000" dirty="0"/>
              <a:t>Healing the sick. This one was paralyzed.  </a:t>
            </a:r>
          </a:p>
        </p:txBody>
      </p:sp>
      <p:sp>
        <p:nvSpPr>
          <p:cNvPr id="18" name="CuadroTexto 17">
            <a:hlinkClick r:id="" action="ppaction://noaction" highlightClick="1"/>
          </p:cNvPr>
          <p:cNvSpPr txBox="1"/>
          <p:nvPr/>
        </p:nvSpPr>
        <p:spPr>
          <a:xfrm>
            <a:off x="10189027" y="5312863"/>
            <a:ext cx="1910364" cy="246221"/>
          </a:xfrm>
          <a:prstGeom prst="rect">
            <a:avLst/>
          </a:prstGeom>
          <a:noFill/>
        </p:spPr>
        <p:txBody>
          <a:bodyPr wrap="square" rtlCol="0">
            <a:spAutoFit/>
          </a:bodyPr>
          <a:lstStyle/>
          <a:p>
            <a:r>
              <a:rPr lang="en-US" sz="1000" dirty="0"/>
              <a:t>Jesus  converted water to wine.</a:t>
            </a:r>
          </a:p>
        </p:txBody>
      </p:sp>
      <p:sp>
        <p:nvSpPr>
          <p:cNvPr id="16" name="CuadroTexto 15"/>
          <p:cNvSpPr txBox="1"/>
          <p:nvPr/>
        </p:nvSpPr>
        <p:spPr>
          <a:xfrm>
            <a:off x="10202056" y="4143469"/>
            <a:ext cx="1619354" cy="246221"/>
          </a:xfrm>
          <a:prstGeom prst="rect">
            <a:avLst/>
          </a:prstGeom>
          <a:noFill/>
        </p:spPr>
        <p:txBody>
          <a:bodyPr wrap="none" rtlCol="0">
            <a:spAutoFit/>
          </a:bodyPr>
          <a:lstStyle/>
          <a:p>
            <a:pPr algn="ctr"/>
            <a:r>
              <a:rPr lang="en-US" sz="1000" dirty="0"/>
              <a:t>Jesus resurrected the dead.</a:t>
            </a:r>
          </a:p>
        </p:txBody>
      </p:sp>
      <p:sp>
        <p:nvSpPr>
          <p:cNvPr id="14" name="CuadroTexto 13"/>
          <p:cNvSpPr txBox="1"/>
          <p:nvPr/>
        </p:nvSpPr>
        <p:spPr>
          <a:xfrm>
            <a:off x="10233853" y="3100028"/>
            <a:ext cx="1499616" cy="246221"/>
          </a:xfrm>
          <a:prstGeom prst="rect">
            <a:avLst/>
          </a:prstGeom>
          <a:noFill/>
        </p:spPr>
        <p:txBody>
          <a:bodyPr wrap="square" rtlCol="0">
            <a:spAutoFit/>
          </a:bodyPr>
          <a:lstStyle/>
          <a:p>
            <a:r>
              <a:rPr lang="en-US" sz="1000" dirty="0"/>
              <a:t>Peter walked on water.</a:t>
            </a:r>
          </a:p>
        </p:txBody>
      </p:sp>
      <p:sp>
        <p:nvSpPr>
          <p:cNvPr id="13" name="CuadroTexto 12"/>
          <p:cNvSpPr txBox="1"/>
          <p:nvPr/>
        </p:nvSpPr>
        <p:spPr>
          <a:xfrm>
            <a:off x="10261787" y="2040468"/>
            <a:ext cx="1427056" cy="246221"/>
          </a:xfrm>
          <a:prstGeom prst="rect">
            <a:avLst/>
          </a:prstGeom>
          <a:noFill/>
        </p:spPr>
        <p:txBody>
          <a:bodyPr wrap="square" rtlCol="0">
            <a:spAutoFit/>
          </a:bodyPr>
          <a:lstStyle/>
          <a:p>
            <a:r>
              <a:rPr lang="en-US" sz="1000" dirty="0"/>
              <a:t>The miraculous catch.</a:t>
            </a:r>
          </a:p>
        </p:txBody>
      </p:sp>
      <p:sp>
        <p:nvSpPr>
          <p:cNvPr id="4" name="Marcador de contenido 2"/>
          <p:cNvSpPr>
            <a:spLocks noGrp="1"/>
          </p:cNvSpPr>
          <p:nvPr>
            <p:ph idx="1"/>
          </p:nvPr>
        </p:nvSpPr>
        <p:spPr>
          <a:xfrm>
            <a:off x="250092" y="241336"/>
            <a:ext cx="11577711" cy="895894"/>
          </a:xfrm>
        </p:spPr>
        <p:txBody>
          <a:bodyPr>
            <a:noAutofit/>
          </a:bodyPr>
          <a:lstStyle/>
          <a:p>
            <a:pPr marL="0" indent="0" algn="just">
              <a:buNone/>
            </a:pPr>
            <a:r>
              <a:rPr lang="es-ES" sz="3200" dirty="0"/>
              <a:t> Match </a:t>
            </a:r>
            <a:r>
              <a:rPr lang="es-ES" sz="3200" dirty="0" err="1"/>
              <a:t>the</a:t>
            </a:r>
            <a:r>
              <a:rPr lang="es-ES" sz="3200" dirty="0"/>
              <a:t> </a:t>
            </a:r>
            <a:r>
              <a:rPr lang="es-ES" sz="3200" dirty="0" err="1"/>
              <a:t>leaf</a:t>
            </a:r>
            <a:r>
              <a:rPr lang="es-ES" sz="3200" dirty="0"/>
              <a:t> </a:t>
            </a:r>
            <a:r>
              <a:rPr lang="es-ES" sz="3200" dirty="0" err="1"/>
              <a:t>with</a:t>
            </a:r>
            <a:r>
              <a:rPr lang="es-ES" sz="3200" dirty="0"/>
              <a:t> </a:t>
            </a:r>
            <a:r>
              <a:rPr lang="es-ES" sz="3200" dirty="0" err="1"/>
              <a:t>its</a:t>
            </a:r>
            <a:r>
              <a:rPr lang="es-ES" sz="3200" dirty="0"/>
              <a:t> </a:t>
            </a:r>
            <a:r>
              <a:rPr lang="es-ES" sz="3200" dirty="0" err="1"/>
              <a:t>shadow</a:t>
            </a:r>
            <a:r>
              <a:rPr lang="es-ES" sz="3200" dirty="0"/>
              <a:t> and </a:t>
            </a:r>
            <a:r>
              <a:rPr lang="es-ES" sz="3200" dirty="0" err="1"/>
              <a:t>discover</a:t>
            </a:r>
            <a:r>
              <a:rPr lang="es-ES" sz="3200" dirty="0"/>
              <a:t> </a:t>
            </a:r>
            <a:r>
              <a:rPr lang="es-ES" sz="3200" dirty="0" err="1"/>
              <a:t>that</a:t>
            </a:r>
            <a:r>
              <a:rPr lang="es-ES" sz="3200" dirty="0"/>
              <a:t> </a:t>
            </a:r>
            <a:r>
              <a:rPr lang="es-ES" sz="3200" dirty="0" err="1"/>
              <a:t>with</a:t>
            </a:r>
            <a:r>
              <a:rPr lang="es-ES" sz="3200" dirty="0"/>
              <a:t> </a:t>
            </a:r>
            <a:r>
              <a:rPr lang="es-ES" sz="3200" dirty="0" err="1"/>
              <a:t>faith</a:t>
            </a:r>
            <a:r>
              <a:rPr lang="es-ES" sz="3200" dirty="0"/>
              <a:t>, </a:t>
            </a:r>
            <a:r>
              <a:rPr lang="es-ES" sz="3200" dirty="0" err="1"/>
              <a:t>everything</a:t>
            </a:r>
            <a:r>
              <a:rPr lang="es-ES" sz="3200" dirty="0"/>
              <a:t> </a:t>
            </a:r>
            <a:r>
              <a:rPr lang="es-ES" sz="3200" dirty="0" err="1"/>
              <a:t>is</a:t>
            </a:r>
            <a:r>
              <a:rPr lang="es-ES" sz="3200" dirty="0"/>
              <a:t> </a:t>
            </a:r>
            <a:r>
              <a:rPr lang="es-ES" sz="3200" dirty="0" err="1"/>
              <a:t>possible</a:t>
            </a:r>
            <a:r>
              <a:rPr lang="es-ES" sz="3200" dirty="0"/>
              <a:t>. </a:t>
            </a:r>
            <a:r>
              <a:rPr lang="es-ES" sz="3200" dirty="0" err="1"/>
              <a:t>Examples</a:t>
            </a:r>
            <a:r>
              <a:rPr lang="es-ES" sz="3200" dirty="0"/>
              <a:t> </a:t>
            </a:r>
            <a:r>
              <a:rPr lang="es-ES" sz="3200" dirty="0" err="1"/>
              <a:t>of</a:t>
            </a:r>
            <a:r>
              <a:rPr lang="es-ES" sz="3200" dirty="0"/>
              <a:t> </a:t>
            </a:r>
            <a:r>
              <a:rPr lang="es-ES" sz="3200" dirty="0" err="1"/>
              <a:t>Jesus</a:t>
            </a:r>
            <a:r>
              <a:rPr lang="es-ES" sz="3200" dirty="0"/>
              <a:t> </a:t>
            </a:r>
            <a:r>
              <a:rPr lang="es-ES" sz="3200" dirty="0" err="1"/>
              <a:t>showing</a:t>
            </a:r>
            <a:r>
              <a:rPr lang="es-ES" sz="3200" dirty="0"/>
              <a:t> </a:t>
            </a:r>
            <a:r>
              <a:rPr lang="es-ES" sz="3200" dirty="0" err="1"/>
              <a:t>the</a:t>
            </a:r>
            <a:r>
              <a:rPr lang="es-ES" sz="3200" dirty="0"/>
              <a:t> </a:t>
            </a:r>
            <a:r>
              <a:rPr lang="es-ES" sz="3200" dirty="0" err="1"/>
              <a:t>results</a:t>
            </a:r>
            <a:r>
              <a:rPr lang="es-ES" sz="3200" dirty="0"/>
              <a:t> </a:t>
            </a:r>
            <a:r>
              <a:rPr lang="es-ES" sz="3200" dirty="0" err="1"/>
              <a:t>of</a:t>
            </a:r>
            <a:r>
              <a:rPr lang="es-ES" sz="3200" dirty="0"/>
              <a:t> </a:t>
            </a:r>
            <a:r>
              <a:rPr lang="es-ES" sz="3200" dirty="0" err="1"/>
              <a:t>faith</a:t>
            </a:r>
            <a:r>
              <a:rPr lang="es-ES" sz="3200" dirty="0"/>
              <a:t>.</a:t>
            </a:r>
            <a:endParaRPr lang="en-US" sz="3200" dirty="0"/>
          </a:p>
        </p:txBody>
      </p:sp>
      <p:grpSp>
        <p:nvGrpSpPr>
          <p:cNvPr id="29" name="Grupo 28"/>
          <p:cNvGrpSpPr/>
          <p:nvPr/>
        </p:nvGrpSpPr>
        <p:grpSpPr>
          <a:xfrm>
            <a:off x="371583" y="1312691"/>
            <a:ext cx="9397296" cy="5177564"/>
            <a:chOff x="1462962" y="1097279"/>
            <a:chExt cx="9397296" cy="5373859"/>
          </a:xfrm>
        </p:grpSpPr>
        <p:pic>
          <p:nvPicPr>
            <p:cNvPr id="2" name="Imagen 1"/>
            <p:cNvPicPr>
              <a:picLocks noChangeAspect="1"/>
            </p:cNvPicPr>
            <p:nvPr/>
          </p:nvPicPr>
          <p:blipFill rotWithShape="1">
            <a:blip r:embed="rId2"/>
            <a:srcRect t="15385" b="6256"/>
            <a:stretch/>
          </p:blipFill>
          <p:spPr>
            <a:xfrm>
              <a:off x="1462962" y="1097279"/>
              <a:ext cx="9397296" cy="5373859"/>
            </a:xfrm>
            <a:prstGeom prst="rect">
              <a:avLst/>
            </a:prstGeom>
          </p:spPr>
        </p:pic>
        <p:sp>
          <p:nvSpPr>
            <p:cNvPr id="19" name="Elipse 18"/>
            <p:cNvSpPr/>
            <p:nvPr/>
          </p:nvSpPr>
          <p:spPr>
            <a:xfrm>
              <a:off x="1561514" y="1413802"/>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Elipse 19"/>
            <p:cNvSpPr/>
            <p:nvPr/>
          </p:nvSpPr>
          <p:spPr>
            <a:xfrm>
              <a:off x="1610711" y="2458329"/>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Elipse 20"/>
            <p:cNvSpPr/>
            <p:nvPr/>
          </p:nvSpPr>
          <p:spPr>
            <a:xfrm>
              <a:off x="1595471" y="3420206"/>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Elipse 21"/>
            <p:cNvSpPr/>
            <p:nvPr/>
          </p:nvSpPr>
          <p:spPr>
            <a:xfrm>
              <a:off x="1595471" y="4740811"/>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3" name="Elipse 22"/>
            <p:cNvSpPr/>
            <p:nvPr/>
          </p:nvSpPr>
          <p:spPr>
            <a:xfrm>
              <a:off x="1595471" y="5780941"/>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4" name="Elipse 23"/>
            <p:cNvSpPr/>
            <p:nvPr/>
          </p:nvSpPr>
          <p:spPr>
            <a:xfrm>
              <a:off x="10093568" y="1485899"/>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a:t>
              </a:r>
            </a:p>
          </p:txBody>
        </p:sp>
        <p:sp>
          <p:nvSpPr>
            <p:cNvPr id="25" name="Elipse 24"/>
            <p:cNvSpPr/>
            <p:nvPr/>
          </p:nvSpPr>
          <p:spPr>
            <a:xfrm>
              <a:off x="10072467" y="2501408"/>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a:t>
              </a:r>
            </a:p>
          </p:txBody>
        </p:sp>
        <p:sp>
          <p:nvSpPr>
            <p:cNvPr id="26" name="Elipse 25"/>
            <p:cNvSpPr/>
            <p:nvPr/>
          </p:nvSpPr>
          <p:spPr>
            <a:xfrm>
              <a:off x="10093567" y="3608362"/>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i</a:t>
              </a:r>
              <a:endParaRPr lang="en-US" dirty="0"/>
            </a:p>
          </p:txBody>
        </p:sp>
        <p:sp>
          <p:nvSpPr>
            <p:cNvPr id="27" name="Elipse 26"/>
            <p:cNvSpPr/>
            <p:nvPr/>
          </p:nvSpPr>
          <p:spPr>
            <a:xfrm>
              <a:off x="10072466" y="4673987"/>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a:t>
              </a:r>
            </a:p>
          </p:txBody>
        </p:sp>
        <p:sp>
          <p:nvSpPr>
            <p:cNvPr id="28" name="Elipse 27"/>
            <p:cNvSpPr/>
            <p:nvPr/>
          </p:nvSpPr>
          <p:spPr>
            <a:xfrm>
              <a:off x="10093567" y="5780941"/>
              <a:ext cx="604911" cy="429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a:t>
              </a:r>
            </a:p>
          </p:txBody>
        </p:sp>
      </p:grpSp>
      <p:cxnSp>
        <p:nvCxnSpPr>
          <p:cNvPr id="7" name="Conector recto 6"/>
          <p:cNvCxnSpPr/>
          <p:nvPr/>
        </p:nvCxnSpPr>
        <p:spPr>
          <a:xfrm>
            <a:off x="2703987" y="1771162"/>
            <a:ext cx="4937760" cy="1097280"/>
          </a:xfrm>
          <a:prstGeom prst="line">
            <a:avLst/>
          </a:prstGeom>
          <a:ln w="63500">
            <a:solidFill>
              <a:schemeClr val="accent6">
                <a:lumMod val="50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2633648" y="2868442"/>
            <a:ext cx="5008099" cy="1842867"/>
          </a:xfrm>
          <a:prstGeom prst="line">
            <a:avLst/>
          </a:prstGeom>
          <a:ln w="63500">
            <a:solidFill>
              <a:schemeClr val="accent6">
                <a:lumMod val="50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2829989" y="2077752"/>
            <a:ext cx="4261276" cy="1547021"/>
          </a:xfrm>
          <a:prstGeom prst="line">
            <a:avLst/>
          </a:prstGeom>
          <a:ln w="63500">
            <a:solidFill>
              <a:schemeClr val="accent6">
                <a:lumMod val="50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830595" y="4902759"/>
            <a:ext cx="4417257" cy="796806"/>
          </a:xfrm>
          <a:prstGeom prst="line">
            <a:avLst/>
          </a:prstGeom>
          <a:ln w="63500">
            <a:solidFill>
              <a:schemeClr val="accent6">
                <a:lumMod val="50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618408" y="3712503"/>
            <a:ext cx="4868595" cy="1987062"/>
          </a:xfrm>
          <a:prstGeom prst="line">
            <a:avLst/>
          </a:prstGeom>
          <a:ln w="63500">
            <a:solidFill>
              <a:schemeClr val="accent6">
                <a:lumMod val="50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10153608" y="1291828"/>
            <a:ext cx="1470120" cy="790575"/>
          </a:xfrm>
          <a:prstGeom prst="rect">
            <a:avLst/>
          </a:prstGeom>
        </p:spPr>
      </p:pic>
      <p:pic>
        <p:nvPicPr>
          <p:cNvPr id="5" name="Imagen 4"/>
          <p:cNvPicPr>
            <a:picLocks noChangeAspect="1"/>
          </p:cNvPicPr>
          <p:nvPr/>
        </p:nvPicPr>
        <p:blipFill>
          <a:blip r:embed="rId4"/>
          <a:stretch>
            <a:fillRect/>
          </a:stretch>
        </p:blipFill>
        <p:spPr>
          <a:xfrm>
            <a:off x="10211915" y="2411899"/>
            <a:ext cx="1514475" cy="723900"/>
          </a:xfrm>
          <a:prstGeom prst="rect">
            <a:avLst/>
          </a:prstGeom>
        </p:spPr>
      </p:pic>
      <p:pic>
        <p:nvPicPr>
          <p:cNvPr id="6" name="Imagen 5"/>
          <p:cNvPicPr>
            <a:picLocks noChangeAspect="1"/>
          </p:cNvPicPr>
          <p:nvPr/>
        </p:nvPicPr>
        <p:blipFill>
          <a:blip r:embed="rId5"/>
          <a:stretch>
            <a:fillRect/>
          </a:stretch>
        </p:blipFill>
        <p:spPr>
          <a:xfrm>
            <a:off x="10218078" y="3400405"/>
            <a:ext cx="1514475" cy="752475"/>
          </a:xfrm>
          <a:prstGeom prst="rect">
            <a:avLst/>
          </a:prstGeom>
        </p:spPr>
      </p:pic>
      <p:pic>
        <p:nvPicPr>
          <p:cNvPr id="8" name="Imagen 7"/>
          <p:cNvPicPr>
            <a:picLocks noChangeAspect="1"/>
          </p:cNvPicPr>
          <p:nvPr/>
        </p:nvPicPr>
        <p:blipFill>
          <a:blip r:embed="rId6"/>
          <a:stretch>
            <a:fillRect/>
          </a:stretch>
        </p:blipFill>
        <p:spPr>
          <a:xfrm>
            <a:off x="10233853" y="4521611"/>
            <a:ext cx="1558009" cy="847725"/>
          </a:xfrm>
          <a:prstGeom prst="rect">
            <a:avLst/>
          </a:prstGeom>
        </p:spPr>
      </p:pic>
      <p:pic>
        <p:nvPicPr>
          <p:cNvPr id="9" name="Imagen 8"/>
          <p:cNvPicPr>
            <a:picLocks noChangeAspect="1"/>
          </p:cNvPicPr>
          <p:nvPr/>
        </p:nvPicPr>
        <p:blipFill>
          <a:blip r:embed="rId7"/>
          <a:stretch>
            <a:fillRect/>
          </a:stretch>
        </p:blipFill>
        <p:spPr>
          <a:xfrm>
            <a:off x="10217448" y="5686509"/>
            <a:ext cx="1609725" cy="828675"/>
          </a:xfrm>
          <a:prstGeom prst="rect">
            <a:avLst/>
          </a:prstGeom>
        </p:spPr>
      </p:pic>
      <p:sp>
        <p:nvSpPr>
          <p:cNvPr id="11" name="Rectángulo redondeado 10">
            <a:hlinkClick r:id="" action="ppaction://noaction" highlightClick="1"/>
          </p:cNvPr>
          <p:cNvSpPr/>
          <p:nvPr/>
        </p:nvSpPr>
        <p:spPr>
          <a:xfrm>
            <a:off x="10030534" y="1206553"/>
            <a:ext cx="1702935" cy="2589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twice to see</a:t>
            </a:r>
          </a:p>
        </p:txBody>
      </p:sp>
      <p:sp>
        <p:nvSpPr>
          <p:cNvPr id="30" name="Rectángulo redondeado 29">
            <a:hlinkClick r:id="" action="ppaction://noaction" highlightClick="1"/>
          </p:cNvPr>
          <p:cNvSpPr/>
          <p:nvPr/>
        </p:nvSpPr>
        <p:spPr>
          <a:xfrm>
            <a:off x="10078241" y="2261613"/>
            <a:ext cx="1702935" cy="210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twice to see</a:t>
            </a:r>
          </a:p>
        </p:txBody>
      </p:sp>
      <p:sp>
        <p:nvSpPr>
          <p:cNvPr id="31" name="Rectángulo redondeado 30">
            <a:hlinkClick r:id="" action="ppaction://noaction" highlightClick="1"/>
          </p:cNvPr>
          <p:cNvSpPr/>
          <p:nvPr/>
        </p:nvSpPr>
        <p:spPr>
          <a:xfrm>
            <a:off x="10124238" y="3302647"/>
            <a:ext cx="1702935" cy="2242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twice to see</a:t>
            </a:r>
          </a:p>
        </p:txBody>
      </p:sp>
      <p:sp>
        <p:nvSpPr>
          <p:cNvPr id="32" name="Rectángulo redondeado 31">
            <a:hlinkClick r:id="" action="ppaction://noaction" highlightClick="1"/>
          </p:cNvPr>
          <p:cNvSpPr/>
          <p:nvPr/>
        </p:nvSpPr>
        <p:spPr>
          <a:xfrm>
            <a:off x="10150703" y="4401200"/>
            <a:ext cx="1702935" cy="211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twice to see</a:t>
            </a:r>
          </a:p>
        </p:txBody>
      </p:sp>
      <p:sp>
        <p:nvSpPr>
          <p:cNvPr id="33" name="Rectángulo redondeado 32"/>
          <p:cNvSpPr/>
          <p:nvPr/>
        </p:nvSpPr>
        <p:spPr>
          <a:xfrm>
            <a:off x="10196292" y="5548283"/>
            <a:ext cx="1630881" cy="225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twice to see</a:t>
            </a:r>
          </a:p>
        </p:txBody>
      </p:sp>
      <p:pic>
        <p:nvPicPr>
          <p:cNvPr id="35" name="Picture 4">
            <a:extLst>
              <a:ext uri="{FF2B5EF4-FFF2-40B4-BE49-F238E27FC236}">
                <a16:creationId xmlns:a16="http://schemas.microsoft.com/office/drawing/2014/main" id="{15378EA6-7FB2-59A7-00A0-73CD4C449085}"/>
              </a:ext>
            </a:extLst>
          </p:cNvPr>
          <p:cNvPicPr>
            <a:picLocks noChangeAspect="1"/>
          </p:cNvPicPr>
          <p:nvPr/>
        </p:nvPicPr>
        <p:blipFill>
          <a:blip r:embed="rId8"/>
          <a:stretch>
            <a:fillRect/>
          </a:stretch>
        </p:blipFill>
        <p:spPr>
          <a:xfrm>
            <a:off x="11629723" y="-42415"/>
            <a:ext cx="615986" cy="615986"/>
          </a:xfrm>
          <a:prstGeom prst="ellipse">
            <a:avLst/>
          </a:prstGeom>
          <a:ln>
            <a:noFill/>
          </a:ln>
          <a:effectLst>
            <a:softEdge rad="112500"/>
          </a:effectLst>
        </p:spPr>
      </p:pic>
    </p:spTree>
    <p:extLst>
      <p:ext uri="{BB962C8B-B14F-4D97-AF65-F5344CB8AC3E}">
        <p14:creationId xmlns:p14="http://schemas.microsoft.com/office/powerpoint/2010/main" val="12724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34" grpId="0"/>
      <p:bldP spid="18" grpId="0"/>
      <p:bldP spid="16" grpId="0"/>
      <p:bldP spid="14"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695</Words>
  <Application>Microsoft Office PowerPoint</Application>
  <PresentationFormat>Widescreen</PresentationFormat>
  <Paragraphs>48</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Agency FB</vt:lpstr>
      <vt:lpstr>Arial</vt:lpstr>
      <vt:lpstr>Arial Rounded MT Bold</vt:lpstr>
      <vt:lpstr>Calibri</vt:lpstr>
      <vt:lpstr>Calibri Light</vt:lpstr>
      <vt:lpstr>Cambria</vt:lpstr>
      <vt:lpstr>Tema de Office</vt:lpstr>
      <vt:lpstr>Ministry Friends of Jesus and Mary www.fcpeace.org</vt:lpstr>
      <vt:lpstr>Gospel according to Luke 17, 5-10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 www.fcpeace.org</dc:title>
  <dc:creator>Maria Varona</dc:creator>
  <cp:lastModifiedBy>Maria Varona</cp:lastModifiedBy>
  <cp:revision>4</cp:revision>
  <dcterms:modified xsi:type="dcterms:W3CDTF">2022-09-25T20:45:14Z</dcterms:modified>
</cp:coreProperties>
</file>