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314" r:id="rId4"/>
    <p:sldId id="258" r:id="rId5"/>
    <p:sldId id="259" r:id="rId6"/>
    <p:sldId id="276" r:id="rId7"/>
    <p:sldId id="260" r:id="rId8"/>
    <p:sldId id="275" r:id="rId9"/>
    <p:sldId id="277" r:id="rId10"/>
    <p:sldId id="278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9" r:id="rId19"/>
    <p:sldId id="280" r:id="rId20"/>
    <p:sldId id="281" r:id="rId21"/>
    <p:sldId id="282" r:id="rId22"/>
    <p:sldId id="269" r:id="rId23"/>
    <p:sldId id="283" r:id="rId24"/>
    <p:sldId id="284" r:id="rId25"/>
    <p:sldId id="273" r:id="rId26"/>
    <p:sldId id="274" r:id="rId27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7FAE-CA3A-40DC-9CD8-2C69F3FE0428}" type="datetimeFigureOut">
              <a:rPr lang="es-EC" smtClean="0"/>
              <a:t>16/10/2022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5AF4-3DEE-48DA-9BF3-61B48A82AA8D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07967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7FAE-CA3A-40DC-9CD8-2C69F3FE0428}" type="datetimeFigureOut">
              <a:rPr lang="es-EC" smtClean="0"/>
              <a:t>16/10/2022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5AF4-3DEE-48DA-9BF3-61B48A82AA8D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5842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7FAE-CA3A-40DC-9CD8-2C69F3FE0428}" type="datetimeFigureOut">
              <a:rPr lang="es-EC" smtClean="0"/>
              <a:t>16/10/2022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5AF4-3DEE-48DA-9BF3-61B48A82AA8D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83861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7FAE-CA3A-40DC-9CD8-2C69F3FE0428}" type="datetimeFigureOut">
              <a:rPr lang="es-EC" smtClean="0"/>
              <a:t>16/10/2022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5AF4-3DEE-48DA-9BF3-61B48A82AA8D}" type="slidenum">
              <a:rPr lang="es-EC" smtClean="0"/>
              <a:t>‹#›</a:t>
            </a:fld>
            <a:endParaRPr lang="es-EC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2371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7FAE-CA3A-40DC-9CD8-2C69F3FE0428}" type="datetimeFigureOut">
              <a:rPr lang="es-EC" smtClean="0"/>
              <a:t>16/10/2022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5AF4-3DEE-48DA-9BF3-61B48A82AA8D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21303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7FAE-CA3A-40DC-9CD8-2C69F3FE0428}" type="datetimeFigureOut">
              <a:rPr lang="es-EC" smtClean="0"/>
              <a:t>16/10/2022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5AF4-3DEE-48DA-9BF3-61B48A82AA8D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90749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7FAE-CA3A-40DC-9CD8-2C69F3FE0428}" type="datetimeFigureOut">
              <a:rPr lang="es-EC" smtClean="0"/>
              <a:t>16/10/2022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5AF4-3DEE-48DA-9BF3-61B48A82AA8D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44468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7FAE-CA3A-40DC-9CD8-2C69F3FE0428}" type="datetimeFigureOut">
              <a:rPr lang="es-EC" smtClean="0"/>
              <a:t>16/10/2022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5AF4-3DEE-48DA-9BF3-61B48A82AA8D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73752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7FAE-CA3A-40DC-9CD8-2C69F3FE0428}" type="datetimeFigureOut">
              <a:rPr lang="es-EC" smtClean="0"/>
              <a:t>16/10/2022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5AF4-3DEE-48DA-9BF3-61B48A82AA8D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4815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7C3DA6-1594-D3AC-E53A-0FE6E70ED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26252C-CBF1-D3BF-5D69-D97A58AAD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89C1E6-ED7F-CE8B-9239-99E6E991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7FAE-CA3A-40DC-9CD8-2C69F3FE0428}" type="datetimeFigureOut">
              <a:rPr lang="es-EC" smtClean="0"/>
              <a:t>16/10/2022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8E4819-0377-EEAB-C792-3358ABC0B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ADA4B8-A1EE-3C9E-5910-6F852956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5AF4-3DEE-48DA-9BF3-61B48A82AA8D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364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7FAE-CA3A-40DC-9CD8-2C69F3FE0428}" type="datetimeFigureOut">
              <a:rPr lang="es-EC" smtClean="0"/>
              <a:t>16/10/2022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5AF4-3DEE-48DA-9BF3-61B48A82AA8D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202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7FAE-CA3A-40DC-9CD8-2C69F3FE0428}" type="datetimeFigureOut">
              <a:rPr lang="es-EC" smtClean="0"/>
              <a:t>16/10/2022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5AF4-3DEE-48DA-9BF3-61B48A82AA8D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51587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7FAE-CA3A-40DC-9CD8-2C69F3FE0428}" type="datetimeFigureOut">
              <a:rPr lang="es-EC" smtClean="0"/>
              <a:t>16/10/2022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5AF4-3DEE-48DA-9BF3-61B48A82AA8D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0836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7FAE-CA3A-40DC-9CD8-2C69F3FE0428}" type="datetimeFigureOut">
              <a:rPr lang="es-EC" smtClean="0"/>
              <a:t>16/10/2022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5AF4-3DEE-48DA-9BF3-61B48A82AA8D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3911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7FAE-CA3A-40DC-9CD8-2C69F3FE0428}" type="datetimeFigureOut">
              <a:rPr lang="es-EC" smtClean="0"/>
              <a:t>16/10/2022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5AF4-3DEE-48DA-9BF3-61B48A82AA8D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7570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7FAE-CA3A-40DC-9CD8-2C69F3FE0428}" type="datetimeFigureOut">
              <a:rPr lang="es-EC" smtClean="0"/>
              <a:t>16/10/2022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5AF4-3DEE-48DA-9BF3-61B48A82AA8D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553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7FAE-CA3A-40DC-9CD8-2C69F3FE0428}" type="datetimeFigureOut">
              <a:rPr lang="es-EC" smtClean="0"/>
              <a:t>16/10/2022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5AF4-3DEE-48DA-9BF3-61B48A82AA8D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4206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7FAE-CA3A-40DC-9CD8-2C69F3FE0428}" type="datetimeFigureOut">
              <a:rPr lang="es-EC" smtClean="0"/>
              <a:t>16/10/2022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5AF4-3DEE-48DA-9BF3-61B48A82AA8D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73107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tx2">
                <a:lumMod val="40000"/>
                <a:lumOff val="60000"/>
              </a:schemeClr>
            </a:gs>
            <a:gs pos="59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D8E7FAE-CA3A-40DC-9CD8-2C69F3FE0428}" type="datetimeFigureOut">
              <a:rPr lang="es-EC" smtClean="0"/>
              <a:t>16/10/2022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E335AF4-3DEE-48DA-9BF3-61B48A82AA8D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1893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1.bp.blogspot.com/-pnnrdkaYvL4/VQQXUDYP3NI/AAAAAAAABbQ/5DqRifhW9js/s1600/Fariseo%2By%2Bpublicano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O-2fm7IKcU" TargetMode="External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LO-2fm7IKcU?feature=oembed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4981319-33B3-BC5B-AE59-7ADA91EE3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5" y="0"/>
            <a:ext cx="2143125" cy="21431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3EE8F23-DE71-CD7E-D0A4-837079E8E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792" y="256032"/>
            <a:ext cx="9144000" cy="2831719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FRIENDS OF JESUS AND MARY</a:t>
            </a:r>
            <a:br>
              <a:rPr lang="es-ES" dirty="0">
                <a:solidFill>
                  <a:srgbClr val="0070C0"/>
                </a:solidFill>
              </a:rPr>
            </a:br>
            <a:br>
              <a:rPr lang="es-ES" sz="3100" dirty="0">
                <a:solidFill>
                  <a:srgbClr val="0070C0"/>
                </a:solidFill>
              </a:rPr>
            </a:br>
            <a:r>
              <a:rPr lang="es-ES" sz="3100" dirty="0">
                <a:solidFill>
                  <a:srgbClr val="0070C0"/>
                </a:solidFill>
              </a:rPr>
              <a:t>www.fcpeace.org</a:t>
            </a:r>
            <a:br>
              <a:rPr lang="es-ES" sz="3100" dirty="0"/>
            </a:br>
            <a:br>
              <a:rPr lang="es-ES" sz="3100" dirty="0"/>
            </a:br>
            <a:endParaRPr lang="es-EC" sz="3600" u="sng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4349E4-BD5C-A75B-45D0-C5E21A5D1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" y="3355975"/>
            <a:ext cx="11545824" cy="2387600"/>
          </a:xfrm>
        </p:spPr>
        <p:txBody>
          <a:bodyPr>
            <a:normAutofit/>
          </a:bodyPr>
          <a:lstStyle/>
          <a:p>
            <a:r>
              <a:rPr lang="es-ES" sz="3800" dirty="0"/>
              <a:t>CYCLE C - </a:t>
            </a:r>
            <a:r>
              <a:rPr lang="es-ES" sz="3800" dirty="0" err="1"/>
              <a:t>XXx</a:t>
            </a:r>
            <a:r>
              <a:rPr lang="es-ES" sz="3800" dirty="0"/>
              <a:t> SUNDAY IN ORDINARY TIME</a:t>
            </a:r>
          </a:p>
          <a:p>
            <a:r>
              <a:rPr lang="es-ES" sz="3800" dirty="0"/>
              <a:t>THE REPENTANT TAX COLLECTOR</a:t>
            </a:r>
          </a:p>
          <a:p>
            <a:r>
              <a:rPr lang="es-ES" sz="3800" dirty="0" err="1"/>
              <a:t>LuKE</a:t>
            </a:r>
            <a:r>
              <a:rPr lang="es-ES" sz="3800" dirty="0"/>
              <a:t> 18, 9-14</a:t>
            </a:r>
            <a:endParaRPr lang="es-EC" sz="3800" dirty="0"/>
          </a:p>
        </p:txBody>
      </p:sp>
    </p:spTree>
    <p:extLst>
      <p:ext uri="{BB962C8B-B14F-4D97-AF65-F5344CB8AC3E}">
        <p14:creationId xmlns:p14="http://schemas.microsoft.com/office/powerpoint/2010/main" val="258743004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984851-C7BC-ECC1-DDAC-048CEB9EB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4181" y="2131725"/>
            <a:ext cx="4165211" cy="3657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I tell you, the latter went home justified, not the former; for whoever exalts himself will be humbled, and the one who humbles himself will be exalted." </a:t>
            </a:r>
            <a:endParaRPr lang="es-EC" sz="2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F3ED3BC-ED42-07E0-9938-3A7DF92F0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501" y="0"/>
            <a:ext cx="1231499" cy="15911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151EE3-515A-193B-84F0-424B5B81D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98" y="377952"/>
            <a:ext cx="7103811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1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4484692-4A7F-2D01-E20B-20EB6EAF8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7200"/>
            <a:ext cx="10515600" cy="595312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B695F0-CCAE-17E3-EB9A-36091874B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716946"/>
            <a:ext cx="10364452" cy="3424107"/>
          </a:xfrm>
        </p:spPr>
        <p:txBody>
          <a:bodyPr/>
          <a:lstStyle/>
          <a:p>
            <a:pPr marL="0" indent="0" algn="ctr">
              <a:buNone/>
            </a:pPr>
            <a:endParaRPr lang="es-EC" b="1" dirty="0"/>
          </a:p>
          <a:p>
            <a:pPr marL="0" indent="0" algn="ctr">
              <a:buNone/>
            </a:pPr>
            <a:r>
              <a:rPr lang="es-EC" sz="3000" b="1" dirty="0"/>
              <a:t>THE GOSPEL OF THE LORD</a:t>
            </a:r>
          </a:p>
          <a:p>
            <a:pPr marL="0" indent="0" algn="ctr">
              <a:buNone/>
            </a:pPr>
            <a:r>
              <a:rPr lang="es-EC" sz="3000" b="1" dirty="0"/>
              <a:t>PRAISE TO YOU LORD JESUS CHRIST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7C94DA8-8750-B258-84ED-CF929D3BB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501" y="1069"/>
            <a:ext cx="1231499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1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ómo enseñar a los niños a reflexionar">
            <a:extLst>
              <a:ext uri="{FF2B5EF4-FFF2-40B4-BE49-F238E27FC236}">
                <a16:creationId xmlns:a16="http://schemas.microsoft.com/office/drawing/2014/main" id="{182371C5-B3D8-AFAA-40AB-65624D3D9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2" y="530087"/>
            <a:ext cx="10337248" cy="564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54A0DA-2345-087B-736C-EAD84AF36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18" y="1868556"/>
            <a:ext cx="4295294" cy="8743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C" sz="6000" b="1" dirty="0"/>
              <a:t>REFLECTION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1825EAA-91BA-DF50-0C0D-04877A221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0976" y="0"/>
            <a:ext cx="1231499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38B78D-D740-B255-5811-0E44E0B92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38" y="1"/>
            <a:ext cx="9878272" cy="1371600"/>
          </a:xfrm>
        </p:spPr>
        <p:txBody>
          <a:bodyPr>
            <a:normAutofit fontScale="90000"/>
          </a:bodyPr>
          <a:lstStyle/>
          <a:p>
            <a:br>
              <a:rPr lang="es-ES" dirty="0"/>
            </a:br>
            <a:r>
              <a:rPr lang="en-US" dirty="0">
                <a:latin typeface="+mn-lt"/>
                <a:ea typeface="+mn-ea"/>
                <a:cs typeface="+mn-cs"/>
              </a:rPr>
              <a:t>Jesus teaches us with a parable </a:t>
            </a:r>
            <a:br>
              <a:rPr lang="en-US" dirty="0">
                <a:latin typeface="+mn-lt"/>
                <a:ea typeface="+mn-ea"/>
                <a:cs typeface="+mn-cs"/>
              </a:rPr>
            </a:br>
            <a:r>
              <a:rPr lang="en-US" dirty="0">
                <a:latin typeface="+mn-lt"/>
                <a:ea typeface="+mn-ea"/>
                <a:cs typeface="+mn-cs"/>
              </a:rPr>
              <a:t>(a story with a teaching).</a:t>
            </a:r>
            <a:br>
              <a:rPr lang="es-ES" dirty="0"/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0086C8-12E6-EA75-EB34-4EE264E4E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3065" y="1371600"/>
            <a:ext cx="4695718" cy="7561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600" dirty="0"/>
              <a:t>Who were the Pharisees?</a:t>
            </a:r>
            <a:r>
              <a:rPr lang="es-ES" sz="2600" dirty="0"/>
              <a:t> </a:t>
            </a:r>
          </a:p>
          <a:p>
            <a:pPr marL="0" indent="0" algn="just">
              <a:buNone/>
            </a:pPr>
            <a:endParaRPr lang="es-ES" sz="2600" dirty="0"/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4478B33-3DE3-6728-522E-45F0BC660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501" y="0"/>
            <a:ext cx="1231499" cy="15911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48BCBA-38D0-1AC5-470C-49905EE63E0C}"/>
              </a:ext>
            </a:extLst>
          </p:cNvPr>
          <p:cNvSpPr txBox="1"/>
          <p:nvPr/>
        </p:nvSpPr>
        <p:spPr>
          <a:xfrm>
            <a:off x="6734908" y="2547710"/>
            <a:ext cx="4360984" cy="2458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</a:pPr>
            <a:r>
              <a:rPr lang="en-US" sz="2600" cap="all" dirty="0">
                <a:solidFill>
                  <a:srgbClr val="C00000"/>
                </a:solidFill>
              </a:rPr>
              <a:t>They were the leaders of the Jewish people who were experts in the law of Moses; they thought they were better than others</a:t>
            </a:r>
            <a:r>
              <a:rPr lang="es-ES" sz="2600" cap="all" dirty="0">
                <a:solidFill>
                  <a:srgbClr val="C00000"/>
                </a:solidFill>
              </a:rPr>
              <a:t>.</a:t>
            </a:r>
            <a:endParaRPr lang="en-US" sz="2600" cap="all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7371CB-5C4E-C143-C3D9-04B1184D4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108" y="1993626"/>
            <a:ext cx="4465236" cy="464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23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24A2B1-78EB-1643-92A4-10CA190BE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625" y="371862"/>
            <a:ext cx="10364451" cy="847469"/>
          </a:xfrm>
        </p:spPr>
        <p:txBody>
          <a:bodyPr/>
          <a:lstStyle/>
          <a:p>
            <a:r>
              <a:rPr lang="en-US" dirty="0"/>
              <a:t>Who were the tax collectors?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5F9B58-BF40-4C4C-C62A-04E77822A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9061" y="2514600"/>
            <a:ext cx="5334000" cy="2901462"/>
          </a:xfrm>
        </p:spPr>
        <p:txBody>
          <a:bodyPr>
            <a:normAutofit fontScale="85000" lnSpcReduction="10000"/>
          </a:bodyPr>
          <a:lstStyle/>
          <a:p>
            <a:pPr marL="0" indent="0" defTabSz="457200">
              <a:buNone/>
            </a:pPr>
            <a:r>
              <a:rPr lang="en-US" sz="3500" dirty="0">
                <a:solidFill>
                  <a:srgbClr val="C00000"/>
                </a:solidFill>
              </a:rPr>
              <a:t>They collected taxes for the Romans and often collected extra for themselves; they were hated by the Jewish people</a:t>
            </a:r>
            <a:r>
              <a:rPr lang="es-ES" sz="3500" dirty="0">
                <a:solidFill>
                  <a:srgbClr val="C00000"/>
                </a:solidFill>
              </a:rPr>
              <a:t>.</a:t>
            </a:r>
            <a:endParaRPr lang="es-EC" sz="35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DDECB7E-60B1-775D-A4DB-66D0B5499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501" y="0"/>
            <a:ext cx="1231499" cy="15911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E9DC3A-9F8C-F531-E8C4-45497FB00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529" y="1916723"/>
            <a:ext cx="4881297" cy="430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22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156D4-9F99-CA12-6633-4DE7990AE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06" y="340518"/>
            <a:ext cx="6019801" cy="910157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+mn-lt"/>
                <a:ea typeface="+mn-ea"/>
                <a:cs typeface="+mn-cs"/>
              </a:rPr>
              <a:t>How did the Pharisee pray?</a:t>
            </a:r>
            <a:r>
              <a:rPr lang="es-ES" sz="3400" dirty="0">
                <a:latin typeface="+mn-lt"/>
                <a:ea typeface="+mn-ea"/>
                <a:cs typeface="+mn-cs"/>
              </a:rPr>
              <a:t> </a:t>
            </a:r>
            <a:endParaRPr lang="es-EC" sz="34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56EF61-E501-034A-AD14-ABE5EDF70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178" y="3227054"/>
            <a:ext cx="6789070" cy="6484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300" dirty="0"/>
              <a:t>HOW DID THE TAX COLLECTOR PRAY?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CE8AC8F-B626-1291-47A5-0FB87BBCF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501" y="0"/>
            <a:ext cx="1231499" cy="15911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407C65-7F96-AFC1-1B66-67EED46EB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672" y="340518"/>
            <a:ext cx="3646678" cy="27986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C33CAC-F870-D867-D7D1-99D41179AA12}"/>
              </a:ext>
            </a:extLst>
          </p:cNvPr>
          <p:cNvSpPr txBox="1"/>
          <p:nvPr/>
        </p:nvSpPr>
        <p:spPr>
          <a:xfrm>
            <a:off x="1178169" y="1406769"/>
            <a:ext cx="35169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cap="all" dirty="0">
                <a:solidFill>
                  <a:srgbClr val="C00000"/>
                </a:solidFill>
              </a:rPr>
              <a:t>He thanked God that he was better than others</a:t>
            </a:r>
            <a:r>
              <a:rPr lang="es-ES" sz="3000" cap="all" dirty="0">
                <a:solidFill>
                  <a:srgbClr val="C00000"/>
                </a:solidFill>
              </a:rPr>
              <a:t>.</a:t>
            </a:r>
            <a:endParaRPr lang="en-US" sz="3000" cap="all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01CB63-B90B-CAD4-E068-3D635EE18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564" y="3551270"/>
            <a:ext cx="3094893" cy="31367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9B488A-BD6C-73EC-D991-E83ABA70F06C}"/>
              </a:ext>
            </a:extLst>
          </p:cNvPr>
          <p:cNvSpPr txBox="1"/>
          <p:nvPr/>
        </p:nvSpPr>
        <p:spPr>
          <a:xfrm>
            <a:off x="1178169" y="4438194"/>
            <a:ext cx="33410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cap="all" dirty="0">
                <a:solidFill>
                  <a:srgbClr val="C00000"/>
                </a:solidFill>
              </a:rPr>
              <a:t>HE HUMBLY ASKED FORGIVENESS FOR HIS SINS.</a:t>
            </a:r>
            <a:endParaRPr lang="en-US" sz="3000" cap="al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36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75FC0B-1B96-13F3-2742-A775D8C36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68" y="-22608"/>
            <a:ext cx="9810339" cy="1090247"/>
          </a:xfrm>
        </p:spPr>
        <p:txBody>
          <a:bodyPr>
            <a:normAutofit/>
          </a:bodyPr>
          <a:lstStyle/>
          <a:p>
            <a:r>
              <a:rPr lang="en-US" dirty="0"/>
              <a:t>Which of the two do you think pleased God the most and why?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5250C-69B0-2345-9D49-E8C62C159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925" y="2789769"/>
            <a:ext cx="3970219" cy="239183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The tax collector pleased God because he was humble; he knew he was a sinner and needed God’s forgiveness.</a:t>
            </a:r>
            <a:endParaRPr lang="es-EC" sz="2800" dirty="0">
              <a:solidFill>
                <a:srgbClr val="C000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45196E-ADD8-EBEA-3D95-04B48D353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501" y="0"/>
            <a:ext cx="1231499" cy="15911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DF3D9A-AA8F-9878-2368-DB8667DA2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1" y="1817838"/>
            <a:ext cx="6022574" cy="486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0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FF1098-FE46-D5D8-8A68-78BEA64B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72" y="130694"/>
            <a:ext cx="10034046" cy="1460500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  <a:ea typeface="+mn-ea"/>
                <a:cs typeface="+mn-cs"/>
              </a:rPr>
              <a:t>When we pray do we turn to God asking for forgiveness knowing that we need HIM?</a:t>
            </a:r>
            <a:r>
              <a:rPr lang="es-ES" dirty="0">
                <a:latin typeface="+mn-lt"/>
                <a:ea typeface="+mn-ea"/>
                <a:cs typeface="+mn-cs"/>
              </a:rPr>
              <a:t> </a:t>
            </a:r>
            <a:endParaRPr lang="es-EC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C3C297D-7916-4E68-DBC9-96C056DBD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501" y="0"/>
            <a:ext cx="1231499" cy="1591194"/>
          </a:xfrm>
          <a:prstGeom prst="rect">
            <a:avLst/>
          </a:prstGeom>
        </p:spPr>
      </p:pic>
      <p:pic>
        <p:nvPicPr>
          <p:cNvPr id="2052" name="Picture 4" descr="Niños Orando Vectores, Iconos, Gráficos y Fondos para Descargar Gratis">
            <a:extLst>
              <a:ext uri="{FF2B5EF4-FFF2-40B4-BE49-F238E27FC236}">
                <a16:creationId xmlns:a16="http://schemas.microsoft.com/office/drawing/2014/main" id="{A0D8594F-A791-5DC5-EC35-2E4C0E5FF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010" y="1872305"/>
            <a:ext cx="5697938" cy="498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56079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FF1098-FE46-D5D8-8A68-78BEA64B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3" y="0"/>
            <a:ext cx="9683994" cy="1460500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  <a:ea typeface="+mn-ea"/>
                <a:cs typeface="+mn-cs"/>
              </a:rPr>
              <a:t>God is love and always loves us perfectly</a:t>
            </a:r>
            <a:r>
              <a:rPr lang="es-ES" dirty="0">
                <a:latin typeface="+mn-lt"/>
                <a:ea typeface="+mn-ea"/>
                <a:cs typeface="+mn-cs"/>
              </a:rPr>
              <a:t>.</a:t>
            </a:r>
            <a:endParaRPr lang="es-EC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C3C297D-7916-4E68-DBC9-96C056DBD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501" y="0"/>
            <a:ext cx="1231499" cy="1591194"/>
          </a:xfrm>
          <a:prstGeom prst="rect">
            <a:avLst/>
          </a:prstGeom>
        </p:spPr>
      </p:pic>
      <p:pic>
        <p:nvPicPr>
          <p:cNvPr id="3074" name="Picture 2" descr="▷ Las Mejores 100 Imágenes de DIOS es AMOR Gratis ❤️❤️">
            <a:extLst>
              <a:ext uri="{FF2B5EF4-FFF2-40B4-BE49-F238E27FC236}">
                <a16:creationId xmlns:a16="http://schemas.microsoft.com/office/drawing/2014/main" id="{2BF95425-9106-28BA-8626-AE5E2440E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380" y="1390162"/>
            <a:ext cx="5888974" cy="521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5580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FF1098-FE46-D5D8-8A68-78BEA64B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1015" y="-69017"/>
            <a:ext cx="11452870" cy="948248"/>
          </a:xfrm>
        </p:spPr>
        <p:txBody>
          <a:bodyPr>
            <a:noAutofit/>
          </a:bodyPr>
          <a:lstStyle/>
          <a:p>
            <a:r>
              <a:rPr lang="en-US" sz="2900" dirty="0">
                <a:latin typeface="+mn-lt"/>
                <a:ea typeface="+mn-ea"/>
                <a:cs typeface="+mn-cs"/>
              </a:rPr>
              <a:t>But we do not always love God AS WE SHOULD</a:t>
            </a:r>
            <a:r>
              <a:rPr lang="es-ES" sz="2900" dirty="0">
                <a:latin typeface="+mn-lt"/>
                <a:ea typeface="+mn-ea"/>
                <a:cs typeface="+mn-cs"/>
              </a:rPr>
              <a:t>,</a:t>
            </a:r>
            <a:endParaRPr lang="es-EC" sz="29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C3C297D-7916-4E68-DBC9-96C056DBD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501" y="0"/>
            <a:ext cx="1231499" cy="15911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20D50D-71A9-312D-CEA4-6FFEEF7982D2}"/>
              </a:ext>
            </a:extLst>
          </p:cNvPr>
          <p:cNvSpPr txBox="1"/>
          <p:nvPr/>
        </p:nvSpPr>
        <p:spPr>
          <a:xfrm>
            <a:off x="346119" y="5569960"/>
            <a:ext cx="64887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cap="all" dirty="0"/>
              <a:t>nor do we always love our neighbor as we should.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6CC0CA-FE2A-F79D-F835-1544CED7D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378" y="2294682"/>
            <a:ext cx="4241229" cy="4260163"/>
          </a:xfrm>
          <a:prstGeom prst="rect">
            <a:avLst/>
          </a:prstGeom>
        </p:spPr>
      </p:pic>
      <p:pic>
        <p:nvPicPr>
          <p:cNvPr id="4098" name="Picture 2" descr="Misa para Niños - 13/09/2020 - 10:30am - YouTube">
            <a:extLst>
              <a:ext uri="{FF2B5EF4-FFF2-40B4-BE49-F238E27FC236}">
                <a16:creationId xmlns:a16="http://schemas.microsoft.com/office/drawing/2014/main" id="{3954BA2F-66D5-4BE3-D209-BF5B93E01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0" y="888059"/>
            <a:ext cx="5949462" cy="426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25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0F28897-E58D-CDFE-8695-695C227AE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365125"/>
            <a:ext cx="10515600" cy="62356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7E398F-E4E3-CD8E-CE4B-355CFD00E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8252" y="866775"/>
            <a:ext cx="3197323" cy="39624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EC" dirty="0"/>
              <a:t>                                                                    </a:t>
            </a:r>
          </a:p>
          <a:p>
            <a:pPr marL="0" indent="0" algn="ctr">
              <a:buNone/>
            </a:pPr>
            <a:endParaRPr lang="es-EC" dirty="0"/>
          </a:p>
          <a:p>
            <a:pPr marL="0" indent="0" algn="ctr">
              <a:buNone/>
            </a:pPr>
            <a:r>
              <a:rPr lang="es-EC" sz="4100" b="1" dirty="0">
                <a:solidFill>
                  <a:schemeClr val="bg1"/>
                </a:solidFill>
              </a:rPr>
              <a:t>GOSPEL ACCORDING TO LUKE 18, 9-14</a:t>
            </a:r>
          </a:p>
          <a:p>
            <a:pPr marL="0" indent="0" algn="ctr">
              <a:buNone/>
            </a:pPr>
            <a:endParaRPr lang="es-EC" sz="41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EC" sz="4100" b="1" dirty="0">
                <a:solidFill>
                  <a:schemeClr val="bg1"/>
                </a:solidFill>
              </a:rPr>
              <a:t>GLORY TO YOU LORD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DA0270-C085-AC0C-A4B0-C89DAE7E3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3274" y="1"/>
            <a:ext cx="1228725" cy="126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345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FF1098-FE46-D5D8-8A68-78BEA64B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364" y="795597"/>
            <a:ext cx="4774635" cy="14605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  <a:ea typeface="+mn-ea"/>
                <a:cs typeface="+mn-cs"/>
              </a:rPr>
              <a:t>Let’s ask the Holy Spirit to help us see how we can love better</a:t>
            </a:r>
            <a:r>
              <a:rPr lang="es-ES" sz="3200" dirty="0">
                <a:latin typeface="+mn-lt"/>
                <a:ea typeface="+mn-ea"/>
                <a:cs typeface="+mn-cs"/>
              </a:rPr>
              <a:t>. </a:t>
            </a:r>
            <a:endParaRPr lang="es-EC" sz="32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C3C297D-7916-4E68-DBC9-96C056DBD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501" y="0"/>
            <a:ext cx="1231499" cy="15911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6297B6-B5B7-15EA-23E5-A59DE086CC12}"/>
              </a:ext>
            </a:extLst>
          </p:cNvPr>
          <p:cNvSpPr txBox="1"/>
          <p:nvPr/>
        </p:nvSpPr>
        <p:spPr>
          <a:xfrm>
            <a:off x="5978191" y="5425160"/>
            <a:ext cx="5802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all" dirty="0"/>
              <a:t>Let’s ask forgiveness for our lack of love.</a:t>
            </a:r>
            <a:endParaRPr lang="es-ES" sz="3200" cap="al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4103DC-3DDB-FAF5-8C35-FAC48ED5D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208236"/>
            <a:ext cx="4536831" cy="4522025"/>
          </a:xfrm>
          <a:prstGeom prst="rect">
            <a:avLst/>
          </a:prstGeom>
        </p:spPr>
      </p:pic>
      <p:pic>
        <p:nvPicPr>
          <p:cNvPr id="6146" name="Picture 2" descr="Lo siento! Así puedes enseñar a pedir perdón a los niños | GoStudent">
            <a:extLst>
              <a:ext uri="{FF2B5EF4-FFF2-40B4-BE49-F238E27FC236}">
                <a16:creationId xmlns:a16="http://schemas.microsoft.com/office/drawing/2014/main" id="{8D91954F-F0C5-D498-368E-B28473035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37" y="4062046"/>
            <a:ext cx="5530362" cy="264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636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C3C297D-7916-4E68-DBC9-96C056DBD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011" y="0"/>
            <a:ext cx="1506990" cy="15911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CABFE5-6FF1-FD10-9203-788988BCAB11}"/>
              </a:ext>
            </a:extLst>
          </p:cNvPr>
          <p:cNvSpPr txBox="1"/>
          <p:nvPr/>
        </p:nvSpPr>
        <p:spPr>
          <a:xfrm>
            <a:off x="883489" y="184223"/>
            <a:ext cx="8770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all" dirty="0"/>
              <a:t>In this way, God will see us as His friend. </a:t>
            </a:r>
          </a:p>
        </p:txBody>
      </p:sp>
      <p:pic>
        <p:nvPicPr>
          <p:cNvPr id="5124" name="Picture 4" descr="Ilustración de Jesús Abrazando A Los Niños y más Vectores Libres de  Derechos de Jesucristo - Jesucristo, Niño, Viñeta - iStock">
            <a:extLst>
              <a:ext uri="{FF2B5EF4-FFF2-40B4-BE49-F238E27FC236}">
                <a16:creationId xmlns:a16="http://schemas.microsoft.com/office/drawing/2014/main" id="{3DFD4ADF-F4BE-5DB2-413B-546AE117B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950" y="1080366"/>
            <a:ext cx="6353541" cy="559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033536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nualidades Gratis | Facebook">
            <a:extLst>
              <a:ext uri="{FF2B5EF4-FFF2-40B4-BE49-F238E27FC236}">
                <a16:creationId xmlns:a16="http://schemas.microsoft.com/office/drawing/2014/main" id="{21F2D68F-482B-19AA-5E85-315C2C0EC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03" y="105507"/>
            <a:ext cx="9682008" cy="664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6BDCDB-8149-5C2C-B4CB-1E9540FF7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078" y="360697"/>
            <a:ext cx="7540338" cy="1591194"/>
          </a:xfr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isometricRightUp"/>
            <a:lightRig rig="threePt" dir="t"/>
          </a:scene3d>
        </p:spPr>
        <p:txBody>
          <a:bodyPr>
            <a:noAutofit/>
          </a:bodyPr>
          <a:lstStyle/>
          <a:p>
            <a:pPr marL="0" indent="0">
              <a:buNone/>
            </a:pPr>
            <a:endParaRPr lang="es-EC" sz="9600" dirty="0"/>
          </a:p>
          <a:p>
            <a:pPr marL="0" indent="0" algn="ctr">
              <a:buNone/>
            </a:pPr>
            <a:r>
              <a:rPr lang="es-EC" sz="9600" cap="none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</a:rPr>
              <a:t>ACTIVITIES</a:t>
            </a:r>
          </a:p>
          <a:p>
            <a:pPr marL="0" indent="0">
              <a:buNone/>
            </a:pPr>
            <a:endParaRPr lang="es-EC" sz="9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3B77C5-930C-68A8-4E3B-D8C3A39C0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1451" y="0"/>
            <a:ext cx="1231499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46999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06655E0E-25B4-CAFC-D351-5BABE90A4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12" y="0"/>
            <a:ext cx="8470988" cy="687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346C8C4A-50E9-9D51-3072-73E658465858}"/>
              </a:ext>
            </a:extLst>
          </p:cNvPr>
          <p:cNvSpPr/>
          <p:nvPr/>
        </p:nvSpPr>
        <p:spPr>
          <a:xfrm>
            <a:off x="3499337" y="509955"/>
            <a:ext cx="3675185" cy="1477108"/>
          </a:xfrm>
          <a:prstGeom prst="wedgeEllipseCallout">
            <a:avLst>
              <a:gd name="adj1" fmla="val -30402"/>
              <a:gd name="adj2" fmla="val 5773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'O </a:t>
            </a:r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God, I thank you that I am not like the rest of humanity </a:t>
            </a:r>
            <a:r>
              <a:rPr lang="es-PA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C0000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6990952E-648A-831B-0BFD-AE12D4F2E4CD}"/>
              </a:ext>
            </a:extLst>
          </p:cNvPr>
          <p:cNvSpPr/>
          <p:nvPr/>
        </p:nvSpPr>
        <p:spPr>
          <a:xfrm>
            <a:off x="5838092" y="1512278"/>
            <a:ext cx="3833446" cy="2497014"/>
          </a:xfrm>
          <a:prstGeom prst="cloudCallout">
            <a:avLst>
              <a:gd name="adj1" fmla="val -40212"/>
              <a:gd name="adj2" fmla="val 544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'O God, be merciful to me a sinner.</a:t>
            </a:r>
            <a:r>
              <a:rPr lang="es-PA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C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D2CCD5-6DE6-9E75-0AB2-2550ACE0E06C}"/>
              </a:ext>
            </a:extLst>
          </p:cNvPr>
          <p:cNvSpPr txBox="1"/>
          <p:nvPr/>
        </p:nvSpPr>
        <p:spPr>
          <a:xfrm>
            <a:off x="1755648" y="0"/>
            <a:ext cx="72786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Write the prayers of the two men.</a:t>
            </a:r>
          </a:p>
        </p:txBody>
      </p:sp>
    </p:spTree>
    <p:extLst>
      <p:ext uri="{BB962C8B-B14F-4D97-AF65-F5344CB8AC3E}">
        <p14:creationId xmlns:p14="http://schemas.microsoft.com/office/powerpoint/2010/main" val="407409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9D5107-746E-10AD-2D39-7ABC64220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C514B4-3191-9742-4278-7720BC307B6C}"/>
              </a:ext>
            </a:extLst>
          </p:cNvPr>
          <p:cNvSpPr txBox="1"/>
          <p:nvPr/>
        </p:nvSpPr>
        <p:spPr>
          <a:xfrm>
            <a:off x="109727" y="121920"/>
            <a:ext cx="11972544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Contrite Heart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" marR="66675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Instructions: cut and write a time you lacked in love to God and to your neighbor. Color and fold. Take to the altar and pray: 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My God, have mercy on me a poor sinner. I am weak and do not always do what I should. Sometimes my words and deeds hurt other people. Help me to love and do good as Jesus did. Amen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A19DDF-4CAE-E8DB-FCD0-C353B37616AF}"/>
              </a:ext>
            </a:extLst>
          </p:cNvPr>
          <p:cNvSpPr txBox="1"/>
          <p:nvPr/>
        </p:nvSpPr>
        <p:spPr>
          <a:xfrm>
            <a:off x="1158240" y="2822294"/>
            <a:ext cx="42672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God, I ask forgiveness for not loving you as I should when I: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94B5C6-E23E-84F9-F7C7-8355A149005D}"/>
              </a:ext>
            </a:extLst>
          </p:cNvPr>
          <p:cNvSpPr txBox="1"/>
          <p:nvPr/>
        </p:nvSpPr>
        <p:spPr>
          <a:xfrm>
            <a:off x="6766562" y="2705129"/>
            <a:ext cx="42672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 also ask forgiveness because I did not love my neighbor as I should when I: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627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FB27A44-FFB2-ED87-4AF1-433A49E25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3" y="95250"/>
            <a:ext cx="10498641" cy="581025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153939-1338-2DA3-57AE-02795331D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1538" y="795597"/>
            <a:ext cx="5810876" cy="420052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prayer</a:t>
            </a:r>
            <a:endParaRPr lang="es-ES" sz="30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s-E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My God, have mercy on me a poor sinner. I am weak and do not always do what I should. Sometimes my words and deeds hurt other people. Help me to love and do good as Jesus did. </a:t>
            </a:r>
          </a:p>
          <a:p>
            <a:pPr marL="0" indent="0" algn="ctr">
              <a:buNone/>
            </a:pPr>
            <a:r>
              <a:rPr lang="es-ES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Amen</a:t>
            </a:r>
            <a:endParaRPr lang="es-EC" sz="24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2FF0F3-F972-9DBB-16DC-A8E5C4F4E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501" y="0"/>
            <a:ext cx="1231499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5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0A3C1C-E9C8-85D8-94DD-B45544FF9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662" y="-4982"/>
            <a:ext cx="9887839" cy="53513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forgive me, Lifetree kids,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hlinkClick r:id="rId3"/>
              </a:rPr>
              <a:t>https://youtu.be/LO-2fm7IKcU </a:t>
            </a:r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F9418D5-CF91-082F-17D7-159FACA1D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0501" y="0"/>
            <a:ext cx="1231499" cy="1591194"/>
          </a:xfrm>
          <a:prstGeom prst="rect">
            <a:avLst/>
          </a:prstGeom>
        </p:spPr>
      </p:pic>
      <p:pic>
        <p:nvPicPr>
          <p:cNvPr id="2" name="Online Media 1" title="You Forgive Me | Maker Fun Factory Music Video | Group Publishing">
            <a:hlinkClick r:id="" action="ppaction://media"/>
            <a:extLst>
              <a:ext uri="{FF2B5EF4-FFF2-40B4-BE49-F238E27FC236}">
                <a16:creationId xmlns:a16="http://schemas.microsoft.com/office/drawing/2014/main" id="{FC53B199-941D-947A-29EF-E04EAA5E412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414528"/>
            <a:ext cx="12165027" cy="644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49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560FBC-557B-DFE4-FB0F-71F67E594A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7507">
            <a:off x="8636712" y="3758773"/>
            <a:ext cx="3209365" cy="2214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F0C368-1544-5225-D387-275899838BB8}"/>
              </a:ext>
            </a:extLst>
          </p:cNvPr>
          <p:cNvSpPr txBox="1"/>
          <p:nvPr/>
        </p:nvSpPr>
        <p:spPr>
          <a:xfrm>
            <a:off x="2864044" y="541312"/>
            <a:ext cx="6463912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C" sz="3600" dirty="0"/>
              <a:t>THE REPENTANT TAX COLLECTOR</a:t>
            </a:r>
            <a:endParaRPr lang="en-US" sz="3600" b="1" cap="all" dirty="0">
              <a:solidFill>
                <a:schemeClr val="bg1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33CF80-8DFE-DAAD-59D5-2859850B44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9515" y="2359314"/>
            <a:ext cx="6735567" cy="44450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9590AD-3F55-FA7F-6CFF-C1EDF545AE23}"/>
              </a:ext>
            </a:extLst>
          </p:cNvPr>
          <p:cNvSpPr txBox="1"/>
          <p:nvPr/>
        </p:nvSpPr>
        <p:spPr>
          <a:xfrm>
            <a:off x="623431" y="1330280"/>
            <a:ext cx="109451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Jesus addressed this parable to those who were convinced of their own righteousness and despised everyone else. </a:t>
            </a:r>
            <a:endParaRPr lang="es-419" sz="2800" dirty="0"/>
          </a:p>
        </p:txBody>
      </p:sp>
      <p:pic>
        <p:nvPicPr>
          <p:cNvPr id="2" name="Imagen 4">
            <a:extLst>
              <a:ext uri="{FF2B5EF4-FFF2-40B4-BE49-F238E27FC236}">
                <a16:creationId xmlns:a16="http://schemas.microsoft.com/office/drawing/2014/main" id="{041DBED4-C53B-47E5-B013-BE42DA4A1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3274" y="1"/>
            <a:ext cx="1228725" cy="126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2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E12758-3904-3825-16EA-2A92DA680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553" y="70873"/>
            <a:ext cx="9414334" cy="1229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Two people went up to the temple area to pray; one was a Pharisee and the other was a tax collector. </a:t>
            </a:r>
            <a:endParaRPr lang="es-ES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EA6E11E-E398-8B33-9C2D-23A468443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501" y="0"/>
            <a:ext cx="1231499" cy="15911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55328A-DCF6-2EF7-CA41-F6D57C3AC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950" y="1314457"/>
            <a:ext cx="7425540" cy="522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63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984851-C7BC-ECC1-DDAC-048CEB9EB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923" y="2497015"/>
            <a:ext cx="4815840" cy="1867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Pharisee took up his position and spoke this prayer to himself, </a:t>
            </a:r>
            <a:endParaRPr lang="es-EC" sz="3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F3ED3BC-ED42-07E0-9938-3A7DF92F0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501" y="0"/>
            <a:ext cx="1231499" cy="15911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AD19F1-C5B0-F997-DBB8-FB34947E9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36" y="331542"/>
            <a:ext cx="6085450" cy="632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7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984851-C7BC-ECC1-DDAC-048CEB9EB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923" y="2227818"/>
            <a:ext cx="4815840" cy="3502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O God, I thank you that I am not like the rest of humanity --greedy, dishonest, adulterous -- or even like this tax collector. </a:t>
            </a:r>
            <a:endParaRPr lang="es-EC" sz="3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F3ED3BC-ED42-07E0-9938-3A7DF92F0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501" y="0"/>
            <a:ext cx="1231499" cy="15911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9B62AB-9BDC-494E-4136-9264E98E9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37" y="1591194"/>
            <a:ext cx="6223410" cy="47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30848F-4732-0041-609C-5DC65DE1B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75" y="795597"/>
            <a:ext cx="10040815" cy="675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I fast twice a week, and I pay tithes on my whole income.</a:t>
            </a:r>
            <a:endParaRPr lang="es-EC" sz="2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0E0A23-6A52-78C6-441B-4351D0E0A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501" y="0"/>
            <a:ext cx="1231499" cy="15911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F434A1-610E-9E74-595E-A90A252B7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92" y="1805258"/>
            <a:ext cx="5315077" cy="45223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2BB54A-6463-D031-8CB3-2F76B8C77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696" y="1805258"/>
            <a:ext cx="5166934" cy="452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0552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984851-C7BC-ECC1-DDAC-048CEB9EB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2738" y="1814097"/>
            <a:ext cx="3919025" cy="42209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dirty="0"/>
          </a:p>
          <a:p>
            <a:pPr marL="0" indent="0">
              <a:buNone/>
            </a:pPr>
            <a:r>
              <a:rPr lang="en-US" sz="2600" dirty="0"/>
              <a:t>But the tax collector stood off at a distance and would not even raise his eyes to heaven but beat his breast and prayed, </a:t>
            </a:r>
            <a:r>
              <a:rPr lang="es-PA" sz="2600" dirty="0"/>
              <a:t> </a:t>
            </a:r>
            <a:endParaRPr lang="es-EC" sz="2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F3ED3BC-ED42-07E0-9938-3A7DF92F0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501" y="0"/>
            <a:ext cx="1231499" cy="15911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FC2248-D666-0B7D-CAF9-3E6A43558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37" y="439249"/>
            <a:ext cx="7013544" cy="619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4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984851-C7BC-ECC1-DDAC-048CEB9EB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8480" y="3005467"/>
            <a:ext cx="3597578" cy="1152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O God, be merciful to me a sinner.</a:t>
            </a:r>
            <a:endParaRPr lang="es-EC" sz="2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F3ED3BC-ED42-07E0-9938-3A7DF92F0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501" y="0"/>
            <a:ext cx="1231499" cy="15911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8C8FAA-E9B8-A3DC-1EBB-38C22E7D8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34" y="197069"/>
            <a:ext cx="6855978" cy="640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649</Words>
  <Application>Microsoft Office PowerPoint</Application>
  <PresentationFormat>Widescreen</PresentationFormat>
  <Paragraphs>57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Abadi</vt:lpstr>
      <vt:lpstr>Arial</vt:lpstr>
      <vt:lpstr>Cambria</vt:lpstr>
      <vt:lpstr>Comic Sans MS</vt:lpstr>
      <vt:lpstr>Times New Roman</vt:lpstr>
      <vt:lpstr>Tw Cen MT</vt:lpstr>
      <vt:lpstr>Gota</vt:lpstr>
      <vt:lpstr>FRIENDS OF JESUS AND MARY  www.fcpeace.org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Jesus teaches us with a parable  (a story with a teaching). </vt:lpstr>
      <vt:lpstr>Who were the tax collectors?</vt:lpstr>
      <vt:lpstr>How did the Pharisee pray? </vt:lpstr>
      <vt:lpstr>Which of the two do you think pleased God the most and why?</vt:lpstr>
      <vt:lpstr>When we pray do we turn to God asking for forgiveness knowing that we need HIM? </vt:lpstr>
      <vt:lpstr>God is love and always loves us perfectly.</vt:lpstr>
      <vt:lpstr>But we do not always love God AS WE SHOULD,</vt:lpstr>
      <vt:lpstr>Let’s ask the Holy Spirit to help us see how we can love better.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Amigos de Jesús y María Ciclo C - XXVIII Domingo de Tiempo Ordinario</dc:title>
  <dc:creator>Maria Varona</dc:creator>
  <cp:lastModifiedBy>Maria Varona</cp:lastModifiedBy>
  <cp:revision>17</cp:revision>
  <dcterms:modified xsi:type="dcterms:W3CDTF">2022-10-17T02:19:37Z</dcterms:modified>
</cp:coreProperties>
</file>