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ca0f741b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4ca0f741b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ca0f741b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4ca0f741b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ca0f741b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14ca0f741b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ca0f741b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14ca0f741b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4ca0f741b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14ca0f741b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ca0f741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4ca0f74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ca0f741b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4ca0f741b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ca0f741b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4ca0f741b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ca0f741b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14ca0f741b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7"/>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7"/>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7"/>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8" name="Google Shape;18;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4" name="Google Shape;24;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1" name="Google Shape;41;p21"/>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2" name="Google Shape;42;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8" name="Google Shape;48;p22"/>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22"/>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0" name="Google Shape;50;p22"/>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1" name="Google Shape;51;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1" name="Google Shape;61;p24"/>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2" name="Google Shape;62;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3570644" y="767419"/>
            <a:ext cx="8115230" cy="5330952"/>
          </a:xfrm>
          <a:prstGeom prst="rect">
            <a:avLst/>
          </a:prstGeom>
          <a:solidFill>
            <a:srgbClr val="BFBFBF"/>
          </a:solidFill>
          <a:ln>
            <a:noFill/>
          </a:ln>
        </p:spPr>
      </p:sp>
      <p:sp>
        <p:nvSpPr>
          <p:cNvPr id="68" name="Google Shape;68;p25"/>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9" name="Google Shape;69;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6"/>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1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 name="Google Shape;12;p1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pilKEi9Ekho?feature=oembed" TargetMode="External"/><Relationship Id="rId6" Type="http://schemas.openxmlformats.org/officeDocument/2006/relationships/image" Target="../media/image10.jpeg"/><Relationship Id="rId5" Type="http://schemas.openxmlformats.org/officeDocument/2006/relationships/hyperlink" Target="https://youtu.be/pilKEi9Ekho"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00015" y="1391092"/>
            <a:ext cx="7315200" cy="25246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900"/>
              <a:buFont typeface="Corbel"/>
              <a:buNone/>
            </a:pPr>
            <a:r>
              <a:rPr lang="es-419" dirty="0"/>
              <a:t>MINISTRY FRIENDS OF JESUS AND MARY</a:t>
            </a:r>
            <a:endParaRPr dirty="0"/>
          </a:p>
        </p:txBody>
      </p:sp>
      <p:sp>
        <p:nvSpPr>
          <p:cNvPr id="89" name="Google Shape;89;p1"/>
          <p:cNvSpPr txBox="1">
            <a:spLocks noGrp="1"/>
          </p:cNvSpPr>
          <p:nvPr>
            <p:ph type="subTitle" idx="1"/>
          </p:nvPr>
        </p:nvSpPr>
        <p:spPr>
          <a:xfrm>
            <a:off x="1100015" y="3700463"/>
            <a:ext cx="7315200" cy="18841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200"/>
              <a:buNone/>
            </a:pPr>
            <a:r>
              <a:rPr lang="es-419" dirty="0" err="1">
                <a:solidFill>
                  <a:schemeClr val="lt1"/>
                </a:solidFill>
              </a:rPr>
              <a:t>Cycle</a:t>
            </a:r>
            <a:r>
              <a:rPr lang="es-419" dirty="0">
                <a:solidFill>
                  <a:schemeClr val="lt1"/>
                </a:solidFill>
              </a:rPr>
              <a:t> C, XXXI </a:t>
            </a:r>
            <a:r>
              <a:rPr lang="es-419" dirty="0" err="1">
                <a:solidFill>
                  <a:schemeClr val="lt1"/>
                </a:solidFill>
              </a:rPr>
              <a:t>Sunday</a:t>
            </a:r>
            <a:r>
              <a:rPr lang="es-419" dirty="0">
                <a:solidFill>
                  <a:schemeClr val="lt1"/>
                </a:solidFill>
              </a:rPr>
              <a:t> in </a:t>
            </a:r>
            <a:r>
              <a:rPr lang="es-419" dirty="0" err="1">
                <a:solidFill>
                  <a:schemeClr val="lt1"/>
                </a:solidFill>
              </a:rPr>
              <a:t>Ordinary</a:t>
            </a:r>
            <a:r>
              <a:rPr lang="es-419" dirty="0">
                <a:solidFill>
                  <a:schemeClr val="lt1"/>
                </a:solidFill>
              </a:rPr>
              <a:t> Time</a:t>
            </a:r>
            <a:endParaRPr dirty="0"/>
          </a:p>
          <a:p>
            <a:pPr marL="0" lvl="0" indent="0" algn="ctr" rtl="0">
              <a:lnSpc>
                <a:spcPct val="90000"/>
              </a:lnSpc>
              <a:spcBef>
                <a:spcPts val="1200"/>
              </a:spcBef>
              <a:spcAft>
                <a:spcPts val="0"/>
              </a:spcAft>
              <a:buSzPts val="2200"/>
              <a:buNone/>
            </a:pPr>
            <a:r>
              <a:rPr lang="es-419" dirty="0">
                <a:solidFill>
                  <a:schemeClr val="lt1"/>
                </a:solidFill>
              </a:rPr>
              <a:t>Luke 19, 1-10</a:t>
            </a:r>
            <a:endParaRPr dirty="0"/>
          </a:p>
          <a:p>
            <a:pPr marL="0" lvl="0" indent="0" algn="ctr" rtl="0">
              <a:lnSpc>
                <a:spcPct val="90000"/>
              </a:lnSpc>
              <a:spcBef>
                <a:spcPts val="1200"/>
              </a:spcBef>
              <a:spcAft>
                <a:spcPts val="0"/>
              </a:spcAft>
              <a:buSzPts val="2200"/>
              <a:buNone/>
            </a:pPr>
            <a:r>
              <a:rPr lang="es-419" u="sng" dirty="0">
                <a:solidFill>
                  <a:schemeClr val="lt1"/>
                </a:solidFill>
                <a:hlinkClick r:id="rId3">
                  <a:extLst>
                    <a:ext uri="{A12FA001-AC4F-418D-AE19-62706E023703}">
                      <ahyp:hlinkClr xmlns:ahyp="http://schemas.microsoft.com/office/drawing/2018/hyperlinkcolor" val="tx"/>
                    </a:ext>
                  </a:extLst>
                </a:hlinkClick>
              </a:rPr>
              <a:t>www.fcpeace.org</a:t>
            </a:r>
            <a:endParaRPr dirty="0">
              <a:solidFill>
                <a:schemeClr val="lt1"/>
              </a:solidFill>
            </a:endParaRPr>
          </a:p>
          <a:p>
            <a:pPr marL="0" lvl="0" indent="0" algn="l" rtl="0">
              <a:lnSpc>
                <a:spcPct val="90000"/>
              </a:lnSpc>
              <a:spcBef>
                <a:spcPts val="1200"/>
              </a:spcBef>
              <a:spcAft>
                <a:spcPts val="0"/>
              </a:spcAft>
              <a:buSzPts val="2200"/>
              <a:buNone/>
            </a:pPr>
            <a:endParaRPr dirty="0"/>
          </a:p>
        </p:txBody>
      </p:sp>
      <p:pic>
        <p:nvPicPr>
          <p:cNvPr id="90" name="Google Shape;90;p1"/>
          <p:cNvPicPr preferRelativeResize="0"/>
          <p:nvPr/>
        </p:nvPicPr>
        <p:blipFill rotWithShape="1">
          <a:blip r:embed="rId4">
            <a:alphaModFix/>
          </a:blip>
          <a:srcRect/>
          <a:stretch/>
        </p:blipFill>
        <p:spPr>
          <a:xfrm>
            <a:off x="9677597" y="2270246"/>
            <a:ext cx="2124544" cy="212454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75" name="Google Shape;175;p9"/>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76" name="Google Shape;176;p9"/>
          <p:cNvSpPr txBox="1"/>
          <p:nvPr/>
        </p:nvSpPr>
        <p:spPr>
          <a:xfrm>
            <a:off x="4022650" y="440463"/>
            <a:ext cx="7476600" cy="4031833"/>
          </a:xfrm>
          <a:prstGeom prst="rect">
            <a:avLst/>
          </a:prstGeom>
          <a:noFill/>
          <a:ln>
            <a:noFill/>
          </a:ln>
        </p:spPr>
        <p:txBody>
          <a:bodyPr spcFirstLastPara="1" wrap="square" lIns="91425" tIns="45700" rIns="91425" bIns="45700" anchor="t" anchorCtr="0">
            <a:spAutoFit/>
          </a:bodyPr>
          <a:lstStyle/>
          <a:p>
            <a:pPr lvl="0" algn="just"/>
            <a:r>
              <a:rPr lang="en-US" sz="3200" dirty="0">
                <a:solidFill>
                  <a:srgbClr val="595959"/>
                </a:solidFill>
                <a:latin typeface="Corbel"/>
                <a:ea typeface="Corbel"/>
                <a:cs typeface="Corbel"/>
              </a:rPr>
              <a:t>When he opened his heart to Jesus, he was filled with Jesus’ love, repented of his sins, and was filled with love for others, wanting to make up for the damage he had done them. </a:t>
            </a:r>
            <a:r>
              <a:rPr lang="en-US" sz="3200" dirty="0">
                <a:solidFill>
                  <a:srgbClr val="FF0000"/>
                </a:solidFill>
                <a:latin typeface="Corbel"/>
                <a:ea typeface="Corbel"/>
                <a:cs typeface="Corbel"/>
              </a:rPr>
              <a:t>HE WAS SAVED! </a:t>
            </a:r>
          </a:p>
          <a:p>
            <a:pPr lvl="0" algn="just"/>
            <a:endParaRPr lang="en-US" sz="3200" dirty="0">
              <a:solidFill>
                <a:srgbClr val="595959"/>
              </a:solidFill>
              <a:latin typeface="Corbel"/>
              <a:ea typeface="Corbel"/>
              <a:cs typeface="Corbel"/>
            </a:endParaRPr>
          </a:p>
          <a:p>
            <a:pPr lvl="0" algn="just"/>
            <a:r>
              <a:rPr lang="en-US" sz="3200" dirty="0">
                <a:solidFill>
                  <a:srgbClr val="595959"/>
                </a:solidFill>
                <a:latin typeface="Corbel"/>
                <a:ea typeface="Corbel"/>
                <a:cs typeface="Corbel"/>
              </a:rPr>
              <a:t>How did the others react when they saw Jesus go to his house?</a:t>
            </a:r>
            <a:endParaRPr sz="3200" dirty="0">
              <a:solidFill>
                <a:srgbClr val="595959"/>
              </a:solidFill>
              <a:latin typeface="Corbel"/>
              <a:ea typeface="Corbel"/>
              <a:cs typeface="Corbel"/>
              <a:sym typeface="Corbel"/>
            </a:endParaRPr>
          </a:p>
        </p:txBody>
      </p:sp>
      <p:pic>
        <p:nvPicPr>
          <p:cNvPr id="177" name="Google Shape;177;p9"/>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78" name="Google Shape;178;p9"/>
          <p:cNvSpPr txBox="1"/>
          <p:nvPr/>
        </p:nvSpPr>
        <p:spPr>
          <a:xfrm>
            <a:off x="4022650" y="4647842"/>
            <a:ext cx="7594500" cy="1077178"/>
          </a:xfrm>
          <a:prstGeom prst="rect">
            <a:avLst/>
          </a:prstGeom>
          <a:noFill/>
          <a:ln>
            <a:noFill/>
          </a:ln>
        </p:spPr>
        <p:txBody>
          <a:bodyPr spcFirstLastPara="1" wrap="square" lIns="91425" tIns="45700" rIns="91425" bIns="45700" anchor="t" anchorCtr="0">
            <a:spAutoFit/>
          </a:bodyPr>
          <a:lstStyle/>
          <a:p>
            <a:pPr lvl="0"/>
            <a:r>
              <a:rPr lang="en-US" sz="3200" dirty="0">
                <a:solidFill>
                  <a:srgbClr val="2791A6"/>
                </a:solidFill>
                <a:latin typeface="Corbel"/>
                <a:ea typeface="Corbel"/>
                <a:cs typeface="Corbel"/>
              </a:rPr>
              <a:t>They complained that Jesus visited the home of sinners</a:t>
            </a:r>
            <a:r>
              <a:rPr lang="es-419" sz="3200" dirty="0">
                <a:solidFill>
                  <a:srgbClr val="2791A6"/>
                </a:solidFill>
                <a:latin typeface="Corbel"/>
                <a:ea typeface="Corbel"/>
                <a:cs typeface="Corbel"/>
                <a:sym typeface="Corbel"/>
              </a:rPr>
              <a:t>.</a:t>
            </a:r>
            <a:endParaRPr sz="3200" dirty="0">
              <a:solidFill>
                <a:srgbClr val="2791A6"/>
              </a:solidFill>
              <a:latin typeface="Corbel"/>
              <a:ea typeface="Corbel"/>
              <a:cs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84" name="Google Shape;184;p10"/>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85" name="Google Shape;185;p10"/>
          <p:cNvSpPr txBox="1"/>
          <p:nvPr/>
        </p:nvSpPr>
        <p:spPr>
          <a:xfrm>
            <a:off x="3643312" y="629169"/>
            <a:ext cx="7414218" cy="584735"/>
          </a:xfrm>
          <a:prstGeom prst="rect">
            <a:avLst/>
          </a:prstGeom>
          <a:noFill/>
          <a:ln>
            <a:noFill/>
          </a:ln>
        </p:spPr>
        <p:txBody>
          <a:bodyPr spcFirstLastPara="1" wrap="square" lIns="91425" tIns="45700" rIns="91425" bIns="45700" anchor="t" anchorCtr="0">
            <a:spAutoFit/>
          </a:bodyPr>
          <a:lstStyle/>
          <a:p>
            <a:pPr lvl="0" algn="ctr"/>
            <a:r>
              <a:rPr lang="en-US" sz="3200" dirty="0">
                <a:solidFill>
                  <a:srgbClr val="595959"/>
                </a:solidFill>
                <a:latin typeface="Corbel"/>
                <a:ea typeface="Corbel"/>
                <a:cs typeface="Corbel"/>
              </a:rPr>
              <a:t>What distances us from Jesus? Share. </a:t>
            </a:r>
          </a:p>
        </p:txBody>
      </p:sp>
      <p:pic>
        <p:nvPicPr>
          <p:cNvPr id="186" name="Google Shape;186;p10"/>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87" name="Google Shape;187;p10"/>
          <p:cNvPicPr preferRelativeResize="0"/>
          <p:nvPr/>
        </p:nvPicPr>
        <p:blipFill>
          <a:blip r:embed="rId5">
            <a:alphaModFix/>
          </a:blip>
          <a:stretch>
            <a:fillRect/>
          </a:stretch>
        </p:blipFill>
        <p:spPr>
          <a:xfrm>
            <a:off x="5154909" y="1676590"/>
            <a:ext cx="4391025" cy="3495675"/>
          </a:xfrm>
          <a:prstGeom prst="rect">
            <a:avLst/>
          </a:prstGeom>
          <a:noFill/>
          <a:ln>
            <a:noFill/>
          </a:ln>
        </p:spPr>
      </p:pic>
      <p:sp>
        <p:nvSpPr>
          <p:cNvPr id="2" name="Google Shape;185;p10">
            <a:extLst>
              <a:ext uri="{FF2B5EF4-FFF2-40B4-BE49-F238E27FC236}">
                <a16:creationId xmlns:a16="http://schemas.microsoft.com/office/drawing/2014/main" id="{8C11677D-E265-3F30-8608-0134971A6FB5}"/>
              </a:ext>
            </a:extLst>
          </p:cNvPr>
          <p:cNvSpPr txBox="1"/>
          <p:nvPr/>
        </p:nvSpPr>
        <p:spPr>
          <a:xfrm>
            <a:off x="5029200" y="5512902"/>
            <a:ext cx="5257800" cy="584735"/>
          </a:xfrm>
          <a:prstGeom prst="rect">
            <a:avLst/>
          </a:prstGeom>
          <a:noFill/>
          <a:ln>
            <a:noFill/>
          </a:ln>
        </p:spPr>
        <p:txBody>
          <a:bodyPr spcFirstLastPara="1" wrap="square" lIns="91425" tIns="45700" rIns="91425" bIns="45700" anchor="t" anchorCtr="0">
            <a:spAutoFit/>
          </a:bodyPr>
          <a:lstStyle/>
          <a:p>
            <a:r>
              <a:rPr lang="en-US" sz="3200" dirty="0">
                <a:solidFill>
                  <a:srgbClr val="595959"/>
                </a:solidFill>
                <a:latin typeface="Corbel"/>
                <a:ea typeface="Corbel"/>
                <a:cs typeface="Corbel"/>
              </a:rPr>
              <a:t>How can we seek Him? Share.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10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93" name="Google Shape;193;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orbel"/>
              <a:buNone/>
            </a:pPr>
            <a:r>
              <a:rPr lang="es-419" dirty="0" err="1">
                <a:solidFill>
                  <a:schemeClr val="lt1"/>
                </a:solidFill>
              </a:rPr>
              <a:t>Let’s</a:t>
            </a:r>
            <a:r>
              <a:rPr lang="es-419" dirty="0">
                <a:solidFill>
                  <a:schemeClr val="lt1"/>
                </a:solidFill>
              </a:rPr>
              <a:t> </a:t>
            </a:r>
            <a:r>
              <a:rPr lang="es-419" dirty="0" err="1">
                <a:solidFill>
                  <a:schemeClr val="lt1"/>
                </a:solidFill>
              </a:rPr>
              <a:t>Sing</a:t>
            </a:r>
            <a:r>
              <a:rPr lang="es-419" dirty="0">
                <a:solidFill>
                  <a:schemeClr val="lt1"/>
                </a:solidFill>
              </a:rPr>
              <a:t>!</a:t>
            </a:r>
            <a:endParaRPr dirty="0"/>
          </a:p>
        </p:txBody>
      </p:sp>
      <p:sp>
        <p:nvSpPr>
          <p:cNvPr id="2" name="TextBox 1">
            <a:extLst>
              <a:ext uri="{FF2B5EF4-FFF2-40B4-BE49-F238E27FC236}">
                <a16:creationId xmlns:a16="http://schemas.microsoft.com/office/drawing/2014/main" id="{7F296673-B9C6-34DA-44A8-1A278D78F831}"/>
              </a:ext>
            </a:extLst>
          </p:cNvPr>
          <p:cNvSpPr txBox="1"/>
          <p:nvPr/>
        </p:nvSpPr>
        <p:spPr>
          <a:xfrm>
            <a:off x="3443288" y="114300"/>
            <a:ext cx="8748712" cy="369332"/>
          </a:xfrm>
          <a:prstGeom prst="rect">
            <a:avLst/>
          </a:prstGeom>
          <a:noFill/>
        </p:spPr>
        <p:txBody>
          <a:bodyPr wrap="square" rtlCol="0">
            <a:spAutoFit/>
          </a:bodyPr>
          <a:lstStyle/>
          <a:p>
            <a:pPr marL="0" marR="0">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Jesus Saves, Answer VBS,</a:t>
            </a:r>
            <a:r>
              <a:rPr lang="en-US" sz="1800" b="1" dirty="0">
                <a:effectLst/>
                <a:latin typeface="Cambria" panose="02040503050406030204" pitchFamily="18" charset="0"/>
                <a:ea typeface="Times New Roman" panose="02020603050405020304" pitchFamily="18" charset="0"/>
                <a:cs typeface="Arial" panose="020B0604020202020204" pitchFamily="34" charset="0"/>
              </a:rPr>
              <a:t>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5"/>
              </a:rPr>
              <a:t>https://youtu.be/pilKEi9Ekho</a:t>
            </a:r>
            <a:endParaRPr lang="en-US" sz="1800" dirty="0">
              <a:effectLst/>
              <a:latin typeface="Times New Roman" panose="02020603050405020304" pitchFamily="18" charset="0"/>
              <a:ea typeface="Times New Roman" panose="02020603050405020304" pitchFamily="18" charset="0"/>
            </a:endParaRPr>
          </a:p>
        </p:txBody>
      </p:sp>
      <p:pic>
        <p:nvPicPr>
          <p:cNvPr id="4" name="Online Media 3" title="Jesus Saves hand motions">
            <a:hlinkClick r:id="" action="ppaction://media"/>
            <a:extLst>
              <a:ext uri="{FF2B5EF4-FFF2-40B4-BE49-F238E27FC236}">
                <a16:creationId xmlns:a16="http://schemas.microsoft.com/office/drawing/2014/main" id="{98B1DCFF-DBB0-86A4-6190-B5EBE52CD0AE}"/>
              </a:ext>
            </a:extLst>
          </p:cNvPr>
          <p:cNvPicPr>
            <a:picLocks noRot="1" noChangeAspect="1"/>
          </p:cNvPicPr>
          <p:nvPr>
            <a:videoFile r:link="rId1"/>
          </p:nvPr>
        </p:nvPicPr>
        <p:blipFill>
          <a:blip r:embed="rId6"/>
          <a:stretch>
            <a:fillRect/>
          </a:stretch>
        </p:blipFill>
        <p:spPr>
          <a:xfrm>
            <a:off x="3443288" y="761320"/>
            <a:ext cx="8495793" cy="5308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00" name="Google Shape;200;p13"/>
          <p:cNvPicPr preferRelativeResize="0"/>
          <p:nvPr/>
        </p:nvPicPr>
        <p:blipFill rotWithShape="1">
          <a:blip r:embed="rId3">
            <a:alphaModFix/>
          </a:blip>
          <a:srcRect/>
          <a:stretch/>
        </p:blipFill>
        <p:spPr>
          <a:xfrm>
            <a:off x="1242040" y="5100179"/>
            <a:ext cx="969239" cy="969239"/>
          </a:xfrm>
          <a:prstGeom prst="ellipse">
            <a:avLst/>
          </a:prstGeom>
          <a:noFill/>
          <a:ln>
            <a:noFill/>
          </a:ln>
        </p:spPr>
      </p:pic>
      <p:pic>
        <p:nvPicPr>
          <p:cNvPr id="201" name="Google Shape;201;p13"/>
          <p:cNvPicPr preferRelativeResize="0">
            <a:picLocks noGrp="1"/>
          </p:cNvPicPr>
          <p:nvPr>
            <p:ph type="body" idx="1"/>
          </p:nvPr>
        </p:nvPicPr>
        <p:blipFill rotWithShape="1">
          <a:blip r:embed="rId4">
            <a:alphaModFix/>
          </a:blip>
          <a:srcRect/>
          <a:stretch/>
        </p:blipFill>
        <p:spPr>
          <a:xfrm>
            <a:off x="71066" y="816946"/>
            <a:ext cx="3311186" cy="3650515"/>
          </a:xfrm>
          <a:prstGeom prst="ellipse">
            <a:avLst/>
          </a:prstGeom>
          <a:noFill/>
          <a:ln>
            <a:noFill/>
          </a:ln>
        </p:spPr>
      </p:pic>
      <p:sp>
        <p:nvSpPr>
          <p:cNvPr id="202" name="Google Shape;202;p13"/>
          <p:cNvSpPr txBox="1"/>
          <p:nvPr/>
        </p:nvSpPr>
        <p:spPr>
          <a:xfrm>
            <a:off x="3731805" y="2549735"/>
            <a:ext cx="775140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3200" b="0" i="0" u="none" strike="noStrike" cap="none" dirty="0" err="1">
                <a:solidFill>
                  <a:srgbClr val="595959"/>
                </a:solidFill>
                <a:latin typeface="Corbel"/>
                <a:ea typeface="Corbel"/>
                <a:cs typeface="Corbel"/>
                <a:sym typeface="Corbel"/>
              </a:rPr>
              <a:t>Write</a:t>
            </a:r>
            <a:r>
              <a:rPr lang="es-419" sz="3200" b="0" i="0" u="none" strike="noStrike" cap="none" dirty="0">
                <a:solidFill>
                  <a:srgbClr val="595959"/>
                </a:solidFill>
                <a:latin typeface="Corbel"/>
                <a:ea typeface="Corbel"/>
                <a:cs typeface="Corbel"/>
                <a:sym typeface="Corbel"/>
              </a:rPr>
              <a:t> </a:t>
            </a:r>
            <a:r>
              <a:rPr lang="es-419" sz="3200" b="0" i="0" u="none" strike="noStrike" cap="none" dirty="0" err="1">
                <a:solidFill>
                  <a:srgbClr val="595959"/>
                </a:solidFill>
                <a:latin typeface="Corbel"/>
                <a:ea typeface="Corbel"/>
                <a:cs typeface="Corbel"/>
                <a:sym typeface="Corbel"/>
              </a:rPr>
              <a:t>what</a:t>
            </a:r>
            <a:r>
              <a:rPr lang="es-419" sz="3200" b="0" i="0" u="none" strike="noStrike" cap="none" dirty="0">
                <a:solidFill>
                  <a:srgbClr val="595959"/>
                </a:solidFill>
                <a:latin typeface="Corbel"/>
                <a:ea typeface="Corbel"/>
                <a:cs typeface="Corbel"/>
                <a:sym typeface="Corbel"/>
              </a:rPr>
              <a:t> </a:t>
            </a:r>
            <a:r>
              <a:rPr lang="es-419" sz="3200" b="0" i="0" u="none" strike="noStrike" cap="none" dirty="0" err="1">
                <a:solidFill>
                  <a:srgbClr val="595959"/>
                </a:solidFill>
                <a:latin typeface="Corbel"/>
                <a:ea typeface="Corbel"/>
                <a:cs typeface="Corbel"/>
                <a:sym typeface="Corbel"/>
              </a:rPr>
              <a:t>the</a:t>
            </a:r>
            <a:r>
              <a:rPr lang="es-419" sz="3200" b="0" i="0" u="none" strike="noStrike" cap="none" dirty="0">
                <a:solidFill>
                  <a:srgbClr val="595959"/>
                </a:solidFill>
                <a:latin typeface="Corbel"/>
                <a:ea typeface="Corbel"/>
                <a:cs typeface="Corbel"/>
                <a:sym typeface="Corbel"/>
              </a:rPr>
              <a:t> </a:t>
            </a:r>
            <a:r>
              <a:rPr lang="es-419" sz="3200" b="0" i="0" u="none" strike="noStrike" cap="none" dirty="0" err="1">
                <a:solidFill>
                  <a:srgbClr val="595959"/>
                </a:solidFill>
                <a:latin typeface="Corbel"/>
                <a:ea typeface="Corbel"/>
                <a:cs typeface="Corbel"/>
                <a:sym typeface="Corbel"/>
              </a:rPr>
              <a:t>people</a:t>
            </a:r>
            <a:r>
              <a:rPr lang="es-419" sz="3200" b="0" i="0" u="none" strike="noStrike" cap="none" dirty="0">
                <a:solidFill>
                  <a:srgbClr val="595959"/>
                </a:solidFill>
                <a:latin typeface="Corbel"/>
                <a:ea typeface="Corbel"/>
                <a:cs typeface="Corbel"/>
                <a:sym typeface="Corbel"/>
              </a:rPr>
              <a:t> </a:t>
            </a:r>
            <a:r>
              <a:rPr lang="es-419" sz="3200" b="0" i="0" u="none" strike="noStrike" cap="none" dirty="0" err="1">
                <a:solidFill>
                  <a:srgbClr val="595959"/>
                </a:solidFill>
                <a:latin typeface="Corbel"/>
                <a:ea typeface="Corbel"/>
                <a:cs typeface="Corbel"/>
                <a:sym typeface="Corbel"/>
              </a:rPr>
              <a:t>said</a:t>
            </a:r>
            <a:r>
              <a:rPr lang="es-419" sz="3200" b="0" i="0" u="none" strike="noStrike" cap="none" dirty="0">
                <a:solidFill>
                  <a:srgbClr val="595959"/>
                </a:solidFill>
                <a:latin typeface="Corbel"/>
                <a:ea typeface="Corbel"/>
                <a:cs typeface="Corbel"/>
                <a:sym typeface="Corbel"/>
              </a:rPr>
              <a:t> in </a:t>
            </a:r>
            <a:r>
              <a:rPr lang="es-419" sz="3200" b="0" i="0" u="none" strike="noStrike" cap="none" dirty="0" err="1">
                <a:solidFill>
                  <a:srgbClr val="595959"/>
                </a:solidFill>
                <a:latin typeface="Corbel"/>
                <a:ea typeface="Corbel"/>
                <a:cs typeface="Corbel"/>
                <a:sym typeface="Corbel"/>
              </a:rPr>
              <a:t>the</a:t>
            </a:r>
            <a:r>
              <a:rPr lang="es-419" sz="3200" b="0" i="0" u="none" strike="noStrike" cap="none" dirty="0">
                <a:solidFill>
                  <a:srgbClr val="595959"/>
                </a:solidFill>
                <a:latin typeface="Corbel"/>
                <a:ea typeface="Corbel"/>
                <a:cs typeface="Corbel"/>
                <a:sym typeface="Corbel"/>
              </a:rPr>
              <a:t> </a:t>
            </a:r>
            <a:r>
              <a:rPr lang="es-419" sz="3200" b="0" i="0" u="none" strike="noStrike" cap="none" dirty="0" err="1">
                <a:solidFill>
                  <a:srgbClr val="595959"/>
                </a:solidFill>
                <a:latin typeface="Corbel"/>
                <a:ea typeface="Corbel"/>
                <a:cs typeface="Corbel"/>
                <a:sym typeface="Corbel"/>
              </a:rPr>
              <a:t>Gospel</a:t>
            </a:r>
            <a:r>
              <a:rPr lang="es-419" sz="3200" b="0" i="0" u="none" strike="noStrike" cap="none" dirty="0">
                <a:solidFill>
                  <a:srgbClr val="595959"/>
                </a:solidFill>
                <a:latin typeface="Corbel"/>
                <a:ea typeface="Corbel"/>
                <a:cs typeface="Corbel"/>
                <a:sym typeface="Corbel"/>
              </a:rPr>
              <a:t> </a:t>
            </a:r>
            <a:r>
              <a:rPr lang="es-419" sz="3200" b="0" i="0" u="none" strike="noStrike" cap="none" dirty="0" err="1">
                <a:solidFill>
                  <a:srgbClr val="595959"/>
                </a:solidFill>
                <a:latin typeface="Corbel"/>
                <a:ea typeface="Corbel"/>
                <a:cs typeface="Corbel"/>
                <a:sym typeface="Corbel"/>
              </a:rPr>
              <a:t>of</a:t>
            </a:r>
            <a:r>
              <a:rPr lang="es-419" sz="3200" b="0" i="0" u="none" strike="noStrike" cap="none" dirty="0">
                <a:solidFill>
                  <a:srgbClr val="595959"/>
                </a:solidFill>
                <a:latin typeface="Corbel"/>
                <a:ea typeface="Corbel"/>
                <a:cs typeface="Corbel"/>
                <a:sym typeface="Corbel"/>
              </a:rPr>
              <a:t> Luke </a:t>
            </a:r>
            <a:r>
              <a:rPr lang="es-419" sz="3200" dirty="0">
                <a:solidFill>
                  <a:srgbClr val="595959"/>
                </a:solidFill>
                <a:latin typeface="Corbel"/>
                <a:ea typeface="Corbel"/>
                <a:cs typeface="Corbel"/>
                <a:sym typeface="Corbel"/>
              </a:rPr>
              <a:t>19,1-10: </a:t>
            </a:r>
            <a:r>
              <a:rPr lang="es-419" sz="3200" dirty="0" err="1">
                <a:solidFill>
                  <a:srgbClr val="595959"/>
                </a:solidFill>
                <a:latin typeface="Corbel"/>
                <a:ea typeface="Corbel"/>
                <a:cs typeface="Corbel"/>
                <a:sym typeface="Corbel"/>
              </a:rPr>
              <a:t>the</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story</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of</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Zacchaeus</a:t>
            </a:r>
            <a:r>
              <a:rPr lang="es-419" sz="3200" dirty="0">
                <a:solidFill>
                  <a:srgbClr val="595959"/>
                </a:solidFill>
                <a:latin typeface="Corbel"/>
                <a:ea typeface="Corbel"/>
                <a:cs typeface="Corbel"/>
                <a:sym typeface="Corbel"/>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4ca0f741b3_0_5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08" name="Google Shape;208;g14ca0f741b3_0_50"/>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09" name="Google Shape;209;g14ca0f741b3_0_50"/>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sp>
        <p:nvSpPr>
          <p:cNvPr id="210" name="Google Shape;210;g14ca0f741b3_0_50"/>
          <p:cNvSpPr txBox="1"/>
          <p:nvPr/>
        </p:nvSpPr>
        <p:spPr>
          <a:xfrm>
            <a:off x="3622605" y="747560"/>
            <a:ext cx="7751400" cy="3970277"/>
          </a:xfrm>
          <a:prstGeom prst="rect">
            <a:avLst/>
          </a:prstGeom>
          <a:noFill/>
          <a:ln>
            <a:noFill/>
          </a:ln>
        </p:spPr>
        <p:txBody>
          <a:bodyPr spcFirstLastPara="1" wrap="square" lIns="91425" tIns="45700" rIns="91425" bIns="45700" anchor="t" anchorCtr="0">
            <a:spAutoFit/>
          </a:bodyPr>
          <a:lstStyle/>
          <a:p>
            <a:pPr lvl="0" algn="just"/>
            <a:r>
              <a:rPr lang="en-US" sz="2800" dirty="0">
                <a:solidFill>
                  <a:srgbClr val="595959"/>
                </a:solidFill>
                <a:latin typeface="Corbel"/>
                <a:ea typeface="Corbel"/>
                <a:cs typeface="Corbel"/>
              </a:rPr>
              <a:t>At that time, Jesus came to Jericho and intended to pass through the town. Now a man there named Zacchaeus, who was a chief tax collector and also a wealthy man, was seeking to see who Jesus was; but he could not see him because of the crowd, for he was short in stature. So he ran ahead and climbed a sycamore tree in order to see Jesus, who was about to pass that way. When he reached the place, Jesus looked up and said, </a:t>
            </a:r>
            <a:endParaRPr sz="2800" dirty="0">
              <a:solidFill>
                <a:srgbClr val="595959"/>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4ca0f741b3_0_5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16" name="Google Shape;216;g14ca0f741b3_0_58"/>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17" name="Google Shape;217;g14ca0f741b3_0_58"/>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pic>
        <p:nvPicPr>
          <p:cNvPr id="218" name="Google Shape;218;g14ca0f741b3_0_58"/>
          <p:cNvPicPr preferRelativeResize="0"/>
          <p:nvPr/>
        </p:nvPicPr>
        <p:blipFill>
          <a:blip r:embed="rId5">
            <a:alphaModFix/>
          </a:blip>
          <a:stretch>
            <a:fillRect/>
          </a:stretch>
        </p:blipFill>
        <p:spPr>
          <a:xfrm>
            <a:off x="4968150" y="600924"/>
            <a:ext cx="5775375" cy="5656175"/>
          </a:xfrm>
          <a:prstGeom prst="rect">
            <a:avLst/>
          </a:prstGeom>
          <a:noFill/>
          <a:ln>
            <a:noFill/>
          </a:ln>
        </p:spPr>
      </p:pic>
      <p:sp>
        <p:nvSpPr>
          <p:cNvPr id="219" name="Google Shape;219;g14ca0f741b3_0_58"/>
          <p:cNvSpPr/>
          <p:nvPr/>
        </p:nvSpPr>
        <p:spPr>
          <a:xfrm>
            <a:off x="7739925" y="1514475"/>
            <a:ext cx="3003600" cy="2485213"/>
          </a:xfrm>
          <a:prstGeom prst="wedgeEllipseCallout">
            <a:avLst>
              <a:gd name="adj1" fmla="val 24091"/>
              <a:gd name="adj2" fmla="val 6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200" dirty="0">
                <a:solidFill>
                  <a:srgbClr val="FF0000"/>
                </a:solidFill>
              </a:rPr>
              <a:t>Zacchaeus, come down quickly, for today I must stay at your house.</a:t>
            </a:r>
            <a:endParaRPr sz="2200" dirty="0">
              <a:solidFill>
                <a:srgbClr val="FF0000"/>
              </a:solidFill>
            </a:endParaRPr>
          </a:p>
        </p:txBody>
      </p:sp>
      <p:sp>
        <p:nvSpPr>
          <p:cNvPr id="2" name="TextBox 1">
            <a:extLst>
              <a:ext uri="{FF2B5EF4-FFF2-40B4-BE49-F238E27FC236}">
                <a16:creationId xmlns:a16="http://schemas.microsoft.com/office/drawing/2014/main" id="{65D3DE8D-4990-D19D-98CE-0E809217A6BA}"/>
              </a:ext>
            </a:extLst>
          </p:cNvPr>
          <p:cNvSpPr txBox="1"/>
          <p:nvPr/>
        </p:nvSpPr>
        <p:spPr>
          <a:xfrm>
            <a:off x="6311175" y="170014"/>
            <a:ext cx="2857500" cy="430887"/>
          </a:xfrm>
          <a:prstGeom prst="rect">
            <a:avLst/>
          </a:prstGeom>
          <a:noFill/>
        </p:spPr>
        <p:txBody>
          <a:bodyPr wrap="square" rtlCol="0">
            <a:spAutoFit/>
          </a:bodyPr>
          <a:lstStyle/>
          <a:p>
            <a:pPr algn="ctr"/>
            <a:r>
              <a:rPr lang="en-US" sz="2200" dirty="0">
                <a:solidFill>
                  <a:schemeClr val="bg2">
                    <a:lumMod val="75000"/>
                  </a:schemeClr>
                </a:solidFill>
              </a:rPr>
              <a:t>What did Jesus 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4ca0f741b3_0_6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25" name="Google Shape;225;g14ca0f741b3_0_68"/>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26" name="Google Shape;226;g14ca0f741b3_0_68"/>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sp>
        <p:nvSpPr>
          <p:cNvPr id="227" name="Google Shape;227;g14ca0f741b3_0_68"/>
          <p:cNvSpPr txBox="1"/>
          <p:nvPr/>
        </p:nvSpPr>
        <p:spPr>
          <a:xfrm>
            <a:off x="3622600" y="295225"/>
            <a:ext cx="775140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595959"/>
                </a:solidFill>
                <a:latin typeface="Corbel"/>
              </a:rPr>
              <a:t>And he came down quickly and received him with joy. When they all saw this, they began to grumble, saying, (What did they grumble?)</a:t>
            </a:r>
            <a:endParaRPr sz="2800" dirty="0">
              <a:solidFill>
                <a:srgbClr val="595959"/>
              </a:solidFill>
              <a:latin typeface="Corbel"/>
              <a:sym typeface="Corbel"/>
            </a:endParaRPr>
          </a:p>
        </p:txBody>
      </p:sp>
      <p:pic>
        <p:nvPicPr>
          <p:cNvPr id="228" name="Google Shape;228;g14ca0f741b3_0_68"/>
          <p:cNvPicPr preferRelativeResize="0"/>
          <p:nvPr/>
        </p:nvPicPr>
        <p:blipFill rotWithShape="1">
          <a:blip r:embed="rId5">
            <a:alphaModFix/>
          </a:blip>
          <a:srcRect t="4223"/>
          <a:stretch/>
        </p:blipFill>
        <p:spPr>
          <a:xfrm>
            <a:off x="4187363" y="1701850"/>
            <a:ext cx="6621875" cy="4860925"/>
          </a:xfrm>
          <a:prstGeom prst="rect">
            <a:avLst/>
          </a:prstGeom>
          <a:noFill/>
          <a:ln>
            <a:noFill/>
          </a:ln>
        </p:spPr>
      </p:pic>
      <p:sp>
        <p:nvSpPr>
          <p:cNvPr id="229" name="Google Shape;229;g14ca0f741b3_0_68"/>
          <p:cNvSpPr/>
          <p:nvPr/>
        </p:nvSpPr>
        <p:spPr>
          <a:xfrm>
            <a:off x="6156150" y="2000250"/>
            <a:ext cx="3085500" cy="1761275"/>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200" b="1" dirty="0">
                <a:solidFill>
                  <a:srgbClr val="0070C0"/>
                </a:solidFill>
              </a:rPr>
              <a:t>He has gone to stay at the house of a sinner. </a:t>
            </a:r>
            <a:endParaRPr sz="22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4ca0f741b3_0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35" name="Google Shape;235;g14ca0f741b3_0_80"/>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36" name="Google Shape;236;g14ca0f741b3_0_80"/>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sp>
        <p:nvSpPr>
          <p:cNvPr id="237" name="Google Shape;237;g14ca0f741b3_0_80"/>
          <p:cNvSpPr txBox="1"/>
          <p:nvPr/>
        </p:nvSpPr>
        <p:spPr>
          <a:xfrm>
            <a:off x="3565455" y="243257"/>
            <a:ext cx="77514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595959"/>
                </a:solidFill>
                <a:latin typeface="Corbel"/>
              </a:rPr>
              <a:t>But Zacchaeus stood there and said to the Lord</a:t>
            </a:r>
            <a:r>
              <a:rPr lang="es-419" sz="2800" dirty="0">
                <a:solidFill>
                  <a:srgbClr val="595959"/>
                </a:solidFill>
                <a:latin typeface="Corbel"/>
                <a:sym typeface="Corbel"/>
              </a:rPr>
              <a:t>:</a:t>
            </a:r>
          </a:p>
          <a:p>
            <a:pPr marL="0" marR="0" lvl="0" indent="0" algn="just" rtl="0">
              <a:spcBef>
                <a:spcPts val="0"/>
              </a:spcBef>
              <a:spcAft>
                <a:spcPts val="0"/>
              </a:spcAft>
              <a:buNone/>
            </a:pPr>
            <a:r>
              <a:rPr lang="es-419" sz="2800" dirty="0">
                <a:solidFill>
                  <a:srgbClr val="595959"/>
                </a:solidFill>
                <a:latin typeface="Corbel"/>
                <a:sym typeface="Corbel"/>
              </a:rPr>
              <a:t>(</a:t>
            </a:r>
            <a:r>
              <a:rPr lang="es-419" sz="2800" dirty="0" err="1">
                <a:solidFill>
                  <a:srgbClr val="595959"/>
                </a:solidFill>
                <a:latin typeface="Corbel"/>
                <a:sym typeface="Corbel"/>
              </a:rPr>
              <a:t>What</a:t>
            </a:r>
            <a:r>
              <a:rPr lang="es-419" sz="2800" dirty="0">
                <a:solidFill>
                  <a:srgbClr val="595959"/>
                </a:solidFill>
                <a:latin typeface="Corbel"/>
                <a:sym typeface="Corbel"/>
              </a:rPr>
              <a:t> </a:t>
            </a:r>
            <a:r>
              <a:rPr lang="es-419" sz="2800" dirty="0" err="1">
                <a:solidFill>
                  <a:srgbClr val="595959"/>
                </a:solidFill>
                <a:latin typeface="Corbel"/>
                <a:sym typeface="Corbel"/>
              </a:rPr>
              <a:t>did</a:t>
            </a:r>
            <a:r>
              <a:rPr lang="es-419" sz="2800" dirty="0">
                <a:solidFill>
                  <a:srgbClr val="595959"/>
                </a:solidFill>
                <a:latin typeface="Corbel"/>
                <a:sym typeface="Corbel"/>
              </a:rPr>
              <a:t> he </a:t>
            </a:r>
            <a:r>
              <a:rPr lang="es-419" sz="2800" dirty="0" err="1">
                <a:solidFill>
                  <a:srgbClr val="595959"/>
                </a:solidFill>
                <a:latin typeface="Corbel"/>
                <a:sym typeface="Corbel"/>
              </a:rPr>
              <a:t>say</a:t>
            </a:r>
            <a:r>
              <a:rPr lang="es-419" sz="2800" dirty="0">
                <a:solidFill>
                  <a:srgbClr val="595959"/>
                </a:solidFill>
                <a:latin typeface="Corbel"/>
                <a:sym typeface="Corbel"/>
              </a:rPr>
              <a:t>?)</a:t>
            </a:r>
            <a:endParaRPr sz="2800" dirty="0">
              <a:solidFill>
                <a:srgbClr val="595959"/>
              </a:solidFill>
              <a:latin typeface="Corbel"/>
              <a:sym typeface="Corbel"/>
            </a:endParaRPr>
          </a:p>
        </p:txBody>
      </p:sp>
      <p:pic>
        <p:nvPicPr>
          <p:cNvPr id="238" name="Google Shape;238;g14ca0f741b3_0_80"/>
          <p:cNvPicPr preferRelativeResize="0"/>
          <p:nvPr/>
        </p:nvPicPr>
        <p:blipFill>
          <a:blip r:embed="rId5">
            <a:alphaModFix/>
          </a:blip>
          <a:stretch>
            <a:fillRect/>
          </a:stretch>
        </p:blipFill>
        <p:spPr>
          <a:xfrm>
            <a:off x="3783927" y="1471613"/>
            <a:ext cx="8155154" cy="4886325"/>
          </a:xfrm>
          <a:prstGeom prst="rect">
            <a:avLst/>
          </a:prstGeom>
          <a:noFill/>
          <a:ln>
            <a:noFill/>
          </a:ln>
        </p:spPr>
      </p:pic>
      <p:sp>
        <p:nvSpPr>
          <p:cNvPr id="239" name="Google Shape;239;g14ca0f741b3_0_80"/>
          <p:cNvSpPr/>
          <p:nvPr/>
        </p:nvSpPr>
        <p:spPr>
          <a:xfrm>
            <a:off x="3816004" y="4467346"/>
            <a:ext cx="4045500" cy="1890592"/>
          </a:xfrm>
          <a:prstGeom prst="wedgeEllipseCallout">
            <a:avLst>
              <a:gd name="adj1" fmla="val 8407"/>
              <a:gd name="adj2" fmla="val -681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700" b="1" dirty="0">
                <a:solidFill>
                  <a:schemeClr val="accent6">
                    <a:lumMod val="75000"/>
                  </a:schemeClr>
                </a:solidFill>
              </a:rPr>
              <a:t>Behold, half of my possessions, Lord, I shall give to the poor, and if I have extorted anything from anyone, I shall repay it four times over.</a:t>
            </a:r>
            <a:endParaRPr sz="17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4ca0f741b3_0_9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45" name="Google Shape;245;g14ca0f741b3_0_91"/>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46" name="Google Shape;246;g14ca0f741b3_0_91"/>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sp>
        <p:nvSpPr>
          <p:cNvPr id="247" name="Google Shape;247;g14ca0f741b3_0_91"/>
          <p:cNvSpPr txBox="1"/>
          <p:nvPr/>
        </p:nvSpPr>
        <p:spPr>
          <a:xfrm>
            <a:off x="3608318" y="34713"/>
            <a:ext cx="77514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595959"/>
                </a:solidFill>
                <a:latin typeface="Corbel"/>
              </a:rPr>
              <a:t>And Jesus said to him, (What did Jesus say?)</a:t>
            </a:r>
            <a:endParaRPr sz="2800" dirty="0">
              <a:solidFill>
                <a:srgbClr val="595959"/>
              </a:solidFill>
              <a:latin typeface="Corbel"/>
              <a:sym typeface="Corbel"/>
            </a:endParaRPr>
          </a:p>
        </p:txBody>
      </p:sp>
      <p:pic>
        <p:nvPicPr>
          <p:cNvPr id="248" name="Google Shape;248;g14ca0f741b3_0_91"/>
          <p:cNvPicPr preferRelativeResize="0"/>
          <p:nvPr/>
        </p:nvPicPr>
        <p:blipFill>
          <a:blip r:embed="rId5">
            <a:alphaModFix/>
          </a:blip>
          <a:stretch>
            <a:fillRect/>
          </a:stretch>
        </p:blipFill>
        <p:spPr>
          <a:xfrm>
            <a:off x="3858128" y="557913"/>
            <a:ext cx="8155154" cy="5771449"/>
          </a:xfrm>
          <a:prstGeom prst="rect">
            <a:avLst/>
          </a:prstGeom>
          <a:noFill/>
          <a:ln>
            <a:noFill/>
          </a:ln>
        </p:spPr>
      </p:pic>
      <p:sp>
        <p:nvSpPr>
          <p:cNvPr id="249" name="Google Shape;249;g14ca0f741b3_0_91"/>
          <p:cNvSpPr/>
          <p:nvPr/>
        </p:nvSpPr>
        <p:spPr>
          <a:xfrm>
            <a:off x="7043737" y="3234275"/>
            <a:ext cx="4146775" cy="2490662"/>
          </a:xfrm>
          <a:prstGeom prst="wedgeEllipseCallout">
            <a:avLst>
              <a:gd name="adj1" fmla="val 8407"/>
              <a:gd name="adj2" fmla="val -681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800" b="1" dirty="0">
                <a:solidFill>
                  <a:srgbClr val="FF0000"/>
                </a:solidFill>
              </a:rPr>
              <a:t>Today salvation has come to this house because this man too is a descendant of Abraham. For the Son of Man has come to seek and to save what was lost.</a:t>
            </a:r>
            <a:endParaRPr sz="1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0" y="1123825"/>
            <a:ext cx="3411900" cy="4601100"/>
          </a:xfrm>
          <a:prstGeom prst="rect">
            <a:avLst/>
          </a:prstGeom>
          <a:noFill/>
          <a:ln>
            <a:noFill/>
          </a:ln>
        </p:spPr>
        <p:txBody>
          <a:bodyPr spcFirstLastPara="1" wrap="square" lIns="91425" tIns="45700" rIns="91425" bIns="45700" anchor="ctr" anchorCtr="0">
            <a:normAutofit fontScale="90000"/>
          </a:bodyPr>
          <a:lstStyle/>
          <a:p>
            <a:pPr marL="0" marR="0" algn="ctr">
              <a:spcBef>
                <a:spcPts val="0"/>
              </a:spcBef>
              <a:spcAft>
                <a:spcPts val="0"/>
              </a:spcAft>
            </a:pPr>
            <a:r>
              <a:rPr lang="es-419" sz="2800" b="1" dirty="0" err="1">
                <a:latin typeface="Cambria"/>
                <a:ea typeface="Cambria"/>
                <a:cs typeface="Cambria"/>
                <a:sym typeface="Cambria"/>
              </a:rPr>
              <a:t>Prayer</a:t>
            </a:r>
            <a:r>
              <a:rPr lang="es-419" sz="2800" dirty="0">
                <a:latin typeface="Cambria"/>
                <a:ea typeface="Cambria"/>
                <a:cs typeface="Cambria"/>
                <a:sym typeface="Cambria"/>
              </a:rPr>
              <a:t> </a:t>
            </a:r>
            <a:br>
              <a:rPr lang="es-419" sz="2800" dirty="0">
                <a:latin typeface="Cambria"/>
                <a:ea typeface="Cambria"/>
                <a:cs typeface="Cambria"/>
                <a:sym typeface="Cambria"/>
              </a:rPr>
            </a:br>
            <a:br>
              <a:rPr lang="es-419" sz="2800" dirty="0">
                <a:latin typeface="Sorts Mill Goudy"/>
                <a:ea typeface="Sorts Mill Goudy"/>
                <a:cs typeface="Sorts Mill Goudy"/>
                <a:sym typeface="Sorts Mill Goudy"/>
              </a:rPr>
            </a:br>
            <a:r>
              <a:rPr lang="en-US" sz="2800" b="1" dirty="0">
                <a:latin typeface="Cambria"/>
                <a:ea typeface="Cambria"/>
              </a:rPr>
              <a:t>Jesus, forgive me for separating myself from you. I promise to change and to avoid things that cause me to sin. Help me to pray more, forgive more, and love more. I pray for the conversion of sinners. Amen.</a:t>
            </a:r>
            <a:br>
              <a:rPr lang="en-US" sz="2800" b="1" dirty="0">
                <a:latin typeface="Cambria"/>
                <a:ea typeface="Cambria"/>
              </a:rPr>
            </a:br>
            <a:br>
              <a:rPr lang="es-419" sz="2800" b="1" dirty="0">
                <a:latin typeface="Cambria"/>
                <a:ea typeface="Cambria"/>
                <a:sym typeface="Sorts Mill Goudy"/>
              </a:rPr>
            </a:br>
            <a:endParaRPr sz="2800" b="1" dirty="0">
              <a:latin typeface="Cambria"/>
              <a:ea typeface="Cambria"/>
            </a:endParaRPr>
          </a:p>
        </p:txBody>
      </p:sp>
      <p:pic>
        <p:nvPicPr>
          <p:cNvPr id="255" name="Google Shape;255;p15" descr="margoth Palacios (madith333) - Profile | Pinterest"/>
          <p:cNvPicPr preferRelativeResize="0"/>
          <p:nvPr/>
        </p:nvPicPr>
        <p:blipFill rotWithShape="1">
          <a:blip r:embed="rId3">
            <a:alphaModFix/>
          </a:blip>
          <a:srcRect/>
          <a:stretch/>
        </p:blipFill>
        <p:spPr>
          <a:xfrm>
            <a:off x="4633912" y="1123837"/>
            <a:ext cx="6096000" cy="353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4ca0f741b3_0_0"/>
          <p:cNvSpPr txBox="1">
            <a:spLocks noGrp="1"/>
          </p:cNvSpPr>
          <p:nvPr>
            <p:ph type="title"/>
          </p:nvPr>
        </p:nvSpPr>
        <p:spPr>
          <a:xfrm>
            <a:off x="252919" y="1123836"/>
            <a:ext cx="2947500" cy="41339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r>
              <a:rPr lang="es-419" dirty="0" err="1"/>
              <a:t>Zacchaeus</a:t>
            </a:r>
            <a:r>
              <a:rPr lang="es-419" dirty="0"/>
              <a:t> </a:t>
            </a:r>
            <a:r>
              <a:rPr lang="es-419" dirty="0" err="1"/>
              <a:t>seeks</a:t>
            </a:r>
            <a:r>
              <a:rPr lang="es-419" dirty="0"/>
              <a:t> </a:t>
            </a:r>
            <a:r>
              <a:rPr lang="es-419" dirty="0" err="1"/>
              <a:t>Jesus</a:t>
            </a:r>
            <a:r>
              <a:rPr lang="es-419" dirty="0"/>
              <a:t>.</a:t>
            </a:r>
            <a:endParaRPr dirty="0"/>
          </a:p>
        </p:txBody>
      </p:sp>
      <p:pic>
        <p:nvPicPr>
          <p:cNvPr id="96" name="Google Shape;96;g14ca0f741b3_0_0"/>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97" name="Google Shape;97;g14ca0f741b3_0_0"/>
          <p:cNvSpPr txBox="1"/>
          <p:nvPr/>
        </p:nvSpPr>
        <p:spPr>
          <a:xfrm>
            <a:off x="3725507" y="151763"/>
            <a:ext cx="7822200" cy="2862282"/>
          </a:xfrm>
          <a:prstGeom prst="rect">
            <a:avLst/>
          </a:prstGeom>
          <a:noFill/>
          <a:ln>
            <a:noFill/>
          </a:ln>
        </p:spPr>
        <p:txBody>
          <a:bodyPr spcFirstLastPara="1" wrap="square" lIns="91425" tIns="45700" rIns="91425" bIns="45700" anchor="t" anchorCtr="0">
            <a:spAutoFit/>
          </a:bodyPr>
          <a:lstStyle/>
          <a:p>
            <a:pPr lvl="0" algn="just"/>
            <a:r>
              <a:rPr lang="en-US" sz="3000" dirty="0">
                <a:solidFill>
                  <a:srgbClr val="595959"/>
                </a:solidFill>
                <a:latin typeface="Corbel"/>
                <a:ea typeface="Corbel"/>
                <a:cs typeface="Corbel"/>
              </a:rPr>
              <a:t>At that time, Jesus came to Jericho and intended to pass through the town. Now a man there named Zacchaeus, who was a chief tax collector and also a wealthy man, was seeking to see who Jesus was; but he could not see him because of the crowd, for he was short in stature.</a:t>
            </a:r>
            <a:endParaRPr sz="3000" dirty="0">
              <a:solidFill>
                <a:srgbClr val="595959"/>
              </a:solidFill>
              <a:latin typeface="Corbel"/>
              <a:ea typeface="Corbel"/>
              <a:cs typeface="Corbel"/>
              <a:sym typeface="Corbel"/>
            </a:endParaRPr>
          </a:p>
        </p:txBody>
      </p:sp>
      <p:pic>
        <p:nvPicPr>
          <p:cNvPr id="98" name="Google Shape;98;g14ca0f741b3_0_0"/>
          <p:cNvPicPr preferRelativeResize="0"/>
          <p:nvPr/>
        </p:nvPicPr>
        <p:blipFill rotWithShape="1">
          <a:blip r:embed="rId4">
            <a:alphaModFix/>
          </a:blip>
          <a:srcRect l="10766" t="-11021" r="7360" b="-7616"/>
          <a:stretch/>
        </p:blipFill>
        <p:spPr>
          <a:xfrm>
            <a:off x="358350" y="965250"/>
            <a:ext cx="2676900" cy="2987400"/>
          </a:xfrm>
          <a:prstGeom prst="ellipse">
            <a:avLst/>
          </a:prstGeom>
          <a:noFill/>
          <a:ln>
            <a:noFill/>
          </a:ln>
        </p:spPr>
      </p:pic>
      <p:pic>
        <p:nvPicPr>
          <p:cNvPr id="99" name="Google Shape;99;g14ca0f741b3_0_0"/>
          <p:cNvPicPr preferRelativeResize="0"/>
          <p:nvPr/>
        </p:nvPicPr>
        <p:blipFill>
          <a:blip r:embed="rId5">
            <a:alphaModFix/>
          </a:blip>
          <a:stretch>
            <a:fillRect/>
          </a:stretch>
        </p:blipFill>
        <p:spPr>
          <a:xfrm>
            <a:off x="4505830" y="3014045"/>
            <a:ext cx="6444130" cy="3420730"/>
          </a:xfrm>
          <a:prstGeom prst="rect">
            <a:avLst/>
          </a:prstGeom>
          <a:noFill/>
          <a:ln>
            <a:noFill/>
          </a:ln>
        </p:spPr>
      </p:pic>
      <p:sp>
        <p:nvSpPr>
          <p:cNvPr id="100" name="Google Shape;100;g14ca0f741b3_0_0"/>
          <p:cNvSpPr/>
          <p:nvPr/>
        </p:nvSpPr>
        <p:spPr>
          <a:xfrm>
            <a:off x="6227200" y="3952649"/>
            <a:ext cx="1629000" cy="1923677"/>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1000"/>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4ca0f741b3_0_1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r>
              <a:rPr lang="es-419" dirty="0" err="1"/>
              <a:t>Zacchaeus</a:t>
            </a:r>
            <a:r>
              <a:rPr lang="es-419" dirty="0"/>
              <a:t> </a:t>
            </a:r>
            <a:r>
              <a:rPr lang="es-419" dirty="0" err="1"/>
              <a:t>seeks</a:t>
            </a:r>
            <a:r>
              <a:rPr lang="es-419" dirty="0"/>
              <a:t> </a:t>
            </a:r>
            <a:r>
              <a:rPr lang="es-419" dirty="0" err="1"/>
              <a:t>Jesus</a:t>
            </a:r>
            <a:r>
              <a:rPr lang="es-419" dirty="0"/>
              <a:t>.</a:t>
            </a:r>
            <a:endParaRPr dirty="0"/>
          </a:p>
        </p:txBody>
      </p:sp>
      <p:pic>
        <p:nvPicPr>
          <p:cNvPr id="106" name="Google Shape;106;g14ca0f741b3_0_11"/>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07" name="Google Shape;107;g14ca0f741b3_0_11"/>
          <p:cNvSpPr txBox="1"/>
          <p:nvPr/>
        </p:nvSpPr>
        <p:spPr>
          <a:xfrm>
            <a:off x="3582525" y="122963"/>
            <a:ext cx="8064000" cy="2954615"/>
          </a:xfrm>
          <a:prstGeom prst="rect">
            <a:avLst/>
          </a:prstGeom>
          <a:noFill/>
          <a:ln>
            <a:noFill/>
          </a:ln>
        </p:spPr>
        <p:txBody>
          <a:bodyPr spcFirstLastPara="1" wrap="square" lIns="91425" tIns="45700" rIns="91425" bIns="45700" anchor="t" anchorCtr="0">
            <a:spAutoFit/>
          </a:bodyPr>
          <a:lstStyle/>
          <a:p>
            <a:pPr lvl="0" algn="just"/>
            <a:r>
              <a:rPr lang="en-US" sz="3100" dirty="0">
                <a:solidFill>
                  <a:srgbClr val="595959"/>
                </a:solidFill>
                <a:latin typeface="Corbel"/>
                <a:ea typeface="Corbel"/>
                <a:cs typeface="Corbel"/>
              </a:rPr>
              <a:t>So he ran ahead and climbed a sycamore tree in order to see Jesus, who was about to pass that way. When he reached the place, Jesus looked up and said, </a:t>
            </a:r>
            <a:r>
              <a:rPr lang="en-US" sz="3100" b="1" dirty="0">
                <a:solidFill>
                  <a:srgbClr val="FF0000"/>
                </a:solidFill>
                <a:latin typeface="Corbel"/>
                <a:ea typeface="Corbel"/>
                <a:cs typeface="Corbel"/>
              </a:rPr>
              <a:t>"Zacchaeus, come down quickly, for today I must stay at your house."</a:t>
            </a:r>
            <a:r>
              <a:rPr lang="en-US" sz="3100" b="1" dirty="0">
                <a:solidFill>
                  <a:schemeClr val="accent6">
                    <a:lumMod val="75000"/>
                  </a:schemeClr>
                </a:solidFill>
                <a:latin typeface="Corbel"/>
                <a:ea typeface="Corbel"/>
                <a:cs typeface="Corbel"/>
              </a:rPr>
              <a:t> </a:t>
            </a:r>
            <a:r>
              <a:rPr lang="en-US" sz="3100" dirty="0">
                <a:solidFill>
                  <a:srgbClr val="595959"/>
                </a:solidFill>
                <a:latin typeface="Corbel"/>
                <a:ea typeface="Corbel"/>
                <a:cs typeface="Corbel"/>
              </a:rPr>
              <a:t>And he came down quickly and received him with joy.</a:t>
            </a:r>
            <a:endParaRPr sz="3100" dirty="0">
              <a:solidFill>
                <a:srgbClr val="595959"/>
              </a:solidFill>
              <a:latin typeface="Corbel"/>
              <a:ea typeface="Corbel"/>
              <a:cs typeface="Corbel"/>
              <a:sym typeface="Corbel"/>
            </a:endParaRPr>
          </a:p>
        </p:txBody>
      </p:sp>
      <p:pic>
        <p:nvPicPr>
          <p:cNvPr id="108" name="Google Shape;108;g14ca0f741b3_0_11"/>
          <p:cNvPicPr preferRelativeResize="0"/>
          <p:nvPr/>
        </p:nvPicPr>
        <p:blipFill rotWithShape="1">
          <a:blip r:embed="rId4">
            <a:alphaModFix/>
          </a:blip>
          <a:srcRect l="10766" t="-11021" r="7360" b="-7616"/>
          <a:stretch/>
        </p:blipFill>
        <p:spPr>
          <a:xfrm>
            <a:off x="358350" y="965250"/>
            <a:ext cx="2676900" cy="2987400"/>
          </a:xfrm>
          <a:prstGeom prst="ellipse">
            <a:avLst/>
          </a:prstGeom>
          <a:noFill/>
          <a:ln>
            <a:noFill/>
          </a:ln>
        </p:spPr>
      </p:pic>
      <p:pic>
        <p:nvPicPr>
          <p:cNvPr id="109" name="Google Shape;109;g14ca0f741b3_0_11"/>
          <p:cNvPicPr preferRelativeResize="0"/>
          <p:nvPr/>
        </p:nvPicPr>
        <p:blipFill>
          <a:blip r:embed="rId5">
            <a:alphaModFix/>
          </a:blip>
          <a:stretch>
            <a:fillRect/>
          </a:stretch>
        </p:blipFill>
        <p:spPr>
          <a:xfrm>
            <a:off x="4242675" y="3077578"/>
            <a:ext cx="6743699" cy="3573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1000"/>
                                        <p:tgtEl>
                                          <p:spTgt spid="1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ca0f741b3_0_2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r>
              <a:rPr lang="es-419" dirty="0" err="1"/>
              <a:t>Zacchaeus</a:t>
            </a:r>
            <a:r>
              <a:rPr lang="es-419" dirty="0"/>
              <a:t> </a:t>
            </a:r>
            <a:r>
              <a:rPr lang="es-419" dirty="0" err="1"/>
              <a:t>seeks</a:t>
            </a:r>
            <a:r>
              <a:rPr lang="es-419" dirty="0"/>
              <a:t> </a:t>
            </a:r>
            <a:r>
              <a:rPr lang="es-419" dirty="0" err="1"/>
              <a:t>Jesus</a:t>
            </a:r>
            <a:r>
              <a:rPr lang="es-419" dirty="0"/>
              <a:t>.</a:t>
            </a:r>
            <a:endParaRPr dirty="0"/>
          </a:p>
        </p:txBody>
      </p:sp>
      <p:pic>
        <p:nvPicPr>
          <p:cNvPr id="115" name="Google Shape;115;g14ca0f741b3_0_21"/>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16" name="Google Shape;116;g14ca0f741b3_0_21"/>
          <p:cNvSpPr txBox="1"/>
          <p:nvPr/>
        </p:nvSpPr>
        <p:spPr>
          <a:xfrm>
            <a:off x="3553950" y="146657"/>
            <a:ext cx="8064000" cy="3431668"/>
          </a:xfrm>
          <a:prstGeom prst="rect">
            <a:avLst/>
          </a:prstGeom>
          <a:noFill/>
          <a:ln>
            <a:noFill/>
          </a:ln>
        </p:spPr>
        <p:txBody>
          <a:bodyPr spcFirstLastPara="1" wrap="square" lIns="91425" tIns="45700" rIns="91425" bIns="45700" anchor="t" anchorCtr="0">
            <a:spAutoFit/>
          </a:bodyPr>
          <a:lstStyle/>
          <a:p>
            <a:pPr lvl="0" algn="just"/>
            <a:r>
              <a:rPr lang="en-US" sz="3100" dirty="0">
                <a:solidFill>
                  <a:srgbClr val="595959"/>
                </a:solidFill>
                <a:latin typeface="Corbel"/>
                <a:ea typeface="Corbel"/>
                <a:cs typeface="Corbel"/>
              </a:rPr>
              <a:t>When they all saw this, they began to grumble, saying, </a:t>
            </a:r>
            <a:r>
              <a:rPr lang="en-US" sz="3100" b="1" dirty="0">
                <a:solidFill>
                  <a:srgbClr val="00B0F0"/>
                </a:solidFill>
                <a:latin typeface="Corbel"/>
                <a:ea typeface="Corbel"/>
                <a:cs typeface="Corbel"/>
              </a:rPr>
              <a:t>"He has gone to stay at the house of a sinner." </a:t>
            </a:r>
            <a:r>
              <a:rPr lang="en-US" sz="3100" dirty="0">
                <a:solidFill>
                  <a:srgbClr val="595959"/>
                </a:solidFill>
                <a:latin typeface="Corbel"/>
                <a:ea typeface="Corbel"/>
                <a:cs typeface="Corbel"/>
              </a:rPr>
              <a:t>But Zacchaeus stood there and said to the Lord, </a:t>
            </a:r>
            <a:r>
              <a:rPr lang="en-US" sz="3100" b="1" dirty="0">
                <a:solidFill>
                  <a:srgbClr val="C00000"/>
                </a:solidFill>
                <a:latin typeface="Corbel"/>
                <a:ea typeface="Corbel"/>
                <a:cs typeface="Corbel"/>
              </a:rPr>
              <a:t>"Behold, half of my possessions, Lord, I shall give to the poor, and if I have extorted anything from anyone, I shall repay it four times over." </a:t>
            </a:r>
            <a:endParaRPr sz="3100" b="1" dirty="0">
              <a:solidFill>
                <a:srgbClr val="C00000"/>
              </a:solidFill>
              <a:latin typeface="Corbel"/>
              <a:ea typeface="Corbel"/>
              <a:cs typeface="Corbel"/>
              <a:sym typeface="Corbel"/>
            </a:endParaRPr>
          </a:p>
        </p:txBody>
      </p:sp>
      <p:pic>
        <p:nvPicPr>
          <p:cNvPr id="117" name="Google Shape;117;g14ca0f741b3_0_21"/>
          <p:cNvPicPr preferRelativeResize="0"/>
          <p:nvPr/>
        </p:nvPicPr>
        <p:blipFill rotWithShape="1">
          <a:blip r:embed="rId4">
            <a:alphaModFix/>
          </a:blip>
          <a:srcRect l="10766" t="-11021" r="7360" b="-7616"/>
          <a:stretch/>
        </p:blipFill>
        <p:spPr>
          <a:xfrm>
            <a:off x="358350" y="965250"/>
            <a:ext cx="2676900" cy="2987400"/>
          </a:xfrm>
          <a:prstGeom prst="ellipse">
            <a:avLst/>
          </a:prstGeom>
          <a:noFill/>
          <a:ln>
            <a:noFill/>
          </a:ln>
        </p:spPr>
      </p:pic>
      <p:pic>
        <p:nvPicPr>
          <p:cNvPr id="118" name="Google Shape;118;g14ca0f741b3_0_21"/>
          <p:cNvPicPr preferRelativeResize="0"/>
          <p:nvPr/>
        </p:nvPicPr>
        <p:blipFill>
          <a:blip r:embed="rId5">
            <a:alphaModFix/>
          </a:blip>
          <a:stretch>
            <a:fillRect/>
          </a:stretch>
        </p:blipFill>
        <p:spPr>
          <a:xfrm>
            <a:off x="4572492" y="3578325"/>
            <a:ext cx="6026916" cy="296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1000"/>
                                        <p:tgtEl>
                                          <p:spTgt spid="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4ca0f741b3_0_3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r>
              <a:rPr lang="es-419" dirty="0" err="1"/>
              <a:t>Zacchaeus</a:t>
            </a:r>
            <a:r>
              <a:rPr lang="es-419" dirty="0"/>
              <a:t> </a:t>
            </a:r>
            <a:r>
              <a:rPr lang="es-419" dirty="0" err="1"/>
              <a:t>seeks</a:t>
            </a:r>
            <a:r>
              <a:rPr lang="es-419" dirty="0"/>
              <a:t> </a:t>
            </a:r>
            <a:r>
              <a:rPr lang="es-419" dirty="0" err="1"/>
              <a:t>Jesus</a:t>
            </a:r>
            <a:r>
              <a:rPr lang="es-419" dirty="0"/>
              <a:t>.</a:t>
            </a:r>
            <a:endParaRPr dirty="0"/>
          </a:p>
        </p:txBody>
      </p:sp>
      <p:pic>
        <p:nvPicPr>
          <p:cNvPr id="124" name="Google Shape;124;g14ca0f741b3_0_30"/>
          <p:cNvPicPr preferRelativeResize="0"/>
          <p:nvPr/>
        </p:nvPicPr>
        <p:blipFill rotWithShape="1">
          <a:blip r:embed="rId3">
            <a:alphaModFix/>
          </a:blip>
          <a:srcRect/>
          <a:stretch/>
        </p:blipFill>
        <p:spPr>
          <a:xfrm>
            <a:off x="1242040" y="5100179"/>
            <a:ext cx="969300" cy="969300"/>
          </a:xfrm>
          <a:prstGeom prst="ellipse">
            <a:avLst/>
          </a:prstGeom>
          <a:noFill/>
          <a:ln>
            <a:noFill/>
          </a:ln>
        </p:spPr>
      </p:pic>
      <p:sp>
        <p:nvSpPr>
          <p:cNvPr id="125" name="Google Shape;125;g14ca0f741b3_0_30"/>
          <p:cNvSpPr txBox="1"/>
          <p:nvPr/>
        </p:nvSpPr>
        <p:spPr>
          <a:xfrm>
            <a:off x="3596812" y="123583"/>
            <a:ext cx="8064000" cy="2000507"/>
          </a:xfrm>
          <a:prstGeom prst="rect">
            <a:avLst/>
          </a:prstGeom>
          <a:noFill/>
          <a:ln>
            <a:noFill/>
          </a:ln>
        </p:spPr>
        <p:txBody>
          <a:bodyPr spcFirstLastPara="1" wrap="square" lIns="91425" tIns="45700" rIns="91425" bIns="45700" anchor="t" anchorCtr="0">
            <a:spAutoFit/>
          </a:bodyPr>
          <a:lstStyle/>
          <a:p>
            <a:pPr algn="just"/>
            <a:r>
              <a:rPr lang="en-US" sz="3100" dirty="0">
                <a:solidFill>
                  <a:srgbClr val="595959"/>
                </a:solidFill>
                <a:latin typeface="Corbel"/>
                <a:ea typeface="Corbel"/>
                <a:cs typeface="Corbel"/>
              </a:rPr>
              <a:t>And Jesus said to him, </a:t>
            </a:r>
            <a:r>
              <a:rPr lang="en-US" sz="3100" b="1" dirty="0">
                <a:solidFill>
                  <a:srgbClr val="FF0000"/>
                </a:solidFill>
                <a:latin typeface="Corbel"/>
                <a:ea typeface="Corbel"/>
                <a:cs typeface="Corbel"/>
              </a:rPr>
              <a:t>"Today salvation has come to this house because this man too is a descendant of Abraham. For the Son of Man has come to seek and to save what was lost."</a:t>
            </a:r>
          </a:p>
        </p:txBody>
      </p:sp>
      <p:pic>
        <p:nvPicPr>
          <p:cNvPr id="126" name="Google Shape;126;g14ca0f741b3_0_30"/>
          <p:cNvPicPr preferRelativeResize="0"/>
          <p:nvPr/>
        </p:nvPicPr>
        <p:blipFill rotWithShape="1">
          <a:blip r:embed="rId4">
            <a:alphaModFix/>
          </a:blip>
          <a:srcRect l="10766" t="-11021" r="7360" b="-7616"/>
          <a:stretch/>
        </p:blipFill>
        <p:spPr>
          <a:xfrm>
            <a:off x="358350" y="965250"/>
            <a:ext cx="2676900" cy="2987400"/>
          </a:xfrm>
          <a:prstGeom prst="ellipse">
            <a:avLst/>
          </a:prstGeom>
          <a:noFill/>
          <a:ln>
            <a:noFill/>
          </a:ln>
        </p:spPr>
      </p:pic>
      <p:pic>
        <p:nvPicPr>
          <p:cNvPr id="127" name="Google Shape;127;g14ca0f741b3_0_30"/>
          <p:cNvPicPr preferRelativeResize="0"/>
          <p:nvPr/>
        </p:nvPicPr>
        <p:blipFill>
          <a:blip r:embed="rId5">
            <a:alphaModFix/>
          </a:blip>
          <a:stretch>
            <a:fillRect/>
          </a:stretch>
        </p:blipFill>
        <p:spPr>
          <a:xfrm>
            <a:off x="5433299" y="2204812"/>
            <a:ext cx="4391025" cy="3495675"/>
          </a:xfrm>
          <a:prstGeom prst="rect">
            <a:avLst/>
          </a:prstGeom>
          <a:noFill/>
          <a:ln>
            <a:noFill/>
          </a:ln>
        </p:spPr>
      </p:pic>
      <p:sp>
        <p:nvSpPr>
          <p:cNvPr id="2" name="TextBox 1">
            <a:extLst>
              <a:ext uri="{FF2B5EF4-FFF2-40B4-BE49-F238E27FC236}">
                <a16:creationId xmlns:a16="http://schemas.microsoft.com/office/drawing/2014/main" id="{71CA32C7-9AE1-4A5D-F4EF-42A378D3CC14}"/>
              </a:ext>
            </a:extLst>
          </p:cNvPr>
          <p:cNvSpPr txBox="1"/>
          <p:nvPr/>
        </p:nvSpPr>
        <p:spPr>
          <a:xfrm>
            <a:off x="3596812" y="5900738"/>
            <a:ext cx="8595188" cy="523220"/>
          </a:xfrm>
          <a:prstGeom prst="rect">
            <a:avLst/>
          </a:prstGeom>
          <a:noFill/>
        </p:spPr>
        <p:txBody>
          <a:bodyPr wrap="square" rtlCol="0">
            <a:spAutoFit/>
          </a:bodyPr>
          <a:lstStyle/>
          <a:p>
            <a:r>
              <a:rPr lang="en-US" sz="2800" dirty="0">
                <a:solidFill>
                  <a:srgbClr val="0562EB"/>
                </a:solidFill>
                <a:latin typeface="Corbel"/>
              </a:rPr>
              <a:t>The Gospel of the Lord, 	Praise to you Lord Jesus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1000"/>
                                        <p:tgtEl>
                                          <p:spTgt spid="12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33" name="Google Shape;133;p5"/>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34" name="Google Shape;134;p5"/>
          <p:cNvSpPr txBox="1"/>
          <p:nvPr/>
        </p:nvSpPr>
        <p:spPr>
          <a:xfrm>
            <a:off x="3860401" y="174455"/>
            <a:ext cx="6648000" cy="1569620"/>
          </a:xfrm>
          <a:prstGeom prst="rect">
            <a:avLst/>
          </a:prstGeom>
          <a:noFill/>
          <a:ln>
            <a:noFill/>
          </a:ln>
        </p:spPr>
        <p:txBody>
          <a:bodyPr spcFirstLastPara="1" wrap="square" lIns="91425" tIns="45700" rIns="91425" bIns="45700" anchor="t" anchorCtr="0">
            <a:spAutoFit/>
          </a:bodyPr>
          <a:lstStyle/>
          <a:p>
            <a:pPr lvl="0"/>
            <a:r>
              <a:rPr lang="en-US" sz="3200" dirty="0">
                <a:solidFill>
                  <a:srgbClr val="595959"/>
                </a:solidFill>
                <a:latin typeface="Corbel"/>
                <a:ea typeface="Corbel"/>
                <a:cs typeface="Corbel"/>
              </a:rPr>
              <a:t>Zacchaeus was Jewish and chief of the tax collectors. Why was he hated by his people?</a:t>
            </a:r>
            <a:endParaRPr sz="3200" dirty="0">
              <a:solidFill>
                <a:srgbClr val="595959"/>
              </a:solidFill>
              <a:latin typeface="Corbel"/>
              <a:ea typeface="Corbel"/>
              <a:cs typeface="Corbel"/>
            </a:endParaRPr>
          </a:p>
        </p:txBody>
      </p:sp>
      <p:sp>
        <p:nvSpPr>
          <p:cNvPr id="135" name="Google Shape;135;p5"/>
          <p:cNvSpPr txBox="1"/>
          <p:nvPr/>
        </p:nvSpPr>
        <p:spPr>
          <a:xfrm>
            <a:off x="3763250" y="1744075"/>
            <a:ext cx="7456500" cy="1815841"/>
          </a:xfrm>
          <a:prstGeom prst="rect">
            <a:avLst/>
          </a:prstGeom>
          <a:noFill/>
          <a:ln>
            <a:noFill/>
          </a:ln>
        </p:spPr>
        <p:txBody>
          <a:bodyPr spcFirstLastPara="1" wrap="square" lIns="91425" tIns="45700" rIns="91425" bIns="45700" anchor="t" anchorCtr="0">
            <a:spAutoFit/>
          </a:bodyPr>
          <a:lstStyle/>
          <a:p>
            <a:pPr lvl="0"/>
            <a:r>
              <a:rPr lang="en-US" sz="2800" dirty="0">
                <a:solidFill>
                  <a:srgbClr val="2791A6"/>
                </a:solidFill>
                <a:latin typeface="Corbel"/>
                <a:ea typeface="Corbel"/>
                <a:cs typeface="Corbel"/>
              </a:rPr>
              <a:t>They collected taxes for the Romans, often overcharging to keep some for themselves and so were hated. Zacchaeus was seen as a traitor for helping the Romans at the expense of his people</a:t>
            </a:r>
            <a:r>
              <a:rPr lang="es-419" sz="2800" dirty="0">
                <a:solidFill>
                  <a:srgbClr val="2791A6"/>
                </a:solidFill>
                <a:latin typeface="Corbel"/>
                <a:ea typeface="Corbel"/>
                <a:cs typeface="Corbel"/>
                <a:sym typeface="Corbel"/>
              </a:rPr>
              <a:t>.</a:t>
            </a:r>
            <a:endParaRPr sz="2800" dirty="0">
              <a:solidFill>
                <a:srgbClr val="2791A6"/>
              </a:solidFill>
              <a:latin typeface="Corbel"/>
              <a:ea typeface="Corbel"/>
              <a:cs typeface="Corbel"/>
            </a:endParaRPr>
          </a:p>
        </p:txBody>
      </p:sp>
      <p:pic>
        <p:nvPicPr>
          <p:cNvPr id="136" name="Google Shape;136;p5"/>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37" name="Google Shape;137;p5"/>
          <p:cNvPicPr preferRelativeResize="0"/>
          <p:nvPr/>
        </p:nvPicPr>
        <p:blipFill>
          <a:blip r:embed="rId5">
            <a:alphaModFix/>
          </a:blip>
          <a:stretch>
            <a:fillRect/>
          </a:stretch>
        </p:blipFill>
        <p:spPr>
          <a:xfrm>
            <a:off x="4780474" y="3681118"/>
            <a:ext cx="5422051" cy="28381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1000"/>
                                        <p:tgtEl>
                                          <p:spTgt spid="13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43" name="Google Shape;143;p6"/>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44" name="Google Shape;144;p6"/>
          <p:cNvSpPr txBox="1"/>
          <p:nvPr/>
        </p:nvSpPr>
        <p:spPr>
          <a:xfrm>
            <a:off x="3684996" y="423729"/>
            <a:ext cx="7814400" cy="585000"/>
          </a:xfrm>
          <a:prstGeom prst="rect">
            <a:avLst/>
          </a:prstGeom>
          <a:noFill/>
          <a:ln>
            <a:noFill/>
          </a:ln>
        </p:spPr>
        <p:txBody>
          <a:bodyPr spcFirstLastPara="1" wrap="square" lIns="91425" tIns="45700" rIns="91425" bIns="45700" anchor="t" anchorCtr="0">
            <a:spAutoFit/>
          </a:bodyPr>
          <a:lstStyle/>
          <a:p>
            <a:pPr lvl="0"/>
            <a:r>
              <a:rPr lang="en-US" sz="3200" dirty="0">
                <a:solidFill>
                  <a:srgbClr val="595959"/>
                </a:solidFill>
                <a:latin typeface="Corbel"/>
                <a:ea typeface="Corbel"/>
                <a:cs typeface="Corbel"/>
              </a:rPr>
              <a:t>Why did Zacchaeus try to see Jesus</a:t>
            </a:r>
            <a:r>
              <a:rPr lang="es-419" sz="3200" dirty="0">
                <a:solidFill>
                  <a:srgbClr val="595959"/>
                </a:solidFill>
                <a:latin typeface="Corbel"/>
                <a:ea typeface="Corbel"/>
                <a:cs typeface="Corbel"/>
                <a:sym typeface="Corbel"/>
              </a:rPr>
              <a:t>?</a:t>
            </a:r>
            <a:endParaRPr sz="3200" dirty="0">
              <a:solidFill>
                <a:srgbClr val="595959"/>
              </a:solidFill>
              <a:latin typeface="Corbel"/>
              <a:ea typeface="Corbel"/>
              <a:cs typeface="Corbel"/>
              <a:sym typeface="Corbel"/>
            </a:endParaRPr>
          </a:p>
        </p:txBody>
      </p:sp>
      <p:sp>
        <p:nvSpPr>
          <p:cNvPr id="145" name="Google Shape;145;p6"/>
          <p:cNvSpPr txBox="1"/>
          <p:nvPr/>
        </p:nvSpPr>
        <p:spPr>
          <a:xfrm>
            <a:off x="3684996" y="988278"/>
            <a:ext cx="7632600" cy="1384954"/>
          </a:xfrm>
          <a:prstGeom prst="rect">
            <a:avLst/>
          </a:prstGeom>
          <a:noFill/>
          <a:ln>
            <a:noFill/>
          </a:ln>
        </p:spPr>
        <p:txBody>
          <a:bodyPr spcFirstLastPara="1" wrap="square" lIns="91425" tIns="45700" rIns="91425" bIns="45700" anchor="t" anchorCtr="0">
            <a:spAutoFit/>
          </a:bodyPr>
          <a:lstStyle/>
          <a:p>
            <a:pPr lvl="0" algn="just"/>
            <a:r>
              <a:rPr lang="en-US" sz="2800" dirty="0">
                <a:solidFill>
                  <a:srgbClr val="2791A6"/>
                </a:solidFill>
                <a:latin typeface="Corbel"/>
                <a:ea typeface="Corbel"/>
                <a:cs typeface="Corbel"/>
              </a:rPr>
              <a:t>He had heard about His miracles and that He was a man of God. His heart felt His call. He needed to fill the emptiness that his stolen riches left him</a:t>
            </a:r>
            <a:r>
              <a:rPr lang="es-419" sz="2800" dirty="0">
                <a:solidFill>
                  <a:srgbClr val="2791A6"/>
                </a:solidFill>
                <a:latin typeface="Corbel"/>
                <a:ea typeface="Corbel"/>
                <a:cs typeface="Corbel"/>
                <a:sym typeface="Corbel"/>
              </a:rPr>
              <a:t>.</a:t>
            </a:r>
            <a:endParaRPr sz="2800" dirty="0">
              <a:solidFill>
                <a:srgbClr val="2791A6"/>
              </a:solidFill>
              <a:latin typeface="Corbel"/>
              <a:ea typeface="Corbel"/>
              <a:cs typeface="Corbel"/>
              <a:sym typeface="Corbel"/>
            </a:endParaRPr>
          </a:p>
        </p:txBody>
      </p:sp>
      <p:pic>
        <p:nvPicPr>
          <p:cNvPr id="146" name="Google Shape;146;p6"/>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47" name="Google Shape;147;p6"/>
          <p:cNvPicPr preferRelativeResize="0"/>
          <p:nvPr/>
        </p:nvPicPr>
        <p:blipFill>
          <a:blip r:embed="rId5">
            <a:alphaModFix/>
          </a:blip>
          <a:stretch>
            <a:fillRect/>
          </a:stretch>
        </p:blipFill>
        <p:spPr>
          <a:xfrm>
            <a:off x="4103772" y="2373231"/>
            <a:ext cx="6536721" cy="40610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additive="base">
                                        <p:cTn id="12" dur="1000"/>
                                        <p:tgtEl>
                                          <p:spTgt spid="14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53" name="Google Shape;153;p7"/>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54" name="Google Shape;154;p7"/>
          <p:cNvSpPr txBox="1"/>
          <p:nvPr/>
        </p:nvSpPr>
        <p:spPr>
          <a:xfrm>
            <a:off x="3548450" y="388321"/>
            <a:ext cx="7476600" cy="585000"/>
          </a:xfrm>
          <a:prstGeom prst="rect">
            <a:avLst/>
          </a:prstGeom>
          <a:noFill/>
          <a:ln>
            <a:noFill/>
          </a:ln>
        </p:spPr>
        <p:txBody>
          <a:bodyPr spcFirstLastPara="1" wrap="square" lIns="91425" tIns="45700" rIns="91425" bIns="45700" anchor="t" anchorCtr="0">
            <a:spAutoFit/>
          </a:bodyPr>
          <a:lstStyle/>
          <a:p>
            <a:pPr lvl="0"/>
            <a:r>
              <a:rPr lang="en-US" sz="3200" dirty="0">
                <a:solidFill>
                  <a:srgbClr val="595959"/>
                </a:solidFill>
                <a:latin typeface="Corbel"/>
                <a:ea typeface="Corbel"/>
                <a:cs typeface="Corbel"/>
              </a:rPr>
              <a:t>Why did he climb the tree</a:t>
            </a:r>
            <a:r>
              <a:rPr lang="es-419" sz="3200" dirty="0">
                <a:solidFill>
                  <a:srgbClr val="595959"/>
                </a:solidFill>
                <a:latin typeface="Corbel"/>
                <a:ea typeface="Corbel"/>
                <a:cs typeface="Corbel"/>
                <a:sym typeface="Corbel"/>
              </a:rPr>
              <a:t>?</a:t>
            </a:r>
            <a:endParaRPr sz="3200" dirty="0">
              <a:solidFill>
                <a:srgbClr val="595959"/>
              </a:solidFill>
              <a:latin typeface="Corbel"/>
              <a:ea typeface="Corbel"/>
              <a:cs typeface="Corbel"/>
            </a:endParaRPr>
          </a:p>
        </p:txBody>
      </p:sp>
      <p:sp>
        <p:nvSpPr>
          <p:cNvPr id="155" name="Google Shape;155;p7"/>
          <p:cNvSpPr txBox="1"/>
          <p:nvPr/>
        </p:nvSpPr>
        <p:spPr>
          <a:xfrm>
            <a:off x="3548450" y="973321"/>
            <a:ext cx="7950900" cy="1815841"/>
          </a:xfrm>
          <a:prstGeom prst="rect">
            <a:avLst/>
          </a:prstGeom>
          <a:noFill/>
          <a:ln>
            <a:noFill/>
          </a:ln>
        </p:spPr>
        <p:txBody>
          <a:bodyPr spcFirstLastPara="1" wrap="square" lIns="91425" tIns="45700" rIns="91425" bIns="45700" anchor="t" anchorCtr="0">
            <a:spAutoFit/>
          </a:bodyPr>
          <a:lstStyle/>
          <a:p>
            <a:pPr lvl="0" algn="just"/>
            <a:r>
              <a:rPr lang="en-US" sz="2800" dirty="0">
                <a:solidFill>
                  <a:srgbClr val="2791A6"/>
                </a:solidFill>
                <a:latin typeface="Corbel"/>
                <a:ea typeface="Corbel"/>
                <a:cs typeface="Corbel"/>
              </a:rPr>
              <a:t>He was short in stature and could not see Jesus walk by. His small size also symbolizes his social status because of his sins. He had to work harder to see Jesus than others</a:t>
            </a:r>
            <a:r>
              <a:rPr lang="es-419" sz="2800" dirty="0">
                <a:solidFill>
                  <a:srgbClr val="2791A6"/>
                </a:solidFill>
                <a:latin typeface="Corbel"/>
                <a:ea typeface="Corbel"/>
                <a:cs typeface="Corbel"/>
                <a:sym typeface="Corbel"/>
              </a:rPr>
              <a:t>.</a:t>
            </a:r>
            <a:endParaRPr sz="2800" dirty="0">
              <a:solidFill>
                <a:srgbClr val="2791A6"/>
              </a:solidFill>
              <a:latin typeface="Corbel"/>
              <a:ea typeface="Corbel"/>
              <a:cs typeface="Corbel"/>
              <a:sym typeface="Corbel"/>
            </a:endParaRPr>
          </a:p>
        </p:txBody>
      </p:sp>
      <p:pic>
        <p:nvPicPr>
          <p:cNvPr id="156" name="Google Shape;156;p7"/>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57" name="Google Shape;157;p7"/>
          <p:cNvPicPr preferRelativeResize="0"/>
          <p:nvPr/>
        </p:nvPicPr>
        <p:blipFill>
          <a:blip r:embed="rId5">
            <a:alphaModFix/>
          </a:blip>
          <a:stretch>
            <a:fillRect/>
          </a:stretch>
        </p:blipFill>
        <p:spPr>
          <a:xfrm>
            <a:off x="4456331" y="2950823"/>
            <a:ext cx="6365041" cy="34060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additive="base">
                                        <p:cTn id="12" dur="1000"/>
                                        <p:tgtEl>
                                          <p:spTgt spid="15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63" name="Google Shape;163;p8"/>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64" name="Google Shape;164;p8"/>
          <p:cNvSpPr txBox="1"/>
          <p:nvPr/>
        </p:nvSpPr>
        <p:spPr>
          <a:xfrm>
            <a:off x="3621724" y="273201"/>
            <a:ext cx="5193664" cy="1077178"/>
          </a:xfrm>
          <a:prstGeom prst="rect">
            <a:avLst/>
          </a:prstGeom>
          <a:noFill/>
          <a:ln>
            <a:noFill/>
          </a:ln>
        </p:spPr>
        <p:txBody>
          <a:bodyPr spcFirstLastPara="1" wrap="square" lIns="91425" tIns="45700" rIns="91425" bIns="45700" anchor="t" anchorCtr="0">
            <a:spAutoFit/>
          </a:bodyPr>
          <a:lstStyle/>
          <a:p>
            <a:pPr lvl="0"/>
            <a:r>
              <a:rPr lang="en-US" sz="3200" dirty="0">
                <a:solidFill>
                  <a:srgbClr val="595959"/>
                </a:solidFill>
                <a:latin typeface="Corbel"/>
                <a:ea typeface="Corbel"/>
                <a:cs typeface="Corbel"/>
              </a:rPr>
              <a:t>How did Zacchaeus feel when Jesus called out to him?</a:t>
            </a:r>
            <a:endParaRPr sz="3200" dirty="0">
              <a:solidFill>
                <a:srgbClr val="595959"/>
              </a:solidFill>
              <a:latin typeface="Corbel"/>
              <a:ea typeface="Corbel"/>
              <a:cs typeface="Corbel"/>
              <a:sym typeface="Corbel"/>
            </a:endParaRPr>
          </a:p>
        </p:txBody>
      </p:sp>
      <p:sp>
        <p:nvSpPr>
          <p:cNvPr id="165" name="Google Shape;165;p8"/>
          <p:cNvSpPr txBox="1"/>
          <p:nvPr/>
        </p:nvSpPr>
        <p:spPr>
          <a:xfrm>
            <a:off x="3535974" y="1350379"/>
            <a:ext cx="4893625" cy="584735"/>
          </a:xfrm>
          <a:prstGeom prst="rect">
            <a:avLst/>
          </a:prstGeom>
          <a:noFill/>
          <a:ln>
            <a:noFill/>
          </a:ln>
        </p:spPr>
        <p:txBody>
          <a:bodyPr spcFirstLastPara="1" wrap="square" lIns="91425" tIns="45700" rIns="91425" bIns="45700" anchor="t" anchorCtr="0">
            <a:spAutoFit/>
          </a:bodyPr>
          <a:lstStyle/>
          <a:p>
            <a:pPr lvl="0">
              <a:buClr>
                <a:schemeClr val="dk1"/>
              </a:buClr>
            </a:pPr>
            <a:r>
              <a:rPr lang="en-US" sz="3200" dirty="0">
                <a:solidFill>
                  <a:srgbClr val="595959"/>
                </a:solidFill>
                <a:latin typeface="Corbel"/>
                <a:ea typeface="Corbel"/>
                <a:cs typeface="Corbel"/>
              </a:rPr>
              <a:t>What did he promise Jesus?</a:t>
            </a:r>
            <a:endParaRPr sz="3200" dirty="0">
              <a:solidFill>
                <a:srgbClr val="595959"/>
              </a:solidFill>
              <a:latin typeface="Corbel"/>
              <a:ea typeface="Corbel"/>
              <a:cs typeface="Corbel"/>
              <a:sym typeface="Corbel"/>
            </a:endParaRPr>
          </a:p>
        </p:txBody>
      </p:sp>
      <p:pic>
        <p:nvPicPr>
          <p:cNvPr id="166" name="Google Shape;166;p8"/>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67" name="Google Shape;167;p8"/>
          <p:cNvSpPr txBox="1"/>
          <p:nvPr/>
        </p:nvSpPr>
        <p:spPr>
          <a:xfrm>
            <a:off x="8991601" y="216821"/>
            <a:ext cx="2487300" cy="1077178"/>
          </a:xfrm>
          <a:prstGeom prst="rect">
            <a:avLst/>
          </a:prstGeom>
          <a:noFill/>
          <a:ln>
            <a:noFill/>
          </a:ln>
        </p:spPr>
        <p:txBody>
          <a:bodyPr spcFirstLastPara="1" wrap="square" lIns="91425" tIns="45700" rIns="91425" bIns="45700" anchor="t" anchorCtr="0">
            <a:spAutoFit/>
          </a:bodyPr>
          <a:lstStyle/>
          <a:p>
            <a:pPr lvl="0"/>
            <a:r>
              <a:rPr lang="en-US" sz="3200" dirty="0">
                <a:solidFill>
                  <a:srgbClr val="2791A6"/>
                </a:solidFill>
                <a:latin typeface="Corbel"/>
                <a:ea typeface="Corbel"/>
                <a:cs typeface="Corbel"/>
              </a:rPr>
              <a:t>Happy and grateful.</a:t>
            </a:r>
            <a:endParaRPr sz="3200" dirty="0">
              <a:solidFill>
                <a:srgbClr val="2791A6"/>
              </a:solidFill>
              <a:latin typeface="Corbel"/>
              <a:ea typeface="Corbel"/>
              <a:cs typeface="Corbel"/>
            </a:endParaRPr>
          </a:p>
        </p:txBody>
      </p:sp>
      <p:sp>
        <p:nvSpPr>
          <p:cNvPr id="168" name="Google Shape;168;p8"/>
          <p:cNvSpPr txBox="1"/>
          <p:nvPr/>
        </p:nvSpPr>
        <p:spPr>
          <a:xfrm>
            <a:off x="3535974" y="1879969"/>
            <a:ext cx="8055000" cy="1569620"/>
          </a:xfrm>
          <a:prstGeom prst="rect">
            <a:avLst/>
          </a:prstGeom>
          <a:noFill/>
          <a:ln>
            <a:noFill/>
          </a:ln>
        </p:spPr>
        <p:txBody>
          <a:bodyPr spcFirstLastPara="1" wrap="square" lIns="91425" tIns="45700" rIns="91425" bIns="45700" anchor="t" anchorCtr="0">
            <a:spAutoFit/>
          </a:bodyPr>
          <a:lstStyle/>
          <a:p>
            <a:pPr lvl="0" algn="just"/>
            <a:r>
              <a:rPr lang="en-US" sz="3200" dirty="0">
                <a:solidFill>
                  <a:srgbClr val="2791A6"/>
                </a:solidFill>
                <a:latin typeface="Corbel"/>
                <a:ea typeface="Corbel"/>
                <a:cs typeface="Corbel"/>
              </a:rPr>
              <a:t>To give half of his riches to the poor and to pay back 4 times the amount he had stolen to people.</a:t>
            </a:r>
            <a:endParaRPr sz="3200" dirty="0">
              <a:solidFill>
                <a:srgbClr val="2791A6"/>
              </a:solidFill>
              <a:latin typeface="Corbel"/>
              <a:ea typeface="Corbel"/>
              <a:cs typeface="Corbel"/>
            </a:endParaRPr>
          </a:p>
        </p:txBody>
      </p:sp>
      <p:pic>
        <p:nvPicPr>
          <p:cNvPr id="169" name="Google Shape;169;p8"/>
          <p:cNvPicPr preferRelativeResize="0"/>
          <p:nvPr/>
        </p:nvPicPr>
        <p:blipFill>
          <a:blip r:embed="rId5">
            <a:alphaModFix/>
          </a:blip>
          <a:stretch>
            <a:fillRect/>
          </a:stretch>
        </p:blipFill>
        <p:spPr>
          <a:xfrm>
            <a:off x="4746244" y="3429000"/>
            <a:ext cx="5897944" cy="3177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1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9"/>
                                        </p:tgtEl>
                                        <p:attrNameLst>
                                          <p:attrName>style.visibility</p:attrName>
                                        </p:attrNameLst>
                                      </p:cBhvr>
                                      <p:to>
                                        <p:strVal val="visible"/>
                                      </p:to>
                                    </p:set>
                                    <p:anim calcmode="lin" valueType="num">
                                      <p:cBhvr additive="base">
                                        <p:cTn id="22" dur="1000"/>
                                        <p:tgtEl>
                                          <p:spTgt spid="16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1024</Words>
  <Application>Microsoft Office PowerPoint</Application>
  <PresentationFormat>Widescreen</PresentationFormat>
  <Paragraphs>55</Paragraphs>
  <Slides>19</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vt:lpstr>
      <vt:lpstr>Corbel</vt:lpstr>
      <vt:lpstr>Noto Sans Symbols</vt:lpstr>
      <vt:lpstr>Sorts Mill Goudy</vt:lpstr>
      <vt:lpstr>Times New Roman</vt:lpstr>
      <vt:lpstr>Frame</vt:lpstr>
      <vt:lpstr>MINISTRY FRIENDS OF JESUS AND MARY</vt:lpstr>
      <vt:lpstr>      Zacchaeus seeks Jesus.</vt:lpstr>
      <vt:lpstr>      Zacchaeus seeks Jesus.</vt:lpstr>
      <vt:lpstr>      Zacchaeus seeks Jesus.</vt:lpstr>
      <vt:lpstr>      Zacchaeus seeks Jesus.</vt:lpstr>
      <vt:lpstr>       Reflection</vt:lpstr>
      <vt:lpstr>       Reflection</vt:lpstr>
      <vt:lpstr>       Reflection</vt:lpstr>
      <vt:lpstr>       Reflection</vt:lpstr>
      <vt:lpstr>       Reflection</vt:lpstr>
      <vt:lpstr>       Reflection</vt:lpstr>
      <vt:lpstr>Let’s Sing!</vt:lpstr>
      <vt:lpstr>       Let’s Play!</vt:lpstr>
      <vt:lpstr>       Let’s Play!</vt:lpstr>
      <vt:lpstr>       Let’s Play!</vt:lpstr>
      <vt:lpstr>       Let’s Play!</vt:lpstr>
      <vt:lpstr>       Let’s Play!</vt:lpstr>
      <vt:lpstr>       Let’s Play!</vt:lpstr>
      <vt:lpstr>Prayer   Jesus, forgive me for separating myself from you. I promise to change and to avoid things that cause me to sin. Help me to pray more, forgive more, and love more. I pray for the conversion of sinners. Amen.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7</cp:revision>
  <dcterms:modified xsi:type="dcterms:W3CDTF">2022-10-25T15:37:12Z</dcterms:modified>
</cp:coreProperties>
</file>