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315" r:id="rId3"/>
    <p:sldId id="329" r:id="rId4"/>
    <p:sldId id="330" r:id="rId5"/>
    <p:sldId id="331" r:id="rId6"/>
    <p:sldId id="332" r:id="rId7"/>
    <p:sldId id="333" r:id="rId8"/>
    <p:sldId id="256" r:id="rId9"/>
    <p:sldId id="294" r:id="rId10"/>
    <p:sldId id="261" r:id="rId11"/>
    <p:sldId id="334" r:id="rId12"/>
    <p:sldId id="262" r:id="rId13"/>
    <p:sldId id="335" r:id="rId14"/>
    <p:sldId id="263" r:id="rId15"/>
    <p:sldId id="336" r:id="rId16"/>
    <p:sldId id="264" r:id="rId17"/>
    <p:sldId id="337" r:id="rId18"/>
    <p:sldId id="327" r:id="rId19"/>
    <p:sldId id="328" r:id="rId20"/>
    <p:sldId id="322" r:id="rId21"/>
    <p:sldId id="338" r:id="rId22"/>
    <p:sldId id="341" r:id="rId23"/>
    <p:sldId id="339" r:id="rId24"/>
    <p:sldId id="34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99CC"/>
    <a:srgbClr val="CC3399"/>
    <a:srgbClr val="FF6699"/>
    <a:srgbClr val="F2F8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70" autoAdjust="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12379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392250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930325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260493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884998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1836750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7AF53C-E56C-44AE-A30F-67985FDF6A90}" type="datetimeFigureOut">
              <a:rPr lang="en-US" smtClean="0"/>
              <a:t>7/23/2021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280680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7AF53C-E56C-44AE-A30F-67985FDF6A90}" type="datetimeFigureOut">
              <a:rPr lang="en-US" smtClean="0"/>
              <a:t>7/23/2021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932793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AF53C-E56C-44AE-A30F-67985FDF6A90}" type="datetimeFigureOut">
              <a:rPr lang="en-US" smtClean="0"/>
              <a:t>7/23/2021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980519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1208637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2335998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AF53C-E56C-44AE-A30F-67985FDF6A90}" type="datetimeFigureOut">
              <a:rPr lang="en-US" smtClean="0"/>
              <a:t>7/23/2021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6CA58-ADE9-4AF4-AF41-419728224897}" type="slidenum">
              <a:rPr lang="en-US" smtClean="0"/>
              <a:t>‹#›</a:t>
            </a:fld>
            <a:endParaRPr lang="en-US"/>
          </a:p>
        </p:txBody>
      </p:sp>
    </p:spTree>
    <p:extLst>
      <p:ext uri="{BB962C8B-B14F-4D97-AF65-F5344CB8AC3E}">
        <p14:creationId xmlns:p14="http://schemas.microsoft.com/office/powerpoint/2010/main" val="2477881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42.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43.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44.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45.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image" Target="../media/image47.jpg"/><Relationship Id="rId7" Type="http://schemas.openxmlformats.org/officeDocument/2006/relationships/image" Target="../media/image51.jpg"/><Relationship Id="rId2" Type="http://schemas.openxmlformats.org/officeDocument/2006/relationships/image" Target="../media/image46.jpg"/><Relationship Id="rId1" Type="http://schemas.openxmlformats.org/officeDocument/2006/relationships/slideLayout" Target="../slideLayouts/slideLayout7.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 Id="rId9" Type="http://schemas.openxmlformats.org/officeDocument/2006/relationships/image" Target="../media/image53.jpg"/></Relationships>
</file>

<file path=ppt/slides/_rels/slide19.xml.rels><?xml version="1.0" encoding="UTF-8" standalone="yes"?>
<Relationships xmlns="http://schemas.openxmlformats.org/package/2006/relationships"><Relationship Id="rId8" Type="http://schemas.openxmlformats.org/officeDocument/2006/relationships/image" Target="../media/image60.jpg"/><Relationship Id="rId3" Type="http://schemas.openxmlformats.org/officeDocument/2006/relationships/image" Target="../media/image55.jpg"/><Relationship Id="rId7" Type="http://schemas.openxmlformats.org/officeDocument/2006/relationships/image" Target="../media/image59.jpg"/><Relationship Id="rId2" Type="http://schemas.openxmlformats.org/officeDocument/2006/relationships/image" Target="../media/image54.jpg"/><Relationship Id="rId1" Type="http://schemas.openxmlformats.org/officeDocument/2006/relationships/slideLayout" Target="../slideLayouts/slideLayout7.xml"/><Relationship Id="rId6" Type="http://schemas.openxmlformats.org/officeDocument/2006/relationships/image" Target="../media/image58.jpg"/><Relationship Id="rId5" Type="http://schemas.openxmlformats.org/officeDocument/2006/relationships/image" Target="../media/image57.jpg"/><Relationship Id="rId4" Type="http://schemas.openxmlformats.org/officeDocument/2006/relationships/image" Target="../media/image56.jpg"/><Relationship Id="rId9" Type="http://schemas.openxmlformats.org/officeDocument/2006/relationships/image" Target="../media/image61.jp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hyperlink" Target="https://www.google.com/url?sa=i&amp;url=https://es.aleteia.org/2018/04/11/el-papa-por-que-bautizar-a-los-ninos-y-no-esperar-a-que-sean-adultos-y-elijan/&amp;psig=AOvVaw3IV2XhrE1nIop4vWWGmIJ4&amp;ust=1591197753920000&amp;source=images&amp;cd=vfe&amp;ved=0CAIQjRxqFwoTCIjG6ee34-kCFQAAAAAdAAAAABAR" TargetMode="Externa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20.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38.jp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 Id="rId9" Type="http://schemas.openxmlformats.org/officeDocument/2006/relationships/image" Target="../media/image22.jpg"/></Relationships>
</file>

<file path=ppt/slides/_rels/slide5.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 Id="rId9" Type="http://schemas.openxmlformats.org/officeDocument/2006/relationships/image" Target="../media/image30.jpg"/></Relationships>
</file>

<file path=ppt/slides/_rels/slide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 Id="rId5" Type="http://schemas.openxmlformats.org/officeDocument/2006/relationships/image" Target="../media/image34.jpg"/><Relationship Id="rId4" Type="http://schemas.openxmlformats.org/officeDocument/2006/relationships/image" Target="../media/image33.jp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gif"/></Relationships>
</file>

<file path=ppt/slides/_rels/slide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Friends Jesus &amp; Mary\Documents\LIBROS IMPRESOS\Manual Amigos de Jesus y Maria\photo logo nuevo.JPG">
            <a:extLst>
              <a:ext uri="{FF2B5EF4-FFF2-40B4-BE49-F238E27FC236}">
                <a16:creationId xmlns:a16="http://schemas.microsoft.com/office/drawing/2014/main" id="{350C545A-1CD3-4A09-B617-E38702D10F6C}"/>
              </a:ext>
            </a:extLst>
          </p:cNvPr>
          <p:cNvPicPr>
            <a:picLocks noChangeAspect="1" noChangeArrowheads="1"/>
          </p:cNvPicPr>
          <p:nvPr/>
        </p:nvPicPr>
        <p:blipFill>
          <a:blip r:embed="rId2" cstate="print"/>
          <a:srcRect/>
          <a:stretch>
            <a:fillRect/>
          </a:stretch>
        </p:blipFill>
        <p:spPr bwMode="auto">
          <a:xfrm>
            <a:off x="2589338" y="976445"/>
            <a:ext cx="2788171" cy="2788171"/>
          </a:xfrm>
          <a:prstGeom prst="rect">
            <a:avLst/>
          </a:prstGeom>
          <a:noFill/>
        </p:spPr>
      </p:pic>
      <p:sp>
        <p:nvSpPr>
          <p:cNvPr id="4" name="Title 1"/>
          <p:cNvSpPr txBox="1">
            <a:spLocks/>
          </p:cNvSpPr>
          <p:nvPr/>
        </p:nvSpPr>
        <p:spPr>
          <a:xfrm>
            <a:off x="1097642" y="41477"/>
            <a:ext cx="10394323" cy="9349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Calibri" panose="020F0502020204030204" pitchFamily="34" charset="0"/>
                <a:cs typeface="Calibri" panose="020F0502020204030204" pitchFamily="34" charset="0"/>
              </a:rPr>
              <a:t>The Holy Rosary-Joyful Mysteries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999" y="976445"/>
            <a:ext cx="2134663" cy="2915638"/>
          </a:xfrm>
          <a:prstGeom prst="rect">
            <a:avLst/>
          </a:prstGeom>
        </p:spPr>
      </p:pic>
      <p:sp>
        <p:nvSpPr>
          <p:cNvPr id="2" name="TextBox 1">
            <a:extLst>
              <a:ext uri="{FF2B5EF4-FFF2-40B4-BE49-F238E27FC236}">
                <a16:creationId xmlns:a16="http://schemas.microsoft.com/office/drawing/2014/main" id="{342CB798-732F-4027-9F37-2B599FA5BCAA}"/>
              </a:ext>
            </a:extLst>
          </p:cNvPr>
          <p:cNvSpPr txBox="1"/>
          <p:nvPr/>
        </p:nvSpPr>
        <p:spPr>
          <a:xfrm>
            <a:off x="1848499" y="4002382"/>
            <a:ext cx="2788171" cy="2677656"/>
          </a:xfrm>
          <a:prstGeom prst="rect">
            <a:avLst/>
          </a:prstGeom>
          <a:noFill/>
        </p:spPr>
        <p:txBody>
          <a:bodyPr wrap="square" rtlCol="0">
            <a:spAutoFit/>
          </a:bodyPr>
          <a:lstStyle/>
          <a:p>
            <a:r>
              <a:rPr lang="en-US" sz="2400" b="1" dirty="0"/>
              <a:t>PRAYER CODES:</a:t>
            </a:r>
          </a:p>
          <a:p>
            <a:endParaRPr lang="en-US" sz="2400" b="1" dirty="0"/>
          </a:p>
          <a:p>
            <a:r>
              <a:rPr lang="en-US" sz="2400" b="1" dirty="0"/>
              <a:t>Our Father</a:t>
            </a:r>
          </a:p>
          <a:p>
            <a:endParaRPr lang="en-US" sz="2400" b="1" dirty="0"/>
          </a:p>
          <a:p>
            <a:r>
              <a:rPr lang="en-US" sz="2400" b="1" dirty="0"/>
              <a:t>Hail Mary</a:t>
            </a:r>
          </a:p>
          <a:p>
            <a:endParaRPr lang="en-US" sz="2400" b="1" dirty="0"/>
          </a:p>
          <a:p>
            <a:r>
              <a:rPr lang="en-US" sz="2400" b="1" dirty="0"/>
              <a:t>Glory Be</a:t>
            </a:r>
          </a:p>
        </p:txBody>
      </p:sp>
      <p:sp>
        <p:nvSpPr>
          <p:cNvPr id="3" name="TextBox 2">
            <a:extLst>
              <a:ext uri="{FF2B5EF4-FFF2-40B4-BE49-F238E27FC236}">
                <a16:creationId xmlns:a16="http://schemas.microsoft.com/office/drawing/2014/main" id="{7771D0AD-65A6-4CA1-8D8F-25794910A896}"/>
              </a:ext>
            </a:extLst>
          </p:cNvPr>
          <p:cNvSpPr txBox="1"/>
          <p:nvPr/>
        </p:nvSpPr>
        <p:spPr>
          <a:xfrm>
            <a:off x="5377509" y="3972368"/>
            <a:ext cx="5825329" cy="2800767"/>
          </a:xfrm>
          <a:prstGeom prst="rect">
            <a:avLst/>
          </a:prstGeom>
          <a:noFill/>
        </p:spPr>
        <p:txBody>
          <a:bodyPr wrap="square" rtlCol="0">
            <a:spAutoFit/>
          </a:bodyPr>
          <a:lstStyle/>
          <a:p>
            <a:pPr marL="457200" indent="-457200">
              <a:buFont typeface="+mj-lt"/>
              <a:buAutoNum type="arabicPeriod"/>
            </a:pPr>
            <a:r>
              <a:rPr lang="en-US" sz="2200" b="1" dirty="0">
                <a:solidFill>
                  <a:srgbClr val="FF0000"/>
                </a:solidFill>
              </a:rPr>
              <a:t>To start slide show </a:t>
            </a:r>
            <a:r>
              <a:rPr lang="en-US" sz="2200" b="1" dirty="0"/>
              <a:t>select “Slide Show” in menu at the top of the screen. Then select “From Beginning” on the far top, left of the screen.</a:t>
            </a:r>
          </a:p>
          <a:p>
            <a:pPr marL="457200" indent="-457200">
              <a:buFont typeface="+mj-lt"/>
              <a:buAutoNum type="arabicPeriod"/>
            </a:pPr>
            <a:r>
              <a:rPr lang="en-US" sz="2200" b="1" dirty="0">
                <a:solidFill>
                  <a:srgbClr val="FF0000"/>
                </a:solidFill>
              </a:rPr>
              <a:t>To proceed </a:t>
            </a:r>
            <a:r>
              <a:rPr lang="en-US" sz="2200" b="1" dirty="0"/>
              <a:t>through the slide show, click on mouse consecutively.</a:t>
            </a:r>
          </a:p>
          <a:p>
            <a:pPr marL="457200" indent="-457200">
              <a:buFont typeface="+mj-lt"/>
              <a:buAutoNum type="arabicPeriod"/>
            </a:pPr>
            <a:r>
              <a:rPr lang="en-US" sz="2200" b="1" dirty="0">
                <a:solidFill>
                  <a:srgbClr val="FF0000"/>
                </a:solidFill>
              </a:rPr>
              <a:t>To return </a:t>
            </a:r>
            <a:r>
              <a:rPr lang="en-US" sz="2200" b="1" dirty="0"/>
              <a:t>to former slide or action, select “Backspace”.</a:t>
            </a:r>
          </a:p>
        </p:txBody>
      </p:sp>
      <p:pic>
        <p:nvPicPr>
          <p:cNvPr id="8" name="Picture 6" descr="Red Rose Transparent PNG Clip Art Image | Gallery Yopriceville -  High-Quality Images and Transparent PNG Free Clipart">
            <a:extLst>
              <a:ext uri="{FF2B5EF4-FFF2-40B4-BE49-F238E27FC236}">
                <a16:creationId xmlns:a16="http://schemas.microsoft.com/office/drawing/2014/main" id="{0BF620E9-D736-4369-B17D-5438840876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7571" y="6058018"/>
            <a:ext cx="683596" cy="670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EBB7788-5F2F-4CB3-BE21-2361D4848E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9162" y="4614319"/>
            <a:ext cx="726891" cy="726891"/>
          </a:xfrm>
          <a:prstGeom prst="rect">
            <a:avLst/>
          </a:prstGeom>
        </p:spPr>
      </p:pic>
      <p:pic>
        <p:nvPicPr>
          <p:cNvPr id="10" name="Picture 9">
            <a:extLst>
              <a:ext uri="{FF2B5EF4-FFF2-40B4-BE49-F238E27FC236}">
                <a16:creationId xmlns:a16="http://schemas.microsoft.com/office/drawing/2014/main" id="{6EB5DE1C-BD0B-4A6D-8162-111821BDD7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2157" y="5387461"/>
            <a:ext cx="726891" cy="670557"/>
          </a:xfrm>
          <a:prstGeom prst="rect">
            <a:avLst/>
          </a:prstGeom>
        </p:spPr>
      </p:pic>
    </p:spTree>
    <p:extLst>
      <p:ext uri="{BB962C8B-B14F-4D97-AF65-F5344CB8AC3E}">
        <p14:creationId xmlns:p14="http://schemas.microsoft.com/office/powerpoint/2010/main" val="2884100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0186" y="3565303"/>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3494" y="688020"/>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0187" y="2017607"/>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6419" y="5409028"/>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1060" y="4906092"/>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9703" y="5326410"/>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9819" y="722364"/>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0265" y="2116331"/>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2715" y="1735868"/>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6139" y="3494761"/>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931" y="4888728"/>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9702" y="89640"/>
            <a:ext cx="1453792" cy="1453792"/>
          </a:xfrm>
          <a:prstGeom prst="rect">
            <a:avLst/>
          </a:prstGeom>
        </p:spPr>
      </p:pic>
      <p:sp>
        <p:nvSpPr>
          <p:cNvPr id="4" name="TextBox 3"/>
          <p:cNvSpPr txBox="1"/>
          <p:nvPr/>
        </p:nvSpPr>
        <p:spPr>
          <a:xfrm>
            <a:off x="393822" y="0"/>
            <a:ext cx="4360085" cy="769441"/>
          </a:xfrm>
          <a:prstGeom prst="rect">
            <a:avLst/>
          </a:prstGeom>
          <a:noFill/>
        </p:spPr>
        <p:txBody>
          <a:bodyPr wrap="square" rtlCol="0">
            <a:spAutoFit/>
          </a:bodyPr>
          <a:lstStyle/>
          <a:p>
            <a:pPr algn="ctr"/>
            <a:r>
              <a:rPr lang="en-US" sz="2200" b="1" dirty="0"/>
              <a:t>2</a:t>
            </a:r>
            <a:r>
              <a:rPr lang="en-US" sz="2200" b="1" baseline="30000" dirty="0"/>
              <a:t>nd</a:t>
            </a:r>
            <a:r>
              <a:rPr lang="en-US" sz="2200" b="1" dirty="0"/>
              <a:t> Joyful Mystery</a:t>
            </a:r>
          </a:p>
          <a:p>
            <a:pPr algn="ctr"/>
            <a:r>
              <a:rPr lang="en-US" sz="2200" b="1" dirty="0"/>
              <a:t>The Visitation</a:t>
            </a:r>
          </a:p>
        </p:txBody>
      </p:sp>
      <p:sp>
        <p:nvSpPr>
          <p:cNvPr id="3" name="TextBox 2"/>
          <p:cNvSpPr txBox="1"/>
          <p:nvPr/>
        </p:nvSpPr>
        <p:spPr>
          <a:xfrm>
            <a:off x="228366" y="6373074"/>
            <a:ext cx="4670148" cy="400110"/>
          </a:xfrm>
          <a:prstGeom prst="rect">
            <a:avLst/>
          </a:prstGeom>
          <a:noFill/>
        </p:spPr>
        <p:txBody>
          <a:bodyPr wrap="square" rtlCol="0">
            <a:spAutoFit/>
          </a:bodyPr>
          <a:lstStyle/>
          <a:p>
            <a:pPr algn="ctr"/>
            <a:r>
              <a:rPr lang="en-US" sz="2000" b="1" dirty="0"/>
              <a:t>Fruit of the Mystery: Love of Neighbor</a:t>
            </a:r>
          </a:p>
        </p:txBody>
      </p:sp>
      <p:pic>
        <p:nvPicPr>
          <p:cNvPr id="1026" name="Picture 2" descr="Feast of the Visitation of Mary | Blessed virgin mary, Blessed mother, Mama  mary">
            <a:extLst>
              <a:ext uri="{FF2B5EF4-FFF2-40B4-BE49-F238E27FC236}">
                <a16:creationId xmlns:a16="http://schemas.microsoft.com/office/drawing/2014/main" id="{4A9388A1-5C80-4073-8A59-CE5733FCBD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633" y="722365"/>
            <a:ext cx="4281977" cy="42213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Red Rose Transparent PNG Clip Art Image | Gallery Yopriceville -  High-Quality Images and Transparent PNG Free Clipart">
            <a:extLst>
              <a:ext uri="{FF2B5EF4-FFF2-40B4-BE49-F238E27FC236}">
                <a16:creationId xmlns:a16="http://schemas.microsoft.com/office/drawing/2014/main" id="{677FAF60-3D2E-4ED2-8F7E-DFB386B4B77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80223" y="333794"/>
            <a:ext cx="1359479" cy="13335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D62297-FC93-4029-B7F5-3A011182384C}"/>
              </a:ext>
            </a:extLst>
          </p:cNvPr>
          <p:cNvSpPr txBox="1"/>
          <p:nvPr/>
        </p:nvSpPr>
        <p:spPr>
          <a:xfrm>
            <a:off x="90325" y="5014275"/>
            <a:ext cx="4959940" cy="1323439"/>
          </a:xfrm>
          <a:prstGeom prst="rect">
            <a:avLst/>
          </a:prstGeom>
          <a:noFill/>
        </p:spPr>
        <p:txBody>
          <a:bodyPr wrap="square" rtlCol="0">
            <a:spAutoFit/>
          </a:bodyPr>
          <a:lstStyle/>
          <a:p>
            <a:pPr algn="ctr"/>
            <a:r>
              <a:rPr lang="en-US" sz="2000" b="1" dirty="0"/>
              <a:t>Elizabeth, filled with the Holy Spirit, cried in a loud voice and said, “Most blessed are you among women, and blessed is the fruit of your womb!” (Luke 1:41-42)</a:t>
            </a:r>
          </a:p>
        </p:txBody>
      </p:sp>
    </p:spTree>
    <p:extLst>
      <p:ext uri="{BB962C8B-B14F-4D97-AF65-F5344CB8AC3E}">
        <p14:creationId xmlns:p14="http://schemas.microsoft.com/office/powerpoint/2010/main" val="357670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1000"/>
                                        <p:tgtEl>
                                          <p:spTgt spid="14"/>
                                        </p:tgtEl>
                                      </p:cBhvr>
                                    </p:animEffect>
                                    <p:anim calcmode="lin" valueType="num">
                                      <p:cBhvr>
                                        <p:cTn id="85" dur="1000" fill="hold"/>
                                        <p:tgtEl>
                                          <p:spTgt spid="14"/>
                                        </p:tgtEl>
                                        <p:attrNameLst>
                                          <p:attrName>ppt_x</p:attrName>
                                        </p:attrNameLst>
                                      </p:cBhvr>
                                      <p:tavLst>
                                        <p:tav tm="0">
                                          <p:val>
                                            <p:strVal val="#ppt_x"/>
                                          </p:val>
                                        </p:tav>
                                        <p:tav tm="100000">
                                          <p:val>
                                            <p:strVal val="#ppt_x"/>
                                          </p:val>
                                        </p:tav>
                                      </p:tavLst>
                                    </p:anim>
                                    <p:anim calcmode="lin" valueType="num">
                                      <p:cBhvr>
                                        <p:cTn id="8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1000"/>
                                        <p:tgtEl>
                                          <p:spTgt spid="13"/>
                                        </p:tgtEl>
                                      </p:cBhvr>
                                    </p:animEffect>
                                    <p:anim calcmode="lin" valueType="num">
                                      <p:cBhvr>
                                        <p:cTn id="92" dur="1000" fill="hold"/>
                                        <p:tgtEl>
                                          <p:spTgt spid="13"/>
                                        </p:tgtEl>
                                        <p:attrNameLst>
                                          <p:attrName>ppt_x</p:attrName>
                                        </p:attrNameLst>
                                      </p:cBhvr>
                                      <p:tavLst>
                                        <p:tav tm="0">
                                          <p:val>
                                            <p:strVal val="#ppt_x"/>
                                          </p:val>
                                        </p:tav>
                                        <p:tav tm="100000">
                                          <p:val>
                                            <p:strVal val="#ppt_x"/>
                                          </p:val>
                                        </p:tav>
                                      </p:tavLst>
                                    </p:anim>
                                    <p:anim calcmode="lin" valueType="num">
                                      <p:cBhvr>
                                        <p:cTn id="9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408506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4064" y="3462737"/>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8713" y="649967"/>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3256" y="2057200"/>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1209" y="5311550"/>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8707" y="4677739"/>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0688" y="5257712"/>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8839" y="649967"/>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9071" y="2034371"/>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1872" y="1721008"/>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7672" y="3449830"/>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0140" y="4865289"/>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7274" y="85865"/>
            <a:ext cx="1453792" cy="1453792"/>
          </a:xfrm>
          <a:prstGeom prst="rect">
            <a:avLst/>
          </a:prstGeom>
        </p:spPr>
      </p:pic>
      <p:sp>
        <p:nvSpPr>
          <p:cNvPr id="21" name="TextBox 20"/>
          <p:cNvSpPr txBox="1"/>
          <p:nvPr/>
        </p:nvSpPr>
        <p:spPr>
          <a:xfrm>
            <a:off x="544825" y="0"/>
            <a:ext cx="3386527" cy="769441"/>
          </a:xfrm>
          <a:prstGeom prst="rect">
            <a:avLst/>
          </a:prstGeom>
          <a:noFill/>
        </p:spPr>
        <p:txBody>
          <a:bodyPr wrap="square" rtlCol="0">
            <a:spAutoFit/>
          </a:bodyPr>
          <a:lstStyle/>
          <a:p>
            <a:pPr algn="ctr"/>
            <a:r>
              <a:rPr lang="en-US" sz="2200" b="1" dirty="0"/>
              <a:t>3</a:t>
            </a:r>
            <a:r>
              <a:rPr lang="en-US" sz="2200" b="1" baseline="30000" dirty="0"/>
              <a:t>rd</a:t>
            </a:r>
            <a:r>
              <a:rPr lang="en-US" sz="2200" b="1" dirty="0"/>
              <a:t> Joyful Mystery</a:t>
            </a:r>
          </a:p>
          <a:p>
            <a:pPr algn="ctr"/>
            <a:r>
              <a:rPr lang="en-US" sz="2200" b="1" dirty="0"/>
              <a:t>The Nativity</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478" y="769441"/>
            <a:ext cx="4349946" cy="4488271"/>
          </a:xfrm>
          <a:prstGeom prst="rect">
            <a:avLst/>
          </a:prstGeom>
        </p:spPr>
      </p:pic>
      <p:sp>
        <p:nvSpPr>
          <p:cNvPr id="2" name="TextBox 1"/>
          <p:cNvSpPr txBox="1"/>
          <p:nvPr/>
        </p:nvSpPr>
        <p:spPr>
          <a:xfrm>
            <a:off x="282478" y="6457890"/>
            <a:ext cx="4335399" cy="400110"/>
          </a:xfrm>
          <a:prstGeom prst="rect">
            <a:avLst/>
          </a:prstGeom>
          <a:noFill/>
        </p:spPr>
        <p:txBody>
          <a:bodyPr wrap="square" rtlCol="0">
            <a:spAutoFit/>
          </a:bodyPr>
          <a:lstStyle/>
          <a:p>
            <a:pPr algn="ctr"/>
            <a:r>
              <a:rPr lang="en-US" sz="2000" b="1" dirty="0"/>
              <a:t>Fruit of the Mystery: Poverty of Spirit</a:t>
            </a:r>
          </a:p>
        </p:txBody>
      </p:sp>
      <p:pic>
        <p:nvPicPr>
          <p:cNvPr id="18" name="Picture 6" descr="Red Rose Transparent PNG Clip Art Image | Gallery Yopriceville -  High-Quality Images and Transparent PNG Free Clipart">
            <a:extLst>
              <a:ext uri="{FF2B5EF4-FFF2-40B4-BE49-F238E27FC236}">
                <a16:creationId xmlns:a16="http://schemas.microsoft.com/office/drawing/2014/main" id="{073478F5-B1EC-4A54-89F9-0462543849A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60841" y="296785"/>
            <a:ext cx="1359479" cy="13335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4A52BC8-B074-4958-A386-90F384A68025}"/>
              </a:ext>
            </a:extLst>
          </p:cNvPr>
          <p:cNvSpPr txBox="1"/>
          <p:nvPr/>
        </p:nvSpPr>
        <p:spPr>
          <a:xfrm>
            <a:off x="143684" y="5257712"/>
            <a:ext cx="4621099" cy="1323439"/>
          </a:xfrm>
          <a:prstGeom prst="rect">
            <a:avLst/>
          </a:prstGeom>
          <a:noFill/>
        </p:spPr>
        <p:txBody>
          <a:bodyPr wrap="square" rtlCol="0">
            <a:spAutoFit/>
          </a:bodyPr>
          <a:lstStyle/>
          <a:p>
            <a:pPr algn="ctr"/>
            <a:r>
              <a:rPr lang="en-US" sz="2000" b="1" dirty="0"/>
              <a:t>She gave birth to her first-born Son. She wrapped Him in swaddling clothes and laid Him in a manger, because there was no room for them in the inn. (Luke 2:7)</a:t>
            </a:r>
          </a:p>
        </p:txBody>
      </p:sp>
    </p:spTree>
    <p:extLst>
      <p:ext uri="{BB962C8B-B14F-4D97-AF65-F5344CB8AC3E}">
        <p14:creationId xmlns:p14="http://schemas.microsoft.com/office/powerpoint/2010/main" val="29616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1000"/>
                                        <p:tgtEl>
                                          <p:spTgt spid="14"/>
                                        </p:tgtEl>
                                      </p:cBhvr>
                                    </p:animEffect>
                                    <p:anim calcmode="lin" valueType="num">
                                      <p:cBhvr>
                                        <p:cTn id="85" dur="1000" fill="hold"/>
                                        <p:tgtEl>
                                          <p:spTgt spid="14"/>
                                        </p:tgtEl>
                                        <p:attrNameLst>
                                          <p:attrName>ppt_x</p:attrName>
                                        </p:attrNameLst>
                                      </p:cBhvr>
                                      <p:tavLst>
                                        <p:tav tm="0">
                                          <p:val>
                                            <p:strVal val="#ppt_x"/>
                                          </p:val>
                                        </p:tav>
                                        <p:tav tm="100000">
                                          <p:val>
                                            <p:strVal val="#ppt_x"/>
                                          </p:val>
                                        </p:tav>
                                      </p:tavLst>
                                    </p:anim>
                                    <p:anim calcmode="lin" valueType="num">
                                      <p:cBhvr>
                                        <p:cTn id="8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1000"/>
                                        <p:tgtEl>
                                          <p:spTgt spid="13"/>
                                        </p:tgtEl>
                                      </p:cBhvr>
                                    </p:animEffect>
                                    <p:anim calcmode="lin" valueType="num">
                                      <p:cBhvr>
                                        <p:cTn id="92" dur="1000" fill="hold"/>
                                        <p:tgtEl>
                                          <p:spTgt spid="13"/>
                                        </p:tgtEl>
                                        <p:attrNameLst>
                                          <p:attrName>ppt_x</p:attrName>
                                        </p:attrNameLst>
                                      </p:cBhvr>
                                      <p:tavLst>
                                        <p:tav tm="0">
                                          <p:val>
                                            <p:strVal val="#ppt_x"/>
                                          </p:val>
                                        </p:tav>
                                        <p:tav tm="100000">
                                          <p:val>
                                            <p:strVal val="#ppt_x"/>
                                          </p:val>
                                        </p:tav>
                                      </p:tavLst>
                                    </p:anim>
                                    <p:anim calcmode="lin" valueType="num">
                                      <p:cBhvr>
                                        <p:cTn id="9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356501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0650" y="3303393"/>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6106" y="620778"/>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3467" y="1969629"/>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5152" y="5395366"/>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6570" y="4601924"/>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9065" y="5369298"/>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6739" y="760387"/>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4485" y="2054936"/>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5791" y="1735868"/>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9362" y="3429000"/>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6739" y="4785277"/>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2778" y="173482"/>
            <a:ext cx="1453792" cy="1453792"/>
          </a:xfrm>
          <a:prstGeom prst="rect">
            <a:avLst/>
          </a:prstGeom>
        </p:spPr>
      </p:pic>
      <p:sp>
        <p:nvSpPr>
          <p:cNvPr id="4" name="TextBox 3"/>
          <p:cNvSpPr txBox="1"/>
          <p:nvPr/>
        </p:nvSpPr>
        <p:spPr>
          <a:xfrm>
            <a:off x="229383" y="20613"/>
            <a:ext cx="4552122" cy="769441"/>
          </a:xfrm>
          <a:prstGeom prst="rect">
            <a:avLst/>
          </a:prstGeom>
          <a:noFill/>
        </p:spPr>
        <p:txBody>
          <a:bodyPr wrap="square" rtlCol="0">
            <a:spAutoFit/>
          </a:bodyPr>
          <a:lstStyle/>
          <a:p>
            <a:pPr algn="ctr"/>
            <a:r>
              <a:rPr lang="en-US" sz="2200" b="1" dirty="0"/>
              <a:t>4</a:t>
            </a:r>
            <a:r>
              <a:rPr lang="en-US" sz="2200" b="1" baseline="30000" dirty="0"/>
              <a:t>th</a:t>
            </a:r>
            <a:r>
              <a:rPr lang="en-US" sz="2200" b="1" dirty="0"/>
              <a:t> Joyful Mystery</a:t>
            </a:r>
          </a:p>
          <a:p>
            <a:pPr algn="ctr"/>
            <a:r>
              <a:rPr lang="en-US" sz="2200" b="1" dirty="0"/>
              <a:t>The Presentation in the Temple</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662" y="760387"/>
            <a:ext cx="4552122" cy="4265846"/>
          </a:xfrm>
          <a:prstGeom prst="rect">
            <a:avLst/>
          </a:prstGeom>
        </p:spPr>
      </p:pic>
      <p:sp>
        <p:nvSpPr>
          <p:cNvPr id="3" name="TextBox 2"/>
          <p:cNvSpPr txBox="1"/>
          <p:nvPr/>
        </p:nvSpPr>
        <p:spPr>
          <a:xfrm>
            <a:off x="738810" y="6446005"/>
            <a:ext cx="3511826" cy="369332"/>
          </a:xfrm>
          <a:prstGeom prst="rect">
            <a:avLst/>
          </a:prstGeom>
          <a:noFill/>
        </p:spPr>
        <p:txBody>
          <a:bodyPr wrap="square" rtlCol="0">
            <a:spAutoFit/>
          </a:bodyPr>
          <a:lstStyle/>
          <a:p>
            <a:pPr algn="ctr"/>
            <a:r>
              <a:rPr lang="en-US" b="1" dirty="0"/>
              <a:t>Fruit of the Mystery: Obedience</a:t>
            </a:r>
          </a:p>
        </p:txBody>
      </p:sp>
      <p:pic>
        <p:nvPicPr>
          <p:cNvPr id="18" name="Picture 6" descr="Red Rose Transparent PNG Clip Art Image | Gallery Yopriceville -  High-Quality Images and Transparent PNG Free Clipart">
            <a:extLst>
              <a:ext uri="{FF2B5EF4-FFF2-40B4-BE49-F238E27FC236}">
                <a16:creationId xmlns:a16="http://schemas.microsoft.com/office/drawing/2014/main" id="{CF96B092-90AA-4B7E-AFF1-A10F3499F8D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88008" y="348023"/>
            <a:ext cx="1359479" cy="13335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266C8B-2A7E-41A0-9AD1-E7F3A10F77B2}"/>
              </a:ext>
            </a:extLst>
          </p:cNvPr>
          <p:cNvSpPr txBox="1"/>
          <p:nvPr/>
        </p:nvSpPr>
        <p:spPr>
          <a:xfrm>
            <a:off x="-94701" y="5082920"/>
            <a:ext cx="5671440" cy="1477328"/>
          </a:xfrm>
          <a:prstGeom prst="rect">
            <a:avLst/>
          </a:prstGeom>
          <a:noFill/>
        </p:spPr>
        <p:txBody>
          <a:bodyPr wrap="square" rtlCol="0">
            <a:spAutoFit/>
          </a:bodyPr>
          <a:lstStyle/>
          <a:p>
            <a:pPr algn="ctr"/>
            <a:r>
              <a:rPr lang="en-US" b="1" dirty="0"/>
              <a:t>When the days were completed for their purification according to the law of Moses, they took Him up to Jerusalem to present Him to the Lord, just as it is written in the law of the Lord, “every male that opens the womb shall be consecrated to the Lord.” (Lk 2:22-23)</a:t>
            </a:r>
          </a:p>
        </p:txBody>
      </p:sp>
    </p:spTree>
    <p:extLst>
      <p:ext uri="{BB962C8B-B14F-4D97-AF65-F5344CB8AC3E}">
        <p14:creationId xmlns:p14="http://schemas.microsoft.com/office/powerpoint/2010/main" val="231539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1000"/>
                                        <p:tgtEl>
                                          <p:spTgt spid="14"/>
                                        </p:tgtEl>
                                      </p:cBhvr>
                                    </p:animEffect>
                                    <p:anim calcmode="lin" valueType="num">
                                      <p:cBhvr>
                                        <p:cTn id="85" dur="1000" fill="hold"/>
                                        <p:tgtEl>
                                          <p:spTgt spid="14"/>
                                        </p:tgtEl>
                                        <p:attrNameLst>
                                          <p:attrName>ppt_x</p:attrName>
                                        </p:attrNameLst>
                                      </p:cBhvr>
                                      <p:tavLst>
                                        <p:tav tm="0">
                                          <p:val>
                                            <p:strVal val="#ppt_x"/>
                                          </p:val>
                                        </p:tav>
                                        <p:tav tm="100000">
                                          <p:val>
                                            <p:strVal val="#ppt_x"/>
                                          </p:val>
                                        </p:tav>
                                      </p:tavLst>
                                    </p:anim>
                                    <p:anim calcmode="lin" valueType="num">
                                      <p:cBhvr>
                                        <p:cTn id="8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1000"/>
                                        <p:tgtEl>
                                          <p:spTgt spid="13"/>
                                        </p:tgtEl>
                                      </p:cBhvr>
                                    </p:animEffect>
                                    <p:anim calcmode="lin" valueType="num">
                                      <p:cBhvr>
                                        <p:cTn id="92" dur="1000" fill="hold"/>
                                        <p:tgtEl>
                                          <p:spTgt spid="13"/>
                                        </p:tgtEl>
                                        <p:attrNameLst>
                                          <p:attrName>ppt_x</p:attrName>
                                        </p:attrNameLst>
                                      </p:cBhvr>
                                      <p:tavLst>
                                        <p:tav tm="0">
                                          <p:val>
                                            <p:strVal val="#ppt_x"/>
                                          </p:val>
                                        </p:tav>
                                        <p:tav tm="100000">
                                          <p:val>
                                            <p:strVal val="#ppt_x"/>
                                          </p:val>
                                        </p:tav>
                                      </p:tavLst>
                                    </p:anim>
                                    <p:anim calcmode="lin" valueType="num">
                                      <p:cBhvr>
                                        <p:cTn id="9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250596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8335" y="3292408"/>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7825" y="552896"/>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2373" y="1922652"/>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8195" y="5341448"/>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79011" y="4741380"/>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6547" y="5327909"/>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8689" y="765753"/>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9731" y="2117886"/>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5706" y="1730569"/>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6077" y="3525840"/>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8690" y="4820596"/>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7685" y="134432"/>
            <a:ext cx="1453792" cy="1453792"/>
          </a:xfrm>
          <a:prstGeom prst="rect">
            <a:avLst/>
          </a:prstGeom>
        </p:spPr>
      </p:pic>
      <p:sp>
        <p:nvSpPr>
          <p:cNvPr id="4" name="TextBox 3"/>
          <p:cNvSpPr txBox="1"/>
          <p:nvPr/>
        </p:nvSpPr>
        <p:spPr>
          <a:xfrm>
            <a:off x="85732" y="-14510"/>
            <a:ext cx="4843915" cy="769441"/>
          </a:xfrm>
          <a:prstGeom prst="rect">
            <a:avLst/>
          </a:prstGeom>
          <a:noFill/>
        </p:spPr>
        <p:txBody>
          <a:bodyPr wrap="square" rtlCol="0">
            <a:spAutoFit/>
          </a:bodyPr>
          <a:lstStyle/>
          <a:p>
            <a:pPr algn="ctr"/>
            <a:r>
              <a:rPr lang="es-ES" sz="2200" b="1" dirty="0"/>
              <a:t>5th </a:t>
            </a:r>
            <a:r>
              <a:rPr lang="es-ES" sz="2200" b="1" dirty="0" err="1"/>
              <a:t>Joyful</a:t>
            </a:r>
            <a:r>
              <a:rPr lang="es-ES" sz="2200" b="1" dirty="0"/>
              <a:t> </a:t>
            </a:r>
            <a:r>
              <a:rPr lang="es-ES" sz="2200" b="1" dirty="0" err="1"/>
              <a:t>Mystery</a:t>
            </a:r>
            <a:endParaRPr lang="es-ES" sz="2200" b="1" dirty="0"/>
          </a:p>
          <a:p>
            <a:pPr algn="ctr"/>
            <a:r>
              <a:rPr lang="es-ES" sz="2200" b="1" dirty="0" err="1"/>
              <a:t>Jesus</a:t>
            </a:r>
            <a:r>
              <a:rPr lang="es-ES" sz="2200" b="1" dirty="0"/>
              <a:t> </a:t>
            </a:r>
            <a:r>
              <a:rPr lang="es-ES" sz="2200" b="1" dirty="0" err="1"/>
              <a:t>Lost</a:t>
            </a:r>
            <a:r>
              <a:rPr lang="es-ES" sz="2200" b="1" dirty="0"/>
              <a:t> and </a:t>
            </a:r>
            <a:r>
              <a:rPr lang="es-ES" sz="2200" b="1" dirty="0" err="1"/>
              <a:t>Found</a:t>
            </a:r>
            <a:r>
              <a:rPr lang="es-ES" sz="2200" b="1" dirty="0"/>
              <a:t> in </a:t>
            </a:r>
            <a:r>
              <a:rPr lang="es-ES" sz="2200" b="1" dirty="0" err="1"/>
              <a:t>the</a:t>
            </a:r>
            <a:r>
              <a:rPr lang="es-ES" sz="2200" b="1" dirty="0"/>
              <a:t> Temple</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249" y="794476"/>
            <a:ext cx="4791504" cy="4219799"/>
          </a:xfrm>
          <a:prstGeom prst="rect">
            <a:avLst/>
          </a:prstGeom>
        </p:spPr>
      </p:pic>
      <p:sp>
        <p:nvSpPr>
          <p:cNvPr id="3" name="TextBox 2"/>
          <p:cNvSpPr txBox="1"/>
          <p:nvPr/>
        </p:nvSpPr>
        <p:spPr>
          <a:xfrm>
            <a:off x="145249" y="6384320"/>
            <a:ext cx="4698790" cy="400110"/>
          </a:xfrm>
          <a:prstGeom prst="rect">
            <a:avLst/>
          </a:prstGeom>
          <a:noFill/>
        </p:spPr>
        <p:txBody>
          <a:bodyPr wrap="square" rtlCol="0">
            <a:spAutoFit/>
          </a:bodyPr>
          <a:lstStyle/>
          <a:p>
            <a:pPr algn="ctr"/>
            <a:r>
              <a:rPr lang="en-US" sz="2000" b="1" dirty="0"/>
              <a:t>Fruit of the Mystery: Joy in Finding Jesus</a:t>
            </a:r>
          </a:p>
        </p:txBody>
      </p:sp>
      <p:pic>
        <p:nvPicPr>
          <p:cNvPr id="18" name="Picture 6" descr="Red Rose Transparent PNG Clip Art Image | Gallery Yopriceville -  High-Quality Images and Transparent PNG Free Clipart">
            <a:extLst>
              <a:ext uri="{FF2B5EF4-FFF2-40B4-BE49-F238E27FC236}">
                <a16:creationId xmlns:a16="http://schemas.microsoft.com/office/drawing/2014/main" id="{F550771C-BDE5-475D-89F2-D7755557B0F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53805" y="275013"/>
            <a:ext cx="1359479" cy="13335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A40B286-C076-44A6-898D-7928916AB401}"/>
              </a:ext>
            </a:extLst>
          </p:cNvPr>
          <p:cNvSpPr txBox="1"/>
          <p:nvPr/>
        </p:nvSpPr>
        <p:spPr>
          <a:xfrm>
            <a:off x="44726" y="5067320"/>
            <a:ext cx="5099080" cy="1323439"/>
          </a:xfrm>
          <a:prstGeom prst="rect">
            <a:avLst/>
          </a:prstGeom>
          <a:noFill/>
        </p:spPr>
        <p:txBody>
          <a:bodyPr wrap="square" rtlCol="0">
            <a:spAutoFit/>
          </a:bodyPr>
          <a:lstStyle/>
          <a:p>
            <a:pPr algn="ctr"/>
            <a:r>
              <a:rPr lang="en-US" sz="2000" b="1" dirty="0"/>
              <a:t>After three days they found Him in the temple, sitting in the midst of the teachers, listening to them and asking them questions (Luke 2:46)</a:t>
            </a:r>
          </a:p>
        </p:txBody>
      </p:sp>
    </p:spTree>
    <p:extLst>
      <p:ext uri="{BB962C8B-B14F-4D97-AF65-F5344CB8AC3E}">
        <p14:creationId xmlns:p14="http://schemas.microsoft.com/office/powerpoint/2010/main" val="4135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1000"/>
                                        <p:tgtEl>
                                          <p:spTgt spid="14"/>
                                        </p:tgtEl>
                                      </p:cBhvr>
                                    </p:animEffect>
                                    <p:anim calcmode="lin" valueType="num">
                                      <p:cBhvr>
                                        <p:cTn id="85" dur="1000" fill="hold"/>
                                        <p:tgtEl>
                                          <p:spTgt spid="14"/>
                                        </p:tgtEl>
                                        <p:attrNameLst>
                                          <p:attrName>ppt_x</p:attrName>
                                        </p:attrNameLst>
                                      </p:cBhvr>
                                      <p:tavLst>
                                        <p:tav tm="0">
                                          <p:val>
                                            <p:strVal val="#ppt_x"/>
                                          </p:val>
                                        </p:tav>
                                        <p:tav tm="100000">
                                          <p:val>
                                            <p:strVal val="#ppt_x"/>
                                          </p:val>
                                        </p:tav>
                                      </p:tavLst>
                                    </p:anim>
                                    <p:anim calcmode="lin" valueType="num">
                                      <p:cBhvr>
                                        <p:cTn id="8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1000"/>
                                        <p:tgtEl>
                                          <p:spTgt spid="13"/>
                                        </p:tgtEl>
                                      </p:cBhvr>
                                    </p:animEffect>
                                    <p:anim calcmode="lin" valueType="num">
                                      <p:cBhvr>
                                        <p:cTn id="92" dur="1000" fill="hold"/>
                                        <p:tgtEl>
                                          <p:spTgt spid="13"/>
                                        </p:tgtEl>
                                        <p:attrNameLst>
                                          <p:attrName>ppt_x</p:attrName>
                                        </p:attrNameLst>
                                      </p:cBhvr>
                                      <p:tavLst>
                                        <p:tav tm="0">
                                          <p:val>
                                            <p:strVal val="#ppt_x"/>
                                          </p:val>
                                        </p:tav>
                                        <p:tav tm="100000">
                                          <p:val>
                                            <p:strVal val="#ppt_x"/>
                                          </p:val>
                                        </p:tav>
                                      </p:tavLst>
                                    </p:anim>
                                    <p:anim calcmode="lin" valueType="num">
                                      <p:cBhvr>
                                        <p:cTn id="9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291264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45463" cy="34001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5463" y="-43598"/>
            <a:ext cx="2782001" cy="344371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7464" y="-128240"/>
            <a:ext cx="2705100" cy="352835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2564" y="-128240"/>
            <a:ext cx="3759436" cy="352835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3400115"/>
            <a:ext cx="2651760" cy="343823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51761" y="3400114"/>
            <a:ext cx="3750526" cy="3438237"/>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2287" y="3400114"/>
            <a:ext cx="2651760" cy="3438237"/>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54047" y="3400113"/>
            <a:ext cx="3164494" cy="3438238"/>
          </a:xfrm>
          <a:prstGeom prst="rect">
            <a:avLst/>
          </a:prstGeom>
        </p:spPr>
      </p:pic>
      <p:sp>
        <p:nvSpPr>
          <p:cNvPr id="3" name="TextBox 2">
            <a:extLst>
              <a:ext uri="{FF2B5EF4-FFF2-40B4-BE49-F238E27FC236}">
                <a16:creationId xmlns:a16="http://schemas.microsoft.com/office/drawing/2014/main" id="{3654AA14-FF18-4C42-A2F7-67FED510FDEA}"/>
              </a:ext>
            </a:extLst>
          </p:cNvPr>
          <p:cNvSpPr txBox="1"/>
          <p:nvPr/>
        </p:nvSpPr>
        <p:spPr>
          <a:xfrm>
            <a:off x="1550504" y="2478157"/>
            <a:ext cx="1101257" cy="523220"/>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Hail Holy Queen</a:t>
            </a:r>
          </a:p>
        </p:txBody>
      </p:sp>
      <p:sp>
        <p:nvSpPr>
          <p:cNvPr id="4" name="TextBox 3">
            <a:extLst>
              <a:ext uri="{FF2B5EF4-FFF2-40B4-BE49-F238E27FC236}">
                <a16:creationId xmlns:a16="http://schemas.microsoft.com/office/drawing/2014/main" id="{66B8B0F3-892F-4E0F-8F7F-CC11C3EEDE9D}"/>
              </a:ext>
            </a:extLst>
          </p:cNvPr>
          <p:cNvSpPr txBox="1"/>
          <p:nvPr/>
        </p:nvSpPr>
        <p:spPr>
          <a:xfrm>
            <a:off x="2945463" y="2785933"/>
            <a:ext cx="2522720" cy="430887"/>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Mother of Mercy</a:t>
            </a:r>
          </a:p>
          <a:p>
            <a:pPr algn="ctr"/>
            <a:endParaRPr lang="en-US" sz="800" b="1" dirty="0">
              <a:latin typeface="Comic Sans MS" panose="030F0702030302020204" pitchFamily="66" charset="0"/>
            </a:endParaRPr>
          </a:p>
        </p:txBody>
      </p:sp>
      <p:sp>
        <p:nvSpPr>
          <p:cNvPr id="14" name="TextBox 13">
            <a:extLst>
              <a:ext uri="{FF2B5EF4-FFF2-40B4-BE49-F238E27FC236}">
                <a16:creationId xmlns:a16="http://schemas.microsoft.com/office/drawing/2014/main" id="{88625571-002E-405B-B4C6-6387820E77BE}"/>
              </a:ext>
            </a:extLst>
          </p:cNvPr>
          <p:cNvSpPr txBox="1"/>
          <p:nvPr/>
        </p:nvSpPr>
        <p:spPr>
          <a:xfrm>
            <a:off x="5611631" y="2661449"/>
            <a:ext cx="1045426" cy="738664"/>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our </a:t>
            </a:r>
          </a:p>
          <a:p>
            <a:pPr algn="ctr"/>
            <a:r>
              <a:rPr lang="en-US" sz="1400" b="1" dirty="0">
                <a:latin typeface="Comic Sans MS" panose="030F0702030302020204" pitchFamily="66" charset="0"/>
              </a:rPr>
              <a:t>Life our</a:t>
            </a:r>
          </a:p>
          <a:p>
            <a:pPr algn="ctr"/>
            <a:r>
              <a:rPr lang="en-US" sz="1400" b="1" dirty="0">
                <a:latin typeface="Comic Sans MS" panose="030F0702030302020204" pitchFamily="66" charset="0"/>
              </a:rPr>
              <a:t>sweetness</a:t>
            </a:r>
          </a:p>
        </p:txBody>
      </p:sp>
      <p:sp>
        <p:nvSpPr>
          <p:cNvPr id="16" name="TextBox 15">
            <a:extLst>
              <a:ext uri="{FF2B5EF4-FFF2-40B4-BE49-F238E27FC236}">
                <a16:creationId xmlns:a16="http://schemas.microsoft.com/office/drawing/2014/main" id="{2BB5053E-A7B0-41E3-A225-2B55741700A1}"/>
              </a:ext>
            </a:extLst>
          </p:cNvPr>
          <p:cNvSpPr txBox="1"/>
          <p:nvPr/>
        </p:nvSpPr>
        <p:spPr>
          <a:xfrm>
            <a:off x="6603115" y="3077500"/>
            <a:ext cx="1492037" cy="307777"/>
          </a:xfrm>
          <a:prstGeom prst="rect">
            <a:avLst/>
          </a:prstGeom>
          <a:solidFill>
            <a:schemeClr val="accent4">
              <a:lumMod val="20000"/>
              <a:lumOff val="80000"/>
            </a:schemeClr>
          </a:solidFill>
        </p:spPr>
        <p:txBody>
          <a:bodyPr wrap="square" rtlCol="0">
            <a:spAutoFit/>
          </a:bodyPr>
          <a:lstStyle/>
          <a:p>
            <a:r>
              <a:rPr lang="en-US" sz="1400" b="1" dirty="0">
                <a:latin typeface="Comic Sans MS" panose="030F0702030302020204" pitchFamily="66" charset="0"/>
              </a:rPr>
              <a:t>and our hope.</a:t>
            </a:r>
          </a:p>
        </p:txBody>
      </p:sp>
      <p:sp>
        <p:nvSpPr>
          <p:cNvPr id="18" name="TextBox 17">
            <a:extLst>
              <a:ext uri="{FF2B5EF4-FFF2-40B4-BE49-F238E27FC236}">
                <a16:creationId xmlns:a16="http://schemas.microsoft.com/office/drawing/2014/main" id="{55BE8140-ADD7-486D-8C1A-A10796983F1B}"/>
              </a:ext>
            </a:extLst>
          </p:cNvPr>
          <p:cNvSpPr txBox="1"/>
          <p:nvPr/>
        </p:nvSpPr>
        <p:spPr>
          <a:xfrm>
            <a:off x="10312282" y="2785933"/>
            <a:ext cx="1101257" cy="523220"/>
          </a:xfrm>
          <a:prstGeom prst="rect">
            <a:avLst/>
          </a:prstGeom>
          <a:solidFill>
            <a:schemeClr val="accent4">
              <a:lumMod val="20000"/>
              <a:lumOff val="80000"/>
            </a:schemeClr>
          </a:solidFill>
        </p:spPr>
        <p:txBody>
          <a:bodyPr wrap="square" rtlCol="0">
            <a:spAutoFit/>
          </a:bodyPr>
          <a:lstStyle/>
          <a:p>
            <a:r>
              <a:rPr lang="en-US" sz="1400" b="1" dirty="0">
                <a:latin typeface="Comic Sans MS" panose="030F0702030302020204" pitchFamily="66" charset="0"/>
              </a:rPr>
              <a:t>To thee do we cry</a:t>
            </a:r>
          </a:p>
        </p:txBody>
      </p:sp>
      <p:sp>
        <p:nvSpPr>
          <p:cNvPr id="19" name="TextBox 18">
            <a:extLst>
              <a:ext uri="{FF2B5EF4-FFF2-40B4-BE49-F238E27FC236}">
                <a16:creationId xmlns:a16="http://schemas.microsoft.com/office/drawing/2014/main" id="{5D3E4ED1-5880-406E-BECB-0AE657BF8EA1}"/>
              </a:ext>
            </a:extLst>
          </p:cNvPr>
          <p:cNvSpPr txBox="1"/>
          <p:nvPr/>
        </p:nvSpPr>
        <p:spPr>
          <a:xfrm>
            <a:off x="10018643" y="450574"/>
            <a:ext cx="649357" cy="437322"/>
          </a:xfrm>
          <a:prstGeom prst="rect">
            <a:avLst/>
          </a:prstGeom>
          <a:solidFill>
            <a:schemeClr val="accent4">
              <a:lumMod val="60000"/>
              <a:lumOff val="40000"/>
            </a:schemeClr>
          </a:solidFill>
        </p:spPr>
        <p:txBody>
          <a:bodyPr wrap="square" rtlCol="0">
            <a:spAutoFit/>
          </a:bodyPr>
          <a:lstStyle/>
          <a:p>
            <a:endParaRPr lang="en-US" dirty="0"/>
          </a:p>
        </p:txBody>
      </p:sp>
      <p:sp>
        <p:nvSpPr>
          <p:cNvPr id="21" name="TextBox 20">
            <a:extLst>
              <a:ext uri="{FF2B5EF4-FFF2-40B4-BE49-F238E27FC236}">
                <a16:creationId xmlns:a16="http://schemas.microsoft.com/office/drawing/2014/main" id="{A7CBD119-1C02-4D22-B5A0-C11B8AD5E4EA}"/>
              </a:ext>
            </a:extLst>
          </p:cNvPr>
          <p:cNvSpPr txBox="1"/>
          <p:nvPr/>
        </p:nvSpPr>
        <p:spPr>
          <a:xfrm>
            <a:off x="1677889" y="3798853"/>
            <a:ext cx="1101257" cy="954107"/>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Poor banished children of Eve</a:t>
            </a:r>
          </a:p>
        </p:txBody>
      </p:sp>
      <p:sp>
        <p:nvSpPr>
          <p:cNvPr id="23" name="TextBox 22">
            <a:extLst>
              <a:ext uri="{FF2B5EF4-FFF2-40B4-BE49-F238E27FC236}">
                <a16:creationId xmlns:a16="http://schemas.microsoft.com/office/drawing/2014/main" id="{9F4FD505-34DA-4AAD-954A-70AB271295BD}"/>
              </a:ext>
            </a:extLst>
          </p:cNvPr>
          <p:cNvSpPr txBox="1"/>
          <p:nvPr/>
        </p:nvSpPr>
        <p:spPr>
          <a:xfrm>
            <a:off x="2779147" y="6078326"/>
            <a:ext cx="1660332" cy="630942"/>
          </a:xfrm>
          <a:prstGeom prst="rect">
            <a:avLst/>
          </a:prstGeom>
          <a:solidFill>
            <a:schemeClr val="accent6">
              <a:lumMod val="60000"/>
              <a:lumOff val="40000"/>
            </a:schemeClr>
          </a:solidFill>
        </p:spPr>
        <p:txBody>
          <a:bodyPr wrap="square" rtlCol="0">
            <a:spAutoFit/>
          </a:bodyPr>
          <a:lstStyle/>
          <a:p>
            <a:pPr algn="ctr"/>
            <a:r>
              <a:rPr lang="en-US" sz="1350" b="1" dirty="0">
                <a:latin typeface="Comic Sans MS" panose="030F0702030302020204" pitchFamily="66" charset="0"/>
              </a:rPr>
              <a:t>To thee do we </a:t>
            </a:r>
          </a:p>
          <a:p>
            <a:pPr algn="ctr"/>
            <a:r>
              <a:rPr lang="en-US" sz="1350" b="1" dirty="0">
                <a:latin typeface="Comic Sans MS" panose="030F0702030302020204" pitchFamily="66" charset="0"/>
              </a:rPr>
              <a:t>send up our sighs</a:t>
            </a:r>
          </a:p>
          <a:p>
            <a:pPr algn="ctr"/>
            <a:endParaRPr lang="en-US" sz="800" b="1" dirty="0">
              <a:latin typeface="Comic Sans MS" panose="030F0702030302020204" pitchFamily="66" charset="0"/>
            </a:endParaRPr>
          </a:p>
        </p:txBody>
      </p:sp>
      <p:sp>
        <p:nvSpPr>
          <p:cNvPr id="25" name="TextBox 24">
            <a:extLst>
              <a:ext uri="{FF2B5EF4-FFF2-40B4-BE49-F238E27FC236}">
                <a16:creationId xmlns:a16="http://schemas.microsoft.com/office/drawing/2014/main" id="{56BED791-BBF9-416B-A212-6B443A73B5DB}"/>
              </a:ext>
            </a:extLst>
          </p:cNvPr>
          <p:cNvSpPr txBox="1"/>
          <p:nvPr/>
        </p:nvSpPr>
        <p:spPr>
          <a:xfrm>
            <a:off x="4638017" y="6207409"/>
            <a:ext cx="1660332" cy="630942"/>
          </a:xfrm>
          <a:prstGeom prst="rect">
            <a:avLst/>
          </a:prstGeom>
          <a:solidFill>
            <a:srgbClr val="FFC000"/>
          </a:solidFill>
        </p:spPr>
        <p:txBody>
          <a:bodyPr wrap="square" rtlCol="0">
            <a:spAutoFit/>
          </a:bodyPr>
          <a:lstStyle/>
          <a:p>
            <a:pPr algn="ctr"/>
            <a:r>
              <a:rPr lang="en-US" sz="1350" b="1" dirty="0">
                <a:latin typeface="Comic Sans MS" panose="030F0702030302020204" pitchFamily="66" charset="0"/>
              </a:rPr>
              <a:t>mourning and weeping</a:t>
            </a:r>
          </a:p>
          <a:p>
            <a:pPr algn="ctr"/>
            <a:endParaRPr lang="en-US" sz="800" b="1" dirty="0">
              <a:latin typeface="Comic Sans MS" panose="030F0702030302020204" pitchFamily="66" charset="0"/>
            </a:endParaRPr>
          </a:p>
        </p:txBody>
      </p:sp>
      <p:sp>
        <p:nvSpPr>
          <p:cNvPr id="27" name="TextBox 26">
            <a:extLst>
              <a:ext uri="{FF2B5EF4-FFF2-40B4-BE49-F238E27FC236}">
                <a16:creationId xmlns:a16="http://schemas.microsoft.com/office/drawing/2014/main" id="{16E14DCE-47A6-41DA-B5AE-2C8C0E3BE1F3}"/>
              </a:ext>
            </a:extLst>
          </p:cNvPr>
          <p:cNvSpPr txBox="1"/>
          <p:nvPr/>
        </p:nvSpPr>
        <p:spPr>
          <a:xfrm>
            <a:off x="6529673" y="6515186"/>
            <a:ext cx="2522720" cy="323165"/>
          </a:xfrm>
          <a:prstGeom prst="rect">
            <a:avLst/>
          </a:prstGeom>
          <a:solidFill>
            <a:schemeClr val="accent4">
              <a:lumMod val="40000"/>
              <a:lumOff val="60000"/>
            </a:schemeClr>
          </a:solidFill>
        </p:spPr>
        <p:txBody>
          <a:bodyPr wrap="square" rtlCol="0">
            <a:spAutoFit/>
          </a:bodyPr>
          <a:lstStyle/>
          <a:p>
            <a:pPr algn="ctr"/>
            <a:r>
              <a:rPr lang="en-US" sz="1500" b="1" dirty="0">
                <a:latin typeface="Comic Sans MS" panose="030F0702030302020204" pitchFamily="66" charset="0"/>
              </a:rPr>
              <a:t>in this valley of tears</a:t>
            </a:r>
            <a:r>
              <a:rPr lang="en-US" sz="1400" b="1" dirty="0">
                <a:latin typeface="Comic Sans MS" panose="030F0702030302020204" pitchFamily="66" charset="0"/>
              </a:rPr>
              <a:t>.</a:t>
            </a:r>
          </a:p>
        </p:txBody>
      </p:sp>
      <p:sp>
        <p:nvSpPr>
          <p:cNvPr id="29" name="TextBox 28">
            <a:extLst>
              <a:ext uri="{FF2B5EF4-FFF2-40B4-BE49-F238E27FC236}">
                <a16:creationId xmlns:a16="http://schemas.microsoft.com/office/drawing/2014/main" id="{3C076380-A12F-445F-981A-AE7451AC47CC}"/>
              </a:ext>
            </a:extLst>
          </p:cNvPr>
          <p:cNvSpPr txBox="1"/>
          <p:nvPr/>
        </p:nvSpPr>
        <p:spPr>
          <a:xfrm>
            <a:off x="9540239" y="6334780"/>
            <a:ext cx="2522720"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Turn then most gracious advocate</a:t>
            </a:r>
          </a:p>
        </p:txBody>
      </p:sp>
      <p:sp>
        <p:nvSpPr>
          <p:cNvPr id="33" name="TextBox 32">
            <a:extLst>
              <a:ext uri="{FF2B5EF4-FFF2-40B4-BE49-F238E27FC236}">
                <a16:creationId xmlns:a16="http://schemas.microsoft.com/office/drawing/2014/main" id="{BCA2B5AF-B070-4BDC-90DE-6DA7FB7A451E}"/>
              </a:ext>
            </a:extLst>
          </p:cNvPr>
          <p:cNvSpPr txBox="1"/>
          <p:nvPr/>
        </p:nvSpPr>
        <p:spPr>
          <a:xfrm>
            <a:off x="0" y="19648"/>
            <a:ext cx="2491409" cy="830997"/>
          </a:xfrm>
          <a:prstGeom prst="rect">
            <a:avLst/>
          </a:prstGeom>
          <a:solidFill>
            <a:schemeClr val="bg1"/>
          </a:solidFill>
        </p:spPr>
        <p:txBody>
          <a:bodyPr wrap="square" rtlCol="0">
            <a:spAutoFit/>
          </a:bodyPr>
          <a:lstStyle/>
          <a:p>
            <a:pPr algn="ctr"/>
            <a:r>
              <a:rPr lang="en-US" sz="2400" b="1" dirty="0">
                <a:latin typeface="Comic Sans MS" panose="030F0702030302020204" pitchFamily="66" charset="0"/>
              </a:rPr>
              <a:t>Hail Holy Queen</a:t>
            </a:r>
          </a:p>
        </p:txBody>
      </p:sp>
      <p:sp>
        <p:nvSpPr>
          <p:cNvPr id="34" name="TextBox 33">
            <a:extLst>
              <a:ext uri="{FF2B5EF4-FFF2-40B4-BE49-F238E27FC236}">
                <a16:creationId xmlns:a16="http://schemas.microsoft.com/office/drawing/2014/main" id="{56290D3D-3ABB-4958-BEAE-D710FB717EA7}"/>
              </a:ext>
            </a:extLst>
          </p:cNvPr>
          <p:cNvSpPr txBox="1"/>
          <p:nvPr/>
        </p:nvSpPr>
        <p:spPr>
          <a:xfrm>
            <a:off x="92765" y="823580"/>
            <a:ext cx="463826" cy="369332"/>
          </a:xfrm>
          <a:prstGeom prst="rect">
            <a:avLst/>
          </a:prstGeom>
          <a:solidFill>
            <a:srgbClr val="FFFF99"/>
          </a:solidFill>
        </p:spPr>
        <p:txBody>
          <a:bodyPr wrap="square" rtlCol="0">
            <a:spAutoFit/>
          </a:bodyPr>
          <a:lstStyle/>
          <a:p>
            <a:endParaRPr lang="en-US" dirty="0"/>
          </a:p>
        </p:txBody>
      </p:sp>
    </p:spTree>
    <p:extLst>
      <p:ext uri="{BB962C8B-B14F-4D97-AF65-F5344CB8AC3E}">
        <p14:creationId xmlns:p14="http://schemas.microsoft.com/office/powerpoint/2010/main" val="4289044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044127" cy="34175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127" y="0"/>
            <a:ext cx="2453703" cy="342062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7830" y="0"/>
            <a:ext cx="3394710" cy="341579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2539" y="-4835"/>
            <a:ext cx="3278733" cy="342062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6" y="3415794"/>
            <a:ext cx="3051381" cy="3442206"/>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4125" y="3428841"/>
            <a:ext cx="2756430" cy="3429159"/>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00555" y="3415794"/>
            <a:ext cx="2852156" cy="3442206"/>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52711" y="3424083"/>
            <a:ext cx="3518561" cy="3412580"/>
          </a:xfrm>
          <a:prstGeom prst="rect">
            <a:avLst/>
          </a:prstGeom>
        </p:spPr>
      </p:pic>
      <p:sp>
        <p:nvSpPr>
          <p:cNvPr id="11" name="TextBox 10">
            <a:extLst>
              <a:ext uri="{FF2B5EF4-FFF2-40B4-BE49-F238E27FC236}">
                <a16:creationId xmlns:a16="http://schemas.microsoft.com/office/drawing/2014/main" id="{C94BB20B-F4C9-4B06-AAE7-5C2AE99B54EC}"/>
              </a:ext>
            </a:extLst>
          </p:cNvPr>
          <p:cNvSpPr txBox="1"/>
          <p:nvPr/>
        </p:nvSpPr>
        <p:spPr>
          <a:xfrm>
            <a:off x="2219098" y="329746"/>
            <a:ext cx="902793" cy="1169551"/>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Thine eyes of mercy toward us</a:t>
            </a:r>
          </a:p>
        </p:txBody>
      </p:sp>
      <p:sp>
        <p:nvSpPr>
          <p:cNvPr id="13" name="TextBox 12">
            <a:extLst>
              <a:ext uri="{FF2B5EF4-FFF2-40B4-BE49-F238E27FC236}">
                <a16:creationId xmlns:a16="http://schemas.microsoft.com/office/drawing/2014/main" id="{23FB05EF-1638-436C-814F-25BCBBC710E2}"/>
              </a:ext>
            </a:extLst>
          </p:cNvPr>
          <p:cNvSpPr txBox="1"/>
          <p:nvPr/>
        </p:nvSpPr>
        <p:spPr>
          <a:xfrm>
            <a:off x="4192069" y="2405270"/>
            <a:ext cx="1101257" cy="738664"/>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And after this our exile</a:t>
            </a:r>
          </a:p>
        </p:txBody>
      </p:sp>
      <p:sp>
        <p:nvSpPr>
          <p:cNvPr id="15" name="TextBox 14">
            <a:extLst>
              <a:ext uri="{FF2B5EF4-FFF2-40B4-BE49-F238E27FC236}">
                <a16:creationId xmlns:a16="http://schemas.microsoft.com/office/drawing/2014/main" id="{B8A6B96A-24F2-4006-A7C8-8A996F6A6A6C}"/>
              </a:ext>
            </a:extLst>
          </p:cNvPr>
          <p:cNvSpPr txBox="1"/>
          <p:nvPr/>
        </p:nvSpPr>
        <p:spPr>
          <a:xfrm>
            <a:off x="5496155" y="2512992"/>
            <a:ext cx="1101257"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Show </a:t>
            </a:r>
          </a:p>
          <a:p>
            <a:pPr algn="ctr"/>
            <a:r>
              <a:rPr lang="en-US" sz="1400" b="1" dirty="0">
                <a:latin typeface="Comic Sans MS" panose="030F0702030302020204" pitchFamily="66" charset="0"/>
              </a:rPr>
              <a:t>unto us</a:t>
            </a:r>
          </a:p>
        </p:txBody>
      </p:sp>
      <p:sp>
        <p:nvSpPr>
          <p:cNvPr id="17" name="TextBox 16">
            <a:extLst>
              <a:ext uri="{FF2B5EF4-FFF2-40B4-BE49-F238E27FC236}">
                <a16:creationId xmlns:a16="http://schemas.microsoft.com/office/drawing/2014/main" id="{40FAFD63-17C2-44C1-A82C-76F8F9B726FC}"/>
              </a:ext>
            </a:extLst>
          </p:cNvPr>
          <p:cNvSpPr txBox="1"/>
          <p:nvPr/>
        </p:nvSpPr>
        <p:spPr>
          <a:xfrm>
            <a:off x="6499178" y="2930281"/>
            <a:ext cx="2453702" cy="523220"/>
          </a:xfrm>
          <a:prstGeom prst="rect">
            <a:avLst/>
          </a:prstGeom>
          <a:solidFill>
            <a:schemeClr val="bg1"/>
          </a:solidFill>
        </p:spPr>
        <p:txBody>
          <a:bodyPr wrap="square" rtlCol="0">
            <a:spAutoFit/>
          </a:bodyPr>
          <a:lstStyle/>
          <a:p>
            <a:pPr algn="ctr"/>
            <a:r>
              <a:rPr lang="en-US" sz="1400" b="1" dirty="0">
                <a:latin typeface="Comic Sans MS" panose="030F0702030302020204" pitchFamily="66" charset="0"/>
              </a:rPr>
              <a:t>The blessed fruit </a:t>
            </a:r>
          </a:p>
          <a:p>
            <a:pPr algn="ctr"/>
            <a:r>
              <a:rPr lang="en-US" sz="1400" b="1" dirty="0">
                <a:latin typeface="Comic Sans MS" panose="030F0702030302020204" pitchFamily="66" charset="0"/>
              </a:rPr>
              <a:t>of thy womb, Jesus</a:t>
            </a:r>
          </a:p>
        </p:txBody>
      </p:sp>
      <p:sp>
        <p:nvSpPr>
          <p:cNvPr id="19" name="TextBox 18">
            <a:extLst>
              <a:ext uri="{FF2B5EF4-FFF2-40B4-BE49-F238E27FC236}">
                <a16:creationId xmlns:a16="http://schemas.microsoft.com/office/drawing/2014/main" id="{A553ABD7-1187-4BDF-88F1-94671435339D}"/>
              </a:ext>
            </a:extLst>
          </p:cNvPr>
          <p:cNvSpPr txBox="1"/>
          <p:nvPr/>
        </p:nvSpPr>
        <p:spPr>
          <a:xfrm>
            <a:off x="10244985" y="391301"/>
            <a:ext cx="1363919"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Oh clement, Oh loving</a:t>
            </a:r>
          </a:p>
        </p:txBody>
      </p:sp>
      <p:sp>
        <p:nvSpPr>
          <p:cNvPr id="21" name="TextBox 20">
            <a:extLst>
              <a:ext uri="{FF2B5EF4-FFF2-40B4-BE49-F238E27FC236}">
                <a16:creationId xmlns:a16="http://schemas.microsoft.com/office/drawing/2014/main" id="{E2E12BF8-4721-4E58-A73E-F2252F5C7831}"/>
              </a:ext>
            </a:extLst>
          </p:cNvPr>
          <p:cNvSpPr txBox="1"/>
          <p:nvPr/>
        </p:nvSpPr>
        <p:spPr>
          <a:xfrm>
            <a:off x="11025809" y="1380327"/>
            <a:ext cx="702365" cy="830997"/>
          </a:xfrm>
          <a:prstGeom prst="rect">
            <a:avLst/>
          </a:prstGeom>
          <a:solidFill>
            <a:srgbClr val="CC3399"/>
          </a:solidFill>
        </p:spPr>
        <p:txBody>
          <a:bodyPr wrap="square" rtlCol="0">
            <a:spAutoFit/>
          </a:bodyPr>
          <a:lstStyle/>
          <a:p>
            <a:pPr algn="ctr"/>
            <a:r>
              <a:rPr lang="en-US" sz="1200" b="1" dirty="0">
                <a:solidFill>
                  <a:schemeClr val="bg1"/>
                </a:solidFill>
                <a:latin typeface="Comic Sans MS" panose="030F0702030302020204" pitchFamily="66" charset="0"/>
              </a:rPr>
              <a:t>Oh sweet Virgin</a:t>
            </a:r>
          </a:p>
          <a:p>
            <a:pPr algn="ctr"/>
            <a:r>
              <a:rPr lang="en-US" sz="1200" b="1" dirty="0">
                <a:solidFill>
                  <a:schemeClr val="bg1"/>
                </a:solidFill>
                <a:latin typeface="Comic Sans MS" panose="030F0702030302020204" pitchFamily="66" charset="0"/>
              </a:rPr>
              <a:t>Mary</a:t>
            </a:r>
          </a:p>
        </p:txBody>
      </p:sp>
      <p:sp>
        <p:nvSpPr>
          <p:cNvPr id="23" name="TextBox 22">
            <a:extLst>
              <a:ext uri="{FF2B5EF4-FFF2-40B4-BE49-F238E27FC236}">
                <a16:creationId xmlns:a16="http://schemas.microsoft.com/office/drawing/2014/main" id="{5D37BE5F-5268-4DF2-97BB-6906095201C5}"/>
              </a:ext>
            </a:extLst>
          </p:cNvPr>
          <p:cNvSpPr txBox="1"/>
          <p:nvPr/>
        </p:nvSpPr>
        <p:spPr>
          <a:xfrm>
            <a:off x="1703039" y="3852598"/>
            <a:ext cx="1101257" cy="523220"/>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Pray for</a:t>
            </a:r>
          </a:p>
          <a:p>
            <a:pPr algn="ctr"/>
            <a:r>
              <a:rPr lang="en-US" sz="1400" b="1" dirty="0">
                <a:latin typeface="Comic Sans MS" panose="030F0702030302020204" pitchFamily="66" charset="0"/>
              </a:rPr>
              <a:t>us</a:t>
            </a:r>
          </a:p>
        </p:txBody>
      </p:sp>
      <p:sp>
        <p:nvSpPr>
          <p:cNvPr id="25" name="TextBox 24">
            <a:extLst>
              <a:ext uri="{FF2B5EF4-FFF2-40B4-BE49-F238E27FC236}">
                <a16:creationId xmlns:a16="http://schemas.microsoft.com/office/drawing/2014/main" id="{2D741C17-3059-41AF-AC7F-9E5F88032F30}"/>
              </a:ext>
            </a:extLst>
          </p:cNvPr>
          <p:cNvSpPr txBox="1"/>
          <p:nvPr/>
        </p:nvSpPr>
        <p:spPr>
          <a:xfrm>
            <a:off x="3283954" y="6380922"/>
            <a:ext cx="2452030" cy="307777"/>
          </a:xfrm>
          <a:prstGeom prst="rect">
            <a:avLst/>
          </a:prstGeom>
          <a:solidFill>
            <a:srgbClr val="FF99CC"/>
          </a:solidFill>
        </p:spPr>
        <p:txBody>
          <a:bodyPr wrap="square" rtlCol="0">
            <a:spAutoFit/>
          </a:bodyPr>
          <a:lstStyle/>
          <a:p>
            <a:r>
              <a:rPr lang="en-US" sz="1400" b="1" dirty="0">
                <a:latin typeface="Comic Sans MS" panose="030F0702030302020204" pitchFamily="66" charset="0"/>
              </a:rPr>
              <a:t>Oh Holy Mother of God</a:t>
            </a:r>
          </a:p>
        </p:txBody>
      </p:sp>
      <p:sp>
        <p:nvSpPr>
          <p:cNvPr id="27" name="TextBox 26">
            <a:extLst>
              <a:ext uri="{FF2B5EF4-FFF2-40B4-BE49-F238E27FC236}">
                <a16:creationId xmlns:a16="http://schemas.microsoft.com/office/drawing/2014/main" id="{DE57880F-8895-4183-9DDC-19DC85F8CEC0}"/>
              </a:ext>
            </a:extLst>
          </p:cNvPr>
          <p:cNvSpPr txBox="1"/>
          <p:nvPr/>
        </p:nvSpPr>
        <p:spPr>
          <a:xfrm>
            <a:off x="6268290" y="4243297"/>
            <a:ext cx="1563745" cy="738664"/>
          </a:xfrm>
          <a:prstGeom prst="rect">
            <a:avLst/>
          </a:prstGeom>
          <a:solidFill>
            <a:srgbClr val="FFC000"/>
          </a:solidFill>
        </p:spPr>
        <p:txBody>
          <a:bodyPr wrap="square" rtlCol="0">
            <a:spAutoFit/>
          </a:bodyPr>
          <a:lstStyle/>
          <a:p>
            <a:pPr algn="ctr"/>
            <a:r>
              <a:rPr lang="en-US" sz="1400" b="1" dirty="0">
                <a:latin typeface="Comic Sans MS" panose="030F0702030302020204" pitchFamily="66" charset="0"/>
              </a:rPr>
              <a:t>That we may be made worthy</a:t>
            </a:r>
          </a:p>
        </p:txBody>
      </p:sp>
      <p:sp>
        <p:nvSpPr>
          <p:cNvPr id="29" name="TextBox 28">
            <a:extLst>
              <a:ext uri="{FF2B5EF4-FFF2-40B4-BE49-F238E27FC236}">
                <a16:creationId xmlns:a16="http://schemas.microsoft.com/office/drawing/2014/main" id="{F6408D08-4018-49E0-88CA-E53C95A4C684}"/>
              </a:ext>
            </a:extLst>
          </p:cNvPr>
          <p:cNvSpPr txBox="1"/>
          <p:nvPr/>
        </p:nvSpPr>
        <p:spPr>
          <a:xfrm>
            <a:off x="8873459" y="6011590"/>
            <a:ext cx="1101257" cy="738664"/>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Of the promises of Christ, </a:t>
            </a:r>
          </a:p>
        </p:txBody>
      </p:sp>
      <p:sp>
        <p:nvSpPr>
          <p:cNvPr id="31" name="TextBox 30">
            <a:extLst>
              <a:ext uri="{FF2B5EF4-FFF2-40B4-BE49-F238E27FC236}">
                <a16:creationId xmlns:a16="http://schemas.microsoft.com/office/drawing/2014/main" id="{60556AF1-6A50-42E3-9884-8D6DA14FB1A2}"/>
              </a:ext>
            </a:extLst>
          </p:cNvPr>
          <p:cNvSpPr txBox="1"/>
          <p:nvPr/>
        </p:nvSpPr>
        <p:spPr>
          <a:xfrm>
            <a:off x="9981276" y="6466699"/>
            <a:ext cx="1985437" cy="307777"/>
          </a:xfrm>
          <a:prstGeom prst="rect">
            <a:avLst/>
          </a:prstGeom>
          <a:solidFill>
            <a:schemeClr val="accent4">
              <a:lumMod val="40000"/>
              <a:lumOff val="60000"/>
            </a:schemeClr>
          </a:solidFill>
        </p:spPr>
        <p:txBody>
          <a:bodyPr wrap="square" rtlCol="0">
            <a:spAutoFit/>
          </a:bodyPr>
          <a:lstStyle/>
          <a:p>
            <a:r>
              <a:rPr lang="en-US" sz="1400" b="1" dirty="0">
                <a:latin typeface="Comic Sans MS" panose="030F0702030302020204" pitchFamily="66" charset="0"/>
              </a:rPr>
              <a:t>      Amen</a:t>
            </a:r>
          </a:p>
        </p:txBody>
      </p:sp>
    </p:spTree>
    <p:extLst>
      <p:ext uri="{BB962C8B-B14F-4D97-AF65-F5344CB8AC3E}">
        <p14:creationId xmlns:p14="http://schemas.microsoft.com/office/powerpoint/2010/main" val="752100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20990" y="67839"/>
            <a:ext cx="2074282" cy="523220"/>
          </a:xfrm>
          <a:prstGeom prst="rect">
            <a:avLst/>
          </a:prstGeom>
          <a:noFill/>
        </p:spPr>
        <p:txBody>
          <a:bodyPr wrap="square" rtlCol="0">
            <a:spAutoFit/>
          </a:bodyPr>
          <a:lstStyle/>
          <a:p>
            <a:r>
              <a:rPr lang="en-US" sz="2800" b="1" dirty="0"/>
              <a:t>INTENTIONS</a:t>
            </a:r>
          </a:p>
        </p:txBody>
      </p:sp>
      <p:pic>
        <p:nvPicPr>
          <p:cNvPr id="1026" name="Picture 2" descr="El Papa: ¿Por qué bautizar a los niños y no esperar a que sean ...">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086" y="1215221"/>
            <a:ext cx="1922654" cy="8547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383" y="67838"/>
            <a:ext cx="1883357" cy="1048607"/>
          </a:xfrm>
          <a:prstGeom prst="rect">
            <a:avLst/>
          </a:prstGeom>
        </p:spPr>
      </p:pic>
      <p:sp>
        <p:nvSpPr>
          <p:cNvPr id="10" name="Rectangle 9"/>
          <p:cNvSpPr/>
          <p:nvPr/>
        </p:nvSpPr>
        <p:spPr>
          <a:xfrm>
            <a:off x="2100137" y="644075"/>
            <a:ext cx="4552783" cy="369332"/>
          </a:xfrm>
          <a:prstGeom prst="rect">
            <a:avLst/>
          </a:prstGeom>
        </p:spPr>
        <p:txBody>
          <a:bodyPr wrap="square">
            <a:spAutoFit/>
          </a:bodyPr>
          <a:lstStyle/>
          <a:p>
            <a:pPr marL="285750" indent="-285750">
              <a:buFont typeface="Arial" panose="020B0604020202020204" pitchFamily="34" charset="0"/>
              <a:buChar char="•"/>
            </a:pPr>
            <a:r>
              <a:rPr lang="en-US" b="1" dirty="0"/>
              <a:t>For the intentions of Our Blessed Mother,</a:t>
            </a:r>
          </a:p>
        </p:txBody>
      </p:sp>
      <p:sp>
        <p:nvSpPr>
          <p:cNvPr id="13" name="TextBox 12"/>
          <p:cNvSpPr txBox="1"/>
          <p:nvPr/>
        </p:nvSpPr>
        <p:spPr>
          <a:xfrm>
            <a:off x="2060814" y="1442717"/>
            <a:ext cx="10006100"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Holy Catholic Church, </a:t>
            </a:r>
          </a:p>
        </p:txBody>
      </p:sp>
      <p:sp>
        <p:nvSpPr>
          <p:cNvPr id="14" name="TextBox 13"/>
          <p:cNvSpPr txBox="1"/>
          <p:nvPr/>
        </p:nvSpPr>
        <p:spPr>
          <a:xfrm>
            <a:off x="2100136" y="2198788"/>
            <a:ext cx="10144259"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country’s leaders, that they may promote life, peace, and justice for all,</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086" y="2139224"/>
            <a:ext cx="1922654" cy="558438"/>
          </a:xfrm>
          <a:prstGeom prst="rect">
            <a:avLst/>
          </a:prstGeom>
        </p:spPr>
      </p:pic>
      <p:sp>
        <p:nvSpPr>
          <p:cNvPr id="16" name="TextBox 15"/>
          <p:cNvSpPr txBox="1"/>
          <p:nvPr/>
        </p:nvSpPr>
        <p:spPr>
          <a:xfrm>
            <a:off x="2100136" y="2845980"/>
            <a:ext cx="9987222"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elderly, and the sick, and those caring for them,</a:t>
            </a:r>
          </a:p>
          <a:p>
            <a:pPr marL="285750" indent="-285750">
              <a:buFont typeface="Arial" panose="020B0604020202020204" pitchFamily="34" charset="0"/>
              <a:buChar char="•"/>
            </a:pPr>
            <a:r>
              <a:rPr lang="en-US" b="1" dirty="0"/>
              <a:t>For the end to the Corona Virus pandemic,</a:t>
            </a:r>
          </a:p>
        </p:txBody>
      </p:sp>
      <p:sp>
        <p:nvSpPr>
          <p:cNvPr id="17" name="TextBox 16"/>
          <p:cNvSpPr txBox="1"/>
          <p:nvPr/>
        </p:nvSpPr>
        <p:spPr>
          <a:xfrm>
            <a:off x="2047740" y="4651666"/>
            <a:ext cx="10006100"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all the children and youth, especially the abandoned, abused, and at-risk unborn,</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613" y="2760629"/>
            <a:ext cx="1922654" cy="770965"/>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613" y="4338651"/>
            <a:ext cx="1975051" cy="826676"/>
          </a:xfrm>
          <a:prstGeom prst="rect">
            <a:avLst/>
          </a:prstGeom>
        </p:spPr>
      </p:pic>
      <p:sp>
        <p:nvSpPr>
          <p:cNvPr id="2" name="TextBox 1"/>
          <p:cNvSpPr txBox="1"/>
          <p:nvPr/>
        </p:nvSpPr>
        <p:spPr>
          <a:xfrm>
            <a:off x="2100136" y="3784240"/>
            <a:ext cx="8342576"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homeless, the poor, and all those struggling financially,</a:t>
            </a: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613" y="3598643"/>
            <a:ext cx="1959207" cy="679755"/>
          </a:xfrm>
          <a:prstGeom prst="rect">
            <a:avLst/>
          </a:prstGeom>
        </p:spPr>
      </p:pic>
      <p:sp>
        <p:nvSpPr>
          <p:cNvPr id="4" name="TextBox 3"/>
          <p:cNvSpPr txBox="1"/>
          <p:nvPr/>
        </p:nvSpPr>
        <p:spPr>
          <a:xfrm>
            <a:off x="2100136" y="5406439"/>
            <a:ext cx="9972749"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healing for our family and friends and all those that have asked for prayer,</a:t>
            </a:r>
            <a:endParaRPr lang="en-US" dirty="0"/>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5085" y="5197763"/>
            <a:ext cx="1975051" cy="698219"/>
          </a:xfrm>
          <a:prstGeom prst="rect">
            <a:avLst/>
          </a:prstGeom>
        </p:spPr>
      </p:pic>
      <p:sp>
        <p:nvSpPr>
          <p:cNvPr id="6" name="TextBox 5"/>
          <p:cNvSpPr txBox="1"/>
          <p:nvPr/>
        </p:nvSpPr>
        <p:spPr>
          <a:xfrm>
            <a:off x="2114608" y="6147262"/>
            <a:ext cx="9865357"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souls in Purgatory and for those who do not know of the love of Christ. Amen.</a:t>
            </a:r>
            <a:endParaRPr lang="en-US" dirty="0"/>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9910" y="5954390"/>
            <a:ext cx="1883357" cy="806206"/>
          </a:xfrm>
          <a:prstGeom prst="rect">
            <a:avLst/>
          </a:prstGeom>
        </p:spPr>
      </p:pic>
    </p:spTree>
    <p:extLst>
      <p:ext uri="{BB962C8B-B14F-4D97-AF65-F5344CB8AC3E}">
        <p14:creationId xmlns:p14="http://schemas.microsoft.com/office/powerpoint/2010/main" val="9966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2" grpId="0"/>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4035" y="365125"/>
            <a:ext cx="7257711" cy="6331889"/>
          </a:xfrm>
        </p:spPr>
        <p:txBody>
          <a:bodyPr>
            <a:noAutofit/>
          </a:bodyPr>
          <a:lstStyle/>
          <a:p>
            <a:pPr algn="ctr"/>
            <a:r>
              <a:rPr lang="en-US" sz="3000" b="1" i="1" dirty="0"/>
              <a:t>St. Michael the Archangel, </a:t>
            </a:r>
            <a:br>
              <a:rPr lang="en-US" sz="3000" b="1" i="1" dirty="0"/>
            </a:br>
            <a:r>
              <a:rPr lang="en-US" sz="3000" b="1" i="1" dirty="0"/>
              <a:t>defend us in battle. </a:t>
            </a:r>
            <a:br>
              <a:rPr lang="en-US" sz="3000" b="1" i="1" dirty="0"/>
            </a:br>
            <a:r>
              <a:rPr lang="en-US" sz="3000" b="1" i="1" dirty="0"/>
              <a:t>Be our protection against the </a:t>
            </a:r>
            <a:br>
              <a:rPr lang="en-US" sz="3000" b="1" i="1" dirty="0"/>
            </a:br>
            <a:r>
              <a:rPr lang="en-US" sz="3000" b="1" i="1" dirty="0"/>
              <a:t>wickedness and snares of the Devil. </a:t>
            </a:r>
            <a:br>
              <a:rPr lang="en-US" sz="3000" b="1" i="1" dirty="0"/>
            </a:br>
            <a:r>
              <a:rPr lang="en-US" sz="3000" b="1" i="1" dirty="0"/>
              <a:t>May God rebuke him, we humbly pray, </a:t>
            </a:r>
            <a:br>
              <a:rPr lang="en-US" sz="3000" b="1" i="1" dirty="0"/>
            </a:br>
            <a:r>
              <a:rPr lang="en-US" sz="3000" b="1" i="1" dirty="0"/>
              <a:t>and do thou, </a:t>
            </a:r>
            <a:br>
              <a:rPr lang="en-US" sz="3000" b="1" i="1" dirty="0"/>
            </a:br>
            <a:r>
              <a:rPr lang="en-US" sz="3000" b="1" i="1" dirty="0"/>
              <a:t>O Prince of the heavenly hosts, </a:t>
            </a:r>
            <a:br>
              <a:rPr lang="en-US" sz="3000" b="1" i="1" dirty="0"/>
            </a:br>
            <a:r>
              <a:rPr lang="en-US" sz="3000" b="1" i="1" dirty="0"/>
              <a:t>by the power of God, </a:t>
            </a:r>
            <a:br>
              <a:rPr lang="en-US" sz="3000" b="1" i="1" dirty="0"/>
            </a:br>
            <a:r>
              <a:rPr lang="en-US" sz="3000" b="1" i="1" dirty="0"/>
              <a:t>thrust into hell Satan, </a:t>
            </a:r>
            <a:br>
              <a:rPr lang="en-US" sz="3000" b="1" i="1" dirty="0"/>
            </a:br>
            <a:r>
              <a:rPr lang="en-US" sz="3000" b="1" i="1" dirty="0"/>
              <a:t>and all the evil spirits, </a:t>
            </a:r>
            <a:br>
              <a:rPr lang="en-US" sz="3000" b="1" i="1" dirty="0"/>
            </a:br>
            <a:r>
              <a:rPr lang="en-US" sz="3000" b="1" i="1" dirty="0"/>
              <a:t>who prowl about the world </a:t>
            </a:r>
            <a:br>
              <a:rPr lang="en-US" sz="3000" b="1" i="1" dirty="0"/>
            </a:br>
            <a:r>
              <a:rPr lang="en-US" sz="3000" b="1" i="1" dirty="0"/>
              <a:t>seeking the ruin of souls.</a:t>
            </a:r>
            <a:br>
              <a:rPr lang="en-US" sz="3000" dirty="0"/>
            </a:br>
            <a:r>
              <a:rPr lang="en-US" sz="3000" b="1" i="1" dirty="0"/>
              <a:t>Amen</a:t>
            </a:r>
            <a:endParaRPr lang="en-US" sz="3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37" y="0"/>
            <a:ext cx="5033772" cy="6858000"/>
          </a:xfrm>
          <a:prstGeom prst="rect">
            <a:avLst/>
          </a:prstGeom>
        </p:spPr>
      </p:pic>
    </p:spTree>
    <p:extLst>
      <p:ext uri="{BB962C8B-B14F-4D97-AF65-F5344CB8AC3E}">
        <p14:creationId xmlns:p14="http://schemas.microsoft.com/office/powerpoint/2010/main" val="40092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39" y="207294"/>
            <a:ext cx="7652824" cy="6540305"/>
          </a:xfrm>
          <a:prstGeom prst="rect">
            <a:avLst/>
          </a:prstGeom>
        </p:spPr>
      </p:pic>
      <p:sp>
        <p:nvSpPr>
          <p:cNvPr id="4" name="TextBox 3"/>
          <p:cNvSpPr txBox="1"/>
          <p:nvPr/>
        </p:nvSpPr>
        <p:spPr>
          <a:xfrm>
            <a:off x="8759687" y="2200173"/>
            <a:ext cx="2914867" cy="2554545"/>
          </a:xfrm>
          <a:prstGeom prst="rect">
            <a:avLst/>
          </a:prstGeom>
          <a:noFill/>
        </p:spPr>
        <p:txBody>
          <a:bodyPr wrap="square" rtlCol="0">
            <a:spAutoFit/>
          </a:bodyPr>
          <a:lstStyle/>
          <a:p>
            <a:pPr algn="ctr"/>
            <a:r>
              <a:rPr lang="es-ES" sz="3200" b="1" dirty="0"/>
              <a:t>In </a:t>
            </a:r>
            <a:r>
              <a:rPr lang="es-ES" sz="3200" b="1" dirty="0" err="1"/>
              <a:t>the</a:t>
            </a:r>
            <a:r>
              <a:rPr lang="es-ES" sz="3200" b="1" dirty="0"/>
              <a:t> </a:t>
            </a:r>
            <a:r>
              <a:rPr lang="es-ES" sz="3200" b="1" dirty="0" err="1"/>
              <a:t>name</a:t>
            </a:r>
            <a:r>
              <a:rPr lang="es-ES" sz="3200" b="1" dirty="0"/>
              <a:t> of </a:t>
            </a:r>
            <a:r>
              <a:rPr lang="es-ES" sz="3200" b="1" dirty="0" err="1"/>
              <a:t>the</a:t>
            </a:r>
            <a:r>
              <a:rPr lang="es-ES" sz="3200" b="1" dirty="0"/>
              <a:t> </a:t>
            </a:r>
            <a:r>
              <a:rPr lang="es-ES" sz="3200" b="1" dirty="0" err="1"/>
              <a:t>Father</a:t>
            </a:r>
            <a:r>
              <a:rPr lang="es-ES" sz="3200" b="1" dirty="0"/>
              <a:t> and of </a:t>
            </a:r>
            <a:r>
              <a:rPr lang="es-ES" sz="3200" b="1" dirty="0" err="1"/>
              <a:t>the</a:t>
            </a:r>
            <a:r>
              <a:rPr lang="es-ES" sz="3200" b="1" dirty="0"/>
              <a:t> Son and of </a:t>
            </a:r>
            <a:r>
              <a:rPr lang="es-ES" sz="3200" b="1" dirty="0" err="1"/>
              <a:t>the</a:t>
            </a:r>
            <a:r>
              <a:rPr lang="es-ES" sz="3200" b="1" dirty="0"/>
              <a:t> </a:t>
            </a:r>
            <a:r>
              <a:rPr lang="es-ES" sz="3200" b="1" dirty="0" err="1"/>
              <a:t>Holy</a:t>
            </a:r>
            <a:r>
              <a:rPr lang="es-ES" sz="3200" b="1" dirty="0"/>
              <a:t> </a:t>
            </a:r>
            <a:r>
              <a:rPr lang="es-ES" sz="3200" b="1" dirty="0" err="1"/>
              <a:t>Spirit</a:t>
            </a:r>
            <a:r>
              <a:rPr lang="es-ES" sz="3200" b="1" dirty="0"/>
              <a:t>. Amen.</a:t>
            </a:r>
          </a:p>
        </p:txBody>
      </p:sp>
    </p:spTree>
    <p:extLst>
      <p:ext uri="{BB962C8B-B14F-4D97-AF65-F5344CB8AC3E}">
        <p14:creationId xmlns:p14="http://schemas.microsoft.com/office/powerpoint/2010/main" val="119584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151682-7C97-4A03-B4D6-4604D22FF8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3782" y="3386915"/>
            <a:ext cx="3333975" cy="3590542"/>
          </a:xfrm>
          <a:prstGeom prst="rect">
            <a:avLst/>
          </a:prstGeom>
          <a:ln>
            <a:noFill/>
          </a:ln>
          <a:effectLst>
            <a:softEdge rad="112500"/>
          </a:effectLst>
        </p:spPr>
      </p:pic>
      <p:pic>
        <p:nvPicPr>
          <p:cNvPr id="3090" name="Picture 18" descr="Star Gold Png Clipart by clipartcotttage on DeviantArt">
            <a:extLst>
              <a:ext uri="{FF2B5EF4-FFF2-40B4-BE49-F238E27FC236}">
                <a16:creationId xmlns:a16="http://schemas.microsoft.com/office/drawing/2014/main" id="{5662D1D4-3DDD-44A2-BC77-07DCEA9F66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1293" y="5147247"/>
            <a:ext cx="1687387" cy="16333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Star Gold Png Clipart by clipartcotttage on DeviantArt">
            <a:extLst>
              <a:ext uri="{FF2B5EF4-FFF2-40B4-BE49-F238E27FC236}">
                <a16:creationId xmlns:a16="http://schemas.microsoft.com/office/drawing/2014/main" id="{2B24E115-22AB-48BE-935E-ECC15A459C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4048" y="4003898"/>
            <a:ext cx="1687387" cy="163339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Star Gold Png Clipart by clipartcotttage on DeviantArt">
            <a:extLst>
              <a:ext uri="{FF2B5EF4-FFF2-40B4-BE49-F238E27FC236}">
                <a16:creationId xmlns:a16="http://schemas.microsoft.com/office/drawing/2014/main" id="{639D403A-A69D-447B-962C-923D3473E9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4258" y="5114809"/>
            <a:ext cx="1618281" cy="156649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descr="Star Gold Png Clipart by clipartcotttage on DeviantArt">
            <a:extLst>
              <a:ext uri="{FF2B5EF4-FFF2-40B4-BE49-F238E27FC236}">
                <a16:creationId xmlns:a16="http://schemas.microsoft.com/office/drawing/2014/main" id="{061C43B4-766E-4D1D-9A53-45F766BC41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9437" y="3826930"/>
            <a:ext cx="1686647" cy="163267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descr="Star Gold Png Clipart by clipartcotttage on DeviantArt">
            <a:extLst>
              <a:ext uri="{FF2B5EF4-FFF2-40B4-BE49-F238E27FC236}">
                <a16:creationId xmlns:a16="http://schemas.microsoft.com/office/drawing/2014/main" id="{3A8EA9D4-1F12-46EC-83FD-D946038FF9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96626" y="887021"/>
            <a:ext cx="1573233" cy="15228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8" descr="Star Gold Png Clipart by clipartcotttage on DeviantArt">
            <a:extLst>
              <a:ext uri="{FF2B5EF4-FFF2-40B4-BE49-F238E27FC236}">
                <a16:creationId xmlns:a16="http://schemas.microsoft.com/office/drawing/2014/main" id="{F3498DA9-C2DC-4971-9F13-1D3E4B62AD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5546" y="160128"/>
            <a:ext cx="1618281" cy="156649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descr="Star Gold Png Clipart by clipartcotttage on DeviantArt">
            <a:extLst>
              <a:ext uri="{FF2B5EF4-FFF2-40B4-BE49-F238E27FC236}">
                <a16:creationId xmlns:a16="http://schemas.microsoft.com/office/drawing/2014/main" id="{FB985B70-96B0-469F-845C-786CCCEF89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0334" y="-89239"/>
            <a:ext cx="1687386" cy="16333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Star Gold Png Clipart by clipartcotttage on DeviantArt">
            <a:extLst>
              <a:ext uri="{FF2B5EF4-FFF2-40B4-BE49-F238E27FC236}">
                <a16:creationId xmlns:a16="http://schemas.microsoft.com/office/drawing/2014/main" id="{03F5C45A-3004-491A-9286-D823757C36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2335" y="345011"/>
            <a:ext cx="1687386" cy="163339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8" descr="Star Gold Png Clipart by clipartcotttage on DeviantArt">
            <a:extLst>
              <a:ext uri="{FF2B5EF4-FFF2-40B4-BE49-F238E27FC236}">
                <a16:creationId xmlns:a16="http://schemas.microsoft.com/office/drawing/2014/main" id="{D4401966-75CC-4A57-9E9C-AF858CD7A2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6228" y="998676"/>
            <a:ext cx="1687386" cy="163339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8" descr="Star Gold Png Clipart by clipartcotttage on DeviantArt">
            <a:extLst>
              <a:ext uri="{FF2B5EF4-FFF2-40B4-BE49-F238E27FC236}">
                <a16:creationId xmlns:a16="http://schemas.microsoft.com/office/drawing/2014/main" id="{3D24C8A2-2EA5-40CC-8D85-81A7193EAA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1798" y="2354120"/>
            <a:ext cx="1573233" cy="152289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8" descr="Star Gold Png Clipart by clipartcotttage on DeviantArt">
            <a:extLst>
              <a:ext uri="{FF2B5EF4-FFF2-40B4-BE49-F238E27FC236}">
                <a16:creationId xmlns:a16="http://schemas.microsoft.com/office/drawing/2014/main" id="{751FBF0C-F1BD-47F4-8319-EDEC1B7985C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91056" y="2377317"/>
            <a:ext cx="1727655" cy="16723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DEEE9BE-720F-4E6C-9E7E-02D8CF2BA0CC}"/>
              </a:ext>
            </a:extLst>
          </p:cNvPr>
          <p:cNvSpPr txBox="1"/>
          <p:nvPr/>
        </p:nvSpPr>
        <p:spPr>
          <a:xfrm>
            <a:off x="7808404" y="5713391"/>
            <a:ext cx="993163" cy="369332"/>
          </a:xfrm>
          <a:prstGeom prst="rect">
            <a:avLst/>
          </a:prstGeom>
          <a:noFill/>
        </p:spPr>
        <p:txBody>
          <a:bodyPr wrap="square" rtlCol="0">
            <a:spAutoFit/>
          </a:bodyPr>
          <a:lstStyle/>
          <a:p>
            <a:r>
              <a:rPr lang="en-US" b="1" dirty="0"/>
              <a:t>Isabella</a:t>
            </a:r>
          </a:p>
        </p:txBody>
      </p:sp>
      <p:sp>
        <p:nvSpPr>
          <p:cNvPr id="4" name="TextBox 3">
            <a:extLst>
              <a:ext uri="{FF2B5EF4-FFF2-40B4-BE49-F238E27FC236}">
                <a16:creationId xmlns:a16="http://schemas.microsoft.com/office/drawing/2014/main" id="{3CBD5EBD-0E81-40D7-9BCF-4E17C1B26151}"/>
              </a:ext>
            </a:extLst>
          </p:cNvPr>
          <p:cNvSpPr txBox="1"/>
          <p:nvPr/>
        </p:nvSpPr>
        <p:spPr>
          <a:xfrm>
            <a:off x="8995526" y="4635927"/>
            <a:ext cx="1037983" cy="369332"/>
          </a:xfrm>
          <a:prstGeom prst="rect">
            <a:avLst/>
          </a:prstGeom>
          <a:noFill/>
        </p:spPr>
        <p:txBody>
          <a:bodyPr wrap="square" rtlCol="0">
            <a:spAutoFit/>
          </a:bodyPr>
          <a:lstStyle/>
          <a:p>
            <a:r>
              <a:rPr lang="en-US" b="1" dirty="0"/>
              <a:t>Rafael</a:t>
            </a:r>
          </a:p>
        </p:txBody>
      </p:sp>
      <p:sp>
        <p:nvSpPr>
          <p:cNvPr id="5" name="TextBox 4">
            <a:extLst>
              <a:ext uri="{FF2B5EF4-FFF2-40B4-BE49-F238E27FC236}">
                <a16:creationId xmlns:a16="http://schemas.microsoft.com/office/drawing/2014/main" id="{537E2AF8-9D3A-4D65-A2D6-E7153ED80B49}"/>
              </a:ext>
            </a:extLst>
          </p:cNvPr>
          <p:cNvSpPr txBox="1"/>
          <p:nvPr/>
        </p:nvSpPr>
        <p:spPr>
          <a:xfrm>
            <a:off x="9514518" y="3008926"/>
            <a:ext cx="1258577" cy="369332"/>
          </a:xfrm>
          <a:prstGeom prst="rect">
            <a:avLst/>
          </a:prstGeom>
          <a:noFill/>
        </p:spPr>
        <p:txBody>
          <a:bodyPr wrap="square" rtlCol="0">
            <a:spAutoFit/>
          </a:bodyPr>
          <a:lstStyle/>
          <a:p>
            <a:r>
              <a:rPr lang="en-US" b="1" dirty="0"/>
              <a:t>Alessandro</a:t>
            </a:r>
          </a:p>
        </p:txBody>
      </p:sp>
      <p:sp>
        <p:nvSpPr>
          <p:cNvPr id="6" name="TextBox 5">
            <a:extLst>
              <a:ext uri="{FF2B5EF4-FFF2-40B4-BE49-F238E27FC236}">
                <a16:creationId xmlns:a16="http://schemas.microsoft.com/office/drawing/2014/main" id="{19920C1C-47F2-453B-B868-BE0484C5D40F}"/>
              </a:ext>
            </a:extLst>
          </p:cNvPr>
          <p:cNvSpPr txBox="1"/>
          <p:nvPr/>
        </p:nvSpPr>
        <p:spPr>
          <a:xfrm>
            <a:off x="8782541" y="1606772"/>
            <a:ext cx="1192880" cy="369332"/>
          </a:xfrm>
          <a:prstGeom prst="rect">
            <a:avLst/>
          </a:prstGeom>
          <a:noFill/>
        </p:spPr>
        <p:txBody>
          <a:bodyPr wrap="square" rtlCol="0">
            <a:spAutoFit/>
          </a:bodyPr>
          <a:lstStyle/>
          <a:p>
            <a:r>
              <a:rPr lang="en-US" b="1" dirty="0"/>
              <a:t>Katherine</a:t>
            </a:r>
          </a:p>
        </p:txBody>
      </p:sp>
      <p:sp>
        <p:nvSpPr>
          <p:cNvPr id="7" name="TextBox 6">
            <a:extLst>
              <a:ext uri="{FF2B5EF4-FFF2-40B4-BE49-F238E27FC236}">
                <a16:creationId xmlns:a16="http://schemas.microsoft.com/office/drawing/2014/main" id="{E8CA3E2A-0600-406E-BB6D-8545DBA59FE7}"/>
              </a:ext>
            </a:extLst>
          </p:cNvPr>
          <p:cNvSpPr txBox="1"/>
          <p:nvPr/>
        </p:nvSpPr>
        <p:spPr>
          <a:xfrm>
            <a:off x="7209221" y="990566"/>
            <a:ext cx="845836" cy="369332"/>
          </a:xfrm>
          <a:prstGeom prst="rect">
            <a:avLst/>
          </a:prstGeom>
          <a:noFill/>
        </p:spPr>
        <p:txBody>
          <a:bodyPr wrap="square" rtlCol="0">
            <a:spAutoFit/>
          </a:bodyPr>
          <a:lstStyle/>
          <a:p>
            <a:r>
              <a:rPr lang="en-US" b="1" dirty="0"/>
              <a:t>Austin</a:t>
            </a:r>
          </a:p>
        </p:txBody>
      </p:sp>
      <p:sp>
        <p:nvSpPr>
          <p:cNvPr id="8" name="TextBox 7">
            <a:extLst>
              <a:ext uri="{FF2B5EF4-FFF2-40B4-BE49-F238E27FC236}">
                <a16:creationId xmlns:a16="http://schemas.microsoft.com/office/drawing/2014/main" id="{1C4385A7-963D-4A9A-8D45-D12FEA720790}"/>
              </a:ext>
            </a:extLst>
          </p:cNvPr>
          <p:cNvSpPr txBox="1"/>
          <p:nvPr/>
        </p:nvSpPr>
        <p:spPr>
          <a:xfrm>
            <a:off x="5649377" y="526462"/>
            <a:ext cx="810665" cy="369332"/>
          </a:xfrm>
          <a:prstGeom prst="rect">
            <a:avLst/>
          </a:prstGeom>
          <a:noFill/>
        </p:spPr>
        <p:txBody>
          <a:bodyPr wrap="square" rtlCol="0">
            <a:spAutoFit/>
          </a:bodyPr>
          <a:lstStyle/>
          <a:p>
            <a:r>
              <a:rPr lang="en-US" b="1" dirty="0"/>
              <a:t>Nicole</a:t>
            </a:r>
          </a:p>
        </p:txBody>
      </p:sp>
      <p:sp>
        <p:nvSpPr>
          <p:cNvPr id="9" name="TextBox 8">
            <a:extLst>
              <a:ext uri="{FF2B5EF4-FFF2-40B4-BE49-F238E27FC236}">
                <a16:creationId xmlns:a16="http://schemas.microsoft.com/office/drawing/2014/main" id="{018D3528-15F2-4F2D-A4EB-BAE3F5F57E77}"/>
              </a:ext>
            </a:extLst>
          </p:cNvPr>
          <p:cNvSpPr txBox="1"/>
          <p:nvPr/>
        </p:nvSpPr>
        <p:spPr>
          <a:xfrm>
            <a:off x="3827977" y="850775"/>
            <a:ext cx="1129124" cy="369332"/>
          </a:xfrm>
          <a:prstGeom prst="rect">
            <a:avLst/>
          </a:prstGeom>
          <a:noFill/>
        </p:spPr>
        <p:txBody>
          <a:bodyPr wrap="square" rtlCol="0">
            <a:spAutoFit/>
          </a:bodyPr>
          <a:lstStyle/>
          <a:p>
            <a:r>
              <a:rPr lang="en-US" b="1" dirty="0"/>
              <a:t>Rafael</a:t>
            </a:r>
          </a:p>
        </p:txBody>
      </p:sp>
      <p:sp>
        <p:nvSpPr>
          <p:cNvPr id="10" name="TextBox 9">
            <a:extLst>
              <a:ext uri="{FF2B5EF4-FFF2-40B4-BE49-F238E27FC236}">
                <a16:creationId xmlns:a16="http://schemas.microsoft.com/office/drawing/2014/main" id="{B8DC0904-532E-43E9-8F2D-84DCD75439F6}"/>
              </a:ext>
            </a:extLst>
          </p:cNvPr>
          <p:cNvSpPr txBox="1"/>
          <p:nvPr/>
        </p:nvSpPr>
        <p:spPr>
          <a:xfrm>
            <a:off x="2294799" y="1446039"/>
            <a:ext cx="883607" cy="369332"/>
          </a:xfrm>
          <a:prstGeom prst="rect">
            <a:avLst/>
          </a:prstGeom>
          <a:noFill/>
        </p:spPr>
        <p:txBody>
          <a:bodyPr wrap="square" rtlCol="0">
            <a:spAutoFit/>
          </a:bodyPr>
          <a:lstStyle/>
          <a:p>
            <a:r>
              <a:rPr lang="en-US" b="1" dirty="0"/>
              <a:t>Daniel</a:t>
            </a:r>
          </a:p>
        </p:txBody>
      </p:sp>
      <p:sp>
        <p:nvSpPr>
          <p:cNvPr id="11" name="TextBox 10">
            <a:extLst>
              <a:ext uri="{FF2B5EF4-FFF2-40B4-BE49-F238E27FC236}">
                <a16:creationId xmlns:a16="http://schemas.microsoft.com/office/drawing/2014/main" id="{8632EA95-B952-4C15-9D35-5E6D32E2D3A4}"/>
              </a:ext>
            </a:extLst>
          </p:cNvPr>
          <p:cNvSpPr txBox="1"/>
          <p:nvPr/>
        </p:nvSpPr>
        <p:spPr>
          <a:xfrm>
            <a:off x="1318429" y="2871811"/>
            <a:ext cx="1209820" cy="369332"/>
          </a:xfrm>
          <a:prstGeom prst="rect">
            <a:avLst/>
          </a:prstGeom>
          <a:noFill/>
        </p:spPr>
        <p:txBody>
          <a:bodyPr wrap="square" rtlCol="0">
            <a:spAutoFit/>
          </a:bodyPr>
          <a:lstStyle/>
          <a:p>
            <a:r>
              <a:rPr lang="en-US" b="1" dirty="0"/>
              <a:t>Alejandro</a:t>
            </a:r>
          </a:p>
        </p:txBody>
      </p:sp>
      <p:sp>
        <p:nvSpPr>
          <p:cNvPr id="12" name="TextBox 11">
            <a:extLst>
              <a:ext uri="{FF2B5EF4-FFF2-40B4-BE49-F238E27FC236}">
                <a16:creationId xmlns:a16="http://schemas.microsoft.com/office/drawing/2014/main" id="{51EF9604-AC0A-4A23-97DE-F50195C78E3D}"/>
              </a:ext>
            </a:extLst>
          </p:cNvPr>
          <p:cNvSpPr txBox="1"/>
          <p:nvPr/>
        </p:nvSpPr>
        <p:spPr>
          <a:xfrm>
            <a:off x="2103305" y="4394701"/>
            <a:ext cx="878910" cy="369332"/>
          </a:xfrm>
          <a:prstGeom prst="rect">
            <a:avLst/>
          </a:prstGeom>
          <a:noFill/>
        </p:spPr>
        <p:txBody>
          <a:bodyPr wrap="square" rtlCol="0">
            <a:spAutoFit/>
          </a:bodyPr>
          <a:lstStyle/>
          <a:p>
            <a:r>
              <a:rPr lang="en-US" b="1" dirty="0"/>
              <a:t>Logan</a:t>
            </a:r>
          </a:p>
        </p:txBody>
      </p:sp>
      <p:sp>
        <p:nvSpPr>
          <p:cNvPr id="23" name="TextBox 22">
            <a:extLst>
              <a:ext uri="{FF2B5EF4-FFF2-40B4-BE49-F238E27FC236}">
                <a16:creationId xmlns:a16="http://schemas.microsoft.com/office/drawing/2014/main" id="{02190C0E-96F7-477B-9BEC-1A58D3ED63BD}"/>
              </a:ext>
            </a:extLst>
          </p:cNvPr>
          <p:cNvSpPr txBox="1"/>
          <p:nvPr/>
        </p:nvSpPr>
        <p:spPr>
          <a:xfrm>
            <a:off x="3083076" y="5674009"/>
            <a:ext cx="1106106" cy="369332"/>
          </a:xfrm>
          <a:prstGeom prst="rect">
            <a:avLst/>
          </a:prstGeom>
          <a:noFill/>
        </p:spPr>
        <p:txBody>
          <a:bodyPr wrap="square" rtlCol="0">
            <a:spAutoFit/>
          </a:bodyPr>
          <a:lstStyle/>
          <a:p>
            <a:r>
              <a:rPr lang="en-US" b="1" dirty="0"/>
              <a:t>Gabriela</a:t>
            </a:r>
          </a:p>
        </p:txBody>
      </p:sp>
    </p:spTree>
    <p:extLst>
      <p:ext uri="{BB962C8B-B14F-4D97-AF65-F5344CB8AC3E}">
        <p14:creationId xmlns:p14="http://schemas.microsoft.com/office/powerpoint/2010/main" val="2484293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D348A-C8F2-49A7-A893-19C45798848C}"/>
              </a:ext>
            </a:extLst>
          </p:cNvPr>
          <p:cNvSpPr>
            <a:spLocks noGrp="1"/>
          </p:cNvSpPr>
          <p:nvPr>
            <p:ph type="title"/>
          </p:nvPr>
        </p:nvSpPr>
        <p:spPr>
          <a:xfrm>
            <a:off x="1857531" y="959370"/>
            <a:ext cx="5622561" cy="789118"/>
          </a:xfrm>
        </p:spPr>
        <p:txBody>
          <a:bodyPr/>
          <a:lstStyle/>
          <a:p>
            <a:pPr algn="ctr"/>
            <a:r>
              <a:rPr lang="en-US" b="1" dirty="0"/>
              <a:t>Why Pray the Rosary?</a:t>
            </a:r>
          </a:p>
        </p:txBody>
      </p:sp>
      <p:sp>
        <p:nvSpPr>
          <p:cNvPr id="3" name="TextBox 2">
            <a:extLst>
              <a:ext uri="{FF2B5EF4-FFF2-40B4-BE49-F238E27FC236}">
                <a16:creationId xmlns:a16="http://schemas.microsoft.com/office/drawing/2014/main" id="{4E9897E3-7D67-49ED-9E0E-92058B5A2AAA}"/>
              </a:ext>
            </a:extLst>
          </p:cNvPr>
          <p:cNvSpPr txBox="1"/>
          <p:nvPr/>
        </p:nvSpPr>
        <p:spPr>
          <a:xfrm>
            <a:off x="178633" y="2609032"/>
            <a:ext cx="8834204" cy="553998"/>
          </a:xfrm>
          <a:prstGeom prst="rect">
            <a:avLst/>
          </a:prstGeom>
          <a:noFill/>
        </p:spPr>
        <p:txBody>
          <a:bodyPr wrap="square" rtlCol="0">
            <a:spAutoFit/>
          </a:bodyPr>
          <a:lstStyle/>
          <a:p>
            <a:r>
              <a:rPr lang="en-US" sz="3000" b="1" dirty="0">
                <a:latin typeface="+mj-lt"/>
                <a:ea typeface="+mj-ea"/>
                <a:cs typeface="+mj-cs"/>
              </a:rPr>
              <a:t>1 - The Rosary is the spiritual sword that conquers evil.</a:t>
            </a:r>
          </a:p>
        </p:txBody>
      </p:sp>
      <p:sp>
        <p:nvSpPr>
          <p:cNvPr id="4" name="TextBox 3">
            <a:extLst>
              <a:ext uri="{FF2B5EF4-FFF2-40B4-BE49-F238E27FC236}">
                <a16:creationId xmlns:a16="http://schemas.microsoft.com/office/drawing/2014/main" id="{5B847B3C-EA37-4295-A2E4-0526CFAE38EF}"/>
              </a:ext>
            </a:extLst>
          </p:cNvPr>
          <p:cNvSpPr txBox="1"/>
          <p:nvPr/>
        </p:nvSpPr>
        <p:spPr>
          <a:xfrm>
            <a:off x="187377" y="3253650"/>
            <a:ext cx="8957737" cy="553998"/>
          </a:xfrm>
          <a:prstGeom prst="rect">
            <a:avLst/>
          </a:prstGeom>
          <a:noFill/>
        </p:spPr>
        <p:txBody>
          <a:bodyPr wrap="square" rtlCol="0">
            <a:spAutoFit/>
          </a:bodyPr>
          <a:lstStyle/>
          <a:p>
            <a:r>
              <a:rPr lang="en-US" sz="3000" b="1" dirty="0">
                <a:latin typeface="+mj-lt"/>
                <a:ea typeface="+mj-ea"/>
                <a:cs typeface="+mj-cs"/>
              </a:rPr>
              <a:t>2 - The Rosary teaches the life of Jesus and brings peace.</a:t>
            </a:r>
          </a:p>
        </p:txBody>
      </p:sp>
      <p:sp>
        <p:nvSpPr>
          <p:cNvPr id="5" name="TextBox 4">
            <a:extLst>
              <a:ext uri="{FF2B5EF4-FFF2-40B4-BE49-F238E27FC236}">
                <a16:creationId xmlns:a16="http://schemas.microsoft.com/office/drawing/2014/main" id="{A254F1FB-69AB-47BF-B1E5-9A22E6F84100}"/>
              </a:ext>
            </a:extLst>
          </p:cNvPr>
          <p:cNvSpPr txBox="1"/>
          <p:nvPr/>
        </p:nvSpPr>
        <p:spPr>
          <a:xfrm>
            <a:off x="178633" y="3912475"/>
            <a:ext cx="10777927" cy="553998"/>
          </a:xfrm>
          <a:prstGeom prst="rect">
            <a:avLst/>
          </a:prstGeom>
          <a:noFill/>
        </p:spPr>
        <p:txBody>
          <a:bodyPr wrap="square" rtlCol="0">
            <a:spAutoFit/>
          </a:bodyPr>
          <a:lstStyle/>
          <a:p>
            <a:r>
              <a:rPr lang="en-US" sz="3000" b="1" dirty="0">
                <a:latin typeface="+mj-lt"/>
                <a:ea typeface="+mj-ea"/>
                <a:cs typeface="+mj-cs"/>
              </a:rPr>
              <a:t>3 - The Rosary teaches virtue which is necessary to grow in holiness.</a:t>
            </a:r>
          </a:p>
        </p:txBody>
      </p:sp>
      <p:sp>
        <p:nvSpPr>
          <p:cNvPr id="6" name="TextBox 5">
            <a:extLst>
              <a:ext uri="{FF2B5EF4-FFF2-40B4-BE49-F238E27FC236}">
                <a16:creationId xmlns:a16="http://schemas.microsoft.com/office/drawing/2014/main" id="{BD387E63-2397-4C50-AE1F-B4E97B2E2906}"/>
              </a:ext>
            </a:extLst>
          </p:cNvPr>
          <p:cNvSpPr txBox="1"/>
          <p:nvPr/>
        </p:nvSpPr>
        <p:spPr>
          <a:xfrm>
            <a:off x="178633" y="4531622"/>
            <a:ext cx="10912839" cy="553998"/>
          </a:xfrm>
          <a:prstGeom prst="rect">
            <a:avLst/>
          </a:prstGeom>
          <a:noFill/>
        </p:spPr>
        <p:txBody>
          <a:bodyPr wrap="square" rtlCol="0">
            <a:spAutoFit/>
          </a:bodyPr>
          <a:lstStyle/>
          <a:p>
            <a:r>
              <a:rPr lang="en-US" sz="3000" b="1" dirty="0">
                <a:latin typeface="+mj-lt"/>
                <a:ea typeface="+mj-ea"/>
                <a:cs typeface="+mj-cs"/>
              </a:rPr>
              <a:t>4 - The Rosary is an expression of our love for Jesus and Mary.</a:t>
            </a:r>
          </a:p>
        </p:txBody>
      </p:sp>
      <p:pic>
        <p:nvPicPr>
          <p:cNvPr id="1026" name="Picture 2" descr="Taking Heaven by Storm - Missionaries of the Holy Family">
            <a:extLst>
              <a:ext uri="{FF2B5EF4-FFF2-40B4-BE49-F238E27FC236}">
                <a16:creationId xmlns:a16="http://schemas.microsoft.com/office/drawing/2014/main" id="{4B432B49-524C-4EC3-8C68-153113DD42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5115" y="123140"/>
            <a:ext cx="2883241" cy="372418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BF72F91-5FDE-42E2-9058-E002F6C20298}"/>
              </a:ext>
            </a:extLst>
          </p:cNvPr>
          <p:cNvSpPr txBox="1"/>
          <p:nvPr/>
        </p:nvSpPr>
        <p:spPr>
          <a:xfrm>
            <a:off x="187378" y="5150769"/>
            <a:ext cx="11504950" cy="553998"/>
          </a:xfrm>
          <a:prstGeom prst="rect">
            <a:avLst/>
          </a:prstGeom>
          <a:noFill/>
        </p:spPr>
        <p:txBody>
          <a:bodyPr wrap="square" rtlCol="0">
            <a:spAutoFit/>
          </a:bodyPr>
          <a:lstStyle/>
          <a:p>
            <a:r>
              <a:rPr lang="en-US" sz="3000" b="1" dirty="0">
                <a:latin typeface="+mj-lt"/>
                <a:ea typeface="+mj-ea"/>
                <a:cs typeface="+mj-cs"/>
              </a:rPr>
              <a:t>5 </a:t>
            </a:r>
            <a:r>
              <a:rPr lang="en-US" sz="3000" b="1" dirty="0"/>
              <a:t>–</a:t>
            </a:r>
            <a:r>
              <a:rPr lang="en-US" sz="3000" b="1" dirty="0">
                <a:latin typeface="+mj-lt"/>
                <a:ea typeface="+mj-ea"/>
                <a:cs typeface="+mj-cs"/>
              </a:rPr>
              <a:t> The Church gives plenary and partial indulgences for praying the Rosary.</a:t>
            </a:r>
          </a:p>
        </p:txBody>
      </p:sp>
      <p:sp>
        <p:nvSpPr>
          <p:cNvPr id="10" name="TextBox 9">
            <a:extLst>
              <a:ext uri="{FF2B5EF4-FFF2-40B4-BE49-F238E27FC236}">
                <a16:creationId xmlns:a16="http://schemas.microsoft.com/office/drawing/2014/main" id="{D254E299-5280-4C50-BF02-FDE926EC6320}"/>
              </a:ext>
            </a:extLst>
          </p:cNvPr>
          <p:cNvSpPr txBox="1"/>
          <p:nvPr/>
        </p:nvSpPr>
        <p:spPr>
          <a:xfrm>
            <a:off x="187378" y="5742243"/>
            <a:ext cx="11504950" cy="553998"/>
          </a:xfrm>
          <a:prstGeom prst="rect">
            <a:avLst/>
          </a:prstGeom>
          <a:noFill/>
        </p:spPr>
        <p:txBody>
          <a:bodyPr wrap="square" rtlCol="0">
            <a:spAutoFit/>
          </a:bodyPr>
          <a:lstStyle/>
          <a:p>
            <a:r>
              <a:rPr lang="en-US" sz="3000" b="1" dirty="0">
                <a:latin typeface="+mj-lt"/>
                <a:ea typeface="+mj-ea"/>
                <a:cs typeface="+mj-cs"/>
              </a:rPr>
              <a:t>6 </a:t>
            </a:r>
            <a:r>
              <a:rPr lang="en-US" sz="3000" b="1" dirty="0"/>
              <a:t>-</a:t>
            </a:r>
            <a:r>
              <a:rPr lang="en-US" sz="3000" b="1" dirty="0">
                <a:latin typeface="+mj-lt"/>
                <a:ea typeface="+mj-ea"/>
                <a:cs typeface="+mj-cs"/>
              </a:rPr>
              <a:t> Fifteen promises of the Virgin Mary for those who pray the Rosary.</a:t>
            </a:r>
          </a:p>
        </p:txBody>
      </p:sp>
    </p:spTree>
    <p:extLst>
      <p:ext uri="{BB962C8B-B14F-4D97-AF65-F5344CB8AC3E}">
        <p14:creationId xmlns:p14="http://schemas.microsoft.com/office/powerpoint/2010/main" val="172984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15 Promises Of The Rosary According To The Virgin Mary Infographic Visual Guide">
            <a:extLst>
              <a:ext uri="{FF2B5EF4-FFF2-40B4-BE49-F238E27FC236}">
                <a16:creationId xmlns:a16="http://schemas.microsoft.com/office/drawing/2014/main" id="{A7372E87-86B8-4C7A-9720-AF9A829C12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98"/>
            <a:ext cx="12192000" cy="6861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915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39" y="207294"/>
            <a:ext cx="7652824" cy="6540305"/>
          </a:xfrm>
          <a:prstGeom prst="rect">
            <a:avLst/>
          </a:prstGeom>
        </p:spPr>
      </p:pic>
      <p:sp>
        <p:nvSpPr>
          <p:cNvPr id="4" name="TextBox 3"/>
          <p:cNvSpPr txBox="1"/>
          <p:nvPr/>
        </p:nvSpPr>
        <p:spPr>
          <a:xfrm>
            <a:off x="8759687" y="2200173"/>
            <a:ext cx="2914867" cy="2554545"/>
          </a:xfrm>
          <a:prstGeom prst="rect">
            <a:avLst/>
          </a:prstGeom>
          <a:noFill/>
        </p:spPr>
        <p:txBody>
          <a:bodyPr wrap="square" rtlCol="0">
            <a:spAutoFit/>
          </a:bodyPr>
          <a:lstStyle/>
          <a:p>
            <a:pPr algn="ctr"/>
            <a:r>
              <a:rPr lang="es-ES" sz="3200" b="1" dirty="0"/>
              <a:t>In </a:t>
            </a:r>
            <a:r>
              <a:rPr lang="es-ES" sz="3200" b="1" dirty="0" err="1"/>
              <a:t>the</a:t>
            </a:r>
            <a:r>
              <a:rPr lang="es-ES" sz="3200" b="1" dirty="0"/>
              <a:t> </a:t>
            </a:r>
            <a:r>
              <a:rPr lang="es-ES" sz="3200" b="1" dirty="0" err="1"/>
              <a:t>name</a:t>
            </a:r>
            <a:r>
              <a:rPr lang="es-ES" sz="3200" b="1" dirty="0"/>
              <a:t> of </a:t>
            </a:r>
            <a:r>
              <a:rPr lang="es-ES" sz="3200" b="1" dirty="0" err="1"/>
              <a:t>the</a:t>
            </a:r>
            <a:r>
              <a:rPr lang="es-ES" sz="3200" b="1" dirty="0"/>
              <a:t> </a:t>
            </a:r>
            <a:r>
              <a:rPr lang="es-ES" sz="3200" b="1" dirty="0" err="1"/>
              <a:t>Father</a:t>
            </a:r>
            <a:r>
              <a:rPr lang="es-ES" sz="3200" b="1" dirty="0"/>
              <a:t> and of </a:t>
            </a:r>
            <a:r>
              <a:rPr lang="es-ES" sz="3200" b="1" dirty="0" err="1"/>
              <a:t>the</a:t>
            </a:r>
            <a:r>
              <a:rPr lang="es-ES" sz="3200" b="1" dirty="0"/>
              <a:t> Son and of </a:t>
            </a:r>
            <a:r>
              <a:rPr lang="es-ES" sz="3200" b="1" dirty="0" err="1"/>
              <a:t>the</a:t>
            </a:r>
            <a:r>
              <a:rPr lang="es-ES" sz="3200" b="1" dirty="0"/>
              <a:t> </a:t>
            </a:r>
            <a:r>
              <a:rPr lang="es-ES" sz="3200" b="1" dirty="0" err="1"/>
              <a:t>Holy</a:t>
            </a:r>
            <a:r>
              <a:rPr lang="es-ES" sz="3200" b="1" dirty="0"/>
              <a:t> </a:t>
            </a:r>
            <a:r>
              <a:rPr lang="es-ES" sz="3200" b="1" dirty="0" err="1"/>
              <a:t>Spirit</a:t>
            </a:r>
            <a:r>
              <a:rPr lang="es-ES" sz="3200" b="1" dirty="0"/>
              <a:t>. Amen.</a:t>
            </a:r>
          </a:p>
        </p:txBody>
      </p:sp>
    </p:spTree>
    <p:extLst>
      <p:ext uri="{BB962C8B-B14F-4D97-AF65-F5344CB8AC3E}">
        <p14:creationId xmlns:p14="http://schemas.microsoft.com/office/powerpoint/2010/main" val="392578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00" y="922648"/>
            <a:ext cx="1554716" cy="172940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670" y="0"/>
            <a:ext cx="3171730" cy="346112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4153" y="0"/>
            <a:ext cx="3193088" cy="346112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0995" y="-1158"/>
            <a:ext cx="3138083" cy="346112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69" y="3472054"/>
            <a:ext cx="2928678" cy="3298874"/>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0750" y="3472055"/>
            <a:ext cx="2977842" cy="3298873"/>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53995" y="3472055"/>
            <a:ext cx="3020252" cy="3298873"/>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09652" y="3485314"/>
            <a:ext cx="2977842" cy="3272353"/>
          </a:xfrm>
          <a:prstGeom prst="rect">
            <a:avLst/>
          </a:prstGeom>
        </p:spPr>
      </p:pic>
      <p:sp>
        <p:nvSpPr>
          <p:cNvPr id="2" name="TextBox 1"/>
          <p:cNvSpPr txBox="1"/>
          <p:nvPr/>
        </p:nvSpPr>
        <p:spPr>
          <a:xfrm>
            <a:off x="490330" y="1245704"/>
            <a:ext cx="755374" cy="400110"/>
          </a:xfrm>
          <a:prstGeom prst="rect">
            <a:avLst/>
          </a:prstGeom>
          <a:solidFill>
            <a:schemeClr val="accent2"/>
          </a:solidFill>
        </p:spPr>
        <p:txBody>
          <a:bodyPr wrap="square" rtlCol="0">
            <a:spAutoFit/>
          </a:bodyPr>
          <a:lstStyle/>
          <a:p>
            <a:r>
              <a:rPr lang="en-US" sz="2000" b="1" dirty="0">
                <a:latin typeface="Comic Sans MS" panose="030F0702030302020204" pitchFamily="66" charset="0"/>
              </a:rPr>
              <a:t>THE</a:t>
            </a:r>
          </a:p>
        </p:txBody>
      </p:sp>
      <p:sp>
        <p:nvSpPr>
          <p:cNvPr id="11" name="TextBox 10"/>
          <p:cNvSpPr txBox="1"/>
          <p:nvPr/>
        </p:nvSpPr>
        <p:spPr>
          <a:xfrm>
            <a:off x="198783" y="1645814"/>
            <a:ext cx="1258956" cy="400110"/>
          </a:xfrm>
          <a:prstGeom prst="rect">
            <a:avLst/>
          </a:prstGeom>
          <a:solidFill>
            <a:schemeClr val="accent2"/>
          </a:solidFill>
        </p:spPr>
        <p:txBody>
          <a:bodyPr wrap="square" rtlCol="0">
            <a:spAutoFit/>
          </a:bodyPr>
          <a:lstStyle/>
          <a:p>
            <a:pPr algn="ctr"/>
            <a:r>
              <a:rPr lang="en-US" sz="2000" b="1" dirty="0">
                <a:latin typeface="Comic Sans MS" panose="030F0702030302020204" pitchFamily="66" charset="0"/>
              </a:rPr>
              <a:t>CREED</a:t>
            </a:r>
          </a:p>
        </p:txBody>
      </p:sp>
      <p:sp>
        <p:nvSpPr>
          <p:cNvPr id="12" name="TextBox 11"/>
          <p:cNvSpPr txBox="1"/>
          <p:nvPr/>
        </p:nvSpPr>
        <p:spPr>
          <a:xfrm>
            <a:off x="1898670" y="2974144"/>
            <a:ext cx="3171729" cy="492443"/>
          </a:xfrm>
          <a:prstGeom prst="rect">
            <a:avLst/>
          </a:prstGeom>
          <a:solidFill>
            <a:schemeClr val="bg1"/>
          </a:solidFill>
        </p:spPr>
        <p:txBody>
          <a:bodyPr wrap="square" rtlCol="0">
            <a:spAutoFit/>
          </a:bodyPr>
          <a:lstStyle/>
          <a:p>
            <a:pPr algn="ctr"/>
            <a:r>
              <a:rPr lang="en-US" sz="1300" b="1" dirty="0">
                <a:latin typeface="Comic Sans MS" panose="030F0702030302020204" pitchFamily="66" charset="0"/>
              </a:rPr>
              <a:t>I believe in one God, </a:t>
            </a:r>
          </a:p>
          <a:p>
            <a:pPr algn="ctr"/>
            <a:r>
              <a:rPr lang="en-US" sz="1300" b="1" dirty="0">
                <a:latin typeface="Comic Sans MS" panose="030F0702030302020204" pitchFamily="66" charset="0"/>
              </a:rPr>
              <a:t>the Father Almighty,</a:t>
            </a:r>
          </a:p>
        </p:txBody>
      </p:sp>
      <p:sp>
        <p:nvSpPr>
          <p:cNvPr id="13" name="TextBox 12"/>
          <p:cNvSpPr txBox="1"/>
          <p:nvPr/>
        </p:nvSpPr>
        <p:spPr>
          <a:xfrm>
            <a:off x="5446643" y="3124337"/>
            <a:ext cx="2955235" cy="292388"/>
          </a:xfrm>
          <a:prstGeom prst="rect">
            <a:avLst/>
          </a:prstGeom>
          <a:solidFill>
            <a:schemeClr val="bg1"/>
          </a:solidFill>
        </p:spPr>
        <p:txBody>
          <a:bodyPr wrap="square" rtlCol="0">
            <a:spAutoFit/>
          </a:bodyPr>
          <a:lstStyle/>
          <a:p>
            <a:pPr algn="ctr"/>
            <a:r>
              <a:rPr lang="en-US" sz="1300" b="1" dirty="0">
                <a:latin typeface="Comic Sans MS" panose="030F0702030302020204" pitchFamily="66" charset="0"/>
              </a:rPr>
              <a:t>Creator of Heaven and Earth,</a:t>
            </a:r>
          </a:p>
        </p:txBody>
      </p:sp>
      <p:sp>
        <p:nvSpPr>
          <p:cNvPr id="14" name="TextBox 13"/>
          <p:cNvSpPr txBox="1"/>
          <p:nvPr/>
        </p:nvSpPr>
        <p:spPr>
          <a:xfrm>
            <a:off x="8862418" y="3012648"/>
            <a:ext cx="2955235" cy="492443"/>
          </a:xfrm>
          <a:prstGeom prst="rect">
            <a:avLst/>
          </a:prstGeom>
          <a:solidFill>
            <a:schemeClr val="bg1"/>
          </a:solidFill>
        </p:spPr>
        <p:txBody>
          <a:bodyPr wrap="square" rtlCol="0">
            <a:spAutoFit/>
          </a:bodyPr>
          <a:lstStyle/>
          <a:p>
            <a:pPr algn="ctr"/>
            <a:r>
              <a:rPr lang="en-US" sz="1300" b="1" dirty="0">
                <a:latin typeface="Comic Sans MS" panose="030F0702030302020204" pitchFamily="66" charset="0"/>
              </a:rPr>
              <a:t>and in Jesus Christ, </a:t>
            </a:r>
          </a:p>
          <a:p>
            <a:pPr algn="ctr"/>
            <a:r>
              <a:rPr lang="en-US" sz="1300" b="1" dirty="0">
                <a:latin typeface="Comic Sans MS" panose="030F0702030302020204" pitchFamily="66" charset="0"/>
              </a:rPr>
              <a:t>His only Son, Our Lord,</a:t>
            </a:r>
          </a:p>
        </p:txBody>
      </p:sp>
      <p:sp>
        <p:nvSpPr>
          <p:cNvPr id="15" name="TextBox 14"/>
          <p:cNvSpPr txBox="1"/>
          <p:nvPr/>
        </p:nvSpPr>
        <p:spPr>
          <a:xfrm>
            <a:off x="195912" y="6294840"/>
            <a:ext cx="2690192" cy="492443"/>
          </a:xfrm>
          <a:prstGeom prst="rect">
            <a:avLst/>
          </a:prstGeom>
          <a:solidFill>
            <a:schemeClr val="bg1"/>
          </a:solidFill>
        </p:spPr>
        <p:txBody>
          <a:bodyPr wrap="square" rtlCol="0">
            <a:spAutoFit/>
          </a:bodyPr>
          <a:lstStyle/>
          <a:p>
            <a:pPr algn="ctr"/>
            <a:r>
              <a:rPr lang="en-US" sz="1300" b="1" dirty="0">
                <a:latin typeface="Comic Sans MS" panose="030F0702030302020204" pitchFamily="66" charset="0"/>
              </a:rPr>
              <a:t>who was conceived </a:t>
            </a:r>
          </a:p>
          <a:p>
            <a:pPr algn="ctr"/>
            <a:r>
              <a:rPr lang="en-US" sz="1300" b="1" dirty="0">
                <a:latin typeface="Comic Sans MS" panose="030F0702030302020204" pitchFamily="66" charset="0"/>
              </a:rPr>
              <a:t>by the Holy Spirit,</a:t>
            </a:r>
          </a:p>
        </p:txBody>
      </p:sp>
      <p:sp>
        <p:nvSpPr>
          <p:cNvPr id="16" name="TextBox 15"/>
          <p:cNvSpPr txBox="1"/>
          <p:nvPr/>
        </p:nvSpPr>
        <p:spPr>
          <a:xfrm>
            <a:off x="3063359" y="6422641"/>
            <a:ext cx="2955235" cy="292388"/>
          </a:xfrm>
          <a:prstGeom prst="rect">
            <a:avLst/>
          </a:prstGeom>
          <a:solidFill>
            <a:schemeClr val="bg1"/>
          </a:solidFill>
        </p:spPr>
        <p:txBody>
          <a:bodyPr wrap="square" rtlCol="0">
            <a:spAutoFit/>
          </a:bodyPr>
          <a:lstStyle/>
          <a:p>
            <a:pPr algn="ctr"/>
            <a:r>
              <a:rPr lang="en-US" sz="1300" b="1" dirty="0">
                <a:latin typeface="Comic Sans MS" panose="030F0702030302020204" pitchFamily="66" charset="0"/>
              </a:rPr>
              <a:t>born of the Virgin Mary,</a:t>
            </a:r>
          </a:p>
        </p:txBody>
      </p:sp>
      <p:sp>
        <p:nvSpPr>
          <p:cNvPr id="17" name="TextBox 16"/>
          <p:cNvSpPr txBox="1"/>
          <p:nvPr/>
        </p:nvSpPr>
        <p:spPr>
          <a:xfrm>
            <a:off x="6053993" y="6496057"/>
            <a:ext cx="2955235" cy="292388"/>
          </a:xfrm>
          <a:prstGeom prst="rect">
            <a:avLst/>
          </a:prstGeom>
          <a:solidFill>
            <a:schemeClr val="bg1"/>
          </a:solidFill>
        </p:spPr>
        <p:txBody>
          <a:bodyPr wrap="square" rtlCol="0">
            <a:spAutoFit/>
          </a:bodyPr>
          <a:lstStyle/>
          <a:p>
            <a:pPr algn="ctr"/>
            <a:r>
              <a:rPr lang="en-US" sz="1300" b="1" dirty="0">
                <a:latin typeface="Comic Sans MS" panose="030F0702030302020204" pitchFamily="66" charset="0"/>
              </a:rPr>
              <a:t>suffered under Pontius Pilate,</a:t>
            </a:r>
          </a:p>
        </p:txBody>
      </p:sp>
      <p:sp>
        <p:nvSpPr>
          <p:cNvPr id="18" name="TextBox 17"/>
          <p:cNvSpPr txBox="1"/>
          <p:nvPr/>
        </p:nvSpPr>
        <p:spPr>
          <a:xfrm>
            <a:off x="9132259" y="6464117"/>
            <a:ext cx="2955235" cy="292388"/>
          </a:xfrm>
          <a:prstGeom prst="rect">
            <a:avLst/>
          </a:prstGeom>
          <a:solidFill>
            <a:schemeClr val="bg1"/>
          </a:solidFill>
        </p:spPr>
        <p:txBody>
          <a:bodyPr wrap="square" rtlCol="0">
            <a:spAutoFit/>
          </a:bodyPr>
          <a:lstStyle/>
          <a:p>
            <a:pPr algn="ctr"/>
            <a:r>
              <a:rPr lang="en-US" sz="1300" b="1" dirty="0">
                <a:latin typeface="Comic Sans MS" panose="030F0702030302020204" pitchFamily="66" charset="0"/>
              </a:rPr>
              <a:t>Was crucified,</a:t>
            </a:r>
          </a:p>
        </p:txBody>
      </p:sp>
    </p:spTree>
    <p:extLst>
      <p:ext uri="{BB962C8B-B14F-4D97-AF65-F5344CB8AC3E}">
        <p14:creationId xmlns:p14="http://schemas.microsoft.com/office/powerpoint/2010/main" val="817937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096755" cy="337624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754" y="0"/>
            <a:ext cx="3084610" cy="337624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3509" y="0"/>
            <a:ext cx="3127322" cy="337624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0831" y="0"/>
            <a:ext cx="2894378" cy="337624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369234"/>
            <a:ext cx="3096755" cy="338243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73117" y="3369234"/>
            <a:ext cx="3131883" cy="3382434"/>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69871" y="3353502"/>
            <a:ext cx="3108245" cy="3368207"/>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77341" y="3353502"/>
            <a:ext cx="2927932" cy="3368209"/>
          </a:xfrm>
          <a:prstGeom prst="rect">
            <a:avLst/>
          </a:prstGeom>
        </p:spPr>
      </p:pic>
      <p:sp>
        <p:nvSpPr>
          <p:cNvPr id="10" name="TextBox 9"/>
          <p:cNvSpPr txBox="1"/>
          <p:nvPr/>
        </p:nvSpPr>
        <p:spPr>
          <a:xfrm>
            <a:off x="55476" y="3033491"/>
            <a:ext cx="2955235" cy="292388"/>
          </a:xfrm>
          <a:prstGeom prst="rect">
            <a:avLst/>
          </a:prstGeom>
          <a:solidFill>
            <a:schemeClr val="bg1"/>
          </a:solidFill>
        </p:spPr>
        <p:txBody>
          <a:bodyPr wrap="square" rtlCol="0">
            <a:spAutoFit/>
          </a:bodyPr>
          <a:lstStyle/>
          <a:p>
            <a:pPr algn="ctr"/>
            <a:r>
              <a:rPr lang="en-US" sz="1300" b="1" dirty="0">
                <a:latin typeface="Comic Sans MS" panose="030F0702030302020204" pitchFamily="66" charset="0"/>
              </a:rPr>
              <a:t>died and was buried.</a:t>
            </a:r>
          </a:p>
        </p:txBody>
      </p:sp>
      <p:sp>
        <p:nvSpPr>
          <p:cNvPr id="11" name="TextBox 10"/>
          <p:cNvSpPr txBox="1"/>
          <p:nvPr/>
        </p:nvSpPr>
        <p:spPr>
          <a:xfrm>
            <a:off x="3161441" y="3080177"/>
            <a:ext cx="2955235" cy="292388"/>
          </a:xfrm>
          <a:prstGeom prst="rect">
            <a:avLst/>
          </a:prstGeom>
          <a:solidFill>
            <a:schemeClr val="bg1"/>
          </a:solidFill>
        </p:spPr>
        <p:txBody>
          <a:bodyPr wrap="square" rtlCol="0">
            <a:spAutoFit/>
          </a:bodyPr>
          <a:lstStyle/>
          <a:p>
            <a:pPr algn="ctr"/>
            <a:r>
              <a:rPr lang="en-US" sz="1300" b="1" dirty="0">
                <a:latin typeface="Comic Sans MS" panose="030F0702030302020204" pitchFamily="66" charset="0"/>
              </a:rPr>
              <a:t>He descended into Hell,</a:t>
            </a:r>
          </a:p>
        </p:txBody>
      </p:sp>
      <p:sp>
        <p:nvSpPr>
          <p:cNvPr id="12" name="TextBox 11"/>
          <p:cNvSpPr txBox="1"/>
          <p:nvPr/>
        </p:nvSpPr>
        <p:spPr>
          <a:xfrm>
            <a:off x="6157726" y="2868925"/>
            <a:ext cx="3144029" cy="461665"/>
          </a:xfrm>
          <a:prstGeom prst="rect">
            <a:avLst/>
          </a:prstGeom>
          <a:solidFill>
            <a:schemeClr val="bg1"/>
          </a:solidFill>
        </p:spPr>
        <p:txBody>
          <a:bodyPr wrap="square" rtlCol="0">
            <a:spAutoFit/>
          </a:bodyPr>
          <a:lstStyle/>
          <a:p>
            <a:pPr algn="ctr"/>
            <a:r>
              <a:rPr lang="en-US" sz="1200" b="1" dirty="0">
                <a:latin typeface="Comic Sans MS" panose="030F0702030302020204" pitchFamily="66" charset="0"/>
              </a:rPr>
              <a:t>On the 3rd day He rose </a:t>
            </a:r>
          </a:p>
          <a:p>
            <a:pPr algn="ctr"/>
            <a:r>
              <a:rPr lang="en-US" sz="1200" b="1" dirty="0">
                <a:latin typeface="Comic Sans MS" panose="030F0702030302020204" pitchFamily="66" charset="0"/>
              </a:rPr>
              <a:t>from the dead,</a:t>
            </a:r>
          </a:p>
        </p:txBody>
      </p:sp>
      <p:sp>
        <p:nvSpPr>
          <p:cNvPr id="13" name="TextBox 12"/>
          <p:cNvSpPr txBox="1"/>
          <p:nvPr/>
        </p:nvSpPr>
        <p:spPr>
          <a:xfrm>
            <a:off x="9332976" y="3044586"/>
            <a:ext cx="2955235" cy="292388"/>
          </a:xfrm>
          <a:prstGeom prst="rect">
            <a:avLst/>
          </a:prstGeom>
          <a:solidFill>
            <a:schemeClr val="bg1"/>
          </a:solidFill>
        </p:spPr>
        <p:txBody>
          <a:bodyPr wrap="square" rtlCol="0">
            <a:spAutoFit/>
          </a:bodyPr>
          <a:lstStyle/>
          <a:p>
            <a:pPr algn="ctr"/>
            <a:r>
              <a:rPr lang="en-US" sz="1300" b="1" dirty="0">
                <a:latin typeface="Comic Sans MS" panose="030F0702030302020204" pitchFamily="66" charset="0"/>
              </a:rPr>
              <a:t>ascended into Heaven,</a:t>
            </a:r>
          </a:p>
        </p:txBody>
      </p:sp>
      <p:sp>
        <p:nvSpPr>
          <p:cNvPr id="15" name="TextBox 14"/>
          <p:cNvSpPr txBox="1"/>
          <p:nvPr/>
        </p:nvSpPr>
        <p:spPr>
          <a:xfrm>
            <a:off x="33176" y="6314593"/>
            <a:ext cx="2955235" cy="492443"/>
          </a:xfrm>
          <a:prstGeom prst="rect">
            <a:avLst/>
          </a:prstGeom>
          <a:solidFill>
            <a:schemeClr val="bg1"/>
          </a:solidFill>
        </p:spPr>
        <p:txBody>
          <a:bodyPr wrap="square" rtlCol="0">
            <a:spAutoFit/>
          </a:bodyPr>
          <a:lstStyle/>
          <a:p>
            <a:pPr algn="ctr"/>
            <a:r>
              <a:rPr lang="en-US" sz="1300" b="1" dirty="0">
                <a:latin typeface="Comic Sans MS" panose="030F0702030302020204" pitchFamily="66" charset="0"/>
              </a:rPr>
              <a:t>And is seated at the </a:t>
            </a:r>
          </a:p>
          <a:p>
            <a:pPr algn="ctr"/>
            <a:r>
              <a:rPr lang="en-US" sz="1300" b="1" dirty="0">
                <a:latin typeface="Comic Sans MS" panose="030F0702030302020204" pitchFamily="66" charset="0"/>
              </a:rPr>
              <a:t>right hand of the Father.</a:t>
            </a:r>
          </a:p>
        </p:txBody>
      </p:sp>
      <p:sp>
        <p:nvSpPr>
          <p:cNvPr id="16" name="TextBox 15"/>
          <p:cNvSpPr txBox="1"/>
          <p:nvPr/>
        </p:nvSpPr>
        <p:spPr>
          <a:xfrm>
            <a:off x="3140765" y="6290822"/>
            <a:ext cx="2955235" cy="492443"/>
          </a:xfrm>
          <a:prstGeom prst="rect">
            <a:avLst/>
          </a:prstGeom>
          <a:solidFill>
            <a:schemeClr val="bg1"/>
          </a:solidFill>
        </p:spPr>
        <p:txBody>
          <a:bodyPr wrap="square" rtlCol="0">
            <a:spAutoFit/>
          </a:bodyPr>
          <a:lstStyle/>
          <a:p>
            <a:pPr algn="ctr"/>
            <a:r>
              <a:rPr lang="en-US" sz="1300" b="1" dirty="0">
                <a:latin typeface="Comic Sans MS" panose="030F0702030302020204" pitchFamily="66" charset="0"/>
              </a:rPr>
              <a:t>From thence He shall come </a:t>
            </a:r>
          </a:p>
          <a:p>
            <a:pPr algn="ctr"/>
            <a:r>
              <a:rPr lang="en-US" sz="1300" b="1" dirty="0">
                <a:latin typeface="Comic Sans MS" panose="030F0702030302020204" pitchFamily="66" charset="0"/>
              </a:rPr>
              <a:t>to judge the living and the dead.</a:t>
            </a:r>
          </a:p>
        </p:txBody>
      </p:sp>
      <p:sp>
        <p:nvSpPr>
          <p:cNvPr id="17" name="TextBox 16"/>
          <p:cNvSpPr txBox="1"/>
          <p:nvPr/>
        </p:nvSpPr>
        <p:spPr>
          <a:xfrm>
            <a:off x="6267844" y="6359253"/>
            <a:ext cx="2955235" cy="292388"/>
          </a:xfrm>
          <a:prstGeom prst="rect">
            <a:avLst/>
          </a:prstGeom>
          <a:solidFill>
            <a:schemeClr val="bg1"/>
          </a:solidFill>
        </p:spPr>
        <p:txBody>
          <a:bodyPr wrap="square" rtlCol="0">
            <a:spAutoFit/>
          </a:bodyPr>
          <a:lstStyle/>
          <a:p>
            <a:pPr algn="ctr"/>
            <a:r>
              <a:rPr lang="en-US" sz="1300" b="1" dirty="0">
                <a:latin typeface="Comic Sans MS" panose="030F0702030302020204" pitchFamily="66" charset="0"/>
              </a:rPr>
              <a:t>I believe in the Holy Spirit,</a:t>
            </a:r>
          </a:p>
        </p:txBody>
      </p:sp>
      <p:sp>
        <p:nvSpPr>
          <p:cNvPr id="18" name="TextBox 17"/>
          <p:cNvSpPr txBox="1"/>
          <p:nvPr/>
        </p:nvSpPr>
        <p:spPr>
          <a:xfrm>
            <a:off x="9319105" y="6375460"/>
            <a:ext cx="2872895" cy="292388"/>
          </a:xfrm>
          <a:prstGeom prst="rect">
            <a:avLst/>
          </a:prstGeom>
          <a:solidFill>
            <a:schemeClr val="bg1"/>
          </a:solidFill>
        </p:spPr>
        <p:txBody>
          <a:bodyPr wrap="square" rtlCol="0">
            <a:spAutoFit/>
          </a:bodyPr>
          <a:lstStyle/>
          <a:p>
            <a:pPr algn="ctr"/>
            <a:r>
              <a:rPr lang="en-US" sz="1300" b="1" dirty="0">
                <a:latin typeface="Comic Sans MS" panose="030F0702030302020204" pitchFamily="66" charset="0"/>
              </a:rPr>
              <a:t>the Holy Catholic Church,</a:t>
            </a:r>
          </a:p>
        </p:txBody>
      </p:sp>
    </p:spTree>
    <p:extLst>
      <p:ext uri="{BB962C8B-B14F-4D97-AF65-F5344CB8AC3E}">
        <p14:creationId xmlns:p14="http://schemas.microsoft.com/office/powerpoint/2010/main" val="4119523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120930" cy="342035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0930" y="-6081"/>
            <a:ext cx="3112147" cy="34325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9318" y="-6081"/>
            <a:ext cx="3120930" cy="341816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9853" y="0"/>
            <a:ext cx="3112147" cy="3431342"/>
          </a:xfrm>
          <a:prstGeom prst="rect">
            <a:avLst/>
          </a:prstGeom>
        </p:spPr>
      </p:pic>
      <p:sp>
        <p:nvSpPr>
          <p:cNvPr id="6" name="TextBox 5"/>
          <p:cNvSpPr txBox="1"/>
          <p:nvPr/>
        </p:nvSpPr>
        <p:spPr>
          <a:xfrm>
            <a:off x="4375050" y="4369553"/>
            <a:ext cx="4037429" cy="2015936"/>
          </a:xfrm>
          <a:prstGeom prst="rect">
            <a:avLst/>
          </a:prstGeom>
          <a:noFill/>
        </p:spPr>
        <p:txBody>
          <a:bodyPr wrap="square" rtlCol="0">
            <a:spAutoFit/>
          </a:bodyPr>
          <a:lstStyle/>
          <a:p>
            <a:r>
              <a:rPr lang="en-US" sz="9500" b="1" dirty="0">
                <a:latin typeface="Aharoni" panose="02010803020104030203" pitchFamily="2" charset="-79"/>
                <a:cs typeface="Aharoni" panose="02010803020104030203" pitchFamily="2" charset="-79"/>
              </a:rPr>
              <a:t>AMEN</a:t>
            </a:r>
          </a:p>
          <a:p>
            <a:pPr algn="ctr"/>
            <a:r>
              <a:rPr lang="en-US" sz="3000" b="1" dirty="0">
                <a:latin typeface="Aharoni" panose="02010803020104030203" pitchFamily="2" charset="-79"/>
                <a:cs typeface="Aharoni" panose="02010803020104030203" pitchFamily="2" charset="-79"/>
              </a:rPr>
              <a:t>(I Believe)</a:t>
            </a:r>
          </a:p>
        </p:txBody>
      </p:sp>
      <p:sp>
        <p:nvSpPr>
          <p:cNvPr id="7" name="TextBox 6"/>
          <p:cNvSpPr txBox="1"/>
          <p:nvPr/>
        </p:nvSpPr>
        <p:spPr>
          <a:xfrm>
            <a:off x="124018" y="3131733"/>
            <a:ext cx="2872895" cy="292388"/>
          </a:xfrm>
          <a:prstGeom prst="rect">
            <a:avLst/>
          </a:prstGeom>
          <a:solidFill>
            <a:schemeClr val="bg1"/>
          </a:solidFill>
        </p:spPr>
        <p:txBody>
          <a:bodyPr wrap="square" rtlCol="0">
            <a:spAutoFit/>
          </a:bodyPr>
          <a:lstStyle/>
          <a:p>
            <a:pPr algn="ctr"/>
            <a:r>
              <a:rPr lang="en-US" sz="1300" b="1" dirty="0">
                <a:latin typeface="Comic Sans MS" panose="030F0702030302020204" pitchFamily="66" charset="0"/>
              </a:rPr>
              <a:t>the communion of Saints,</a:t>
            </a:r>
          </a:p>
        </p:txBody>
      </p:sp>
      <p:sp>
        <p:nvSpPr>
          <p:cNvPr id="8" name="TextBox 7"/>
          <p:cNvSpPr txBox="1"/>
          <p:nvPr/>
        </p:nvSpPr>
        <p:spPr>
          <a:xfrm>
            <a:off x="3212633" y="3131733"/>
            <a:ext cx="2872895" cy="292388"/>
          </a:xfrm>
          <a:prstGeom prst="rect">
            <a:avLst/>
          </a:prstGeom>
          <a:solidFill>
            <a:schemeClr val="bg1"/>
          </a:solidFill>
        </p:spPr>
        <p:txBody>
          <a:bodyPr wrap="square" rtlCol="0">
            <a:spAutoFit/>
          </a:bodyPr>
          <a:lstStyle/>
          <a:p>
            <a:pPr algn="ctr"/>
            <a:r>
              <a:rPr lang="en-US" sz="1300" b="1" dirty="0">
                <a:latin typeface="Comic Sans MS" panose="030F0702030302020204" pitchFamily="66" charset="0"/>
              </a:rPr>
              <a:t>The forgiveness of sins,</a:t>
            </a:r>
          </a:p>
        </p:txBody>
      </p:sp>
      <p:sp>
        <p:nvSpPr>
          <p:cNvPr id="9" name="TextBox 8"/>
          <p:cNvSpPr txBox="1"/>
          <p:nvPr/>
        </p:nvSpPr>
        <p:spPr>
          <a:xfrm>
            <a:off x="6206958" y="3094873"/>
            <a:ext cx="2872895" cy="292388"/>
          </a:xfrm>
          <a:prstGeom prst="rect">
            <a:avLst/>
          </a:prstGeom>
          <a:solidFill>
            <a:schemeClr val="bg1"/>
          </a:solidFill>
        </p:spPr>
        <p:txBody>
          <a:bodyPr wrap="square" rtlCol="0">
            <a:spAutoFit/>
          </a:bodyPr>
          <a:lstStyle/>
          <a:p>
            <a:pPr algn="ctr"/>
            <a:r>
              <a:rPr lang="en-US" sz="1300" b="1" dirty="0">
                <a:latin typeface="Comic Sans MS" panose="030F0702030302020204" pitchFamily="66" charset="0"/>
              </a:rPr>
              <a:t>the resurrection of the body,</a:t>
            </a:r>
          </a:p>
        </p:txBody>
      </p:sp>
      <p:sp>
        <p:nvSpPr>
          <p:cNvPr id="10" name="TextBox 9"/>
          <p:cNvSpPr txBox="1"/>
          <p:nvPr/>
        </p:nvSpPr>
        <p:spPr>
          <a:xfrm>
            <a:off x="9157493" y="3094873"/>
            <a:ext cx="2872895" cy="292388"/>
          </a:xfrm>
          <a:prstGeom prst="rect">
            <a:avLst/>
          </a:prstGeom>
          <a:solidFill>
            <a:schemeClr val="bg1"/>
          </a:solidFill>
        </p:spPr>
        <p:txBody>
          <a:bodyPr wrap="square" rtlCol="0">
            <a:spAutoFit/>
          </a:bodyPr>
          <a:lstStyle/>
          <a:p>
            <a:pPr algn="ctr"/>
            <a:r>
              <a:rPr lang="en-US" sz="1300" b="1" dirty="0">
                <a:latin typeface="Comic Sans MS" panose="030F0702030302020204" pitchFamily="66" charset="0"/>
              </a:rPr>
              <a:t>and life everlasting.</a:t>
            </a:r>
          </a:p>
        </p:txBody>
      </p:sp>
      <p:sp>
        <p:nvSpPr>
          <p:cNvPr id="11" name="AutoShape 2" descr="Red Rose Transparent PNG Clip Art Image | Gallery Yopriceville -  High-Quality Images and Transparent PNG Free Clipart">
            <a:extLst>
              <a:ext uri="{FF2B5EF4-FFF2-40B4-BE49-F238E27FC236}">
                <a16:creationId xmlns:a16="http://schemas.microsoft.com/office/drawing/2014/main" id="{FD9A1D81-0584-40F6-99E2-8BB8E76D188C}"/>
              </a:ext>
            </a:extLst>
          </p:cNvPr>
          <p:cNvSpPr>
            <a:spLocks noChangeAspect="1" noChangeArrowheads="1"/>
          </p:cNvSpPr>
          <p:nvPr/>
        </p:nvSpPr>
        <p:spPr bwMode="auto">
          <a:xfrm>
            <a:off x="2154065" y="4663256"/>
            <a:ext cx="966865" cy="9668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descr="Red Rose Transparent PNG Clip Art Image | Gallery Yopriceville -  High-Quality Images and Transparent PNG Free Clipart">
            <a:extLst>
              <a:ext uri="{FF2B5EF4-FFF2-40B4-BE49-F238E27FC236}">
                <a16:creationId xmlns:a16="http://schemas.microsoft.com/office/drawing/2014/main" id="{4392E497-5A0A-4872-BBE9-84E75E42152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73687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1093" y="15820"/>
            <a:ext cx="1453792" cy="145379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8471" y="1429130"/>
            <a:ext cx="1570701" cy="144897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8470" y="2685978"/>
            <a:ext cx="1570701" cy="144897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1093" y="4000351"/>
            <a:ext cx="1570701" cy="1448972"/>
          </a:xfrm>
          <a:prstGeom prst="rect">
            <a:avLst/>
          </a:prstGeom>
        </p:spPr>
      </p:pic>
      <p:sp>
        <p:nvSpPr>
          <p:cNvPr id="9" name="TextBox 8"/>
          <p:cNvSpPr txBox="1"/>
          <p:nvPr/>
        </p:nvSpPr>
        <p:spPr>
          <a:xfrm>
            <a:off x="8671793" y="1429130"/>
            <a:ext cx="2932596" cy="1015663"/>
          </a:xfrm>
          <a:prstGeom prst="rect">
            <a:avLst/>
          </a:prstGeom>
          <a:noFill/>
        </p:spPr>
        <p:txBody>
          <a:bodyPr wrap="square" rtlCol="0">
            <a:spAutoFit/>
          </a:bodyPr>
          <a:lstStyle/>
          <a:p>
            <a:r>
              <a:rPr lang="en-US" sz="3000" dirty="0"/>
              <a:t>For more </a:t>
            </a:r>
            <a:r>
              <a:rPr lang="en-US" sz="3000" b="1" i="1" dirty="0"/>
              <a:t>Faith</a:t>
            </a:r>
            <a:r>
              <a:rPr lang="en-US" sz="3000" dirty="0"/>
              <a:t> in Jesus Christ</a:t>
            </a:r>
          </a:p>
        </p:txBody>
      </p:sp>
      <p:sp>
        <p:nvSpPr>
          <p:cNvPr id="11" name="TextBox 10"/>
          <p:cNvSpPr txBox="1"/>
          <p:nvPr/>
        </p:nvSpPr>
        <p:spPr>
          <a:xfrm>
            <a:off x="8671793" y="2782760"/>
            <a:ext cx="3440973" cy="1015663"/>
          </a:xfrm>
          <a:prstGeom prst="rect">
            <a:avLst/>
          </a:prstGeom>
          <a:noFill/>
        </p:spPr>
        <p:txBody>
          <a:bodyPr wrap="square" rtlCol="0">
            <a:spAutoFit/>
          </a:bodyPr>
          <a:lstStyle/>
          <a:p>
            <a:r>
              <a:rPr lang="en-US" sz="3000" dirty="0"/>
              <a:t>For more </a:t>
            </a:r>
            <a:r>
              <a:rPr lang="en-US" sz="3000" b="1" i="1" dirty="0"/>
              <a:t>Hope</a:t>
            </a:r>
            <a:r>
              <a:rPr lang="en-US" sz="3000" dirty="0"/>
              <a:t> in Jesus’ promises</a:t>
            </a:r>
          </a:p>
        </p:txBody>
      </p:sp>
      <p:sp>
        <p:nvSpPr>
          <p:cNvPr id="12" name="TextBox 11"/>
          <p:cNvSpPr txBox="1"/>
          <p:nvPr/>
        </p:nvSpPr>
        <p:spPr>
          <a:xfrm>
            <a:off x="8671793" y="4134950"/>
            <a:ext cx="3065862" cy="1015663"/>
          </a:xfrm>
          <a:prstGeom prst="rect">
            <a:avLst/>
          </a:prstGeom>
          <a:noFill/>
        </p:spPr>
        <p:txBody>
          <a:bodyPr wrap="square" rtlCol="0">
            <a:spAutoFit/>
          </a:bodyPr>
          <a:lstStyle/>
          <a:p>
            <a:r>
              <a:rPr lang="en-US" sz="3000" dirty="0"/>
              <a:t>For more </a:t>
            </a:r>
            <a:r>
              <a:rPr lang="en-US" sz="3000" b="1" i="1" dirty="0"/>
              <a:t>Love</a:t>
            </a:r>
            <a:r>
              <a:rPr lang="en-US" sz="3000" dirty="0"/>
              <a:t> of </a:t>
            </a:r>
          </a:p>
          <a:p>
            <a:r>
              <a:rPr lang="en-US" sz="3000" dirty="0"/>
              <a:t>God and neighbor</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830" y="2552207"/>
            <a:ext cx="6037384" cy="4262859"/>
          </a:xfrm>
          <a:prstGeom prst="rect">
            <a:avLst/>
          </a:prstGeom>
        </p:spPr>
      </p:pic>
      <p:sp>
        <p:nvSpPr>
          <p:cNvPr id="7" name="TextBox 6"/>
          <p:cNvSpPr txBox="1"/>
          <p:nvPr/>
        </p:nvSpPr>
        <p:spPr>
          <a:xfrm>
            <a:off x="0" y="0"/>
            <a:ext cx="6143323" cy="954107"/>
          </a:xfrm>
          <a:prstGeom prst="rect">
            <a:avLst/>
          </a:prstGeom>
          <a:noFill/>
        </p:spPr>
        <p:txBody>
          <a:bodyPr wrap="square" rtlCol="0">
            <a:spAutoFit/>
          </a:bodyPr>
          <a:lstStyle/>
          <a:p>
            <a:pPr algn="ctr"/>
            <a:r>
              <a:rPr lang="en-US" sz="1400" b="1" u="sng" dirty="0"/>
              <a:t>Our Father</a:t>
            </a:r>
            <a:r>
              <a:rPr lang="en-US" sz="1400" b="1" dirty="0"/>
              <a:t>, who are in heaven, holy is your name. Your Kingdom come. </a:t>
            </a:r>
          </a:p>
          <a:p>
            <a:pPr algn="ctr"/>
            <a:r>
              <a:rPr lang="en-US" sz="1400" b="1" dirty="0"/>
              <a:t>Your will be done, on earth as it is in Heaven. Give us this day our daily bread. And forgive us our trespasses, as we forgive those who trespass against us. And lead us not into temptation, but deliver us from evil. Amen.</a:t>
            </a:r>
          </a:p>
        </p:txBody>
      </p:sp>
      <p:sp>
        <p:nvSpPr>
          <p:cNvPr id="8" name="TextBox 7"/>
          <p:cNvSpPr txBox="1"/>
          <p:nvPr/>
        </p:nvSpPr>
        <p:spPr>
          <a:xfrm>
            <a:off x="105939" y="1122215"/>
            <a:ext cx="5848812" cy="738664"/>
          </a:xfrm>
          <a:prstGeom prst="rect">
            <a:avLst/>
          </a:prstGeom>
          <a:noFill/>
        </p:spPr>
        <p:txBody>
          <a:bodyPr wrap="square" rtlCol="0">
            <a:spAutoFit/>
          </a:bodyPr>
          <a:lstStyle/>
          <a:p>
            <a:pPr algn="ctr"/>
            <a:r>
              <a:rPr lang="en-US" sz="1400" b="1" u="sng" dirty="0"/>
              <a:t>Hail Mary</a:t>
            </a:r>
            <a:r>
              <a:rPr lang="en-US" sz="1400" b="1" dirty="0"/>
              <a:t>, full of grace, the Lord is with you: blessed are you among women, and blessed is the fruit of your womb, Jesus. Holy Mary, Mother of God, </a:t>
            </a:r>
          </a:p>
          <a:p>
            <a:pPr algn="ctr"/>
            <a:r>
              <a:rPr lang="en-US" sz="1400" b="1" dirty="0"/>
              <a:t>pray for us sinners, now and at the hour of our death. Amen.</a:t>
            </a:r>
          </a:p>
        </p:txBody>
      </p:sp>
      <p:sp>
        <p:nvSpPr>
          <p:cNvPr id="10" name="TextBox 9"/>
          <p:cNvSpPr txBox="1"/>
          <p:nvPr/>
        </p:nvSpPr>
        <p:spPr>
          <a:xfrm>
            <a:off x="105939" y="2028987"/>
            <a:ext cx="5714998" cy="523220"/>
          </a:xfrm>
          <a:prstGeom prst="rect">
            <a:avLst/>
          </a:prstGeom>
          <a:noFill/>
        </p:spPr>
        <p:txBody>
          <a:bodyPr wrap="square" rtlCol="0">
            <a:spAutoFit/>
          </a:bodyPr>
          <a:lstStyle/>
          <a:p>
            <a:pPr algn="ctr"/>
            <a:r>
              <a:rPr lang="en-US" sz="1400" b="1" u="sng" dirty="0"/>
              <a:t>Glory be </a:t>
            </a:r>
            <a:r>
              <a:rPr lang="en-US" sz="1400" b="1" dirty="0"/>
              <a:t>to the Father, and to the Son, and to the Holy Spirit, as it was </a:t>
            </a:r>
          </a:p>
          <a:p>
            <a:pPr algn="ctr"/>
            <a:r>
              <a:rPr lang="en-US" sz="1400" b="1" dirty="0"/>
              <a:t>in the beginning, is now, and ever shall be, world without end. Amen</a:t>
            </a:r>
          </a:p>
        </p:txBody>
      </p:sp>
      <p:sp>
        <p:nvSpPr>
          <p:cNvPr id="13" name="TextBox 12">
            <a:extLst>
              <a:ext uri="{FF2B5EF4-FFF2-40B4-BE49-F238E27FC236}">
                <a16:creationId xmlns:a16="http://schemas.microsoft.com/office/drawing/2014/main" id="{8C963766-0627-4DD0-825A-D3CEA6F4A39B}"/>
              </a:ext>
            </a:extLst>
          </p:cNvPr>
          <p:cNvSpPr txBox="1"/>
          <p:nvPr/>
        </p:nvSpPr>
        <p:spPr>
          <a:xfrm>
            <a:off x="8671793" y="288838"/>
            <a:ext cx="3065862" cy="1015663"/>
          </a:xfrm>
          <a:prstGeom prst="rect">
            <a:avLst/>
          </a:prstGeom>
          <a:noFill/>
        </p:spPr>
        <p:txBody>
          <a:bodyPr wrap="square" rtlCol="0">
            <a:spAutoFit/>
          </a:bodyPr>
          <a:lstStyle/>
          <a:p>
            <a:r>
              <a:rPr lang="en-US" sz="3000" dirty="0"/>
              <a:t>For Pope Francis </a:t>
            </a:r>
          </a:p>
          <a:p>
            <a:r>
              <a:rPr lang="en-US" sz="3000" dirty="0"/>
              <a:t>and his intentions</a:t>
            </a:r>
          </a:p>
        </p:txBody>
      </p:sp>
      <p:pic>
        <p:nvPicPr>
          <p:cNvPr id="21" name="Picture 6" descr="Red Rose Transparent PNG Clip Art Image | Gallery Yopriceville -  High-Quality Images and Transparent PNG Free Clipart">
            <a:extLst>
              <a:ext uri="{FF2B5EF4-FFF2-40B4-BE49-F238E27FC236}">
                <a16:creationId xmlns:a16="http://schemas.microsoft.com/office/drawing/2014/main" id="{5D0563FC-3AB9-4D94-A93C-A92236E5E33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9408" y="5382731"/>
            <a:ext cx="1422993" cy="1395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71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1000"/>
                                        <p:tgtEl>
                                          <p:spTgt spid="9">
                                            <p:txEl>
                                              <p:pRg st="0" end="0"/>
                                            </p:txEl>
                                          </p:spTgt>
                                        </p:tgtEl>
                                      </p:cBhvr>
                                    </p:animEffect>
                                    <p:anim calcmode="lin" valueType="num">
                                      <p:cBhvr>
                                        <p:cTn id="2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1000"/>
                                        <p:tgtEl>
                                          <p:spTgt spid="11">
                                            <p:txEl>
                                              <p:pRg st="0" end="0"/>
                                            </p:txEl>
                                          </p:spTgt>
                                        </p:tgtEl>
                                      </p:cBhvr>
                                    </p:animEffect>
                                    <p:anim calcmode="lin" valueType="num">
                                      <p:cBhvr>
                                        <p:cTn id="3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fade">
                                      <p:cBhvr>
                                        <p:cTn id="49" dur="1000"/>
                                        <p:tgtEl>
                                          <p:spTgt spid="12">
                                            <p:txEl>
                                              <p:pRg st="0" end="0"/>
                                            </p:txEl>
                                          </p:spTgt>
                                        </p:tgtEl>
                                      </p:cBhvr>
                                    </p:animEffect>
                                    <p:anim calcmode="lin" valueType="num">
                                      <p:cBhvr>
                                        <p:cTn id="50"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xEl>
                                              <p:pRg st="1" end="1"/>
                                            </p:txEl>
                                          </p:spTgt>
                                        </p:tgtEl>
                                        <p:attrNameLst>
                                          <p:attrName>style.visibility</p:attrName>
                                        </p:attrNameLst>
                                      </p:cBhvr>
                                      <p:to>
                                        <p:strVal val="visible"/>
                                      </p:to>
                                    </p:set>
                                    <p:animEffect transition="in" filter="fade">
                                      <p:cBhvr>
                                        <p:cTn id="56" dur="1000"/>
                                        <p:tgtEl>
                                          <p:spTgt spid="12">
                                            <p:txEl>
                                              <p:pRg st="1" end="1"/>
                                            </p:txEl>
                                          </p:spTgt>
                                        </p:tgtEl>
                                      </p:cBhvr>
                                    </p:animEffect>
                                    <p:anim calcmode="lin" valueType="num">
                                      <p:cBhvr>
                                        <p:cTn id="5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1000"/>
                                        <p:tgtEl>
                                          <p:spTgt spid="5"/>
                                        </p:tgtEl>
                                      </p:cBhvr>
                                    </p:animEffect>
                                    <p:anim calcmode="lin" valueType="num">
                                      <p:cBhvr>
                                        <p:cTn id="64" dur="1000" fill="hold"/>
                                        <p:tgtEl>
                                          <p:spTgt spid="5"/>
                                        </p:tgtEl>
                                        <p:attrNameLst>
                                          <p:attrName>ppt_x</p:attrName>
                                        </p:attrNameLst>
                                      </p:cBhvr>
                                      <p:tavLst>
                                        <p:tav tm="0">
                                          <p:val>
                                            <p:strVal val="#ppt_x"/>
                                          </p:val>
                                        </p:tav>
                                        <p:tav tm="100000">
                                          <p:val>
                                            <p:strVal val="#ppt_x"/>
                                          </p:val>
                                        </p:tav>
                                      </p:tavLst>
                                    </p:anim>
                                    <p:anim calcmode="lin" valueType="num">
                                      <p:cBhvr>
                                        <p:cTn id="6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7560" y="3426986"/>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7825" y="551049"/>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6575" y="2017607"/>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2981" y="5409028"/>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792" y="4633829"/>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4723" y="5291208"/>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9485" y="605389"/>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1067" y="2017607"/>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1449" y="1601184"/>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2052" y="3403860"/>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5494" y="4695152"/>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6071" y="47910"/>
            <a:ext cx="1453792" cy="1453792"/>
          </a:xfrm>
          <a:prstGeom prst="rect">
            <a:avLst/>
          </a:prstGeom>
        </p:spPr>
      </p:pic>
      <p:sp>
        <p:nvSpPr>
          <p:cNvPr id="5" name="TextBox 4"/>
          <p:cNvSpPr txBox="1"/>
          <p:nvPr/>
        </p:nvSpPr>
        <p:spPr>
          <a:xfrm>
            <a:off x="654270" y="-22428"/>
            <a:ext cx="3345717" cy="769441"/>
          </a:xfrm>
          <a:prstGeom prst="rect">
            <a:avLst/>
          </a:prstGeom>
          <a:noFill/>
        </p:spPr>
        <p:txBody>
          <a:bodyPr wrap="square" rtlCol="0">
            <a:spAutoFit/>
          </a:bodyPr>
          <a:lstStyle/>
          <a:p>
            <a:pPr algn="ctr"/>
            <a:r>
              <a:rPr lang="en-US" sz="2200" b="1" dirty="0"/>
              <a:t>1st Joyful Mystery</a:t>
            </a:r>
          </a:p>
          <a:p>
            <a:pPr algn="ctr"/>
            <a:r>
              <a:rPr lang="en-US" sz="2200" b="1" dirty="0"/>
              <a:t>The Annunciation</a:t>
            </a:r>
          </a:p>
        </p:txBody>
      </p:sp>
      <p:sp>
        <p:nvSpPr>
          <p:cNvPr id="3" name="TextBox 2"/>
          <p:cNvSpPr txBox="1"/>
          <p:nvPr/>
        </p:nvSpPr>
        <p:spPr>
          <a:xfrm>
            <a:off x="715879" y="6392591"/>
            <a:ext cx="3430603" cy="400110"/>
          </a:xfrm>
          <a:prstGeom prst="rect">
            <a:avLst/>
          </a:prstGeom>
          <a:noFill/>
        </p:spPr>
        <p:txBody>
          <a:bodyPr wrap="square" rtlCol="0">
            <a:spAutoFit/>
          </a:bodyPr>
          <a:lstStyle/>
          <a:p>
            <a:r>
              <a:rPr lang="en-US" sz="2000" b="1" dirty="0"/>
              <a:t>Fruit of the Mystery: Humility</a:t>
            </a:r>
          </a:p>
        </p:txBody>
      </p:sp>
      <p:pic>
        <p:nvPicPr>
          <p:cNvPr id="1026" name="Picture 2" descr="Annunciation to the Virgin (ca. 1660&amp;ndash;1680) by Bartolom&amp;eacute;  Esteban Murillo. Original from The Rij… | Baroque painting, Annunciation,  Fine art photo prints">
            <a:extLst>
              <a:ext uri="{FF2B5EF4-FFF2-40B4-BE49-F238E27FC236}">
                <a16:creationId xmlns:a16="http://schemas.microsoft.com/office/drawing/2014/main" id="{301F6DC0-E314-4C06-A81B-0436CE143C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966" y="712990"/>
            <a:ext cx="4375419" cy="479487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Red Rose Transparent PNG Clip Art Image | Gallery Yopriceville -  High-Quality Images and Transparent PNG Free Clipart">
            <a:extLst>
              <a:ext uri="{FF2B5EF4-FFF2-40B4-BE49-F238E27FC236}">
                <a16:creationId xmlns:a16="http://schemas.microsoft.com/office/drawing/2014/main" id="{B75C2934-3C06-4646-AD51-9679A18DF46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98389" y="211410"/>
            <a:ext cx="1359479" cy="13335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140D49E-EA07-4630-AA6E-16B0303B9AAF}"/>
              </a:ext>
            </a:extLst>
          </p:cNvPr>
          <p:cNvSpPr txBox="1"/>
          <p:nvPr/>
        </p:nvSpPr>
        <p:spPr>
          <a:xfrm>
            <a:off x="370263" y="5507862"/>
            <a:ext cx="4121834" cy="1015663"/>
          </a:xfrm>
          <a:prstGeom prst="rect">
            <a:avLst/>
          </a:prstGeom>
          <a:noFill/>
        </p:spPr>
        <p:txBody>
          <a:bodyPr wrap="square" rtlCol="0">
            <a:spAutoFit/>
          </a:bodyPr>
          <a:lstStyle/>
          <a:p>
            <a:pPr algn="ctr"/>
            <a:r>
              <a:rPr lang="en-US" sz="2000" b="1" dirty="0"/>
              <a:t>And when the angel had come to her, he said, “Hail, full of grace, the Lord is with you.” (Luke 1:28)</a:t>
            </a:r>
          </a:p>
        </p:txBody>
      </p:sp>
    </p:spTree>
    <p:extLst>
      <p:ext uri="{BB962C8B-B14F-4D97-AF65-F5344CB8AC3E}">
        <p14:creationId xmlns:p14="http://schemas.microsoft.com/office/powerpoint/2010/main" val="81804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1000"/>
                                        <p:tgtEl>
                                          <p:spTgt spid="14"/>
                                        </p:tgtEl>
                                      </p:cBhvr>
                                    </p:animEffect>
                                    <p:anim calcmode="lin" valueType="num">
                                      <p:cBhvr>
                                        <p:cTn id="85" dur="1000" fill="hold"/>
                                        <p:tgtEl>
                                          <p:spTgt spid="14"/>
                                        </p:tgtEl>
                                        <p:attrNameLst>
                                          <p:attrName>ppt_x</p:attrName>
                                        </p:attrNameLst>
                                      </p:cBhvr>
                                      <p:tavLst>
                                        <p:tav tm="0">
                                          <p:val>
                                            <p:strVal val="#ppt_x"/>
                                          </p:val>
                                        </p:tav>
                                        <p:tav tm="100000">
                                          <p:val>
                                            <p:strVal val="#ppt_x"/>
                                          </p:val>
                                        </p:tav>
                                      </p:tavLst>
                                    </p:anim>
                                    <p:anim calcmode="lin" valueType="num">
                                      <p:cBhvr>
                                        <p:cTn id="8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1000"/>
                                        <p:tgtEl>
                                          <p:spTgt spid="13"/>
                                        </p:tgtEl>
                                      </p:cBhvr>
                                    </p:animEffect>
                                    <p:anim calcmode="lin" valueType="num">
                                      <p:cBhvr>
                                        <p:cTn id="92" dur="1000" fill="hold"/>
                                        <p:tgtEl>
                                          <p:spTgt spid="13"/>
                                        </p:tgtEl>
                                        <p:attrNameLst>
                                          <p:attrName>ppt_x</p:attrName>
                                        </p:attrNameLst>
                                      </p:cBhvr>
                                      <p:tavLst>
                                        <p:tav tm="0">
                                          <p:val>
                                            <p:strVal val="#ppt_x"/>
                                          </p:val>
                                        </p:tav>
                                        <p:tav tm="100000">
                                          <p:val>
                                            <p:strVal val="#ppt_x"/>
                                          </p:val>
                                        </p:tav>
                                      </p:tavLst>
                                    </p:anim>
                                    <p:anim calcmode="lin" valueType="num">
                                      <p:cBhvr>
                                        <p:cTn id="9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197655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551</TotalTime>
  <Words>1279</Words>
  <Application>Microsoft Office PowerPoint</Application>
  <PresentationFormat>Widescreen</PresentationFormat>
  <Paragraphs>137</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Aharoni</vt: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Oh my Jesus, Forgive us our sins.  Save us from the fires of Hell. Lead all souls to Heaven, especially those in most need of your Mercy. Amen.</vt:lpstr>
      <vt:lpstr>PowerPoint Presentation</vt:lpstr>
      <vt:lpstr>Oh my Jesus, Forgive us our sins.  Save us from the fires of Hell. Lead all souls to Heaven, especially those in most need of your Mercy. Amen.</vt:lpstr>
      <vt:lpstr>PowerPoint Presentation</vt:lpstr>
      <vt:lpstr>Oh my Jesus, Forgive us our sins.  Save us from the fires of Hell. Lead all souls to Heaven, especially those in most need of your Mercy. Amen.</vt:lpstr>
      <vt:lpstr>PowerPoint Presentation</vt:lpstr>
      <vt:lpstr>Oh my Jesus, Forgive us our sins.  Save us from the fires of Hell. Lead all souls to Heaven, especially those in most need of your Mercy. Amen.</vt:lpstr>
      <vt:lpstr>PowerPoint Presentation</vt:lpstr>
      <vt:lpstr>Oh my Jesus, Forgive us our sins.  Save us from the fires of Hell. Lead all souls to Heaven, especially those in most need of your Mercy. Amen.</vt:lpstr>
      <vt:lpstr>PowerPoint Presentation</vt:lpstr>
      <vt:lpstr>PowerPoint Presentation</vt:lpstr>
      <vt:lpstr>St. Michael the Archangel,  defend us in battle.  Be our protection against the  wickedness and snares of the Devil.  May God rebuke him, we humbly pray,  and do thou,  O Prince of the heavenly hosts,  by the power of God,  thrust into hell Satan,  and all the evil spirits,  who prowl about the world  seeking the ruin of souls. Amen</vt:lpstr>
      <vt:lpstr>PowerPoint Presentation</vt:lpstr>
      <vt:lpstr>PowerPoint Presentation</vt:lpstr>
      <vt:lpstr>Why Pray the Rosary?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118</cp:revision>
  <dcterms:created xsi:type="dcterms:W3CDTF">2020-05-11T13:21:03Z</dcterms:created>
  <dcterms:modified xsi:type="dcterms:W3CDTF">2021-07-23T20:23:19Z</dcterms:modified>
</cp:coreProperties>
</file>