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13" r:id="rId4"/>
    <p:sldId id="330" r:id="rId5"/>
    <p:sldId id="331" r:id="rId6"/>
    <p:sldId id="332" r:id="rId7"/>
    <p:sldId id="345" r:id="rId8"/>
    <p:sldId id="321" r:id="rId9"/>
    <p:sldId id="340" r:id="rId10"/>
    <p:sldId id="322" r:id="rId11"/>
    <p:sldId id="344" r:id="rId12"/>
    <p:sldId id="323" r:id="rId13"/>
    <p:sldId id="339" r:id="rId14"/>
    <p:sldId id="324" r:id="rId15"/>
    <p:sldId id="338" r:id="rId16"/>
    <p:sldId id="325" r:id="rId17"/>
    <p:sldId id="337" r:id="rId18"/>
    <p:sldId id="333" r:id="rId19"/>
    <p:sldId id="334" r:id="rId20"/>
    <p:sldId id="336" r:id="rId21"/>
    <p:sldId id="335" r:id="rId22"/>
    <p:sldId id="341" r:id="rId23"/>
    <p:sldId id="346" r:id="rId24"/>
    <p:sldId id="3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97735" y="1569676"/>
            <a:ext cx="4437029" cy="4437029"/>
          </a:xfrm>
          <a:prstGeom prst="rect">
            <a:avLst/>
          </a:prstGeom>
          <a:noFill/>
        </p:spPr>
      </p:pic>
      <p:sp>
        <p:nvSpPr>
          <p:cNvPr id="4" name="Title 1"/>
          <p:cNvSpPr txBox="1">
            <a:spLocks/>
          </p:cNvSpPr>
          <p:nvPr/>
        </p:nvSpPr>
        <p:spPr>
          <a:xfrm>
            <a:off x="951964" y="18031"/>
            <a:ext cx="10515600"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Glorious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569676"/>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875" y="55909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1995715"/>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1928" y="5368862"/>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480" y="498433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779" y="538293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5527" y="744542"/>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881" y="216703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79" y="175245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516" y="360523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771" y="499356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757" y="192036"/>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946" y="225556"/>
            <a:ext cx="1453792" cy="1453792"/>
          </a:xfrm>
          <a:prstGeom prst="rect">
            <a:avLst/>
          </a:prstGeom>
        </p:spPr>
      </p:pic>
      <p:sp>
        <p:nvSpPr>
          <p:cNvPr id="4" name="TextBox 3"/>
          <p:cNvSpPr txBox="1"/>
          <p:nvPr/>
        </p:nvSpPr>
        <p:spPr>
          <a:xfrm>
            <a:off x="289250" y="59514"/>
            <a:ext cx="4358939" cy="769441"/>
          </a:xfrm>
          <a:prstGeom prst="rect">
            <a:avLst/>
          </a:prstGeom>
          <a:noFill/>
        </p:spPr>
        <p:txBody>
          <a:bodyPr wrap="square" rtlCol="0">
            <a:spAutoFit/>
          </a:bodyPr>
          <a:lstStyle/>
          <a:p>
            <a:pPr algn="ctr"/>
            <a:r>
              <a:rPr lang="en-US" sz="2200" b="1" dirty="0"/>
              <a:t>2</a:t>
            </a:r>
            <a:r>
              <a:rPr lang="en-US" sz="2200" b="1" baseline="30000" dirty="0"/>
              <a:t>nd</a:t>
            </a:r>
            <a:r>
              <a:rPr lang="en-US" sz="2200" b="1" dirty="0"/>
              <a:t> Glorious Mystery</a:t>
            </a:r>
          </a:p>
          <a:p>
            <a:pPr algn="ctr"/>
            <a:r>
              <a:rPr lang="en-US" sz="2200" b="1" dirty="0"/>
              <a:t>The Ascension of Jesus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86" y="918932"/>
            <a:ext cx="3319076" cy="3851851"/>
          </a:xfrm>
          <a:prstGeom prst="rect">
            <a:avLst/>
          </a:prstGeom>
        </p:spPr>
      </p:pic>
      <p:sp>
        <p:nvSpPr>
          <p:cNvPr id="3" name="TextBox 2">
            <a:extLst>
              <a:ext uri="{FF2B5EF4-FFF2-40B4-BE49-F238E27FC236}">
                <a16:creationId xmlns:a16="http://schemas.microsoft.com/office/drawing/2014/main" id="{97AEAC76-D5F6-4876-9170-64DDBE7249FF}"/>
              </a:ext>
            </a:extLst>
          </p:cNvPr>
          <p:cNvSpPr txBox="1"/>
          <p:nvPr/>
        </p:nvSpPr>
        <p:spPr>
          <a:xfrm>
            <a:off x="280501" y="5054207"/>
            <a:ext cx="4448650" cy="1477328"/>
          </a:xfrm>
          <a:prstGeom prst="rect">
            <a:avLst/>
          </a:prstGeom>
          <a:noFill/>
        </p:spPr>
        <p:txBody>
          <a:bodyPr wrap="square" rtlCol="0">
            <a:spAutoFit/>
          </a:bodyPr>
          <a:lstStyle/>
          <a:p>
            <a:pPr algn="ctr"/>
            <a:r>
              <a:rPr lang="en-US" b="1" dirty="0"/>
              <a:t>Then, after speaking to them, the Lord Jesus was taken up into Heaven and took His seat at God’s right hand. (Mark 16, 19)</a:t>
            </a:r>
          </a:p>
          <a:p>
            <a:pPr algn="ctr"/>
            <a:endParaRPr lang="en-US" b="1" dirty="0"/>
          </a:p>
          <a:p>
            <a:pPr algn="ctr"/>
            <a:r>
              <a:rPr lang="en-US" b="1" dirty="0"/>
              <a:t>Fruit of the Mystery: Hope</a:t>
            </a:r>
          </a:p>
        </p:txBody>
      </p:sp>
    </p:spTree>
    <p:extLst>
      <p:ext uri="{BB962C8B-B14F-4D97-AF65-F5344CB8AC3E}">
        <p14:creationId xmlns:p14="http://schemas.microsoft.com/office/powerpoint/2010/main" val="38680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1523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4307"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655" y="60822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297"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539" y="5410153"/>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546" y="4976103"/>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634" y="541015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79" y="69015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893" y="2108975"/>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127" y="1709006"/>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401" y="359910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202" y="507575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863" y="8737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071" y="72748"/>
            <a:ext cx="1453792" cy="1453792"/>
          </a:xfrm>
          <a:prstGeom prst="rect">
            <a:avLst/>
          </a:prstGeom>
        </p:spPr>
      </p:pic>
      <p:sp>
        <p:nvSpPr>
          <p:cNvPr id="21" name="TextBox 20"/>
          <p:cNvSpPr txBox="1"/>
          <p:nvPr/>
        </p:nvSpPr>
        <p:spPr>
          <a:xfrm>
            <a:off x="292639" y="48851"/>
            <a:ext cx="4423229" cy="769441"/>
          </a:xfrm>
          <a:prstGeom prst="rect">
            <a:avLst/>
          </a:prstGeom>
          <a:noFill/>
        </p:spPr>
        <p:txBody>
          <a:bodyPr wrap="square" rtlCol="0">
            <a:spAutoFit/>
          </a:bodyPr>
          <a:lstStyle/>
          <a:p>
            <a:pPr algn="ctr"/>
            <a:r>
              <a:rPr lang="en-US" sz="2200" b="1" dirty="0"/>
              <a:t>3</a:t>
            </a:r>
            <a:r>
              <a:rPr lang="en-US" sz="2200" b="1" baseline="30000" dirty="0"/>
              <a:t>rd</a:t>
            </a:r>
            <a:r>
              <a:rPr lang="en-US" sz="2200" b="1" dirty="0"/>
              <a:t> Glorious Mystery</a:t>
            </a:r>
          </a:p>
          <a:p>
            <a:pPr algn="ctr"/>
            <a:r>
              <a:rPr lang="en-US" sz="2200" b="1" dirty="0"/>
              <a:t>The Coming of The Holy Spirit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29" y="814268"/>
            <a:ext cx="3583401" cy="3996271"/>
          </a:xfrm>
          <a:prstGeom prst="rect">
            <a:avLst/>
          </a:prstGeom>
        </p:spPr>
      </p:pic>
      <p:sp>
        <p:nvSpPr>
          <p:cNvPr id="2" name="TextBox 1">
            <a:extLst>
              <a:ext uri="{FF2B5EF4-FFF2-40B4-BE49-F238E27FC236}">
                <a16:creationId xmlns:a16="http://schemas.microsoft.com/office/drawing/2014/main" id="{970B5809-7397-40BE-A115-CDD0045859B6}"/>
              </a:ext>
            </a:extLst>
          </p:cNvPr>
          <p:cNvSpPr txBox="1"/>
          <p:nvPr/>
        </p:nvSpPr>
        <p:spPr>
          <a:xfrm>
            <a:off x="176992" y="4976103"/>
            <a:ext cx="4763965" cy="1754326"/>
          </a:xfrm>
          <a:prstGeom prst="rect">
            <a:avLst/>
          </a:prstGeom>
          <a:noFill/>
        </p:spPr>
        <p:txBody>
          <a:bodyPr wrap="square" rtlCol="0">
            <a:spAutoFit/>
          </a:bodyPr>
          <a:lstStyle/>
          <a:p>
            <a:pPr algn="ctr"/>
            <a:r>
              <a:rPr lang="en-US" b="1" dirty="0"/>
              <a:t>All were filled with the Holy Spirit. They began to express themselves in foreign tongues and make bold proclamations as the Spirit prompted them.</a:t>
            </a:r>
          </a:p>
          <a:p>
            <a:pPr algn="ctr"/>
            <a:endParaRPr lang="en-US" b="1" dirty="0"/>
          </a:p>
          <a:p>
            <a:pPr algn="ctr"/>
            <a:r>
              <a:rPr lang="en-US" b="1" dirty="0"/>
              <a:t>Fruit of the Mystery: Love of God</a:t>
            </a:r>
          </a:p>
        </p:txBody>
      </p:sp>
    </p:spTree>
    <p:extLst>
      <p:ext uri="{BB962C8B-B14F-4D97-AF65-F5344CB8AC3E}">
        <p14:creationId xmlns:p14="http://schemas.microsoft.com/office/powerpoint/2010/main" val="13872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000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803" y="3476874"/>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38" y="66568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05962"/>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015" y="532641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0933" y="4799756"/>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024"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552" y="76426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282" y="211465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208"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115"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672" y="482079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883" y="63208"/>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1941" y="84244"/>
            <a:ext cx="1453792" cy="1453792"/>
          </a:xfrm>
          <a:prstGeom prst="rect">
            <a:avLst/>
          </a:prstGeom>
        </p:spPr>
      </p:pic>
      <p:sp>
        <p:nvSpPr>
          <p:cNvPr id="4" name="TextBox 3"/>
          <p:cNvSpPr txBox="1"/>
          <p:nvPr/>
        </p:nvSpPr>
        <p:spPr>
          <a:xfrm>
            <a:off x="0" y="63208"/>
            <a:ext cx="4932282" cy="769441"/>
          </a:xfrm>
          <a:prstGeom prst="rect">
            <a:avLst/>
          </a:prstGeom>
          <a:noFill/>
        </p:spPr>
        <p:txBody>
          <a:bodyPr wrap="square" rtlCol="0">
            <a:spAutoFit/>
          </a:bodyPr>
          <a:lstStyle/>
          <a:p>
            <a:pPr algn="ctr"/>
            <a:r>
              <a:rPr lang="en-US" sz="2200" b="1" dirty="0"/>
              <a:t>4</a:t>
            </a:r>
            <a:r>
              <a:rPr lang="en-US" sz="2200" b="1" baseline="30000" dirty="0"/>
              <a:t>th</a:t>
            </a:r>
            <a:r>
              <a:rPr lang="en-US" sz="2200" b="1" dirty="0"/>
              <a:t> Glorious Mystery</a:t>
            </a:r>
          </a:p>
          <a:p>
            <a:pPr algn="ctr"/>
            <a:r>
              <a:rPr lang="en-US" sz="2200" b="1" dirty="0"/>
              <a:t>The Assumption of Mary Into Heaven</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69" y="872161"/>
            <a:ext cx="3497912" cy="4107950"/>
          </a:xfrm>
          <a:prstGeom prst="rect">
            <a:avLst/>
          </a:prstGeom>
        </p:spPr>
      </p:pic>
      <p:sp>
        <p:nvSpPr>
          <p:cNvPr id="2" name="TextBox 1">
            <a:extLst>
              <a:ext uri="{FF2B5EF4-FFF2-40B4-BE49-F238E27FC236}">
                <a16:creationId xmlns:a16="http://schemas.microsoft.com/office/drawing/2014/main" id="{5420B44D-CC38-4E66-A9AE-1B4F42C77526}"/>
              </a:ext>
            </a:extLst>
          </p:cNvPr>
          <p:cNvSpPr txBox="1"/>
          <p:nvPr/>
        </p:nvSpPr>
        <p:spPr>
          <a:xfrm>
            <a:off x="135959" y="5103674"/>
            <a:ext cx="4646883" cy="1754326"/>
          </a:xfrm>
          <a:prstGeom prst="rect">
            <a:avLst/>
          </a:prstGeom>
          <a:noFill/>
        </p:spPr>
        <p:txBody>
          <a:bodyPr wrap="square" rtlCol="0">
            <a:spAutoFit/>
          </a:bodyPr>
          <a:lstStyle/>
          <a:p>
            <a:r>
              <a:rPr lang="en-US" b="1" dirty="0"/>
              <a:t>A great sign appeared in the sky, a woman clothed with the sun, with the moon under her feet, and on her head a crown of twelve stars. (Revelations 12, 1)</a:t>
            </a:r>
          </a:p>
          <a:p>
            <a:endParaRPr lang="en-US" b="1" dirty="0"/>
          </a:p>
          <a:p>
            <a:r>
              <a:rPr lang="en-US" b="1" dirty="0"/>
              <a:t>Fruit of the Mystery: Grace of a Happy Death</a:t>
            </a:r>
          </a:p>
        </p:txBody>
      </p:sp>
    </p:spTree>
    <p:extLst>
      <p:ext uri="{BB962C8B-B14F-4D97-AF65-F5344CB8AC3E}">
        <p14:creationId xmlns:p14="http://schemas.microsoft.com/office/powerpoint/2010/main" val="25052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7755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219">
            <a:off x="10470812" y="350617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5461" y="57913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838" y="197157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144"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58" y="496302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8667" y="533176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485" y="8189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122" y="229927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146" y="1741223"/>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69" y="367560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339" y="50037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021" y="8964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046" y="64851"/>
            <a:ext cx="1453792" cy="1453792"/>
          </a:xfrm>
          <a:prstGeom prst="rect">
            <a:avLst/>
          </a:prstGeom>
        </p:spPr>
      </p:pic>
      <p:sp>
        <p:nvSpPr>
          <p:cNvPr id="4" name="TextBox 3"/>
          <p:cNvSpPr txBox="1"/>
          <p:nvPr/>
        </p:nvSpPr>
        <p:spPr>
          <a:xfrm>
            <a:off x="0" y="-1410"/>
            <a:ext cx="4797287" cy="1107996"/>
          </a:xfrm>
          <a:prstGeom prst="rect">
            <a:avLst/>
          </a:prstGeom>
          <a:noFill/>
        </p:spPr>
        <p:txBody>
          <a:bodyPr wrap="square" rtlCol="0">
            <a:spAutoFit/>
          </a:bodyPr>
          <a:lstStyle/>
          <a:p>
            <a:pPr algn="ctr"/>
            <a:r>
              <a:rPr lang="en-US" sz="2200" b="1" dirty="0"/>
              <a:t>5</a:t>
            </a:r>
            <a:r>
              <a:rPr lang="en-US" sz="2200" b="1" baseline="30000" dirty="0"/>
              <a:t>th</a:t>
            </a:r>
            <a:r>
              <a:rPr lang="en-US" sz="2200" b="1" dirty="0"/>
              <a:t> Glorious Mystery</a:t>
            </a:r>
          </a:p>
          <a:p>
            <a:pPr algn="ctr"/>
            <a:r>
              <a:rPr lang="en-US" sz="2200" b="1" dirty="0"/>
              <a:t>The Coronation of Mary </a:t>
            </a:r>
          </a:p>
          <a:p>
            <a:pPr algn="ctr"/>
            <a:r>
              <a:rPr lang="en-US" sz="2200" b="1" dirty="0"/>
              <a:t>Queen of the Universe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13" y="1139716"/>
            <a:ext cx="3306245" cy="3588977"/>
          </a:xfrm>
          <a:prstGeom prst="rect">
            <a:avLst/>
          </a:prstGeom>
        </p:spPr>
      </p:pic>
      <p:sp>
        <p:nvSpPr>
          <p:cNvPr id="2" name="TextBox 1">
            <a:extLst>
              <a:ext uri="{FF2B5EF4-FFF2-40B4-BE49-F238E27FC236}">
                <a16:creationId xmlns:a16="http://schemas.microsoft.com/office/drawing/2014/main" id="{CED31CF7-DF42-4933-9152-0145A3693AC4}"/>
              </a:ext>
            </a:extLst>
          </p:cNvPr>
          <p:cNvSpPr txBox="1"/>
          <p:nvPr/>
        </p:nvSpPr>
        <p:spPr>
          <a:xfrm>
            <a:off x="132522" y="4761824"/>
            <a:ext cx="4851247" cy="2031325"/>
          </a:xfrm>
          <a:prstGeom prst="rect">
            <a:avLst/>
          </a:prstGeom>
          <a:noFill/>
        </p:spPr>
        <p:txBody>
          <a:bodyPr wrap="square" rtlCol="0">
            <a:spAutoFit/>
          </a:bodyPr>
          <a:lstStyle/>
          <a:p>
            <a:r>
              <a:rPr lang="en-US" b="1" dirty="0"/>
              <a:t>You are the glory of Jerusalem… you are the splendid boast of our people… God is pleased with what you have wrought. May you be blessed by the Lord Almighty forever and ever. (Judith 15, 9-10)</a:t>
            </a:r>
          </a:p>
          <a:p>
            <a:endParaRPr lang="en-US" b="1" dirty="0"/>
          </a:p>
          <a:p>
            <a:r>
              <a:rPr lang="en-US" b="1" dirty="0"/>
              <a:t>Fruit of the Mystery: Trust in Mary’s Intercession</a:t>
            </a:r>
          </a:p>
        </p:txBody>
      </p:sp>
    </p:spTree>
    <p:extLst>
      <p:ext uri="{BB962C8B-B14F-4D97-AF65-F5344CB8AC3E}">
        <p14:creationId xmlns:p14="http://schemas.microsoft.com/office/powerpoint/2010/main" val="26923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4242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51682-7C97-4A03-B4D6-4604D22FF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782" y="3386915"/>
            <a:ext cx="3333975" cy="3590542"/>
          </a:xfrm>
          <a:prstGeom prst="rect">
            <a:avLst/>
          </a:prstGeom>
          <a:ln>
            <a:noFill/>
          </a:ln>
          <a:effectLst>
            <a:softEdge rad="112500"/>
          </a:effectLst>
        </p:spPr>
      </p:pic>
      <p:pic>
        <p:nvPicPr>
          <p:cNvPr id="3090" name="Picture 18" descr="Star Gold Png Clipart by clipartcotttage on DeviantArt">
            <a:extLst>
              <a:ext uri="{FF2B5EF4-FFF2-40B4-BE49-F238E27FC236}">
                <a16:creationId xmlns:a16="http://schemas.microsoft.com/office/drawing/2014/main" id="{5662D1D4-3DDD-44A2-BC77-07DCEA9F6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93" y="5147247"/>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Star Gold Png Clipart by clipartcotttage on DeviantArt">
            <a:extLst>
              <a:ext uri="{FF2B5EF4-FFF2-40B4-BE49-F238E27FC236}">
                <a16:creationId xmlns:a16="http://schemas.microsoft.com/office/drawing/2014/main" id="{2B24E115-22AB-48BE-935E-ECC15A459C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4048" y="4003898"/>
            <a:ext cx="1687387" cy="1633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Star Gold Png Clipart by clipartcotttage on DeviantArt">
            <a:extLst>
              <a:ext uri="{FF2B5EF4-FFF2-40B4-BE49-F238E27FC236}">
                <a16:creationId xmlns:a16="http://schemas.microsoft.com/office/drawing/2014/main" id="{639D403A-A69D-447B-962C-923D3473E9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4258" y="5114809"/>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Star Gold Png Clipart by clipartcotttage on DeviantArt">
            <a:extLst>
              <a:ext uri="{FF2B5EF4-FFF2-40B4-BE49-F238E27FC236}">
                <a16:creationId xmlns:a16="http://schemas.microsoft.com/office/drawing/2014/main" id="{061C43B4-766E-4D1D-9A53-45F766BC4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437" y="3826930"/>
            <a:ext cx="1686647" cy="16326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Star Gold Png Clipart by clipartcotttage on DeviantArt">
            <a:extLst>
              <a:ext uri="{FF2B5EF4-FFF2-40B4-BE49-F238E27FC236}">
                <a16:creationId xmlns:a16="http://schemas.microsoft.com/office/drawing/2014/main" id="{3A8EA9D4-1F12-46EC-83FD-D946038FF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6626" y="887021"/>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8" descr="Star Gold Png Clipart by clipartcotttage on DeviantArt">
            <a:extLst>
              <a:ext uri="{FF2B5EF4-FFF2-40B4-BE49-F238E27FC236}">
                <a16:creationId xmlns:a16="http://schemas.microsoft.com/office/drawing/2014/main" id="{F3498DA9-C2DC-4971-9F13-1D3E4B62AD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5546" y="160128"/>
            <a:ext cx="1618281" cy="15664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Star Gold Png Clipart by clipartcotttage on DeviantArt">
            <a:extLst>
              <a:ext uri="{FF2B5EF4-FFF2-40B4-BE49-F238E27FC236}">
                <a16:creationId xmlns:a16="http://schemas.microsoft.com/office/drawing/2014/main" id="{FB985B70-96B0-469F-845C-786CCCEF8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0334" y="-89239"/>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Star Gold Png Clipart by clipartcotttage on DeviantArt">
            <a:extLst>
              <a:ext uri="{FF2B5EF4-FFF2-40B4-BE49-F238E27FC236}">
                <a16:creationId xmlns:a16="http://schemas.microsoft.com/office/drawing/2014/main" id="{03F5C45A-3004-491A-9286-D823757C36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335" y="345011"/>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Star Gold Png Clipart by clipartcotttage on DeviantArt">
            <a:extLst>
              <a:ext uri="{FF2B5EF4-FFF2-40B4-BE49-F238E27FC236}">
                <a16:creationId xmlns:a16="http://schemas.microsoft.com/office/drawing/2014/main" id="{D4401966-75CC-4A57-9E9C-AF858CD7A2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228" y="998676"/>
            <a:ext cx="1687386" cy="16333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Star Gold Png Clipart by clipartcotttage on DeviantArt">
            <a:extLst>
              <a:ext uri="{FF2B5EF4-FFF2-40B4-BE49-F238E27FC236}">
                <a16:creationId xmlns:a16="http://schemas.microsoft.com/office/drawing/2014/main" id="{3D24C8A2-2EA5-40CC-8D85-81A7193EA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798" y="2354120"/>
            <a:ext cx="1573233" cy="15228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Star Gold Png Clipart by clipartcotttage on DeviantArt">
            <a:extLst>
              <a:ext uri="{FF2B5EF4-FFF2-40B4-BE49-F238E27FC236}">
                <a16:creationId xmlns:a16="http://schemas.microsoft.com/office/drawing/2014/main" id="{751FBF0C-F1BD-47F4-8319-EDEC1B7985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1056" y="2377317"/>
            <a:ext cx="1727655" cy="167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EEE9BE-720F-4E6C-9E7E-02D8CF2BA0CC}"/>
              </a:ext>
            </a:extLst>
          </p:cNvPr>
          <p:cNvSpPr txBox="1"/>
          <p:nvPr/>
        </p:nvSpPr>
        <p:spPr>
          <a:xfrm>
            <a:off x="7808404" y="5713391"/>
            <a:ext cx="993163" cy="369332"/>
          </a:xfrm>
          <a:prstGeom prst="rect">
            <a:avLst/>
          </a:prstGeom>
          <a:noFill/>
        </p:spPr>
        <p:txBody>
          <a:bodyPr wrap="square" rtlCol="0">
            <a:spAutoFit/>
          </a:bodyPr>
          <a:lstStyle/>
          <a:p>
            <a:r>
              <a:rPr lang="en-US" b="1" dirty="0"/>
              <a:t>Isabella</a:t>
            </a:r>
          </a:p>
        </p:txBody>
      </p:sp>
      <p:sp>
        <p:nvSpPr>
          <p:cNvPr id="4" name="TextBox 3">
            <a:extLst>
              <a:ext uri="{FF2B5EF4-FFF2-40B4-BE49-F238E27FC236}">
                <a16:creationId xmlns:a16="http://schemas.microsoft.com/office/drawing/2014/main" id="{3CBD5EBD-0E81-40D7-9BCF-4E17C1B26151}"/>
              </a:ext>
            </a:extLst>
          </p:cNvPr>
          <p:cNvSpPr txBox="1"/>
          <p:nvPr/>
        </p:nvSpPr>
        <p:spPr>
          <a:xfrm>
            <a:off x="8995526" y="4635927"/>
            <a:ext cx="1037983" cy="369332"/>
          </a:xfrm>
          <a:prstGeom prst="rect">
            <a:avLst/>
          </a:prstGeom>
          <a:noFill/>
        </p:spPr>
        <p:txBody>
          <a:bodyPr wrap="square" rtlCol="0">
            <a:spAutoFit/>
          </a:bodyPr>
          <a:lstStyle/>
          <a:p>
            <a:r>
              <a:rPr lang="en-US" b="1" dirty="0"/>
              <a:t>Rafael</a:t>
            </a:r>
          </a:p>
        </p:txBody>
      </p:sp>
      <p:sp>
        <p:nvSpPr>
          <p:cNvPr id="5" name="TextBox 4">
            <a:extLst>
              <a:ext uri="{FF2B5EF4-FFF2-40B4-BE49-F238E27FC236}">
                <a16:creationId xmlns:a16="http://schemas.microsoft.com/office/drawing/2014/main" id="{537E2AF8-9D3A-4D65-A2D6-E7153ED80B49}"/>
              </a:ext>
            </a:extLst>
          </p:cNvPr>
          <p:cNvSpPr txBox="1"/>
          <p:nvPr/>
        </p:nvSpPr>
        <p:spPr>
          <a:xfrm>
            <a:off x="9514518" y="3008926"/>
            <a:ext cx="1258577" cy="369332"/>
          </a:xfrm>
          <a:prstGeom prst="rect">
            <a:avLst/>
          </a:prstGeom>
          <a:noFill/>
        </p:spPr>
        <p:txBody>
          <a:bodyPr wrap="square" rtlCol="0">
            <a:spAutoFit/>
          </a:bodyPr>
          <a:lstStyle/>
          <a:p>
            <a:r>
              <a:rPr lang="en-US" b="1" dirty="0"/>
              <a:t>Alessandro</a:t>
            </a:r>
          </a:p>
        </p:txBody>
      </p:sp>
      <p:sp>
        <p:nvSpPr>
          <p:cNvPr id="6" name="TextBox 5">
            <a:extLst>
              <a:ext uri="{FF2B5EF4-FFF2-40B4-BE49-F238E27FC236}">
                <a16:creationId xmlns:a16="http://schemas.microsoft.com/office/drawing/2014/main" id="{19920C1C-47F2-453B-B868-BE0484C5D40F}"/>
              </a:ext>
            </a:extLst>
          </p:cNvPr>
          <p:cNvSpPr txBox="1"/>
          <p:nvPr/>
        </p:nvSpPr>
        <p:spPr>
          <a:xfrm>
            <a:off x="8782541" y="1606772"/>
            <a:ext cx="1192880" cy="369332"/>
          </a:xfrm>
          <a:prstGeom prst="rect">
            <a:avLst/>
          </a:prstGeom>
          <a:noFill/>
        </p:spPr>
        <p:txBody>
          <a:bodyPr wrap="square" rtlCol="0">
            <a:spAutoFit/>
          </a:bodyPr>
          <a:lstStyle/>
          <a:p>
            <a:r>
              <a:rPr lang="en-US" b="1" dirty="0"/>
              <a:t>Katherine</a:t>
            </a:r>
          </a:p>
        </p:txBody>
      </p:sp>
      <p:sp>
        <p:nvSpPr>
          <p:cNvPr id="7" name="TextBox 6">
            <a:extLst>
              <a:ext uri="{FF2B5EF4-FFF2-40B4-BE49-F238E27FC236}">
                <a16:creationId xmlns:a16="http://schemas.microsoft.com/office/drawing/2014/main" id="{E8CA3E2A-0600-406E-BB6D-8545DBA59FE7}"/>
              </a:ext>
            </a:extLst>
          </p:cNvPr>
          <p:cNvSpPr txBox="1"/>
          <p:nvPr/>
        </p:nvSpPr>
        <p:spPr>
          <a:xfrm>
            <a:off x="7209221" y="990566"/>
            <a:ext cx="845836" cy="369332"/>
          </a:xfrm>
          <a:prstGeom prst="rect">
            <a:avLst/>
          </a:prstGeom>
          <a:noFill/>
        </p:spPr>
        <p:txBody>
          <a:bodyPr wrap="square" rtlCol="0">
            <a:spAutoFit/>
          </a:bodyPr>
          <a:lstStyle/>
          <a:p>
            <a:r>
              <a:rPr lang="en-US" b="1" dirty="0"/>
              <a:t>Austin</a:t>
            </a:r>
          </a:p>
        </p:txBody>
      </p:sp>
      <p:sp>
        <p:nvSpPr>
          <p:cNvPr id="8" name="TextBox 7">
            <a:extLst>
              <a:ext uri="{FF2B5EF4-FFF2-40B4-BE49-F238E27FC236}">
                <a16:creationId xmlns:a16="http://schemas.microsoft.com/office/drawing/2014/main" id="{1C4385A7-963D-4A9A-8D45-D12FEA720790}"/>
              </a:ext>
            </a:extLst>
          </p:cNvPr>
          <p:cNvSpPr txBox="1"/>
          <p:nvPr/>
        </p:nvSpPr>
        <p:spPr>
          <a:xfrm>
            <a:off x="5649377" y="526462"/>
            <a:ext cx="810665" cy="369332"/>
          </a:xfrm>
          <a:prstGeom prst="rect">
            <a:avLst/>
          </a:prstGeom>
          <a:noFill/>
        </p:spPr>
        <p:txBody>
          <a:bodyPr wrap="square" rtlCol="0">
            <a:spAutoFit/>
          </a:bodyPr>
          <a:lstStyle/>
          <a:p>
            <a:r>
              <a:rPr lang="en-US" b="1" dirty="0"/>
              <a:t>Nicole</a:t>
            </a:r>
          </a:p>
        </p:txBody>
      </p:sp>
      <p:sp>
        <p:nvSpPr>
          <p:cNvPr id="9" name="TextBox 8">
            <a:extLst>
              <a:ext uri="{FF2B5EF4-FFF2-40B4-BE49-F238E27FC236}">
                <a16:creationId xmlns:a16="http://schemas.microsoft.com/office/drawing/2014/main" id="{018D3528-15F2-4F2D-A4EB-BAE3F5F57E77}"/>
              </a:ext>
            </a:extLst>
          </p:cNvPr>
          <p:cNvSpPr txBox="1"/>
          <p:nvPr/>
        </p:nvSpPr>
        <p:spPr>
          <a:xfrm>
            <a:off x="3827977" y="850775"/>
            <a:ext cx="1129124" cy="369332"/>
          </a:xfrm>
          <a:prstGeom prst="rect">
            <a:avLst/>
          </a:prstGeom>
          <a:noFill/>
        </p:spPr>
        <p:txBody>
          <a:bodyPr wrap="square" rtlCol="0">
            <a:spAutoFit/>
          </a:bodyPr>
          <a:lstStyle/>
          <a:p>
            <a:r>
              <a:rPr lang="en-US" b="1" dirty="0"/>
              <a:t>Rafael</a:t>
            </a:r>
          </a:p>
        </p:txBody>
      </p:sp>
      <p:sp>
        <p:nvSpPr>
          <p:cNvPr id="10" name="TextBox 9">
            <a:extLst>
              <a:ext uri="{FF2B5EF4-FFF2-40B4-BE49-F238E27FC236}">
                <a16:creationId xmlns:a16="http://schemas.microsoft.com/office/drawing/2014/main" id="{B8DC0904-532E-43E9-8F2D-84DCD75439F6}"/>
              </a:ext>
            </a:extLst>
          </p:cNvPr>
          <p:cNvSpPr txBox="1"/>
          <p:nvPr/>
        </p:nvSpPr>
        <p:spPr>
          <a:xfrm>
            <a:off x="2294799" y="1446039"/>
            <a:ext cx="883607" cy="369332"/>
          </a:xfrm>
          <a:prstGeom prst="rect">
            <a:avLst/>
          </a:prstGeom>
          <a:noFill/>
        </p:spPr>
        <p:txBody>
          <a:bodyPr wrap="square" rtlCol="0">
            <a:spAutoFit/>
          </a:bodyPr>
          <a:lstStyle/>
          <a:p>
            <a:r>
              <a:rPr lang="en-US" b="1" dirty="0"/>
              <a:t>Daniel</a:t>
            </a:r>
          </a:p>
        </p:txBody>
      </p:sp>
      <p:sp>
        <p:nvSpPr>
          <p:cNvPr id="11" name="TextBox 10">
            <a:extLst>
              <a:ext uri="{FF2B5EF4-FFF2-40B4-BE49-F238E27FC236}">
                <a16:creationId xmlns:a16="http://schemas.microsoft.com/office/drawing/2014/main" id="{8632EA95-B952-4C15-9D35-5E6D32E2D3A4}"/>
              </a:ext>
            </a:extLst>
          </p:cNvPr>
          <p:cNvSpPr txBox="1"/>
          <p:nvPr/>
        </p:nvSpPr>
        <p:spPr>
          <a:xfrm>
            <a:off x="1318429" y="2871811"/>
            <a:ext cx="1209820" cy="369332"/>
          </a:xfrm>
          <a:prstGeom prst="rect">
            <a:avLst/>
          </a:prstGeom>
          <a:noFill/>
        </p:spPr>
        <p:txBody>
          <a:bodyPr wrap="square" rtlCol="0">
            <a:spAutoFit/>
          </a:bodyPr>
          <a:lstStyle/>
          <a:p>
            <a:r>
              <a:rPr lang="en-US" b="1" dirty="0"/>
              <a:t>Alejandro</a:t>
            </a:r>
          </a:p>
        </p:txBody>
      </p:sp>
      <p:sp>
        <p:nvSpPr>
          <p:cNvPr id="12" name="TextBox 11">
            <a:extLst>
              <a:ext uri="{FF2B5EF4-FFF2-40B4-BE49-F238E27FC236}">
                <a16:creationId xmlns:a16="http://schemas.microsoft.com/office/drawing/2014/main" id="{51EF9604-AC0A-4A23-97DE-F50195C78E3D}"/>
              </a:ext>
            </a:extLst>
          </p:cNvPr>
          <p:cNvSpPr txBox="1"/>
          <p:nvPr/>
        </p:nvSpPr>
        <p:spPr>
          <a:xfrm>
            <a:off x="2103305" y="4394701"/>
            <a:ext cx="878910" cy="369332"/>
          </a:xfrm>
          <a:prstGeom prst="rect">
            <a:avLst/>
          </a:prstGeom>
          <a:noFill/>
        </p:spPr>
        <p:txBody>
          <a:bodyPr wrap="square" rtlCol="0">
            <a:spAutoFit/>
          </a:bodyPr>
          <a:lstStyle/>
          <a:p>
            <a:r>
              <a:rPr lang="en-US" b="1" dirty="0"/>
              <a:t>Logan</a:t>
            </a:r>
          </a:p>
        </p:txBody>
      </p:sp>
      <p:sp>
        <p:nvSpPr>
          <p:cNvPr id="23" name="TextBox 22">
            <a:extLst>
              <a:ext uri="{FF2B5EF4-FFF2-40B4-BE49-F238E27FC236}">
                <a16:creationId xmlns:a16="http://schemas.microsoft.com/office/drawing/2014/main" id="{02190C0E-96F7-477B-9BEC-1A58D3ED63BD}"/>
              </a:ext>
            </a:extLst>
          </p:cNvPr>
          <p:cNvSpPr txBox="1"/>
          <p:nvPr/>
        </p:nvSpPr>
        <p:spPr>
          <a:xfrm>
            <a:off x="3083076" y="5674009"/>
            <a:ext cx="1106106" cy="369332"/>
          </a:xfrm>
          <a:prstGeom prst="rect">
            <a:avLst/>
          </a:prstGeom>
          <a:noFill/>
        </p:spPr>
        <p:txBody>
          <a:bodyPr wrap="square" rtlCol="0">
            <a:spAutoFit/>
          </a:bodyPr>
          <a:lstStyle/>
          <a:p>
            <a:r>
              <a:rPr lang="en-US" b="1" dirty="0"/>
              <a:t>Gabriela</a:t>
            </a:r>
          </a:p>
        </p:txBody>
      </p:sp>
    </p:spTree>
    <p:extLst>
      <p:ext uri="{BB962C8B-B14F-4D97-AF65-F5344CB8AC3E}">
        <p14:creationId xmlns:p14="http://schemas.microsoft.com/office/powerpoint/2010/main" val="248429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348A-C8F2-49A7-A893-19C45798848C}"/>
              </a:ext>
            </a:extLst>
          </p:cNvPr>
          <p:cNvSpPr>
            <a:spLocks noGrp="1"/>
          </p:cNvSpPr>
          <p:nvPr>
            <p:ph type="title"/>
          </p:nvPr>
        </p:nvSpPr>
        <p:spPr>
          <a:xfrm>
            <a:off x="1857531" y="959370"/>
            <a:ext cx="5622561" cy="789118"/>
          </a:xfrm>
        </p:spPr>
        <p:txBody>
          <a:bodyPr/>
          <a:lstStyle/>
          <a:p>
            <a:pPr algn="ctr"/>
            <a:r>
              <a:rPr lang="en-US" b="1" dirty="0"/>
              <a:t>Why Pray the Rosary?</a:t>
            </a:r>
          </a:p>
        </p:txBody>
      </p:sp>
      <p:sp>
        <p:nvSpPr>
          <p:cNvPr id="3" name="TextBox 2">
            <a:extLst>
              <a:ext uri="{FF2B5EF4-FFF2-40B4-BE49-F238E27FC236}">
                <a16:creationId xmlns:a16="http://schemas.microsoft.com/office/drawing/2014/main" id="{4E9897E3-7D67-49ED-9E0E-92058B5A2AAA}"/>
              </a:ext>
            </a:extLst>
          </p:cNvPr>
          <p:cNvSpPr txBox="1"/>
          <p:nvPr/>
        </p:nvSpPr>
        <p:spPr>
          <a:xfrm>
            <a:off x="178633" y="2609032"/>
            <a:ext cx="8834204" cy="553998"/>
          </a:xfrm>
          <a:prstGeom prst="rect">
            <a:avLst/>
          </a:prstGeom>
          <a:noFill/>
        </p:spPr>
        <p:txBody>
          <a:bodyPr wrap="square" rtlCol="0">
            <a:spAutoFit/>
          </a:bodyPr>
          <a:lstStyle/>
          <a:p>
            <a:r>
              <a:rPr lang="en-US" sz="3000" b="1" dirty="0">
                <a:latin typeface="+mj-lt"/>
                <a:ea typeface="+mj-ea"/>
                <a:cs typeface="+mj-cs"/>
              </a:rPr>
              <a:t>1 - The Rosary is the spiritual sword that conquers evil.</a:t>
            </a:r>
          </a:p>
        </p:txBody>
      </p:sp>
      <p:sp>
        <p:nvSpPr>
          <p:cNvPr id="4" name="TextBox 3">
            <a:extLst>
              <a:ext uri="{FF2B5EF4-FFF2-40B4-BE49-F238E27FC236}">
                <a16:creationId xmlns:a16="http://schemas.microsoft.com/office/drawing/2014/main" id="{5B847B3C-EA37-4295-A2E4-0526CFAE38EF}"/>
              </a:ext>
            </a:extLst>
          </p:cNvPr>
          <p:cNvSpPr txBox="1"/>
          <p:nvPr/>
        </p:nvSpPr>
        <p:spPr>
          <a:xfrm>
            <a:off x="187377" y="3253650"/>
            <a:ext cx="8957737" cy="553998"/>
          </a:xfrm>
          <a:prstGeom prst="rect">
            <a:avLst/>
          </a:prstGeom>
          <a:noFill/>
        </p:spPr>
        <p:txBody>
          <a:bodyPr wrap="square" rtlCol="0">
            <a:spAutoFit/>
          </a:bodyPr>
          <a:lstStyle/>
          <a:p>
            <a:r>
              <a:rPr lang="en-US" sz="3000" b="1" dirty="0">
                <a:latin typeface="+mj-lt"/>
                <a:ea typeface="+mj-ea"/>
                <a:cs typeface="+mj-cs"/>
              </a:rPr>
              <a:t>2 - The Rosary teaches the life of Jesus and brings peace.</a:t>
            </a:r>
          </a:p>
        </p:txBody>
      </p:sp>
      <p:sp>
        <p:nvSpPr>
          <p:cNvPr id="5" name="TextBox 4">
            <a:extLst>
              <a:ext uri="{FF2B5EF4-FFF2-40B4-BE49-F238E27FC236}">
                <a16:creationId xmlns:a16="http://schemas.microsoft.com/office/drawing/2014/main" id="{A254F1FB-69AB-47BF-B1E5-9A22E6F84100}"/>
              </a:ext>
            </a:extLst>
          </p:cNvPr>
          <p:cNvSpPr txBox="1"/>
          <p:nvPr/>
        </p:nvSpPr>
        <p:spPr>
          <a:xfrm>
            <a:off x="178633" y="3912475"/>
            <a:ext cx="10777927" cy="553998"/>
          </a:xfrm>
          <a:prstGeom prst="rect">
            <a:avLst/>
          </a:prstGeom>
          <a:noFill/>
        </p:spPr>
        <p:txBody>
          <a:bodyPr wrap="square" rtlCol="0">
            <a:spAutoFit/>
          </a:bodyPr>
          <a:lstStyle/>
          <a:p>
            <a:r>
              <a:rPr lang="en-US" sz="3000" b="1" dirty="0">
                <a:latin typeface="+mj-lt"/>
                <a:ea typeface="+mj-ea"/>
                <a:cs typeface="+mj-cs"/>
              </a:rPr>
              <a:t>3 - The Rosary teaches virtue which is necessary to grow in holiness.</a:t>
            </a:r>
          </a:p>
        </p:txBody>
      </p:sp>
      <p:sp>
        <p:nvSpPr>
          <p:cNvPr id="6" name="TextBox 5">
            <a:extLst>
              <a:ext uri="{FF2B5EF4-FFF2-40B4-BE49-F238E27FC236}">
                <a16:creationId xmlns:a16="http://schemas.microsoft.com/office/drawing/2014/main" id="{BD387E63-2397-4C50-AE1F-B4E97B2E2906}"/>
              </a:ext>
            </a:extLst>
          </p:cNvPr>
          <p:cNvSpPr txBox="1"/>
          <p:nvPr/>
        </p:nvSpPr>
        <p:spPr>
          <a:xfrm>
            <a:off x="178633" y="4531622"/>
            <a:ext cx="10912839" cy="553998"/>
          </a:xfrm>
          <a:prstGeom prst="rect">
            <a:avLst/>
          </a:prstGeom>
          <a:noFill/>
        </p:spPr>
        <p:txBody>
          <a:bodyPr wrap="square" rtlCol="0">
            <a:spAutoFit/>
          </a:bodyPr>
          <a:lstStyle/>
          <a:p>
            <a:r>
              <a:rPr lang="en-US" sz="3000" b="1" dirty="0">
                <a:latin typeface="+mj-lt"/>
                <a:ea typeface="+mj-ea"/>
                <a:cs typeface="+mj-cs"/>
              </a:rPr>
              <a:t>4 - The Rosary is an expression of our love for Jesus and Mary.</a:t>
            </a:r>
          </a:p>
        </p:txBody>
      </p:sp>
      <p:pic>
        <p:nvPicPr>
          <p:cNvPr id="1026" name="Picture 2" descr="Taking Heaven by Storm - Missionaries of the Holy Family">
            <a:extLst>
              <a:ext uri="{FF2B5EF4-FFF2-40B4-BE49-F238E27FC236}">
                <a16:creationId xmlns:a16="http://schemas.microsoft.com/office/drawing/2014/main" id="{4B432B49-524C-4EC3-8C68-153113DD4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115" y="123140"/>
            <a:ext cx="2883241" cy="3724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F72F91-5FDE-42E2-9058-E002F6C20298}"/>
              </a:ext>
            </a:extLst>
          </p:cNvPr>
          <p:cNvSpPr txBox="1"/>
          <p:nvPr/>
        </p:nvSpPr>
        <p:spPr>
          <a:xfrm>
            <a:off x="187378" y="5150769"/>
            <a:ext cx="11504950" cy="553998"/>
          </a:xfrm>
          <a:prstGeom prst="rect">
            <a:avLst/>
          </a:prstGeom>
          <a:noFill/>
        </p:spPr>
        <p:txBody>
          <a:bodyPr wrap="square" rtlCol="0">
            <a:spAutoFit/>
          </a:bodyPr>
          <a:lstStyle/>
          <a:p>
            <a:r>
              <a:rPr lang="en-US" sz="3000" b="1" dirty="0">
                <a:latin typeface="+mj-lt"/>
                <a:ea typeface="+mj-ea"/>
                <a:cs typeface="+mj-cs"/>
              </a:rPr>
              <a:t>5 </a:t>
            </a:r>
            <a:r>
              <a:rPr lang="en-US" sz="3000" b="1" dirty="0"/>
              <a:t>–</a:t>
            </a:r>
            <a:r>
              <a:rPr lang="en-US" sz="3000" b="1" dirty="0">
                <a:latin typeface="+mj-lt"/>
                <a:ea typeface="+mj-ea"/>
                <a:cs typeface="+mj-cs"/>
              </a:rPr>
              <a:t> The Church gives plenary and partial indulgences for praying the Rosary.</a:t>
            </a:r>
          </a:p>
        </p:txBody>
      </p:sp>
      <p:sp>
        <p:nvSpPr>
          <p:cNvPr id="10" name="TextBox 9">
            <a:extLst>
              <a:ext uri="{FF2B5EF4-FFF2-40B4-BE49-F238E27FC236}">
                <a16:creationId xmlns:a16="http://schemas.microsoft.com/office/drawing/2014/main" id="{D254E299-5280-4C50-BF02-FDE926EC6320}"/>
              </a:ext>
            </a:extLst>
          </p:cNvPr>
          <p:cNvSpPr txBox="1"/>
          <p:nvPr/>
        </p:nvSpPr>
        <p:spPr>
          <a:xfrm>
            <a:off x="187378" y="5742243"/>
            <a:ext cx="11504950" cy="553998"/>
          </a:xfrm>
          <a:prstGeom prst="rect">
            <a:avLst/>
          </a:prstGeom>
          <a:noFill/>
        </p:spPr>
        <p:txBody>
          <a:bodyPr wrap="square" rtlCol="0">
            <a:spAutoFit/>
          </a:bodyPr>
          <a:lstStyle/>
          <a:p>
            <a:r>
              <a:rPr lang="en-US" sz="3000" b="1" dirty="0">
                <a:latin typeface="+mj-lt"/>
                <a:ea typeface="+mj-ea"/>
                <a:cs typeface="+mj-cs"/>
              </a:rPr>
              <a:t>6 </a:t>
            </a:r>
            <a:r>
              <a:rPr lang="en-US" sz="3000" b="1" dirty="0"/>
              <a:t>-</a:t>
            </a:r>
            <a:r>
              <a:rPr lang="en-US" sz="3000" b="1" dirty="0">
                <a:latin typeface="+mj-lt"/>
                <a:ea typeface="+mj-ea"/>
                <a:cs typeface="+mj-cs"/>
              </a:rPr>
              <a:t> Fifteen promises of the Virgin Mary for those who pray the Rosary.</a:t>
            </a:r>
          </a:p>
        </p:txBody>
      </p:sp>
    </p:spTree>
    <p:extLst>
      <p:ext uri="{BB962C8B-B14F-4D97-AF65-F5344CB8AC3E}">
        <p14:creationId xmlns:p14="http://schemas.microsoft.com/office/powerpoint/2010/main" val="17298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15 Promises Of The Rosary According To The Virgin Mary Infographic Visual Guide">
            <a:extLst>
              <a:ext uri="{FF2B5EF4-FFF2-40B4-BE49-F238E27FC236}">
                <a16:creationId xmlns:a16="http://schemas.microsoft.com/office/drawing/2014/main" id="{A7372E87-86B8-4C7A-9720-AF9A829C1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8"/>
            <a:ext cx="12192000" cy="68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1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20627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259254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27938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41230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997"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184" y="59326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947"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473" y="544097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296" y="4998380"/>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553" y="533714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660" y="64689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30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680" y="17250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778" y="3651214"/>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839" y="510018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3375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744" y="167512"/>
            <a:ext cx="1453792" cy="1453792"/>
          </a:xfrm>
          <a:prstGeom prst="rect">
            <a:avLst/>
          </a:prstGeom>
        </p:spPr>
      </p:pic>
      <p:sp>
        <p:nvSpPr>
          <p:cNvPr id="5" name="TextBox 4"/>
          <p:cNvSpPr txBox="1"/>
          <p:nvPr/>
        </p:nvSpPr>
        <p:spPr>
          <a:xfrm>
            <a:off x="737978" y="0"/>
            <a:ext cx="3345717" cy="769441"/>
          </a:xfrm>
          <a:prstGeom prst="rect">
            <a:avLst/>
          </a:prstGeom>
          <a:noFill/>
        </p:spPr>
        <p:txBody>
          <a:bodyPr wrap="square" rtlCol="0">
            <a:spAutoFit/>
          </a:bodyPr>
          <a:lstStyle/>
          <a:p>
            <a:pPr algn="ctr"/>
            <a:r>
              <a:rPr lang="en-US" sz="2200" b="1" dirty="0"/>
              <a:t>1</a:t>
            </a:r>
            <a:r>
              <a:rPr lang="en-US" sz="2200" b="1" baseline="30000" dirty="0"/>
              <a:t>st</a:t>
            </a:r>
            <a:r>
              <a:rPr lang="en-US" sz="2200" b="1" dirty="0"/>
              <a:t> Glorious Mystery</a:t>
            </a:r>
          </a:p>
          <a:p>
            <a:pPr algn="ctr"/>
            <a:r>
              <a:rPr lang="en-US" sz="2200" b="1" dirty="0"/>
              <a:t>The Resurrection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008" y="769441"/>
            <a:ext cx="2966628" cy="3908576"/>
          </a:xfrm>
          <a:prstGeom prst="rect">
            <a:avLst/>
          </a:prstGeom>
        </p:spPr>
      </p:pic>
      <p:sp>
        <p:nvSpPr>
          <p:cNvPr id="2" name="TextBox 1">
            <a:extLst>
              <a:ext uri="{FF2B5EF4-FFF2-40B4-BE49-F238E27FC236}">
                <a16:creationId xmlns:a16="http://schemas.microsoft.com/office/drawing/2014/main" id="{4FF11C0B-07E2-42E6-9965-D858C44A789E}"/>
              </a:ext>
            </a:extLst>
          </p:cNvPr>
          <p:cNvSpPr txBox="1"/>
          <p:nvPr/>
        </p:nvSpPr>
        <p:spPr>
          <a:xfrm>
            <a:off x="152863" y="4809009"/>
            <a:ext cx="4470055" cy="2031325"/>
          </a:xfrm>
          <a:prstGeom prst="rect">
            <a:avLst/>
          </a:prstGeom>
          <a:noFill/>
        </p:spPr>
        <p:txBody>
          <a:bodyPr wrap="square" rtlCol="0">
            <a:spAutoFit/>
          </a:bodyPr>
          <a:lstStyle/>
          <a:p>
            <a:pPr algn="ctr"/>
            <a:r>
              <a:rPr lang="en-US" b="1" dirty="0"/>
              <a:t>You need not be amazed! You are looking for Jesus of Nazareth, the one who was crucified. He has been raised up; He is not here. See the place where they laid Him.” (Mark 16, 6)</a:t>
            </a:r>
          </a:p>
          <a:p>
            <a:pPr algn="ctr"/>
            <a:endParaRPr lang="en-US" b="1" dirty="0"/>
          </a:p>
          <a:p>
            <a:pPr algn="ctr"/>
            <a:r>
              <a:rPr lang="en-US" b="1" dirty="0"/>
              <a:t>Fruit of the Mystery: Faith</a:t>
            </a:r>
          </a:p>
        </p:txBody>
      </p:sp>
    </p:spTree>
    <p:extLst>
      <p:ext uri="{BB962C8B-B14F-4D97-AF65-F5344CB8AC3E}">
        <p14:creationId xmlns:p14="http://schemas.microsoft.com/office/powerpoint/2010/main" val="21578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164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1205</Words>
  <Application>Microsoft Office PowerPoint</Application>
  <PresentationFormat>Widescreen</PresentationFormat>
  <Paragraphs>128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lpstr>PowerPoint Presentation</vt:lpstr>
      <vt:lpstr>Why Pray the Rosary?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73</cp:revision>
  <dcterms:created xsi:type="dcterms:W3CDTF">2020-05-11T13:21:03Z</dcterms:created>
  <dcterms:modified xsi:type="dcterms:W3CDTF">2021-07-23T20:53:40Z</dcterms:modified>
</cp:coreProperties>
</file>