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4" r:id="rId3"/>
    <p:sldId id="338" r:id="rId4"/>
    <p:sldId id="339" r:id="rId5"/>
    <p:sldId id="331" r:id="rId6"/>
    <p:sldId id="332" r:id="rId7"/>
    <p:sldId id="340" r:id="rId8"/>
    <p:sldId id="326" r:id="rId9"/>
    <p:sldId id="343" r:id="rId10"/>
    <p:sldId id="327" r:id="rId11"/>
    <p:sldId id="345" r:id="rId12"/>
    <p:sldId id="328" r:id="rId13"/>
    <p:sldId id="342" r:id="rId14"/>
    <p:sldId id="329" r:id="rId15"/>
    <p:sldId id="341" r:id="rId16"/>
    <p:sldId id="330" r:id="rId17"/>
    <p:sldId id="337" r:id="rId18"/>
    <p:sldId id="333" r:id="rId19"/>
    <p:sldId id="334" r:id="rId20"/>
    <p:sldId id="336" r:id="rId21"/>
    <p:sldId id="335" r:id="rId22"/>
    <p:sldId id="346" r:id="rId23"/>
    <p:sldId id="347" r:id="rId24"/>
    <p:sldId id="3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Rosary-Luminous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038" y="339980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687" y="50186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6407" y="195083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403" y="5347705"/>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6997" y="484877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829"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41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731" y="1660845"/>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58" y="3703967"/>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1493" y="4940250"/>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397" y="13124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2854" y="151753"/>
            <a:ext cx="1453792" cy="1453792"/>
          </a:xfrm>
          <a:prstGeom prst="rect">
            <a:avLst/>
          </a:prstGeom>
        </p:spPr>
      </p:pic>
      <p:sp>
        <p:nvSpPr>
          <p:cNvPr id="4" name="TextBox 3"/>
          <p:cNvSpPr txBox="1"/>
          <p:nvPr/>
        </p:nvSpPr>
        <p:spPr>
          <a:xfrm>
            <a:off x="227427" y="-53795"/>
            <a:ext cx="4031686" cy="769441"/>
          </a:xfrm>
          <a:prstGeom prst="rect">
            <a:avLst/>
          </a:prstGeom>
          <a:noFill/>
        </p:spPr>
        <p:txBody>
          <a:bodyPr wrap="square" rtlCol="0">
            <a:spAutoFit/>
          </a:bodyPr>
          <a:lstStyle/>
          <a:p>
            <a:pPr algn="ctr"/>
            <a:r>
              <a:rPr lang="en-US" sz="2200" b="1" dirty="0"/>
              <a:t>2</a:t>
            </a:r>
            <a:r>
              <a:rPr lang="en-US" sz="2200" b="1" baseline="30000" dirty="0"/>
              <a:t>nd</a:t>
            </a:r>
            <a:r>
              <a:rPr lang="en-US" sz="2200" b="1" dirty="0"/>
              <a:t> Luminous Mystery</a:t>
            </a:r>
          </a:p>
          <a:p>
            <a:pPr algn="ctr"/>
            <a:r>
              <a:rPr lang="en-US" sz="2200" b="1" dirty="0"/>
              <a:t>The Wedding at Canaan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58" y="801728"/>
            <a:ext cx="3270837" cy="3990440"/>
          </a:xfrm>
          <a:prstGeom prst="rect">
            <a:avLst/>
          </a:prstGeom>
        </p:spPr>
      </p:pic>
      <p:sp>
        <p:nvSpPr>
          <p:cNvPr id="3" name="TextBox 2">
            <a:extLst>
              <a:ext uri="{FF2B5EF4-FFF2-40B4-BE49-F238E27FC236}">
                <a16:creationId xmlns:a16="http://schemas.microsoft.com/office/drawing/2014/main" id="{356098BD-A9C0-498A-AE55-36B1228A0777}"/>
              </a:ext>
            </a:extLst>
          </p:cNvPr>
          <p:cNvSpPr txBox="1"/>
          <p:nvPr/>
        </p:nvSpPr>
        <p:spPr>
          <a:xfrm>
            <a:off x="261479" y="4954952"/>
            <a:ext cx="4328930" cy="1661993"/>
          </a:xfrm>
          <a:prstGeom prst="rect">
            <a:avLst/>
          </a:prstGeom>
          <a:noFill/>
        </p:spPr>
        <p:txBody>
          <a:bodyPr wrap="square" rtlCol="0">
            <a:spAutoFit/>
          </a:bodyPr>
          <a:lstStyle/>
          <a:p>
            <a:pPr algn="ctr"/>
            <a:r>
              <a:rPr lang="en-US" b="1" dirty="0"/>
              <a:t>His mother said to the servers, “Do whatever He tells you.”…Jesus told them, “Fill the jars with water.” So they filled them to the brim. (Jn 2:5-7)</a:t>
            </a:r>
          </a:p>
          <a:p>
            <a:pPr algn="ctr"/>
            <a:endParaRPr lang="en-US" sz="1200" b="1" dirty="0"/>
          </a:p>
          <a:p>
            <a:pPr algn="ctr"/>
            <a:r>
              <a:rPr lang="en-US" b="1" dirty="0"/>
              <a:t>Fruit of the Mystery: To Jesus through Mary</a:t>
            </a:r>
          </a:p>
        </p:txBody>
      </p:sp>
    </p:spTree>
    <p:extLst>
      <p:ext uri="{BB962C8B-B14F-4D97-AF65-F5344CB8AC3E}">
        <p14:creationId xmlns:p14="http://schemas.microsoft.com/office/powerpoint/2010/main" val="40242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8354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898" y="346657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773" y="63540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3592"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390" y="531064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837"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685" y="5310644"/>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467" y="568635"/>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928" y="204146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143" y="171347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723" y="357054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63" y="5099617"/>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326" y="2060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810" y="235820"/>
            <a:ext cx="1453792" cy="1453792"/>
          </a:xfrm>
          <a:prstGeom prst="rect">
            <a:avLst/>
          </a:prstGeom>
        </p:spPr>
      </p:pic>
      <p:sp>
        <p:nvSpPr>
          <p:cNvPr id="21" name="TextBox 20"/>
          <p:cNvSpPr txBox="1"/>
          <p:nvPr/>
        </p:nvSpPr>
        <p:spPr>
          <a:xfrm>
            <a:off x="1" y="0"/>
            <a:ext cx="4560922" cy="769441"/>
          </a:xfrm>
          <a:prstGeom prst="rect">
            <a:avLst/>
          </a:prstGeom>
          <a:noFill/>
        </p:spPr>
        <p:txBody>
          <a:bodyPr wrap="square" rtlCol="0">
            <a:spAutoFit/>
          </a:bodyPr>
          <a:lstStyle/>
          <a:p>
            <a:pPr algn="ctr"/>
            <a:r>
              <a:rPr lang="en-US" sz="2200" b="1" dirty="0"/>
              <a:t>3</a:t>
            </a:r>
            <a:r>
              <a:rPr lang="en-US" sz="2200" b="1" baseline="30000" dirty="0"/>
              <a:t>rd</a:t>
            </a:r>
            <a:r>
              <a:rPr lang="en-US" sz="2200" b="1" dirty="0"/>
              <a:t> Luminous Mystery</a:t>
            </a:r>
          </a:p>
          <a:p>
            <a:pPr algn="ctr"/>
            <a:r>
              <a:rPr lang="en-US" sz="2200" b="1" dirty="0"/>
              <a:t>Jesus Proclaims the Kingdom of God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144" y="815321"/>
            <a:ext cx="3235705" cy="3590542"/>
          </a:xfrm>
          <a:prstGeom prst="rect">
            <a:avLst/>
          </a:prstGeom>
        </p:spPr>
      </p:pic>
      <p:sp>
        <p:nvSpPr>
          <p:cNvPr id="2" name="TextBox 1">
            <a:extLst>
              <a:ext uri="{FF2B5EF4-FFF2-40B4-BE49-F238E27FC236}">
                <a16:creationId xmlns:a16="http://schemas.microsoft.com/office/drawing/2014/main" id="{78CA7138-6274-4985-AAA5-ADCFE65191BB}"/>
              </a:ext>
            </a:extLst>
          </p:cNvPr>
          <p:cNvSpPr txBox="1"/>
          <p:nvPr/>
        </p:nvSpPr>
        <p:spPr>
          <a:xfrm>
            <a:off x="192070" y="4543625"/>
            <a:ext cx="4295880" cy="2215991"/>
          </a:xfrm>
          <a:prstGeom prst="rect">
            <a:avLst/>
          </a:prstGeom>
          <a:noFill/>
        </p:spPr>
        <p:txBody>
          <a:bodyPr wrap="square" rtlCol="0">
            <a:spAutoFit/>
          </a:bodyPr>
          <a:lstStyle/>
          <a:p>
            <a:pPr algn="ctr"/>
            <a:r>
              <a:rPr lang="en-US" b="1" dirty="0"/>
              <a:t>“As you go, make this proclamation: ‘The kingdom of heaven is at hand.’ Cure the sick, raise the dead, cleanse lepers, drive out demons. Without cost you have received; without cost you are to give.”</a:t>
            </a:r>
          </a:p>
          <a:p>
            <a:pPr algn="ctr"/>
            <a:endParaRPr lang="en-US" sz="1200" b="1" dirty="0"/>
          </a:p>
          <a:p>
            <a:pPr algn="ctr"/>
            <a:r>
              <a:rPr lang="en-US" b="1" dirty="0"/>
              <a:t>Fruit of the Mystery: Repentance and Trust in God.</a:t>
            </a:r>
          </a:p>
        </p:txBody>
      </p:sp>
    </p:spTree>
    <p:extLst>
      <p:ext uri="{BB962C8B-B14F-4D97-AF65-F5344CB8AC3E}">
        <p14:creationId xmlns:p14="http://schemas.microsoft.com/office/powerpoint/2010/main" val="15464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6363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551" y="360365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3161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034"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942" y="534235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347" y="50526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366" y="534235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328" y="208706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379" y="171090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079" y="3506172"/>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753" y="498553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367" y="21121"/>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257" y="101996"/>
            <a:ext cx="1453792" cy="1453792"/>
          </a:xfrm>
          <a:prstGeom prst="rect">
            <a:avLst/>
          </a:prstGeom>
        </p:spPr>
      </p:pic>
      <p:sp>
        <p:nvSpPr>
          <p:cNvPr id="4" name="TextBox 3"/>
          <p:cNvSpPr txBox="1"/>
          <p:nvPr/>
        </p:nvSpPr>
        <p:spPr>
          <a:xfrm>
            <a:off x="563458" y="-53795"/>
            <a:ext cx="3604847" cy="769441"/>
          </a:xfrm>
          <a:prstGeom prst="rect">
            <a:avLst/>
          </a:prstGeom>
          <a:noFill/>
        </p:spPr>
        <p:txBody>
          <a:bodyPr wrap="square" rtlCol="0">
            <a:spAutoFit/>
          </a:bodyPr>
          <a:lstStyle/>
          <a:p>
            <a:pPr algn="ctr"/>
            <a:r>
              <a:rPr lang="en-US" sz="2200" b="1" dirty="0"/>
              <a:t>4th Luminous Mystery</a:t>
            </a:r>
          </a:p>
          <a:p>
            <a:pPr algn="ctr"/>
            <a:r>
              <a:rPr lang="en-US" sz="2200" b="1" dirty="0"/>
              <a:t>THE TRANSFIGURATION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58" y="745588"/>
            <a:ext cx="3604847" cy="4131927"/>
          </a:xfrm>
          <a:prstGeom prst="rect">
            <a:avLst/>
          </a:prstGeom>
        </p:spPr>
      </p:pic>
      <p:sp>
        <p:nvSpPr>
          <p:cNvPr id="3" name="TextBox 2">
            <a:extLst>
              <a:ext uri="{FF2B5EF4-FFF2-40B4-BE49-F238E27FC236}">
                <a16:creationId xmlns:a16="http://schemas.microsoft.com/office/drawing/2014/main" id="{604C1122-3313-4045-A9B6-04813674462B}"/>
              </a:ext>
            </a:extLst>
          </p:cNvPr>
          <p:cNvSpPr txBox="1"/>
          <p:nvPr/>
        </p:nvSpPr>
        <p:spPr>
          <a:xfrm>
            <a:off x="185530" y="4852338"/>
            <a:ext cx="4514019" cy="1938992"/>
          </a:xfrm>
          <a:prstGeom prst="rect">
            <a:avLst/>
          </a:prstGeom>
          <a:noFill/>
        </p:spPr>
        <p:txBody>
          <a:bodyPr wrap="square" rtlCol="0">
            <a:spAutoFit/>
          </a:bodyPr>
          <a:lstStyle/>
          <a:p>
            <a:pPr algn="ctr"/>
            <a:r>
              <a:rPr lang="en-US" b="1" dirty="0"/>
              <a:t>While He was praying His face changed in appearance and His clothing became dazzling white. Then from the cloud came a voice that said, “This is My chosen Son; listen to Him.” (Lk 9:29, 35)</a:t>
            </a:r>
          </a:p>
          <a:p>
            <a:pPr algn="ctr"/>
            <a:endParaRPr lang="en-US" sz="1200" b="1" dirty="0"/>
          </a:p>
          <a:p>
            <a:pPr algn="ctr"/>
            <a:r>
              <a:rPr lang="en-US" b="1" dirty="0"/>
              <a:t>Fruit of the Mystery: Desire for Holiness</a:t>
            </a:r>
          </a:p>
        </p:txBody>
      </p:sp>
    </p:spTree>
    <p:extLst>
      <p:ext uri="{BB962C8B-B14F-4D97-AF65-F5344CB8AC3E}">
        <p14:creationId xmlns:p14="http://schemas.microsoft.com/office/powerpoint/2010/main" val="906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235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886"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96531"/>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516" y="532853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8569" y="491043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411" y="5283761"/>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500" y="63468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661" y="2130733"/>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594" y="16764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3080" y="35483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009" y="4859761"/>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4853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779" y="148534"/>
            <a:ext cx="1453792" cy="1453792"/>
          </a:xfrm>
          <a:prstGeom prst="rect">
            <a:avLst/>
          </a:prstGeom>
        </p:spPr>
      </p:pic>
      <p:sp>
        <p:nvSpPr>
          <p:cNvPr id="4" name="TextBox 3"/>
          <p:cNvSpPr txBox="1"/>
          <p:nvPr/>
        </p:nvSpPr>
        <p:spPr>
          <a:xfrm>
            <a:off x="0" y="0"/>
            <a:ext cx="4296016" cy="769441"/>
          </a:xfrm>
          <a:prstGeom prst="rect">
            <a:avLst/>
          </a:prstGeom>
          <a:noFill/>
        </p:spPr>
        <p:txBody>
          <a:bodyPr wrap="square" rtlCol="0">
            <a:spAutoFit/>
          </a:bodyPr>
          <a:lstStyle/>
          <a:p>
            <a:pPr algn="ctr"/>
            <a:r>
              <a:rPr lang="en-US" sz="2200" b="1" dirty="0"/>
              <a:t>5</a:t>
            </a:r>
            <a:r>
              <a:rPr lang="en-US" sz="2200" b="1" baseline="30000" dirty="0"/>
              <a:t>th</a:t>
            </a:r>
            <a:r>
              <a:rPr lang="en-US" sz="2200" b="1" dirty="0"/>
              <a:t> Luminous Mystery</a:t>
            </a:r>
          </a:p>
          <a:p>
            <a:pPr algn="ctr"/>
            <a:r>
              <a:rPr lang="en-US" sz="2200" b="1" dirty="0"/>
              <a:t>The Institution of the Eucharist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53" y="769441"/>
            <a:ext cx="3520555" cy="3791480"/>
          </a:xfrm>
          <a:prstGeom prst="rect">
            <a:avLst/>
          </a:prstGeom>
        </p:spPr>
      </p:pic>
      <p:sp>
        <p:nvSpPr>
          <p:cNvPr id="2" name="TextBox 1">
            <a:extLst>
              <a:ext uri="{FF2B5EF4-FFF2-40B4-BE49-F238E27FC236}">
                <a16:creationId xmlns:a16="http://schemas.microsoft.com/office/drawing/2014/main" id="{BC0E5525-3AF4-4C15-80AA-1929A56BEEEC}"/>
              </a:ext>
            </a:extLst>
          </p:cNvPr>
          <p:cNvSpPr txBox="1"/>
          <p:nvPr/>
        </p:nvSpPr>
        <p:spPr>
          <a:xfrm>
            <a:off x="132522" y="4642027"/>
            <a:ext cx="4369745" cy="2215991"/>
          </a:xfrm>
          <a:prstGeom prst="rect">
            <a:avLst/>
          </a:prstGeom>
          <a:noFill/>
        </p:spPr>
        <p:txBody>
          <a:bodyPr wrap="square" rtlCol="0">
            <a:spAutoFit/>
          </a:bodyPr>
          <a:lstStyle/>
          <a:p>
            <a:pPr algn="ctr"/>
            <a:r>
              <a:rPr lang="en-US" b="1" dirty="0"/>
              <a:t>Then He took the bread, said the blessing, broke it, and gave it to them, saying, “This is My body, which will be given for you…” And likewise the cup after they had eaten, saying, “This cup is the new covenant in My blood.” (Lk 22: 19-20)</a:t>
            </a:r>
          </a:p>
          <a:p>
            <a:pPr algn="ctr"/>
            <a:endParaRPr lang="en-US" sz="1200" b="1" dirty="0"/>
          </a:p>
          <a:p>
            <a:pPr algn="ctr"/>
            <a:r>
              <a:rPr lang="en-US" b="1" dirty="0"/>
              <a:t>Fruit of the Mystery: Adoration</a:t>
            </a:r>
          </a:p>
        </p:txBody>
      </p:sp>
    </p:spTree>
    <p:extLst>
      <p:ext uri="{BB962C8B-B14F-4D97-AF65-F5344CB8AC3E}">
        <p14:creationId xmlns:p14="http://schemas.microsoft.com/office/powerpoint/2010/main" val="2114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4242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51682-7C97-4A03-B4D6-4604D22FF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782" y="3386915"/>
            <a:ext cx="3333975" cy="3590542"/>
          </a:xfrm>
          <a:prstGeom prst="rect">
            <a:avLst/>
          </a:prstGeom>
          <a:ln>
            <a:noFill/>
          </a:ln>
          <a:effectLst>
            <a:softEdge rad="112500"/>
          </a:effectLst>
        </p:spPr>
      </p:pic>
      <p:pic>
        <p:nvPicPr>
          <p:cNvPr id="3090" name="Picture 18" descr="Star Gold Png Clipart by clipartcotttage on DeviantArt">
            <a:extLst>
              <a:ext uri="{FF2B5EF4-FFF2-40B4-BE49-F238E27FC236}">
                <a16:creationId xmlns:a16="http://schemas.microsoft.com/office/drawing/2014/main" id="{5662D1D4-3DDD-44A2-BC77-07DCEA9F6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93" y="5147247"/>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Star Gold Png Clipart by clipartcotttage on DeviantArt">
            <a:extLst>
              <a:ext uri="{FF2B5EF4-FFF2-40B4-BE49-F238E27FC236}">
                <a16:creationId xmlns:a16="http://schemas.microsoft.com/office/drawing/2014/main" id="{2B24E115-22AB-48BE-935E-ECC15A459C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48" y="4003898"/>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Star Gold Png Clipart by clipartcotttage on DeviantArt">
            <a:extLst>
              <a:ext uri="{FF2B5EF4-FFF2-40B4-BE49-F238E27FC236}">
                <a16:creationId xmlns:a16="http://schemas.microsoft.com/office/drawing/2014/main" id="{639D403A-A69D-447B-962C-923D3473E9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4258" y="5114809"/>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Star Gold Png Clipart by clipartcotttage on DeviantArt">
            <a:extLst>
              <a:ext uri="{FF2B5EF4-FFF2-40B4-BE49-F238E27FC236}">
                <a16:creationId xmlns:a16="http://schemas.microsoft.com/office/drawing/2014/main" id="{061C43B4-766E-4D1D-9A53-45F766BC4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437" y="3826930"/>
            <a:ext cx="1686647" cy="16326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tar Gold Png Clipart by clipartcotttage on DeviantArt">
            <a:extLst>
              <a:ext uri="{FF2B5EF4-FFF2-40B4-BE49-F238E27FC236}">
                <a16:creationId xmlns:a16="http://schemas.microsoft.com/office/drawing/2014/main" id="{3A8EA9D4-1F12-46EC-83FD-D946038FF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626" y="887021"/>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Star Gold Png Clipart by clipartcotttage on DeviantArt">
            <a:extLst>
              <a:ext uri="{FF2B5EF4-FFF2-40B4-BE49-F238E27FC236}">
                <a16:creationId xmlns:a16="http://schemas.microsoft.com/office/drawing/2014/main" id="{F3498DA9-C2DC-4971-9F13-1D3E4B62AD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5546" y="160128"/>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Star Gold Png Clipart by clipartcotttage on DeviantArt">
            <a:extLst>
              <a:ext uri="{FF2B5EF4-FFF2-40B4-BE49-F238E27FC236}">
                <a16:creationId xmlns:a16="http://schemas.microsoft.com/office/drawing/2014/main" id="{FB985B70-96B0-469F-845C-786CCCEF8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334" y="-89239"/>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Star Gold Png Clipart by clipartcotttage on DeviantArt">
            <a:extLst>
              <a:ext uri="{FF2B5EF4-FFF2-40B4-BE49-F238E27FC236}">
                <a16:creationId xmlns:a16="http://schemas.microsoft.com/office/drawing/2014/main" id="{03F5C45A-3004-491A-9286-D823757C3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335" y="345011"/>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Star Gold Png Clipart by clipartcotttage on DeviantArt">
            <a:extLst>
              <a:ext uri="{FF2B5EF4-FFF2-40B4-BE49-F238E27FC236}">
                <a16:creationId xmlns:a16="http://schemas.microsoft.com/office/drawing/2014/main" id="{D4401966-75CC-4A57-9E9C-AF858CD7A2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228" y="998676"/>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Star Gold Png Clipart by clipartcotttage on DeviantArt">
            <a:extLst>
              <a:ext uri="{FF2B5EF4-FFF2-40B4-BE49-F238E27FC236}">
                <a16:creationId xmlns:a16="http://schemas.microsoft.com/office/drawing/2014/main" id="{3D24C8A2-2EA5-40CC-8D85-81A7193EA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798" y="2354120"/>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Star Gold Png Clipart by clipartcotttage on DeviantArt">
            <a:extLst>
              <a:ext uri="{FF2B5EF4-FFF2-40B4-BE49-F238E27FC236}">
                <a16:creationId xmlns:a16="http://schemas.microsoft.com/office/drawing/2014/main" id="{751FBF0C-F1BD-47F4-8319-EDEC1B7985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1056" y="2377317"/>
            <a:ext cx="1727655" cy="167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EEE9BE-720F-4E6C-9E7E-02D8CF2BA0CC}"/>
              </a:ext>
            </a:extLst>
          </p:cNvPr>
          <p:cNvSpPr txBox="1"/>
          <p:nvPr/>
        </p:nvSpPr>
        <p:spPr>
          <a:xfrm>
            <a:off x="7808404" y="5713391"/>
            <a:ext cx="993163" cy="369332"/>
          </a:xfrm>
          <a:prstGeom prst="rect">
            <a:avLst/>
          </a:prstGeom>
          <a:noFill/>
        </p:spPr>
        <p:txBody>
          <a:bodyPr wrap="square" rtlCol="0">
            <a:spAutoFit/>
          </a:bodyPr>
          <a:lstStyle/>
          <a:p>
            <a:r>
              <a:rPr lang="en-US" b="1" dirty="0"/>
              <a:t>Isabella</a:t>
            </a:r>
          </a:p>
        </p:txBody>
      </p:sp>
      <p:sp>
        <p:nvSpPr>
          <p:cNvPr id="4" name="TextBox 3">
            <a:extLst>
              <a:ext uri="{FF2B5EF4-FFF2-40B4-BE49-F238E27FC236}">
                <a16:creationId xmlns:a16="http://schemas.microsoft.com/office/drawing/2014/main" id="{3CBD5EBD-0E81-40D7-9BCF-4E17C1B26151}"/>
              </a:ext>
            </a:extLst>
          </p:cNvPr>
          <p:cNvSpPr txBox="1"/>
          <p:nvPr/>
        </p:nvSpPr>
        <p:spPr>
          <a:xfrm>
            <a:off x="8995526" y="4635927"/>
            <a:ext cx="1037983" cy="369332"/>
          </a:xfrm>
          <a:prstGeom prst="rect">
            <a:avLst/>
          </a:prstGeom>
          <a:noFill/>
        </p:spPr>
        <p:txBody>
          <a:bodyPr wrap="square" rtlCol="0">
            <a:spAutoFit/>
          </a:bodyPr>
          <a:lstStyle/>
          <a:p>
            <a:r>
              <a:rPr lang="en-US" b="1" dirty="0"/>
              <a:t>Rafael</a:t>
            </a:r>
          </a:p>
        </p:txBody>
      </p:sp>
      <p:sp>
        <p:nvSpPr>
          <p:cNvPr id="5" name="TextBox 4">
            <a:extLst>
              <a:ext uri="{FF2B5EF4-FFF2-40B4-BE49-F238E27FC236}">
                <a16:creationId xmlns:a16="http://schemas.microsoft.com/office/drawing/2014/main" id="{537E2AF8-9D3A-4D65-A2D6-E7153ED80B49}"/>
              </a:ext>
            </a:extLst>
          </p:cNvPr>
          <p:cNvSpPr txBox="1"/>
          <p:nvPr/>
        </p:nvSpPr>
        <p:spPr>
          <a:xfrm>
            <a:off x="9514518" y="3008926"/>
            <a:ext cx="1258577" cy="369332"/>
          </a:xfrm>
          <a:prstGeom prst="rect">
            <a:avLst/>
          </a:prstGeom>
          <a:noFill/>
        </p:spPr>
        <p:txBody>
          <a:bodyPr wrap="square" rtlCol="0">
            <a:spAutoFit/>
          </a:bodyPr>
          <a:lstStyle/>
          <a:p>
            <a:r>
              <a:rPr lang="en-US" b="1" dirty="0"/>
              <a:t>Alessandro</a:t>
            </a:r>
          </a:p>
        </p:txBody>
      </p:sp>
      <p:sp>
        <p:nvSpPr>
          <p:cNvPr id="6" name="TextBox 5">
            <a:extLst>
              <a:ext uri="{FF2B5EF4-FFF2-40B4-BE49-F238E27FC236}">
                <a16:creationId xmlns:a16="http://schemas.microsoft.com/office/drawing/2014/main" id="{19920C1C-47F2-453B-B868-BE0484C5D40F}"/>
              </a:ext>
            </a:extLst>
          </p:cNvPr>
          <p:cNvSpPr txBox="1"/>
          <p:nvPr/>
        </p:nvSpPr>
        <p:spPr>
          <a:xfrm>
            <a:off x="8782541" y="1606772"/>
            <a:ext cx="1192880" cy="369332"/>
          </a:xfrm>
          <a:prstGeom prst="rect">
            <a:avLst/>
          </a:prstGeom>
          <a:noFill/>
        </p:spPr>
        <p:txBody>
          <a:bodyPr wrap="square" rtlCol="0">
            <a:spAutoFit/>
          </a:bodyPr>
          <a:lstStyle/>
          <a:p>
            <a:r>
              <a:rPr lang="en-US" b="1" dirty="0"/>
              <a:t>Katherine</a:t>
            </a:r>
          </a:p>
        </p:txBody>
      </p:sp>
      <p:sp>
        <p:nvSpPr>
          <p:cNvPr id="7" name="TextBox 6">
            <a:extLst>
              <a:ext uri="{FF2B5EF4-FFF2-40B4-BE49-F238E27FC236}">
                <a16:creationId xmlns:a16="http://schemas.microsoft.com/office/drawing/2014/main" id="{E8CA3E2A-0600-406E-BB6D-8545DBA59FE7}"/>
              </a:ext>
            </a:extLst>
          </p:cNvPr>
          <p:cNvSpPr txBox="1"/>
          <p:nvPr/>
        </p:nvSpPr>
        <p:spPr>
          <a:xfrm>
            <a:off x="7209221" y="990566"/>
            <a:ext cx="845836" cy="369332"/>
          </a:xfrm>
          <a:prstGeom prst="rect">
            <a:avLst/>
          </a:prstGeom>
          <a:noFill/>
        </p:spPr>
        <p:txBody>
          <a:bodyPr wrap="square" rtlCol="0">
            <a:spAutoFit/>
          </a:bodyPr>
          <a:lstStyle/>
          <a:p>
            <a:r>
              <a:rPr lang="en-US" b="1" dirty="0"/>
              <a:t>Austin</a:t>
            </a:r>
          </a:p>
        </p:txBody>
      </p:sp>
      <p:sp>
        <p:nvSpPr>
          <p:cNvPr id="8" name="TextBox 7">
            <a:extLst>
              <a:ext uri="{FF2B5EF4-FFF2-40B4-BE49-F238E27FC236}">
                <a16:creationId xmlns:a16="http://schemas.microsoft.com/office/drawing/2014/main" id="{1C4385A7-963D-4A9A-8D45-D12FEA720790}"/>
              </a:ext>
            </a:extLst>
          </p:cNvPr>
          <p:cNvSpPr txBox="1"/>
          <p:nvPr/>
        </p:nvSpPr>
        <p:spPr>
          <a:xfrm>
            <a:off x="5649377" y="526462"/>
            <a:ext cx="810665" cy="369332"/>
          </a:xfrm>
          <a:prstGeom prst="rect">
            <a:avLst/>
          </a:prstGeom>
          <a:noFill/>
        </p:spPr>
        <p:txBody>
          <a:bodyPr wrap="square" rtlCol="0">
            <a:spAutoFit/>
          </a:bodyPr>
          <a:lstStyle/>
          <a:p>
            <a:r>
              <a:rPr lang="en-US" b="1" dirty="0"/>
              <a:t>Nicole</a:t>
            </a:r>
          </a:p>
        </p:txBody>
      </p:sp>
      <p:sp>
        <p:nvSpPr>
          <p:cNvPr id="9" name="TextBox 8">
            <a:extLst>
              <a:ext uri="{FF2B5EF4-FFF2-40B4-BE49-F238E27FC236}">
                <a16:creationId xmlns:a16="http://schemas.microsoft.com/office/drawing/2014/main" id="{018D3528-15F2-4F2D-A4EB-BAE3F5F57E77}"/>
              </a:ext>
            </a:extLst>
          </p:cNvPr>
          <p:cNvSpPr txBox="1"/>
          <p:nvPr/>
        </p:nvSpPr>
        <p:spPr>
          <a:xfrm>
            <a:off x="3827977" y="850775"/>
            <a:ext cx="1129124" cy="369332"/>
          </a:xfrm>
          <a:prstGeom prst="rect">
            <a:avLst/>
          </a:prstGeom>
          <a:noFill/>
        </p:spPr>
        <p:txBody>
          <a:bodyPr wrap="square" rtlCol="0">
            <a:spAutoFit/>
          </a:bodyPr>
          <a:lstStyle/>
          <a:p>
            <a:r>
              <a:rPr lang="en-US" b="1" dirty="0"/>
              <a:t>Rafael</a:t>
            </a:r>
          </a:p>
        </p:txBody>
      </p:sp>
      <p:sp>
        <p:nvSpPr>
          <p:cNvPr id="10" name="TextBox 9">
            <a:extLst>
              <a:ext uri="{FF2B5EF4-FFF2-40B4-BE49-F238E27FC236}">
                <a16:creationId xmlns:a16="http://schemas.microsoft.com/office/drawing/2014/main" id="{B8DC0904-532E-43E9-8F2D-84DCD75439F6}"/>
              </a:ext>
            </a:extLst>
          </p:cNvPr>
          <p:cNvSpPr txBox="1"/>
          <p:nvPr/>
        </p:nvSpPr>
        <p:spPr>
          <a:xfrm>
            <a:off x="2294799" y="1446039"/>
            <a:ext cx="883607" cy="369332"/>
          </a:xfrm>
          <a:prstGeom prst="rect">
            <a:avLst/>
          </a:prstGeom>
          <a:noFill/>
        </p:spPr>
        <p:txBody>
          <a:bodyPr wrap="square" rtlCol="0">
            <a:spAutoFit/>
          </a:bodyPr>
          <a:lstStyle/>
          <a:p>
            <a:r>
              <a:rPr lang="en-US" b="1" dirty="0"/>
              <a:t>Daniel</a:t>
            </a:r>
          </a:p>
        </p:txBody>
      </p:sp>
      <p:sp>
        <p:nvSpPr>
          <p:cNvPr id="11" name="TextBox 10">
            <a:extLst>
              <a:ext uri="{FF2B5EF4-FFF2-40B4-BE49-F238E27FC236}">
                <a16:creationId xmlns:a16="http://schemas.microsoft.com/office/drawing/2014/main" id="{8632EA95-B952-4C15-9D35-5E6D32E2D3A4}"/>
              </a:ext>
            </a:extLst>
          </p:cNvPr>
          <p:cNvSpPr txBox="1"/>
          <p:nvPr/>
        </p:nvSpPr>
        <p:spPr>
          <a:xfrm>
            <a:off x="1318429" y="2871811"/>
            <a:ext cx="1209820" cy="369332"/>
          </a:xfrm>
          <a:prstGeom prst="rect">
            <a:avLst/>
          </a:prstGeom>
          <a:noFill/>
        </p:spPr>
        <p:txBody>
          <a:bodyPr wrap="square" rtlCol="0">
            <a:spAutoFit/>
          </a:bodyPr>
          <a:lstStyle/>
          <a:p>
            <a:r>
              <a:rPr lang="en-US" b="1" dirty="0"/>
              <a:t>Alejandro</a:t>
            </a:r>
          </a:p>
        </p:txBody>
      </p:sp>
      <p:sp>
        <p:nvSpPr>
          <p:cNvPr id="12" name="TextBox 11">
            <a:extLst>
              <a:ext uri="{FF2B5EF4-FFF2-40B4-BE49-F238E27FC236}">
                <a16:creationId xmlns:a16="http://schemas.microsoft.com/office/drawing/2014/main" id="{51EF9604-AC0A-4A23-97DE-F50195C78E3D}"/>
              </a:ext>
            </a:extLst>
          </p:cNvPr>
          <p:cNvSpPr txBox="1"/>
          <p:nvPr/>
        </p:nvSpPr>
        <p:spPr>
          <a:xfrm>
            <a:off x="2103305" y="4394701"/>
            <a:ext cx="878910" cy="369332"/>
          </a:xfrm>
          <a:prstGeom prst="rect">
            <a:avLst/>
          </a:prstGeom>
          <a:noFill/>
        </p:spPr>
        <p:txBody>
          <a:bodyPr wrap="square" rtlCol="0">
            <a:spAutoFit/>
          </a:bodyPr>
          <a:lstStyle/>
          <a:p>
            <a:r>
              <a:rPr lang="en-US" b="1" dirty="0"/>
              <a:t>Logan</a:t>
            </a:r>
          </a:p>
        </p:txBody>
      </p:sp>
      <p:sp>
        <p:nvSpPr>
          <p:cNvPr id="23" name="TextBox 22">
            <a:extLst>
              <a:ext uri="{FF2B5EF4-FFF2-40B4-BE49-F238E27FC236}">
                <a16:creationId xmlns:a16="http://schemas.microsoft.com/office/drawing/2014/main" id="{02190C0E-96F7-477B-9BEC-1A58D3ED63BD}"/>
              </a:ext>
            </a:extLst>
          </p:cNvPr>
          <p:cNvSpPr txBox="1"/>
          <p:nvPr/>
        </p:nvSpPr>
        <p:spPr>
          <a:xfrm>
            <a:off x="3083076" y="5674009"/>
            <a:ext cx="1106106" cy="369332"/>
          </a:xfrm>
          <a:prstGeom prst="rect">
            <a:avLst/>
          </a:prstGeom>
          <a:noFill/>
        </p:spPr>
        <p:txBody>
          <a:bodyPr wrap="square" rtlCol="0">
            <a:spAutoFit/>
          </a:bodyPr>
          <a:lstStyle/>
          <a:p>
            <a:r>
              <a:rPr lang="en-US" b="1" dirty="0"/>
              <a:t>Gabriela</a:t>
            </a:r>
          </a:p>
        </p:txBody>
      </p:sp>
    </p:spTree>
    <p:extLst>
      <p:ext uri="{BB962C8B-B14F-4D97-AF65-F5344CB8AC3E}">
        <p14:creationId xmlns:p14="http://schemas.microsoft.com/office/powerpoint/2010/main" val="248429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348A-C8F2-49A7-A893-19C45798848C}"/>
              </a:ext>
            </a:extLst>
          </p:cNvPr>
          <p:cNvSpPr>
            <a:spLocks noGrp="1"/>
          </p:cNvSpPr>
          <p:nvPr>
            <p:ph type="title"/>
          </p:nvPr>
        </p:nvSpPr>
        <p:spPr>
          <a:xfrm>
            <a:off x="1857531" y="959370"/>
            <a:ext cx="5622561" cy="789118"/>
          </a:xfrm>
        </p:spPr>
        <p:txBody>
          <a:bodyPr/>
          <a:lstStyle/>
          <a:p>
            <a:pPr algn="ctr"/>
            <a:r>
              <a:rPr lang="en-US" b="1" dirty="0"/>
              <a:t>Why Pray the Rosary?</a:t>
            </a:r>
          </a:p>
        </p:txBody>
      </p:sp>
      <p:sp>
        <p:nvSpPr>
          <p:cNvPr id="3" name="TextBox 2">
            <a:extLst>
              <a:ext uri="{FF2B5EF4-FFF2-40B4-BE49-F238E27FC236}">
                <a16:creationId xmlns:a16="http://schemas.microsoft.com/office/drawing/2014/main" id="{4E9897E3-7D67-49ED-9E0E-92058B5A2AAA}"/>
              </a:ext>
            </a:extLst>
          </p:cNvPr>
          <p:cNvSpPr txBox="1"/>
          <p:nvPr/>
        </p:nvSpPr>
        <p:spPr>
          <a:xfrm>
            <a:off x="178633" y="2609032"/>
            <a:ext cx="8834204" cy="553998"/>
          </a:xfrm>
          <a:prstGeom prst="rect">
            <a:avLst/>
          </a:prstGeom>
          <a:noFill/>
        </p:spPr>
        <p:txBody>
          <a:bodyPr wrap="square" rtlCol="0">
            <a:spAutoFit/>
          </a:bodyPr>
          <a:lstStyle/>
          <a:p>
            <a:r>
              <a:rPr lang="en-US" sz="3000" b="1" dirty="0">
                <a:latin typeface="+mj-lt"/>
                <a:ea typeface="+mj-ea"/>
                <a:cs typeface="+mj-cs"/>
              </a:rPr>
              <a:t>1 - The Rosary is the spiritual sword that conquers evil.</a:t>
            </a:r>
          </a:p>
        </p:txBody>
      </p:sp>
      <p:sp>
        <p:nvSpPr>
          <p:cNvPr id="4" name="TextBox 3">
            <a:extLst>
              <a:ext uri="{FF2B5EF4-FFF2-40B4-BE49-F238E27FC236}">
                <a16:creationId xmlns:a16="http://schemas.microsoft.com/office/drawing/2014/main" id="{5B847B3C-EA37-4295-A2E4-0526CFAE38EF}"/>
              </a:ext>
            </a:extLst>
          </p:cNvPr>
          <p:cNvSpPr txBox="1"/>
          <p:nvPr/>
        </p:nvSpPr>
        <p:spPr>
          <a:xfrm>
            <a:off x="187377" y="3253650"/>
            <a:ext cx="8957737" cy="553998"/>
          </a:xfrm>
          <a:prstGeom prst="rect">
            <a:avLst/>
          </a:prstGeom>
          <a:noFill/>
        </p:spPr>
        <p:txBody>
          <a:bodyPr wrap="square" rtlCol="0">
            <a:spAutoFit/>
          </a:bodyPr>
          <a:lstStyle/>
          <a:p>
            <a:r>
              <a:rPr lang="en-US" sz="3000" b="1" dirty="0">
                <a:latin typeface="+mj-lt"/>
                <a:ea typeface="+mj-ea"/>
                <a:cs typeface="+mj-cs"/>
              </a:rPr>
              <a:t>2 - The Rosary teaches the life of Jesus and brings peace.</a:t>
            </a:r>
          </a:p>
        </p:txBody>
      </p:sp>
      <p:sp>
        <p:nvSpPr>
          <p:cNvPr id="5" name="TextBox 4">
            <a:extLst>
              <a:ext uri="{FF2B5EF4-FFF2-40B4-BE49-F238E27FC236}">
                <a16:creationId xmlns:a16="http://schemas.microsoft.com/office/drawing/2014/main" id="{A254F1FB-69AB-47BF-B1E5-9A22E6F84100}"/>
              </a:ext>
            </a:extLst>
          </p:cNvPr>
          <p:cNvSpPr txBox="1"/>
          <p:nvPr/>
        </p:nvSpPr>
        <p:spPr>
          <a:xfrm>
            <a:off x="178633" y="3912475"/>
            <a:ext cx="10777927" cy="553998"/>
          </a:xfrm>
          <a:prstGeom prst="rect">
            <a:avLst/>
          </a:prstGeom>
          <a:noFill/>
        </p:spPr>
        <p:txBody>
          <a:bodyPr wrap="square" rtlCol="0">
            <a:spAutoFit/>
          </a:bodyPr>
          <a:lstStyle/>
          <a:p>
            <a:r>
              <a:rPr lang="en-US" sz="3000" b="1" dirty="0">
                <a:latin typeface="+mj-lt"/>
                <a:ea typeface="+mj-ea"/>
                <a:cs typeface="+mj-cs"/>
              </a:rPr>
              <a:t>3 - The Rosary teaches virtue which is necessary to grow in holiness.</a:t>
            </a:r>
          </a:p>
        </p:txBody>
      </p:sp>
      <p:sp>
        <p:nvSpPr>
          <p:cNvPr id="6" name="TextBox 5">
            <a:extLst>
              <a:ext uri="{FF2B5EF4-FFF2-40B4-BE49-F238E27FC236}">
                <a16:creationId xmlns:a16="http://schemas.microsoft.com/office/drawing/2014/main" id="{BD387E63-2397-4C50-AE1F-B4E97B2E2906}"/>
              </a:ext>
            </a:extLst>
          </p:cNvPr>
          <p:cNvSpPr txBox="1"/>
          <p:nvPr/>
        </p:nvSpPr>
        <p:spPr>
          <a:xfrm>
            <a:off x="178633" y="4531622"/>
            <a:ext cx="10912839" cy="553998"/>
          </a:xfrm>
          <a:prstGeom prst="rect">
            <a:avLst/>
          </a:prstGeom>
          <a:noFill/>
        </p:spPr>
        <p:txBody>
          <a:bodyPr wrap="square" rtlCol="0">
            <a:spAutoFit/>
          </a:bodyPr>
          <a:lstStyle/>
          <a:p>
            <a:r>
              <a:rPr lang="en-US" sz="3000" b="1" dirty="0">
                <a:latin typeface="+mj-lt"/>
                <a:ea typeface="+mj-ea"/>
                <a:cs typeface="+mj-cs"/>
              </a:rPr>
              <a:t>4 - The Rosary is an expression of our love for Jesus and Mary.</a:t>
            </a:r>
          </a:p>
        </p:txBody>
      </p:sp>
      <p:pic>
        <p:nvPicPr>
          <p:cNvPr id="1026" name="Picture 2" descr="Taking Heaven by Storm - Missionaries of the Holy Family">
            <a:extLst>
              <a:ext uri="{FF2B5EF4-FFF2-40B4-BE49-F238E27FC236}">
                <a16:creationId xmlns:a16="http://schemas.microsoft.com/office/drawing/2014/main" id="{4B432B49-524C-4EC3-8C68-153113DD4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115" y="123140"/>
            <a:ext cx="2883241" cy="3724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F72F91-5FDE-42E2-9058-E002F6C20298}"/>
              </a:ext>
            </a:extLst>
          </p:cNvPr>
          <p:cNvSpPr txBox="1"/>
          <p:nvPr/>
        </p:nvSpPr>
        <p:spPr>
          <a:xfrm>
            <a:off x="187378" y="5150769"/>
            <a:ext cx="11504950" cy="553998"/>
          </a:xfrm>
          <a:prstGeom prst="rect">
            <a:avLst/>
          </a:prstGeom>
          <a:noFill/>
        </p:spPr>
        <p:txBody>
          <a:bodyPr wrap="square" rtlCol="0">
            <a:spAutoFit/>
          </a:bodyPr>
          <a:lstStyle/>
          <a:p>
            <a:r>
              <a:rPr lang="en-US" sz="3000" b="1" dirty="0">
                <a:latin typeface="+mj-lt"/>
                <a:ea typeface="+mj-ea"/>
                <a:cs typeface="+mj-cs"/>
              </a:rPr>
              <a:t>5 </a:t>
            </a:r>
            <a:r>
              <a:rPr lang="en-US" sz="3000" b="1" dirty="0"/>
              <a:t>–</a:t>
            </a:r>
            <a:r>
              <a:rPr lang="en-US" sz="3000" b="1" dirty="0">
                <a:latin typeface="+mj-lt"/>
                <a:ea typeface="+mj-ea"/>
                <a:cs typeface="+mj-cs"/>
              </a:rPr>
              <a:t> The Church gives plenary and partial indulgences for praying the Rosary.</a:t>
            </a:r>
          </a:p>
        </p:txBody>
      </p:sp>
      <p:sp>
        <p:nvSpPr>
          <p:cNvPr id="10" name="TextBox 9">
            <a:extLst>
              <a:ext uri="{FF2B5EF4-FFF2-40B4-BE49-F238E27FC236}">
                <a16:creationId xmlns:a16="http://schemas.microsoft.com/office/drawing/2014/main" id="{D254E299-5280-4C50-BF02-FDE926EC6320}"/>
              </a:ext>
            </a:extLst>
          </p:cNvPr>
          <p:cNvSpPr txBox="1"/>
          <p:nvPr/>
        </p:nvSpPr>
        <p:spPr>
          <a:xfrm>
            <a:off x="187378" y="5742243"/>
            <a:ext cx="11504950" cy="553998"/>
          </a:xfrm>
          <a:prstGeom prst="rect">
            <a:avLst/>
          </a:prstGeom>
          <a:noFill/>
        </p:spPr>
        <p:txBody>
          <a:bodyPr wrap="square" rtlCol="0">
            <a:spAutoFit/>
          </a:bodyPr>
          <a:lstStyle/>
          <a:p>
            <a:r>
              <a:rPr lang="en-US" sz="3000" b="1" dirty="0">
                <a:latin typeface="+mj-lt"/>
                <a:ea typeface="+mj-ea"/>
                <a:cs typeface="+mj-cs"/>
              </a:rPr>
              <a:t>6 </a:t>
            </a:r>
            <a:r>
              <a:rPr lang="en-US" sz="3000" b="1" dirty="0"/>
              <a:t>-</a:t>
            </a:r>
            <a:r>
              <a:rPr lang="en-US" sz="3000" b="1" dirty="0">
                <a:latin typeface="+mj-lt"/>
                <a:ea typeface="+mj-ea"/>
                <a:cs typeface="+mj-cs"/>
              </a:rPr>
              <a:t> Fifteen promises of the Virgin Mary for those who pray the Rosary.</a:t>
            </a:r>
          </a:p>
        </p:txBody>
      </p:sp>
    </p:spTree>
    <p:extLst>
      <p:ext uri="{BB962C8B-B14F-4D97-AF65-F5344CB8AC3E}">
        <p14:creationId xmlns:p14="http://schemas.microsoft.com/office/powerpoint/2010/main" val="17298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15 Promises Of The Rosary According To The Virgin Mary Infographic Visual Guide">
            <a:extLst>
              <a:ext uri="{FF2B5EF4-FFF2-40B4-BE49-F238E27FC236}">
                <a16:creationId xmlns:a16="http://schemas.microsoft.com/office/drawing/2014/main" id="{A7372E87-86B8-4C7A-9720-AF9A829C1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
            <a:ext cx="12192000" cy="68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1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44884" y="1870866"/>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3007453"/>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4F71574B-2896-4042-865B-2C906E62AC31}"/>
              </a:ext>
            </a:extLst>
          </p:cNvPr>
          <p:cNvSpPr txBox="1"/>
          <p:nvPr/>
        </p:nvSpPr>
        <p:spPr>
          <a:xfrm>
            <a:off x="8420040" y="475834"/>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8290"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939" y="669405"/>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03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193"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520" y="489396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270" y="534969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065" y="6460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211" y="2062624"/>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45" y="1654920"/>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92"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992" y="492815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946" y="968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29" y="104406"/>
            <a:ext cx="1453792" cy="1453792"/>
          </a:xfrm>
          <a:prstGeom prst="rect">
            <a:avLst/>
          </a:prstGeom>
        </p:spPr>
      </p:pic>
      <p:sp>
        <p:nvSpPr>
          <p:cNvPr id="5" name="TextBox 4"/>
          <p:cNvSpPr txBox="1"/>
          <p:nvPr/>
        </p:nvSpPr>
        <p:spPr>
          <a:xfrm>
            <a:off x="173458" y="0"/>
            <a:ext cx="4120246" cy="769441"/>
          </a:xfrm>
          <a:prstGeom prst="rect">
            <a:avLst/>
          </a:prstGeom>
          <a:noFill/>
        </p:spPr>
        <p:txBody>
          <a:bodyPr wrap="square" rtlCol="0">
            <a:spAutoFit/>
          </a:bodyPr>
          <a:lstStyle/>
          <a:p>
            <a:pPr algn="ctr"/>
            <a:r>
              <a:rPr lang="en-US" sz="2200" b="1" dirty="0"/>
              <a:t>1</a:t>
            </a:r>
            <a:r>
              <a:rPr lang="en-US" sz="2200" b="1" baseline="30000" dirty="0"/>
              <a:t>st</a:t>
            </a:r>
            <a:r>
              <a:rPr lang="en-US" sz="2200" b="1" dirty="0"/>
              <a:t> Luminous Mystery</a:t>
            </a:r>
          </a:p>
          <a:p>
            <a:pPr algn="ctr"/>
            <a:r>
              <a:rPr lang="en-US" sz="2200" b="1" dirty="0"/>
              <a:t>The Baptism of Jesus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61" y="769441"/>
            <a:ext cx="3198084" cy="3484507"/>
          </a:xfrm>
          <a:prstGeom prst="rect">
            <a:avLst/>
          </a:prstGeom>
        </p:spPr>
      </p:pic>
      <p:sp>
        <p:nvSpPr>
          <p:cNvPr id="2" name="TextBox 1">
            <a:extLst>
              <a:ext uri="{FF2B5EF4-FFF2-40B4-BE49-F238E27FC236}">
                <a16:creationId xmlns:a16="http://schemas.microsoft.com/office/drawing/2014/main" id="{1A3AEE4A-B0A7-488E-A1CD-E0770826C98B}"/>
              </a:ext>
            </a:extLst>
          </p:cNvPr>
          <p:cNvSpPr txBox="1"/>
          <p:nvPr/>
        </p:nvSpPr>
        <p:spPr>
          <a:xfrm>
            <a:off x="113372" y="4359980"/>
            <a:ext cx="4380168" cy="2585323"/>
          </a:xfrm>
          <a:prstGeom prst="rect">
            <a:avLst/>
          </a:prstGeom>
          <a:noFill/>
        </p:spPr>
        <p:txBody>
          <a:bodyPr wrap="square" rtlCol="0">
            <a:spAutoFit/>
          </a:bodyPr>
          <a:lstStyle/>
          <a:p>
            <a:r>
              <a:rPr lang="en-US" b="1" dirty="0"/>
              <a:t>After Jesus was baptized,…the heavens were opened, and he saw the Spirit of God descending like a dove and coming upon Him. And a voice from heaven said, “This is My beloved Son, with whom I am well pleased.” (Mt 3: 16-17)</a:t>
            </a:r>
          </a:p>
          <a:p>
            <a:endParaRPr lang="en-US" sz="1200" b="1" dirty="0"/>
          </a:p>
          <a:p>
            <a:r>
              <a:rPr lang="en-US" b="1" dirty="0"/>
              <a:t>Fruit of the Mystery: Openness to the Holy Spirit</a:t>
            </a:r>
          </a:p>
        </p:txBody>
      </p:sp>
    </p:spTree>
    <p:extLst>
      <p:ext uri="{BB962C8B-B14F-4D97-AF65-F5344CB8AC3E}">
        <p14:creationId xmlns:p14="http://schemas.microsoft.com/office/powerpoint/2010/main" val="41850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1444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1262</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PowerPoint Presentation</vt:lpstr>
      <vt:lpstr>Why Pray the Rosary?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72</cp:revision>
  <dcterms:created xsi:type="dcterms:W3CDTF">2020-05-11T13:21:03Z</dcterms:created>
  <dcterms:modified xsi:type="dcterms:W3CDTF">2021-07-23T21:15:16Z</dcterms:modified>
</cp:coreProperties>
</file>