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3" r:id="rId3"/>
    <p:sldId id="329" r:id="rId4"/>
    <p:sldId id="330" r:id="rId5"/>
    <p:sldId id="331" r:id="rId6"/>
    <p:sldId id="332" r:id="rId7"/>
    <p:sldId id="333" r:id="rId8"/>
    <p:sldId id="340" r:id="rId9"/>
    <p:sldId id="256" r:id="rId10"/>
    <p:sldId id="294" r:id="rId11"/>
    <p:sldId id="327" r:id="rId12"/>
    <p:sldId id="328" r:id="rId13"/>
    <p:sldId id="322" r:id="rId14"/>
    <p:sldId id="338"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CC"/>
    <a:srgbClr val="CC3399"/>
    <a:srgbClr val="FF6699"/>
    <a:srgbClr val="F2F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slides/_rels/slide12.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1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50699" y="1789738"/>
            <a:ext cx="4437029" cy="4437029"/>
          </a:xfrm>
          <a:prstGeom prst="rect">
            <a:avLst/>
          </a:prstGeom>
          <a:noFill/>
        </p:spPr>
      </p:pic>
      <p:sp>
        <p:nvSpPr>
          <p:cNvPr id="4" name="Title 1"/>
          <p:cNvSpPr txBox="1">
            <a:spLocks/>
          </p:cNvSpPr>
          <p:nvPr/>
        </p:nvSpPr>
        <p:spPr>
          <a:xfrm>
            <a:off x="977721" y="224093"/>
            <a:ext cx="10394323" cy="117043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Rosary-Luminous</a:t>
            </a:r>
          </a:p>
          <a:p>
            <a:r>
              <a:rPr lang="en-US" dirty="0">
                <a:latin typeface="Comic Sans MS" panose="030F0702030302020204" pitchFamily="66" charset="0"/>
              </a:rPr>
              <a:t>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03" y="1776513"/>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11958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1AF2-5639-44A7-A04F-5198AE9064BF}"/>
              </a:ext>
            </a:extLst>
          </p:cNvPr>
          <p:cNvSpPr>
            <a:spLocks noGrp="1"/>
          </p:cNvSpPr>
          <p:nvPr>
            <p:ph type="title"/>
          </p:nvPr>
        </p:nvSpPr>
        <p:spPr>
          <a:xfrm>
            <a:off x="3089929" y="36466"/>
            <a:ext cx="6546573" cy="591493"/>
          </a:xfrm>
        </p:spPr>
        <p:txBody>
          <a:bodyPr>
            <a:normAutofit fontScale="90000"/>
          </a:bodyPr>
          <a:lstStyle/>
          <a:p>
            <a:pPr algn="ctr"/>
            <a:r>
              <a:rPr lang="en-US" sz="3600" dirty="0"/>
              <a:t>Put the Luminous Mysteries in Order</a:t>
            </a:r>
          </a:p>
        </p:txBody>
      </p:sp>
      <p:pic>
        <p:nvPicPr>
          <p:cNvPr id="4" name="Picture 3">
            <a:extLst>
              <a:ext uri="{FF2B5EF4-FFF2-40B4-BE49-F238E27FC236}">
                <a16:creationId xmlns:a16="http://schemas.microsoft.com/office/drawing/2014/main" id="{BA3061FB-CB4F-4C26-827A-731C5E89F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886" y="1905307"/>
            <a:ext cx="2387263" cy="3929112"/>
          </a:xfrm>
          <a:prstGeom prst="rect">
            <a:avLst/>
          </a:prstGeom>
        </p:spPr>
      </p:pic>
      <p:pic>
        <p:nvPicPr>
          <p:cNvPr id="6" name="Picture 5">
            <a:extLst>
              <a:ext uri="{FF2B5EF4-FFF2-40B4-BE49-F238E27FC236}">
                <a16:creationId xmlns:a16="http://schemas.microsoft.com/office/drawing/2014/main" id="{2D8F860B-C656-4CB2-8DB2-D899087C6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7967" y="1241758"/>
            <a:ext cx="2472489" cy="3929111"/>
          </a:xfrm>
          <a:prstGeom prst="rect">
            <a:avLst/>
          </a:prstGeom>
        </p:spPr>
      </p:pic>
      <p:pic>
        <p:nvPicPr>
          <p:cNvPr id="8" name="Picture 7">
            <a:extLst>
              <a:ext uri="{FF2B5EF4-FFF2-40B4-BE49-F238E27FC236}">
                <a16:creationId xmlns:a16="http://schemas.microsoft.com/office/drawing/2014/main" id="{750E82C0-1C4F-45C2-962C-A80FAA556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2880"/>
            <a:ext cx="2472490" cy="3929111"/>
          </a:xfrm>
          <a:prstGeom prst="rect">
            <a:avLst/>
          </a:prstGeom>
        </p:spPr>
      </p:pic>
      <p:pic>
        <p:nvPicPr>
          <p:cNvPr id="10" name="Picture 9">
            <a:extLst>
              <a:ext uri="{FF2B5EF4-FFF2-40B4-BE49-F238E27FC236}">
                <a16:creationId xmlns:a16="http://schemas.microsoft.com/office/drawing/2014/main" id="{8A75E6E6-1512-489C-BF04-A4E56AB9E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577" y="1274288"/>
            <a:ext cx="2472490" cy="3929111"/>
          </a:xfrm>
          <a:prstGeom prst="rect">
            <a:avLst/>
          </a:prstGeom>
        </p:spPr>
      </p:pic>
      <p:pic>
        <p:nvPicPr>
          <p:cNvPr id="5" name="Picture 4">
            <a:extLst>
              <a:ext uri="{FF2B5EF4-FFF2-40B4-BE49-F238E27FC236}">
                <a16:creationId xmlns:a16="http://schemas.microsoft.com/office/drawing/2014/main" id="{2FC480D5-3E20-4D1E-ADBF-1EAD9F806B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0632" y="1886071"/>
            <a:ext cx="2377802" cy="3889355"/>
          </a:xfrm>
          <a:prstGeom prst="rect">
            <a:avLst/>
          </a:prstGeom>
        </p:spPr>
      </p:pic>
      <p:sp>
        <p:nvSpPr>
          <p:cNvPr id="3" name="TextBox 2">
            <a:extLst>
              <a:ext uri="{FF2B5EF4-FFF2-40B4-BE49-F238E27FC236}">
                <a16:creationId xmlns:a16="http://schemas.microsoft.com/office/drawing/2014/main" id="{35240508-5946-421E-AECC-3087D0189A93}"/>
              </a:ext>
            </a:extLst>
          </p:cNvPr>
          <p:cNvSpPr txBox="1"/>
          <p:nvPr/>
        </p:nvSpPr>
        <p:spPr>
          <a:xfrm>
            <a:off x="7467210" y="1291508"/>
            <a:ext cx="2265652" cy="646331"/>
          </a:xfrm>
          <a:prstGeom prst="rect">
            <a:avLst/>
          </a:prstGeom>
          <a:noFill/>
        </p:spPr>
        <p:txBody>
          <a:bodyPr wrap="square" rtlCol="0">
            <a:spAutoFit/>
          </a:bodyPr>
          <a:lstStyle/>
          <a:p>
            <a:pPr algn="ctr"/>
            <a:r>
              <a:rPr lang="en-US" b="1" dirty="0"/>
              <a:t>1-The Baptism of Jesus</a:t>
            </a:r>
          </a:p>
        </p:txBody>
      </p:sp>
      <p:sp>
        <p:nvSpPr>
          <p:cNvPr id="11" name="TextBox 10">
            <a:extLst>
              <a:ext uri="{FF2B5EF4-FFF2-40B4-BE49-F238E27FC236}">
                <a16:creationId xmlns:a16="http://schemas.microsoft.com/office/drawing/2014/main" id="{1816A6B0-1780-4436-9C09-8B002EB22B5F}"/>
              </a:ext>
            </a:extLst>
          </p:cNvPr>
          <p:cNvSpPr txBox="1"/>
          <p:nvPr/>
        </p:nvSpPr>
        <p:spPr>
          <a:xfrm>
            <a:off x="9932012" y="627957"/>
            <a:ext cx="2259988" cy="646331"/>
          </a:xfrm>
          <a:prstGeom prst="rect">
            <a:avLst/>
          </a:prstGeom>
          <a:noFill/>
        </p:spPr>
        <p:txBody>
          <a:bodyPr wrap="square" rtlCol="0">
            <a:spAutoFit/>
          </a:bodyPr>
          <a:lstStyle/>
          <a:p>
            <a:pPr algn="ctr"/>
            <a:r>
              <a:rPr lang="en-US" b="1" dirty="0"/>
              <a:t>2-The Wedding at Canaan</a:t>
            </a:r>
          </a:p>
        </p:txBody>
      </p:sp>
      <p:sp>
        <p:nvSpPr>
          <p:cNvPr id="13" name="TextBox 12">
            <a:extLst>
              <a:ext uri="{FF2B5EF4-FFF2-40B4-BE49-F238E27FC236}">
                <a16:creationId xmlns:a16="http://schemas.microsoft.com/office/drawing/2014/main" id="{E0558799-02BA-4893-8209-ACE7E9D80D3A}"/>
              </a:ext>
            </a:extLst>
          </p:cNvPr>
          <p:cNvSpPr txBox="1"/>
          <p:nvPr/>
        </p:nvSpPr>
        <p:spPr>
          <a:xfrm>
            <a:off x="94688" y="576549"/>
            <a:ext cx="2377802" cy="646331"/>
          </a:xfrm>
          <a:prstGeom prst="rect">
            <a:avLst/>
          </a:prstGeom>
          <a:noFill/>
        </p:spPr>
        <p:txBody>
          <a:bodyPr wrap="square" rtlCol="0">
            <a:spAutoFit/>
          </a:bodyPr>
          <a:lstStyle/>
          <a:p>
            <a:pPr algn="ctr"/>
            <a:r>
              <a:rPr lang="en-US" b="1" dirty="0"/>
              <a:t>3. Jesus Proclaims the Kingdom of Heaven</a:t>
            </a:r>
          </a:p>
        </p:txBody>
      </p:sp>
      <p:sp>
        <p:nvSpPr>
          <p:cNvPr id="14" name="TextBox 13">
            <a:extLst>
              <a:ext uri="{FF2B5EF4-FFF2-40B4-BE49-F238E27FC236}">
                <a16:creationId xmlns:a16="http://schemas.microsoft.com/office/drawing/2014/main" id="{BF394724-52BF-45B4-A652-1D8AE4C84EF5}"/>
              </a:ext>
            </a:extLst>
          </p:cNvPr>
          <p:cNvSpPr txBox="1"/>
          <p:nvPr/>
        </p:nvSpPr>
        <p:spPr>
          <a:xfrm>
            <a:off x="4925522" y="822400"/>
            <a:ext cx="2340956" cy="369332"/>
          </a:xfrm>
          <a:prstGeom prst="rect">
            <a:avLst/>
          </a:prstGeom>
          <a:noFill/>
        </p:spPr>
        <p:txBody>
          <a:bodyPr wrap="square" rtlCol="0">
            <a:spAutoFit/>
          </a:bodyPr>
          <a:lstStyle/>
          <a:p>
            <a:pPr algn="ctr"/>
            <a:r>
              <a:rPr lang="en-US" b="1" dirty="0"/>
              <a:t>4. The Transfiguration</a:t>
            </a:r>
          </a:p>
        </p:txBody>
      </p:sp>
      <p:sp>
        <p:nvSpPr>
          <p:cNvPr id="15" name="TextBox 14">
            <a:extLst>
              <a:ext uri="{FF2B5EF4-FFF2-40B4-BE49-F238E27FC236}">
                <a16:creationId xmlns:a16="http://schemas.microsoft.com/office/drawing/2014/main" id="{20AA34F9-366A-447A-8CBA-9FFDF66B4EBB}"/>
              </a:ext>
            </a:extLst>
          </p:cNvPr>
          <p:cNvSpPr txBox="1"/>
          <p:nvPr/>
        </p:nvSpPr>
        <p:spPr>
          <a:xfrm>
            <a:off x="2526087" y="1260297"/>
            <a:ext cx="2366892" cy="646331"/>
          </a:xfrm>
          <a:prstGeom prst="rect">
            <a:avLst/>
          </a:prstGeom>
          <a:noFill/>
        </p:spPr>
        <p:txBody>
          <a:bodyPr wrap="square" rtlCol="0">
            <a:spAutoFit/>
          </a:bodyPr>
          <a:lstStyle/>
          <a:p>
            <a:pPr algn="ctr"/>
            <a:r>
              <a:rPr lang="en-US" b="1" dirty="0"/>
              <a:t>5-Institution of the Eucharist</a:t>
            </a:r>
          </a:p>
        </p:txBody>
      </p:sp>
    </p:spTree>
    <p:extLst>
      <p:ext uri="{BB962C8B-B14F-4D97-AF65-F5344CB8AC3E}">
        <p14:creationId xmlns:p14="http://schemas.microsoft.com/office/powerpoint/2010/main" val="41803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70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98783" y="6384169"/>
            <a:ext cx="2690192"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187368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8520718" y="1560160"/>
            <a:ext cx="2684393" cy="830997"/>
          </a:xfrm>
          <a:prstGeom prst="rect">
            <a:avLst/>
          </a:prstGeom>
          <a:noFill/>
        </p:spPr>
        <p:txBody>
          <a:bodyPr wrap="square" rtlCol="0">
            <a:spAutoFit/>
          </a:bodyPr>
          <a:lstStyle/>
          <a:p>
            <a:r>
              <a:rPr lang="en-US" sz="4800" b="1" dirty="0"/>
              <a:t>For Faith</a:t>
            </a:r>
          </a:p>
        </p:txBody>
      </p:sp>
      <p:sp>
        <p:nvSpPr>
          <p:cNvPr id="11" name="TextBox 10"/>
          <p:cNvSpPr txBox="1"/>
          <p:nvPr/>
        </p:nvSpPr>
        <p:spPr>
          <a:xfrm>
            <a:off x="8520718" y="2900102"/>
            <a:ext cx="3242788" cy="830997"/>
          </a:xfrm>
          <a:prstGeom prst="rect">
            <a:avLst/>
          </a:prstGeom>
          <a:noFill/>
        </p:spPr>
        <p:txBody>
          <a:bodyPr wrap="square" rtlCol="0">
            <a:spAutoFit/>
          </a:bodyPr>
          <a:lstStyle/>
          <a:p>
            <a:r>
              <a:rPr lang="en-US" sz="4800" b="1" dirty="0"/>
              <a:t>For Hope</a:t>
            </a:r>
          </a:p>
        </p:txBody>
      </p:sp>
      <p:sp>
        <p:nvSpPr>
          <p:cNvPr id="12" name="TextBox 11"/>
          <p:cNvSpPr txBox="1"/>
          <p:nvPr/>
        </p:nvSpPr>
        <p:spPr>
          <a:xfrm>
            <a:off x="8678667" y="4240045"/>
            <a:ext cx="2439099" cy="830997"/>
          </a:xfrm>
          <a:prstGeom prst="rect">
            <a:avLst/>
          </a:prstGeom>
          <a:noFill/>
        </p:spPr>
        <p:txBody>
          <a:bodyPr wrap="square" rtlCol="0">
            <a:spAutoFit/>
          </a:bodyPr>
          <a:lstStyle/>
          <a:p>
            <a:r>
              <a:rPr lang="en-US" sz="4800" b="1" dirty="0"/>
              <a:t>For 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4" name="TextBox 13">
            <a:extLst>
              <a:ext uri="{FF2B5EF4-FFF2-40B4-BE49-F238E27FC236}">
                <a16:creationId xmlns:a16="http://schemas.microsoft.com/office/drawing/2014/main" id="{BB383323-48DF-419F-83A9-3B837F24D315}"/>
              </a:ext>
            </a:extLst>
          </p:cNvPr>
          <p:cNvSpPr txBox="1"/>
          <p:nvPr/>
        </p:nvSpPr>
        <p:spPr>
          <a:xfrm>
            <a:off x="8433373" y="320979"/>
            <a:ext cx="3330133" cy="646331"/>
          </a:xfrm>
          <a:prstGeom prst="rect">
            <a:avLst/>
          </a:prstGeom>
          <a:noFill/>
        </p:spPr>
        <p:txBody>
          <a:bodyPr wrap="square" rtlCol="0">
            <a:spAutoFit/>
          </a:bodyPr>
          <a:lstStyle/>
          <a:p>
            <a:r>
              <a:rPr lang="en-US" sz="3600" b="1" dirty="0"/>
              <a:t>For Pope Francis</a:t>
            </a:r>
          </a:p>
        </p:txBody>
      </p:sp>
    </p:spTree>
    <p:extLst>
      <p:ext uri="{BB962C8B-B14F-4D97-AF65-F5344CB8AC3E}">
        <p14:creationId xmlns:p14="http://schemas.microsoft.com/office/powerpoint/2010/main" val="627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1000"/>
                                        <p:tgtEl>
                                          <p:spTgt spid="14">
                                            <p:txEl>
                                              <p:pRg st="0" end="0"/>
                                            </p:txEl>
                                          </p:spTgt>
                                        </p:tgtEl>
                                      </p:cBhvr>
                                    </p:animEffect>
                                    <p:anim calcmode="lin" valueType="num">
                                      <p:cBhvr>
                                        <p:cTn id="6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1AF2-5639-44A7-A04F-5198AE9064BF}"/>
              </a:ext>
            </a:extLst>
          </p:cNvPr>
          <p:cNvSpPr>
            <a:spLocks noGrp="1"/>
          </p:cNvSpPr>
          <p:nvPr>
            <p:ph type="title"/>
          </p:nvPr>
        </p:nvSpPr>
        <p:spPr>
          <a:xfrm>
            <a:off x="3299791" y="36466"/>
            <a:ext cx="5592417" cy="591493"/>
          </a:xfrm>
        </p:spPr>
        <p:txBody>
          <a:bodyPr>
            <a:normAutofit/>
          </a:bodyPr>
          <a:lstStyle/>
          <a:p>
            <a:pPr algn="ctr"/>
            <a:r>
              <a:rPr lang="en-US" sz="3600" dirty="0"/>
              <a:t>The Luminous Mysteries</a:t>
            </a:r>
          </a:p>
        </p:txBody>
      </p:sp>
      <p:pic>
        <p:nvPicPr>
          <p:cNvPr id="4" name="Picture 3">
            <a:extLst>
              <a:ext uri="{FF2B5EF4-FFF2-40B4-BE49-F238E27FC236}">
                <a16:creationId xmlns:a16="http://schemas.microsoft.com/office/drawing/2014/main" id="{BA3061FB-CB4F-4C26-827A-731C5E89F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1" y="1222880"/>
            <a:ext cx="2387263" cy="3929112"/>
          </a:xfrm>
          <a:prstGeom prst="rect">
            <a:avLst/>
          </a:prstGeom>
        </p:spPr>
      </p:pic>
      <p:pic>
        <p:nvPicPr>
          <p:cNvPr id="6" name="Picture 5">
            <a:extLst>
              <a:ext uri="{FF2B5EF4-FFF2-40B4-BE49-F238E27FC236}">
                <a16:creationId xmlns:a16="http://schemas.microsoft.com/office/drawing/2014/main" id="{2D8F860B-C656-4CB2-8DB2-D899087C6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264" y="1885431"/>
            <a:ext cx="2472489" cy="3929111"/>
          </a:xfrm>
          <a:prstGeom prst="rect">
            <a:avLst/>
          </a:prstGeom>
        </p:spPr>
      </p:pic>
      <p:pic>
        <p:nvPicPr>
          <p:cNvPr id="8" name="Picture 7">
            <a:extLst>
              <a:ext uri="{FF2B5EF4-FFF2-40B4-BE49-F238E27FC236}">
                <a16:creationId xmlns:a16="http://schemas.microsoft.com/office/drawing/2014/main" id="{750E82C0-1C4F-45C2-962C-A80FAA556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2070" y="1222880"/>
            <a:ext cx="2472490" cy="3929111"/>
          </a:xfrm>
          <a:prstGeom prst="rect">
            <a:avLst/>
          </a:prstGeom>
        </p:spPr>
      </p:pic>
      <p:pic>
        <p:nvPicPr>
          <p:cNvPr id="10" name="Picture 9">
            <a:extLst>
              <a:ext uri="{FF2B5EF4-FFF2-40B4-BE49-F238E27FC236}">
                <a16:creationId xmlns:a16="http://schemas.microsoft.com/office/drawing/2014/main" id="{8A75E6E6-1512-489C-BF04-A4E56AB9E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560" y="1885430"/>
            <a:ext cx="2472490" cy="3929111"/>
          </a:xfrm>
          <a:prstGeom prst="rect">
            <a:avLst/>
          </a:prstGeom>
        </p:spPr>
      </p:pic>
      <p:pic>
        <p:nvPicPr>
          <p:cNvPr id="5" name="Picture 4">
            <a:extLst>
              <a:ext uri="{FF2B5EF4-FFF2-40B4-BE49-F238E27FC236}">
                <a16:creationId xmlns:a16="http://schemas.microsoft.com/office/drawing/2014/main" id="{2FC480D5-3E20-4D1E-ADBF-1EAD9F806B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364" y="1222880"/>
            <a:ext cx="2377802" cy="3889355"/>
          </a:xfrm>
          <a:prstGeom prst="rect">
            <a:avLst/>
          </a:prstGeom>
        </p:spPr>
      </p:pic>
      <p:sp>
        <p:nvSpPr>
          <p:cNvPr id="7" name="TextBox 6">
            <a:extLst>
              <a:ext uri="{FF2B5EF4-FFF2-40B4-BE49-F238E27FC236}">
                <a16:creationId xmlns:a16="http://schemas.microsoft.com/office/drawing/2014/main" id="{F083B431-0B8D-44B3-BB7F-FAB92C474A01}"/>
              </a:ext>
            </a:extLst>
          </p:cNvPr>
          <p:cNvSpPr txBox="1"/>
          <p:nvPr/>
        </p:nvSpPr>
        <p:spPr>
          <a:xfrm>
            <a:off x="220978" y="5151992"/>
            <a:ext cx="1895061" cy="830997"/>
          </a:xfrm>
          <a:prstGeom prst="rect">
            <a:avLst/>
          </a:prstGeom>
          <a:noFill/>
        </p:spPr>
        <p:txBody>
          <a:bodyPr wrap="square" rtlCol="0">
            <a:spAutoFit/>
          </a:bodyPr>
          <a:lstStyle/>
          <a:p>
            <a:pPr algn="ctr"/>
            <a:r>
              <a:rPr lang="en-US" sz="1600" b="1" dirty="0"/>
              <a:t>Fruit of the Mystery</a:t>
            </a:r>
          </a:p>
          <a:p>
            <a:pPr algn="ctr"/>
            <a:r>
              <a:rPr lang="en-US" sz="1600" b="1" dirty="0"/>
              <a:t>Openness to the</a:t>
            </a:r>
          </a:p>
          <a:p>
            <a:pPr algn="ctr"/>
            <a:r>
              <a:rPr lang="en-US" sz="1600" b="1" dirty="0"/>
              <a:t>Holy Spirit</a:t>
            </a:r>
          </a:p>
        </p:txBody>
      </p:sp>
      <p:sp>
        <p:nvSpPr>
          <p:cNvPr id="9" name="TextBox 8">
            <a:extLst>
              <a:ext uri="{FF2B5EF4-FFF2-40B4-BE49-F238E27FC236}">
                <a16:creationId xmlns:a16="http://schemas.microsoft.com/office/drawing/2014/main" id="{AC510E5B-FE67-46C9-A95B-239360FD5122}"/>
              </a:ext>
            </a:extLst>
          </p:cNvPr>
          <p:cNvSpPr txBox="1"/>
          <p:nvPr/>
        </p:nvSpPr>
        <p:spPr>
          <a:xfrm>
            <a:off x="2718592" y="5814542"/>
            <a:ext cx="1895061" cy="830997"/>
          </a:xfrm>
          <a:prstGeom prst="rect">
            <a:avLst/>
          </a:prstGeom>
          <a:noFill/>
        </p:spPr>
        <p:txBody>
          <a:bodyPr wrap="square" rtlCol="0">
            <a:spAutoFit/>
          </a:bodyPr>
          <a:lstStyle/>
          <a:p>
            <a:pPr algn="ctr"/>
            <a:r>
              <a:rPr lang="en-US" sz="1600" b="1" dirty="0"/>
              <a:t>Fruit of the Mystery</a:t>
            </a:r>
          </a:p>
          <a:p>
            <a:pPr algn="ctr"/>
            <a:r>
              <a:rPr lang="en-US" sz="1600" b="1" dirty="0"/>
              <a:t>To Jesus </a:t>
            </a:r>
          </a:p>
          <a:p>
            <a:pPr algn="ctr"/>
            <a:r>
              <a:rPr lang="en-US" sz="1600" b="1" dirty="0"/>
              <a:t>Through Mary</a:t>
            </a:r>
          </a:p>
        </p:txBody>
      </p:sp>
      <p:sp>
        <p:nvSpPr>
          <p:cNvPr id="12" name="TextBox 11">
            <a:extLst>
              <a:ext uri="{FF2B5EF4-FFF2-40B4-BE49-F238E27FC236}">
                <a16:creationId xmlns:a16="http://schemas.microsoft.com/office/drawing/2014/main" id="{54C7DBD4-60B3-41C6-BE70-9752879F1335}"/>
              </a:ext>
            </a:extLst>
          </p:cNvPr>
          <p:cNvSpPr txBox="1"/>
          <p:nvPr/>
        </p:nvSpPr>
        <p:spPr>
          <a:xfrm>
            <a:off x="5185418" y="5151992"/>
            <a:ext cx="1895061" cy="830997"/>
          </a:xfrm>
          <a:prstGeom prst="rect">
            <a:avLst/>
          </a:prstGeom>
          <a:noFill/>
        </p:spPr>
        <p:txBody>
          <a:bodyPr wrap="square" rtlCol="0">
            <a:spAutoFit/>
          </a:bodyPr>
          <a:lstStyle/>
          <a:p>
            <a:pPr algn="ctr"/>
            <a:r>
              <a:rPr lang="en-US" sz="1600" b="1" dirty="0"/>
              <a:t>Fruit of the Mystery</a:t>
            </a:r>
          </a:p>
          <a:p>
            <a:pPr algn="ctr"/>
            <a:r>
              <a:rPr lang="en-US" sz="1600" b="1" dirty="0"/>
              <a:t>Repentance,</a:t>
            </a:r>
          </a:p>
          <a:p>
            <a:pPr algn="ctr"/>
            <a:r>
              <a:rPr lang="en-US" sz="1600" b="1" dirty="0"/>
              <a:t>Trust in God</a:t>
            </a:r>
          </a:p>
        </p:txBody>
      </p:sp>
      <p:sp>
        <p:nvSpPr>
          <p:cNvPr id="16" name="TextBox 15">
            <a:extLst>
              <a:ext uri="{FF2B5EF4-FFF2-40B4-BE49-F238E27FC236}">
                <a16:creationId xmlns:a16="http://schemas.microsoft.com/office/drawing/2014/main" id="{39E3E75E-F9C4-4F86-949C-35F5E8E3D272}"/>
              </a:ext>
            </a:extLst>
          </p:cNvPr>
          <p:cNvSpPr txBox="1"/>
          <p:nvPr/>
        </p:nvSpPr>
        <p:spPr>
          <a:xfrm>
            <a:off x="7603959" y="5819061"/>
            <a:ext cx="1895061" cy="584775"/>
          </a:xfrm>
          <a:prstGeom prst="rect">
            <a:avLst/>
          </a:prstGeom>
          <a:noFill/>
        </p:spPr>
        <p:txBody>
          <a:bodyPr wrap="square" rtlCol="0">
            <a:spAutoFit/>
          </a:bodyPr>
          <a:lstStyle/>
          <a:p>
            <a:pPr algn="ctr"/>
            <a:r>
              <a:rPr lang="en-US" sz="1600" b="1" dirty="0"/>
              <a:t>Fruit of the Mystery</a:t>
            </a:r>
          </a:p>
          <a:p>
            <a:pPr algn="ctr"/>
            <a:r>
              <a:rPr lang="en-US" sz="1600" b="1" dirty="0"/>
              <a:t>Desire for Holiness</a:t>
            </a:r>
          </a:p>
        </p:txBody>
      </p:sp>
      <p:sp>
        <p:nvSpPr>
          <p:cNvPr id="18" name="TextBox 17">
            <a:extLst>
              <a:ext uri="{FF2B5EF4-FFF2-40B4-BE49-F238E27FC236}">
                <a16:creationId xmlns:a16="http://schemas.microsoft.com/office/drawing/2014/main" id="{2C5D9848-3C23-49DC-9549-9E32D82AFA6F}"/>
              </a:ext>
            </a:extLst>
          </p:cNvPr>
          <p:cNvSpPr txBox="1"/>
          <p:nvPr/>
        </p:nvSpPr>
        <p:spPr>
          <a:xfrm>
            <a:off x="10087735" y="5151992"/>
            <a:ext cx="1895061" cy="830997"/>
          </a:xfrm>
          <a:prstGeom prst="rect">
            <a:avLst/>
          </a:prstGeom>
          <a:noFill/>
        </p:spPr>
        <p:txBody>
          <a:bodyPr wrap="square" rtlCol="0">
            <a:spAutoFit/>
          </a:bodyPr>
          <a:lstStyle/>
          <a:p>
            <a:pPr algn="ctr"/>
            <a:r>
              <a:rPr lang="en-US" sz="1600" b="1" dirty="0"/>
              <a:t>Fruit of the Mystery</a:t>
            </a:r>
          </a:p>
          <a:p>
            <a:pPr algn="ctr"/>
            <a:r>
              <a:rPr lang="en-US" sz="1600" b="1" dirty="0"/>
              <a:t>Active Participation</a:t>
            </a:r>
          </a:p>
          <a:p>
            <a:pPr algn="ctr"/>
            <a:r>
              <a:rPr lang="en-US" sz="1600" b="1" dirty="0"/>
              <a:t>In the Mass</a:t>
            </a:r>
          </a:p>
        </p:txBody>
      </p:sp>
      <p:sp>
        <p:nvSpPr>
          <p:cNvPr id="3" name="TextBox 2">
            <a:extLst>
              <a:ext uri="{FF2B5EF4-FFF2-40B4-BE49-F238E27FC236}">
                <a16:creationId xmlns:a16="http://schemas.microsoft.com/office/drawing/2014/main" id="{35240508-5946-421E-AECC-3087D0189A93}"/>
              </a:ext>
            </a:extLst>
          </p:cNvPr>
          <p:cNvSpPr txBox="1"/>
          <p:nvPr/>
        </p:nvSpPr>
        <p:spPr>
          <a:xfrm>
            <a:off x="13722" y="627959"/>
            <a:ext cx="2265652" cy="646331"/>
          </a:xfrm>
          <a:prstGeom prst="rect">
            <a:avLst/>
          </a:prstGeom>
          <a:noFill/>
        </p:spPr>
        <p:txBody>
          <a:bodyPr wrap="square" rtlCol="0">
            <a:spAutoFit/>
          </a:bodyPr>
          <a:lstStyle/>
          <a:p>
            <a:pPr algn="ctr"/>
            <a:r>
              <a:rPr lang="en-US" b="1" dirty="0"/>
              <a:t>1-The Baptism of Jesus</a:t>
            </a:r>
          </a:p>
        </p:txBody>
      </p:sp>
      <p:sp>
        <p:nvSpPr>
          <p:cNvPr id="11" name="TextBox 10">
            <a:extLst>
              <a:ext uri="{FF2B5EF4-FFF2-40B4-BE49-F238E27FC236}">
                <a16:creationId xmlns:a16="http://schemas.microsoft.com/office/drawing/2014/main" id="{1816A6B0-1780-4436-9C09-8B002EB22B5F}"/>
              </a:ext>
            </a:extLst>
          </p:cNvPr>
          <p:cNvSpPr txBox="1"/>
          <p:nvPr/>
        </p:nvSpPr>
        <p:spPr>
          <a:xfrm>
            <a:off x="2486212" y="1274290"/>
            <a:ext cx="2259988" cy="646331"/>
          </a:xfrm>
          <a:prstGeom prst="rect">
            <a:avLst/>
          </a:prstGeom>
          <a:noFill/>
        </p:spPr>
        <p:txBody>
          <a:bodyPr wrap="square" rtlCol="0">
            <a:spAutoFit/>
          </a:bodyPr>
          <a:lstStyle/>
          <a:p>
            <a:pPr algn="ctr"/>
            <a:r>
              <a:rPr lang="en-US" b="1" dirty="0"/>
              <a:t>2-The Wedding at Canaan</a:t>
            </a:r>
          </a:p>
        </p:txBody>
      </p:sp>
      <p:sp>
        <p:nvSpPr>
          <p:cNvPr id="13" name="TextBox 12">
            <a:extLst>
              <a:ext uri="{FF2B5EF4-FFF2-40B4-BE49-F238E27FC236}">
                <a16:creationId xmlns:a16="http://schemas.microsoft.com/office/drawing/2014/main" id="{E0558799-02BA-4893-8209-ACE7E9D80D3A}"/>
              </a:ext>
            </a:extLst>
          </p:cNvPr>
          <p:cNvSpPr txBox="1"/>
          <p:nvPr/>
        </p:nvSpPr>
        <p:spPr>
          <a:xfrm>
            <a:off x="4907048" y="672587"/>
            <a:ext cx="2377802" cy="646331"/>
          </a:xfrm>
          <a:prstGeom prst="rect">
            <a:avLst/>
          </a:prstGeom>
          <a:noFill/>
        </p:spPr>
        <p:txBody>
          <a:bodyPr wrap="square" rtlCol="0">
            <a:spAutoFit/>
          </a:bodyPr>
          <a:lstStyle/>
          <a:p>
            <a:pPr algn="ctr"/>
            <a:r>
              <a:rPr lang="en-US" b="1" dirty="0"/>
              <a:t>3. Jesus Proclaims the Kingdom of Heaven</a:t>
            </a:r>
          </a:p>
        </p:txBody>
      </p:sp>
      <p:sp>
        <p:nvSpPr>
          <p:cNvPr id="14" name="TextBox 13">
            <a:extLst>
              <a:ext uri="{FF2B5EF4-FFF2-40B4-BE49-F238E27FC236}">
                <a16:creationId xmlns:a16="http://schemas.microsoft.com/office/drawing/2014/main" id="{BF394724-52BF-45B4-A652-1D8AE4C84EF5}"/>
              </a:ext>
            </a:extLst>
          </p:cNvPr>
          <p:cNvSpPr txBox="1"/>
          <p:nvPr/>
        </p:nvSpPr>
        <p:spPr>
          <a:xfrm>
            <a:off x="7470430" y="1458956"/>
            <a:ext cx="2340956" cy="369332"/>
          </a:xfrm>
          <a:prstGeom prst="rect">
            <a:avLst/>
          </a:prstGeom>
          <a:noFill/>
        </p:spPr>
        <p:txBody>
          <a:bodyPr wrap="square" rtlCol="0">
            <a:spAutoFit/>
          </a:bodyPr>
          <a:lstStyle/>
          <a:p>
            <a:pPr algn="ctr"/>
            <a:r>
              <a:rPr lang="en-US" b="1" dirty="0"/>
              <a:t>4. The Transfiguration</a:t>
            </a:r>
          </a:p>
        </p:txBody>
      </p:sp>
      <p:sp>
        <p:nvSpPr>
          <p:cNvPr id="15" name="TextBox 14">
            <a:extLst>
              <a:ext uri="{FF2B5EF4-FFF2-40B4-BE49-F238E27FC236}">
                <a16:creationId xmlns:a16="http://schemas.microsoft.com/office/drawing/2014/main" id="{20AA34F9-366A-447A-8CBA-9FFDF66B4EBB}"/>
              </a:ext>
            </a:extLst>
          </p:cNvPr>
          <p:cNvSpPr txBox="1"/>
          <p:nvPr/>
        </p:nvSpPr>
        <p:spPr>
          <a:xfrm>
            <a:off x="9811386" y="627959"/>
            <a:ext cx="2366892" cy="646331"/>
          </a:xfrm>
          <a:prstGeom prst="rect">
            <a:avLst/>
          </a:prstGeom>
          <a:noFill/>
        </p:spPr>
        <p:txBody>
          <a:bodyPr wrap="square" rtlCol="0">
            <a:spAutoFit/>
          </a:bodyPr>
          <a:lstStyle/>
          <a:p>
            <a:pPr algn="ctr"/>
            <a:r>
              <a:rPr lang="en-US" b="1" dirty="0"/>
              <a:t>5-Institution of the Eucharist</a:t>
            </a:r>
          </a:p>
        </p:txBody>
      </p:sp>
    </p:spTree>
    <p:extLst>
      <p:ext uri="{BB962C8B-B14F-4D97-AF65-F5344CB8AC3E}">
        <p14:creationId xmlns:p14="http://schemas.microsoft.com/office/powerpoint/2010/main" val="199548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1000"/>
                                        <p:tgtEl>
                                          <p:spTgt spid="5"/>
                                        </p:tgtEl>
                                      </p:cBhvr>
                                    </p:animEffect>
                                    <p:anim calcmode="lin" valueType="num">
                                      <p:cBhvr>
                                        <p:cTn id="99" dur="1000" fill="hold"/>
                                        <p:tgtEl>
                                          <p:spTgt spid="5"/>
                                        </p:tgtEl>
                                        <p:attrNameLst>
                                          <p:attrName>ppt_x</p:attrName>
                                        </p:attrNameLst>
                                      </p:cBhvr>
                                      <p:tavLst>
                                        <p:tav tm="0">
                                          <p:val>
                                            <p:strVal val="#ppt_x"/>
                                          </p:val>
                                        </p:tav>
                                        <p:tav tm="100000">
                                          <p:val>
                                            <p:strVal val="#ppt_x"/>
                                          </p:val>
                                        </p:tav>
                                      </p:tavLst>
                                    </p:anim>
                                    <p:anim calcmode="lin" valueType="num">
                                      <p:cBhvr>
                                        <p:cTn id="10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6" grpId="0"/>
      <p:bldP spid="18" grpId="0"/>
      <p:bldP spid="3" grpId="0"/>
      <p:bldP spid="11"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398"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926" y="3456868"/>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100" y="476997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535" y="104406"/>
            <a:ext cx="1453792" cy="1453792"/>
          </a:xfrm>
          <a:prstGeom prst="rect">
            <a:avLst/>
          </a:prstGeom>
        </p:spPr>
      </p:pic>
      <p:sp>
        <p:nvSpPr>
          <p:cNvPr id="2" name="TextBox 1">
            <a:extLst>
              <a:ext uri="{FF2B5EF4-FFF2-40B4-BE49-F238E27FC236}">
                <a16:creationId xmlns:a16="http://schemas.microsoft.com/office/drawing/2014/main" id="{B040C77B-C917-468F-AAAD-E69876291836}"/>
              </a:ext>
            </a:extLst>
          </p:cNvPr>
          <p:cNvSpPr txBox="1"/>
          <p:nvPr/>
        </p:nvSpPr>
        <p:spPr>
          <a:xfrm>
            <a:off x="490818" y="693243"/>
            <a:ext cx="3445565" cy="1815882"/>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4" name="TextBox 3">
            <a:extLst>
              <a:ext uri="{FF2B5EF4-FFF2-40B4-BE49-F238E27FC236}">
                <a16:creationId xmlns:a16="http://schemas.microsoft.com/office/drawing/2014/main" id="{8E53ABA2-9B8E-43EA-8EC4-1C9DD027DBB6}"/>
              </a:ext>
            </a:extLst>
          </p:cNvPr>
          <p:cNvSpPr txBox="1"/>
          <p:nvPr/>
        </p:nvSpPr>
        <p:spPr>
          <a:xfrm>
            <a:off x="536763" y="2963881"/>
            <a:ext cx="3339626" cy="1384995"/>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6" name="TextBox 5">
            <a:extLst>
              <a:ext uri="{FF2B5EF4-FFF2-40B4-BE49-F238E27FC236}">
                <a16:creationId xmlns:a16="http://schemas.microsoft.com/office/drawing/2014/main" id="{7770A5ED-7FAD-472C-BB39-C30096B648C8}"/>
              </a:ext>
            </a:extLst>
          </p:cNvPr>
          <p:cNvSpPr txBox="1"/>
          <p:nvPr/>
        </p:nvSpPr>
        <p:spPr>
          <a:xfrm>
            <a:off x="689510" y="4875958"/>
            <a:ext cx="3154096" cy="954107"/>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952</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Luminous Mysteries</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lpstr>Put the Luminous Mysteries in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105</cp:revision>
  <dcterms:created xsi:type="dcterms:W3CDTF">2020-05-11T13:21:03Z</dcterms:created>
  <dcterms:modified xsi:type="dcterms:W3CDTF">2021-07-23T20:04:09Z</dcterms:modified>
</cp:coreProperties>
</file>