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29" r:id="rId4"/>
    <p:sldId id="330" r:id="rId5"/>
    <p:sldId id="331" r:id="rId6"/>
    <p:sldId id="332" r:id="rId7"/>
    <p:sldId id="333" r:id="rId8"/>
    <p:sldId id="256" r:id="rId9"/>
    <p:sldId id="294" r:id="rId10"/>
    <p:sldId id="261" r:id="rId11"/>
    <p:sldId id="334" r:id="rId12"/>
    <p:sldId id="262" r:id="rId13"/>
    <p:sldId id="335" r:id="rId14"/>
    <p:sldId id="263" r:id="rId15"/>
    <p:sldId id="336" r:id="rId16"/>
    <p:sldId id="264" r:id="rId17"/>
    <p:sldId id="337" r:id="rId18"/>
    <p:sldId id="327" r:id="rId19"/>
    <p:sldId id="328" r:id="rId20"/>
    <p:sldId id="322" r:id="rId21"/>
    <p:sldId id="33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CC"/>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7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0.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2.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3.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 Id="rId9" Type="http://schemas.openxmlformats.org/officeDocument/2006/relationships/image" Target="../media/image51.jpg"/></Relationships>
</file>

<file path=ppt/slides/_rels/slide19.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 Id="rId9" Type="http://schemas.openxmlformats.org/officeDocument/2006/relationships/image" Target="../media/image59.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97735" y="1569676"/>
            <a:ext cx="4437029" cy="4437029"/>
          </a:xfrm>
          <a:prstGeom prst="rect">
            <a:avLst/>
          </a:prstGeom>
          <a:noFill/>
        </p:spPr>
      </p:pic>
      <p:sp>
        <p:nvSpPr>
          <p:cNvPr id="4" name="Title 1"/>
          <p:cNvSpPr txBox="1">
            <a:spLocks/>
          </p:cNvSpPr>
          <p:nvPr/>
        </p:nvSpPr>
        <p:spPr>
          <a:xfrm>
            <a:off x="951964" y="18031"/>
            <a:ext cx="10515600"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Glorious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999" y="1569676"/>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186" y="356530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94" y="688020"/>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187"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419"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1060" y="4906092"/>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703"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819" y="722364"/>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265" y="211633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715"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139" y="349476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931" y="488872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702" y="89640"/>
            <a:ext cx="1453792" cy="1453792"/>
          </a:xfrm>
          <a:prstGeom prst="rect">
            <a:avLst/>
          </a:prstGeom>
        </p:spPr>
      </p:pic>
      <p:sp>
        <p:nvSpPr>
          <p:cNvPr id="4" name="TextBox 3"/>
          <p:cNvSpPr txBox="1"/>
          <p:nvPr/>
        </p:nvSpPr>
        <p:spPr>
          <a:xfrm>
            <a:off x="393822" y="0"/>
            <a:ext cx="4360085" cy="769441"/>
          </a:xfrm>
          <a:prstGeom prst="rect">
            <a:avLst/>
          </a:prstGeom>
          <a:noFill/>
        </p:spPr>
        <p:txBody>
          <a:bodyPr wrap="square" rtlCol="0">
            <a:spAutoFit/>
          </a:bodyPr>
          <a:lstStyle/>
          <a:p>
            <a:pPr algn="ctr"/>
            <a:r>
              <a:rPr lang="en-US" sz="2200" b="1" dirty="0"/>
              <a:t>2</a:t>
            </a:r>
            <a:r>
              <a:rPr lang="en-US" sz="2200" b="1" baseline="30000" dirty="0"/>
              <a:t>nd</a:t>
            </a:r>
            <a:r>
              <a:rPr lang="en-US" sz="2200" b="1" dirty="0"/>
              <a:t> Joyful Mystery</a:t>
            </a:r>
          </a:p>
          <a:p>
            <a:pPr algn="ctr"/>
            <a:r>
              <a:rPr lang="en-US" sz="2200" b="1" dirty="0"/>
              <a:t>The Visitation</a:t>
            </a:r>
          </a:p>
        </p:txBody>
      </p:sp>
      <p:sp>
        <p:nvSpPr>
          <p:cNvPr id="3" name="TextBox 2"/>
          <p:cNvSpPr txBox="1"/>
          <p:nvPr/>
        </p:nvSpPr>
        <p:spPr>
          <a:xfrm>
            <a:off x="228366" y="6373074"/>
            <a:ext cx="4670148" cy="400110"/>
          </a:xfrm>
          <a:prstGeom prst="rect">
            <a:avLst/>
          </a:prstGeom>
          <a:noFill/>
        </p:spPr>
        <p:txBody>
          <a:bodyPr wrap="square" rtlCol="0">
            <a:spAutoFit/>
          </a:bodyPr>
          <a:lstStyle/>
          <a:p>
            <a:pPr algn="ctr"/>
            <a:r>
              <a:rPr lang="en-US" sz="2000" b="1" dirty="0"/>
              <a:t>Fruit of the Mystery: Love of Neighbor</a:t>
            </a:r>
          </a:p>
        </p:txBody>
      </p:sp>
      <p:pic>
        <p:nvPicPr>
          <p:cNvPr id="1026" name="Picture 2" descr="Feast of the Visitation of Mary | Blessed virgin mary, Blessed mother, Mama  mary">
            <a:extLst>
              <a:ext uri="{FF2B5EF4-FFF2-40B4-BE49-F238E27FC236}">
                <a16:creationId xmlns:a16="http://schemas.microsoft.com/office/drawing/2014/main" id="{4A9388A1-5C80-4073-8A59-CE5733FCB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33" y="722365"/>
            <a:ext cx="4281977" cy="42213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d Rose Transparent PNG Clip Art Image | Gallery Yopriceville -  High-Quality Images and Transparent PNG Free Clipart">
            <a:extLst>
              <a:ext uri="{FF2B5EF4-FFF2-40B4-BE49-F238E27FC236}">
                <a16:creationId xmlns:a16="http://schemas.microsoft.com/office/drawing/2014/main" id="{677FAF60-3D2E-4ED2-8F7E-DFB386B4B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0223" y="333794"/>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D62297-FC93-4029-B7F5-3A011182384C}"/>
              </a:ext>
            </a:extLst>
          </p:cNvPr>
          <p:cNvSpPr txBox="1"/>
          <p:nvPr/>
        </p:nvSpPr>
        <p:spPr>
          <a:xfrm>
            <a:off x="90325" y="5014275"/>
            <a:ext cx="4959940" cy="1323439"/>
          </a:xfrm>
          <a:prstGeom prst="rect">
            <a:avLst/>
          </a:prstGeom>
          <a:noFill/>
        </p:spPr>
        <p:txBody>
          <a:bodyPr wrap="square" rtlCol="0">
            <a:spAutoFit/>
          </a:bodyPr>
          <a:lstStyle/>
          <a:p>
            <a:pPr algn="ctr"/>
            <a:r>
              <a:rPr lang="en-US" sz="2000" b="1" dirty="0"/>
              <a:t>Elizabeth, filled with the Holy Spirit, cried in a loud voice and said, “Most blessed are you among women, and blessed is the fruit of your womb!” (Luke 1:41-42)</a:t>
            </a:r>
          </a:p>
        </p:txBody>
      </p:sp>
    </p:spTree>
    <p:extLst>
      <p:ext uri="{BB962C8B-B14F-4D97-AF65-F5344CB8AC3E}">
        <p14:creationId xmlns:p14="http://schemas.microsoft.com/office/powerpoint/2010/main" val="3576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408506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064" y="3462737"/>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8713" y="64996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256"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1209" y="531155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707" y="467773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688" y="5257712"/>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8839" y="649967"/>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071" y="203437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872" y="172100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7672" y="344983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140" y="4865289"/>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274" y="85865"/>
            <a:ext cx="1453792" cy="1453792"/>
          </a:xfrm>
          <a:prstGeom prst="rect">
            <a:avLst/>
          </a:prstGeom>
        </p:spPr>
      </p:pic>
      <p:sp>
        <p:nvSpPr>
          <p:cNvPr id="21" name="TextBox 20"/>
          <p:cNvSpPr txBox="1"/>
          <p:nvPr/>
        </p:nvSpPr>
        <p:spPr>
          <a:xfrm>
            <a:off x="544825" y="0"/>
            <a:ext cx="3386527" cy="769441"/>
          </a:xfrm>
          <a:prstGeom prst="rect">
            <a:avLst/>
          </a:prstGeom>
          <a:noFill/>
        </p:spPr>
        <p:txBody>
          <a:bodyPr wrap="square" rtlCol="0">
            <a:spAutoFit/>
          </a:bodyPr>
          <a:lstStyle/>
          <a:p>
            <a:pPr algn="ctr"/>
            <a:r>
              <a:rPr lang="en-US" sz="2200" b="1" dirty="0"/>
              <a:t>3</a:t>
            </a:r>
            <a:r>
              <a:rPr lang="en-US" sz="2200" b="1" baseline="30000" dirty="0"/>
              <a:t>rd</a:t>
            </a:r>
            <a:r>
              <a:rPr lang="en-US" sz="2200" b="1" dirty="0"/>
              <a:t> Joyful Mystery</a:t>
            </a:r>
          </a:p>
          <a:p>
            <a:pPr algn="ctr"/>
            <a:r>
              <a:rPr lang="en-US" sz="2200" b="1" dirty="0"/>
              <a:t>The Nativity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78" y="769441"/>
            <a:ext cx="4349946" cy="4488271"/>
          </a:xfrm>
          <a:prstGeom prst="rect">
            <a:avLst/>
          </a:prstGeom>
        </p:spPr>
      </p:pic>
      <p:sp>
        <p:nvSpPr>
          <p:cNvPr id="2" name="TextBox 1"/>
          <p:cNvSpPr txBox="1"/>
          <p:nvPr/>
        </p:nvSpPr>
        <p:spPr>
          <a:xfrm>
            <a:off x="282478" y="6457890"/>
            <a:ext cx="4335399" cy="400110"/>
          </a:xfrm>
          <a:prstGeom prst="rect">
            <a:avLst/>
          </a:prstGeom>
          <a:noFill/>
        </p:spPr>
        <p:txBody>
          <a:bodyPr wrap="square" rtlCol="0">
            <a:spAutoFit/>
          </a:bodyPr>
          <a:lstStyle/>
          <a:p>
            <a:pPr algn="ctr"/>
            <a:r>
              <a:rPr lang="en-US" sz="2000" b="1" dirty="0"/>
              <a:t>Fruit of the Mystery: Poverty of Spirit</a:t>
            </a:r>
          </a:p>
        </p:txBody>
      </p:sp>
      <p:pic>
        <p:nvPicPr>
          <p:cNvPr id="18" name="Picture 6" descr="Red Rose Transparent PNG Clip Art Image | Gallery Yopriceville -  High-Quality Images and Transparent PNG Free Clipart">
            <a:extLst>
              <a:ext uri="{FF2B5EF4-FFF2-40B4-BE49-F238E27FC236}">
                <a16:creationId xmlns:a16="http://schemas.microsoft.com/office/drawing/2014/main" id="{073478F5-B1EC-4A54-89F9-0462543849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0841" y="296785"/>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A52BC8-B074-4958-A386-90F384A68025}"/>
              </a:ext>
            </a:extLst>
          </p:cNvPr>
          <p:cNvSpPr txBox="1"/>
          <p:nvPr/>
        </p:nvSpPr>
        <p:spPr>
          <a:xfrm>
            <a:off x="143684" y="5257712"/>
            <a:ext cx="4621099" cy="1323439"/>
          </a:xfrm>
          <a:prstGeom prst="rect">
            <a:avLst/>
          </a:prstGeom>
          <a:noFill/>
        </p:spPr>
        <p:txBody>
          <a:bodyPr wrap="square" rtlCol="0">
            <a:spAutoFit/>
          </a:bodyPr>
          <a:lstStyle/>
          <a:p>
            <a:pPr algn="ctr"/>
            <a:r>
              <a:rPr lang="en-US" sz="2000" b="1" dirty="0"/>
              <a:t>She gave birth to her first-born Son. She wrapped Him in swaddling clothes and laid Him in a manger, because there was no room for them in the inn. (Luke 2:7)</a:t>
            </a:r>
          </a:p>
        </p:txBody>
      </p:sp>
    </p:spTree>
    <p:extLst>
      <p:ext uri="{BB962C8B-B14F-4D97-AF65-F5344CB8AC3E}">
        <p14:creationId xmlns:p14="http://schemas.microsoft.com/office/powerpoint/2010/main" val="296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5650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50" y="330339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106" y="620778"/>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467" y="1969629"/>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152" y="539536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570" y="4601924"/>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065" y="536929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739" y="760387"/>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4485" y="2054936"/>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791"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362" y="342900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739" y="4785277"/>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778" y="173482"/>
            <a:ext cx="1453792" cy="1453792"/>
          </a:xfrm>
          <a:prstGeom prst="rect">
            <a:avLst/>
          </a:prstGeom>
        </p:spPr>
      </p:pic>
      <p:sp>
        <p:nvSpPr>
          <p:cNvPr id="4" name="TextBox 3"/>
          <p:cNvSpPr txBox="1"/>
          <p:nvPr/>
        </p:nvSpPr>
        <p:spPr>
          <a:xfrm>
            <a:off x="229383" y="20613"/>
            <a:ext cx="4552122" cy="769441"/>
          </a:xfrm>
          <a:prstGeom prst="rect">
            <a:avLst/>
          </a:prstGeom>
          <a:noFill/>
        </p:spPr>
        <p:txBody>
          <a:bodyPr wrap="square" rtlCol="0">
            <a:spAutoFit/>
          </a:bodyPr>
          <a:lstStyle/>
          <a:p>
            <a:pPr algn="ctr"/>
            <a:r>
              <a:rPr lang="en-US" sz="2200" b="1" dirty="0"/>
              <a:t>4</a:t>
            </a:r>
            <a:r>
              <a:rPr lang="en-US" sz="2200" b="1" baseline="30000" dirty="0"/>
              <a:t>th</a:t>
            </a:r>
            <a:r>
              <a:rPr lang="en-US" sz="2200" b="1" dirty="0"/>
              <a:t> Joyful Mystery</a:t>
            </a:r>
          </a:p>
          <a:p>
            <a:pPr algn="ctr"/>
            <a:r>
              <a:rPr lang="en-US" sz="2200" b="1" dirty="0"/>
              <a:t>The Presentation in the Temple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62" y="760387"/>
            <a:ext cx="4552122" cy="4265846"/>
          </a:xfrm>
          <a:prstGeom prst="rect">
            <a:avLst/>
          </a:prstGeom>
        </p:spPr>
      </p:pic>
      <p:sp>
        <p:nvSpPr>
          <p:cNvPr id="3" name="TextBox 2"/>
          <p:cNvSpPr txBox="1"/>
          <p:nvPr/>
        </p:nvSpPr>
        <p:spPr>
          <a:xfrm>
            <a:off x="738810" y="6446005"/>
            <a:ext cx="3511826" cy="369332"/>
          </a:xfrm>
          <a:prstGeom prst="rect">
            <a:avLst/>
          </a:prstGeom>
          <a:noFill/>
        </p:spPr>
        <p:txBody>
          <a:bodyPr wrap="square" rtlCol="0">
            <a:spAutoFit/>
          </a:bodyPr>
          <a:lstStyle/>
          <a:p>
            <a:pPr algn="ctr"/>
            <a:r>
              <a:rPr lang="en-US" b="1" dirty="0"/>
              <a:t>Fruit of the Mystery: Obedience</a:t>
            </a:r>
          </a:p>
        </p:txBody>
      </p:sp>
      <p:pic>
        <p:nvPicPr>
          <p:cNvPr id="18" name="Picture 6" descr="Red Rose Transparent PNG Clip Art Image | Gallery Yopriceville -  High-Quality Images and Transparent PNG Free Clipart">
            <a:extLst>
              <a:ext uri="{FF2B5EF4-FFF2-40B4-BE49-F238E27FC236}">
                <a16:creationId xmlns:a16="http://schemas.microsoft.com/office/drawing/2014/main" id="{CF96B092-90AA-4B7E-AFF1-A10F3499F8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008" y="348023"/>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266C8B-2A7E-41A0-9AD1-E7F3A10F77B2}"/>
              </a:ext>
            </a:extLst>
          </p:cNvPr>
          <p:cNvSpPr txBox="1"/>
          <p:nvPr/>
        </p:nvSpPr>
        <p:spPr>
          <a:xfrm>
            <a:off x="-94701" y="5082920"/>
            <a:ext cx="5671440" cy="1477328"/>
          </a:xfrm>
          <a:prstGeom prst="rect">
            <a:avLst/>
          </a:prstGeom>
          <a:noFill/>
        </p:spPr>
        <p:txBody>
          <a:bodyPr wrap="square" rtlCol="0">
            <a:spAutoFit/>
          </a:bodyPr>
          <a:lstStyle/>
          <a:p>
            <a:pPr algn="ctr"/>
            <a:r>
              <a:rPr lang="en-US" b="1" dirty="0"/>
              <a:t>When the days were completed for their purification according to the law of Moses, they took Him up to Jerusalem to present Him to the Lord, just as it is written in the law of the Lord, “every male that opens the womb shall be consecrated to the Lord.” (Lk 2:22-23)</a:t>
            </a:r>
          </a:p>
        </p:txBody>
      </p:sp>
    </p:spTree>
    <p:extLst>
      <p:ext uri="{BB962C8B-B14F-4D97-AF65-F5344CB8AC3E}">
        <p14:creationId xmlns:p14="http://schemas.microsoft.com/office/powerpoint/2010/main" val="2315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50596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335" y="3292408"/>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2896"/>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373" y="1922652"/>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195" y="534144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9011" y="4741380"/>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547" y="5327909"/>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689" y="765753"/>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731" y="2117886"/>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706" y="1730569"/>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077" y="352584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690" y="482059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7685" y="134432"/>
            <a:ext cx="1453792" cy="1453792"/>
          </a:xfrm>
          <a:prstGeom prst="rect">
            <a:avLst/>
          </a:prstGeom>
        </p:spPr>
      </p:pic>
      <p:sp>
        <p:nvSpPr>
          <p:cNvPr id="4" name="TextBox 3"/>
          <p:cNvSpPr txBox="1"/>
          <p:nvPr/>
        </p:nvSpPr>
        <p:spPr>
          <a:xfrm>
            <a:off x="85732" y="-14510"/>
            <a:ext cx="4843915" cy="769441"/>
          </a:xfrm>
          <a:prstGeom prst="rect">
            <a:avLst/>
          </a:prstGeom>
          <a:noFill/>
        </p:spPr>
        <p:txBody>
          <a:bodyPr wrap="square" rtlCol="0">
            <a:spAutoFit/>
          </a:bodyPr>
          <a:lstStyle/>
          <a:p>
            <a:pPr algn="ctr"/>
            <a:r>
              <a:rPr lang="es-ES" sz="2200" b="1" dirty="0"/>
              <a:t>5th </a:t>
            </a:r>
            <a:r>
              <a:rPr lang="es-ES" sz="2200" b="1" dirty="0" err="1"/>
              <a:t>Joyful</a:t>
            </a:r>
            <a:r>
              <a:rPr lang="es-ES" sz="2200" b="1" dirty="0"/>
              <a:t> </a:t>
            </a:r>
            <a:r>
              <a:rPr lang="es-ES" sz="2200" b="1" dirty="0" err="1"/>
              <a:t>Mystery</a:t>
            </a:r>
            <a:endParaRPr lang="es-ES" sz="2200" b="1" dirty="0"/>
          </a:p>
          <a:p>
            <a:pPr algn="ctr"/>
            <a:r>
              <a:rPr lang="es-ES" sz="2200" b="1" dirty="0" err="1"/>
              <a:t>Jesus</a:t>
            </a:r>
            <a:r>
              <a:rPr lang="es-ES" sz="2200" b="1" dirty="0"/>
              <a:t> </a:t>
            </a:r>
            <a:r>
              <a:rPr lang="es-ES" sz="2200" b="1" dirty="0" err="1"/>
              <a:t>Lost</a:t>
            </a:r>
            <a:r>
              <a:rPr lang="es-ES" sz="2200" b="1" dirty="0"/>
              <a:t> and </a:t>
            </a:r>
            <a:r>
              <a:rPr lang="es-ES" sz="2200" b="1" dirty="0" err="1"/>
              <a:t>Found</a:t>
            </a:r>
            <a:r>
              <a:rPr lang="es-ES" sz="2200" b="1" dirty="0"/>
              <a:t> in </a:t>
            </a:r>
            <a:r>
              <a:rPr lang="es-ES" sz="2200" b="1" dirty="0" err="1"/>
              <a:t>the</a:t>
            </a:r>
            <a:r>
              <a:rPr lang="es-ES" sz="2200" b="1" dirty="0"/>
              <a:t> Temple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49" y="794476"/>
            <a:ext cx="4791504" cy="4219799"/>
          </a:xfrm>
          <a:prstGeom prst="rect">
            <a:avLst/>
          </a:prstGeom>
        </p:spPr>
      </p:pic>
      <p:sp>
        <p:nvSpPr>
          <p:cNvPr id="3" name="TextBox 2"/>
          <p:cNvSpPr txBox="1"/>
          <p:nvPr/>
        </p:nvSpPr>
        <p:spPr>
          <a:xfrm>
            <a:off x="145249" y="6384320"/>
            <a:ext cx="4698790" cy="400110"/>
          </a:xfrm>
          <a:prstGeom prst="rect">
            <a:avLst/>
          </a:prstGeom>
          <a:noFill/>
        </p:spPr>
        <p:txBody>
          <a:bodyPr wrap="square" rtlCol="0">
            <a:spAutoFit/>
          </a:bodyPr>
          <a:lstStyle/>
          <a:p>
            <a:pPr algn="ctr"/>
            <a:r>
              <a:rPr lang="en-US" sz="2000" b="1" dirty="0"/>
              <a:t>Fruit of the Mystery: Joy in Finding Jesus</a:t>
            </a:r>
          </a:p>
        </p:txBody>
      </p:sp>
      <p:pic>
        <p:nvPicPr>
          <p:cNvPr id="18" name="Picture 6" descr="Red Rose Transparent PNG Clip Art Image | Gallery Yopriceville -  High-Quality Images and Transparent PNG Free Clipart">
            <a:extLst>
              <a:ext uri="{FF2B5EF4-FFF2-40B4-BE49-F238E27FC236}">
                <a16:creationId xmlns:a16="http://schemas.microsoft.com/office/drawing/2014/main" id="{F550771C-BDE5-475D-89F2-D7755557B0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3805" y="275013"/>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40B286-C076-44A6-898D-7928916AB401}"/>
              </a:ext>
            </a:extLst>
          </p:cNvPr>
          <p:cNvSpPr txBox="1"/>
          <p:nvPr/>
        </p:nvSpPr>
        <p:spPr>
          <a:xfrm>
            <a:off x="44726" y="5067320"/>
            <a:ext cx="5099080" cy="1323439"/>
          </a:xfrm>
          <a:prstGeom prst="rect">
            <a:avLst/>
          </a:prstGeom>
          <a:noFill/>
        </p:spPr>
        <p:txBody>
          <a:bodyPr wrap="square" rtlCol="0">
            <a:spAutoFit/>
          </a:bodyPr>
          <a:lstStyle/>
          <a:p>
            <a:pPr algn="ctr"/>
            <a:r>
              <a:rPr lang="en-US" sz="2000" b="1" dirty="0"/>
              <a:t>After three days they found Him in the temple, sitting in the midst of the teachers, listening to them and asking them questions (Luke 2:46)</a:t>
            </a:r>
          </a:p>
        </p:txBody>
      </p:sp>
    </p:spTree>
    <p:extLst>
      <p:ext uri="{BB962C8B-B14F-4D97-AF65-F5344CB8AC3E}">
        <p14:creationId xmlns:p14="http://schemas.microsoft.com/office/powerpoint/2010/main" val="4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472054"/>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0" y="3472055"/>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5" y="3472055"/>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485314"/>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2974144"/>
            <a:ext cx="3171729"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I believe in one God, </a:t>
            </a:r>
          </a:p>
          <a:p>
            <a:pPr algn="ctr"/>
            <a:r>
              <a:rPr lang="en-US" sz="1300" b="1" dirty="0">
                <a:latin typeface="Comic Sans MS" panose="030F0702030302020204" pitchFamily="66" charset="0"/>
              </a:rPr>
              <a:t>the Father Almighty,</a:t>
            </a:r>
          </a:p>
        </p:txBody>
      </p:sp>
      <p:sp>
        <p:nvSpPr>
          <p:cNvPr id="13" name="TextBox 12"/>
          <p:cNvSpPr txBox="1"/>
          <p:nvPr/>
        </p:nvSpPr>
        <p:spPr>
          <a:xfrm>
            <a:off x="5446643" y="312433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Creator of Heaven and Earth,</a:t>
            </a:r>
          </a:p>
        </p:txBody>
      </p:sp>
      <p:sp>
        <p:nvSpPr>
          <p:cNvPr id="14" name="TextBox 13"/>
          <p:cNvSpPr txBox="1"/>
          <p:nvPr/>
        </p:nvSpPr>
        <p:spPr>
          <a:xfrm>
            <a:off x="8862418" y="3012648"/>
            <a:ext cx="2955235"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and in Jesus Christ, </a:t>
            </a:r>
          </a:p>
          <a:p>
            <a:pPr algn="ctr"/>
            <a:r>
              <a:rPr lang="en-US" sz="1300" b="1" dirty="0">
                <a:latin typeface="Comic Sans MS" panose="030F0702030302020204" pitchFamily="66" charset="0"/>
              </a:rPr>
              <a:t>His only Son, Our Lord,</a:t>
            </a:r>
          </a:p>
        </p:txBody>
      </p:sp>
      <p:sp>
        <p:nvSpPr>
          <p:cNvPr id="15" name="TextBox 14"/>
          <p:cNvSpPr txBox="1"/>
          <p:nvPr/>
        </p:nvSpPr>
        <p:spPr>
          <a:xfrm>
            <a:off x="195912" y="6294840"/>
            <a:ext cx="2690192"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who was conceived </a:t>
            </a:r>
          </a:p>
          <a:p>
            <a:pPr algn="ctr"/>
            <a:r>
              <a:rPr lang="en-US" sz="1300" b="1" dirty="0">
                <a:latin typeface="Comic Sans MS" panose="030F0702030302020204" pitchFamily="66" charset="0"/>
              </a:rPr>
              <a:t>by the Holy Spirit,</a:t>
            </a:r>
          </a:p>
        </p:txBody>
      </p:sp>
      <p:sp>
        <p:nvSpPr>
          <p:cNvPr id="16" name="TextBox 15"/>
          <p:cNvSpPr txBox="1"/>
          <p:nvPr/>
        </p:nvSpPr>
        <p:spPr>
          <a:xfrm>
            <a:off x="3063359" y="6422641"/>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born of the Virgin Mary,</a:t>
            </a:r>
          </a:p>
        </p:txBody>
      </p:sp>
      <p:sp>
        <p:nvSpPr>
          <p:cNvPr id="17" name="TextBox 16"/>
          <p:cNvSpPr txBox="1"/>
          <p:nvPr/>
        </p:nvSpPr>
        <p:spPr>
          <a:xfrm>
            <a:off x="6053993" y="649605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suffered under Pontius Pilate,</a:t>
            </a:r>
          </a:p>
        </p:txBody>
      </p:sp>
      <p:sp>
        <p:nvSpPr>
          <p:cNvPr id="18" name="TextBox 17"/>
          <p:cNvSpPr txBox="1"/>
          <p:nvPr/>
        </p:nvSpPr>
        <p:spPr>
          <a:xfrm>
            <a:off x="9132259" y="646411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69234"/>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369234"/>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353502"/>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353502"/>
            <a:ext cx="2927932" cy="3368209"/>
          </a:xfrm>
          <a:prstGeom prst="rect">
            <a:avLst/>
          </a:prstGeom>
        </p:spPr>
      </p:pic>
      <p:sp>
        <p:nvSpPr>
          <p:cNvPr id="10" name="TextBox 9"/>
          <p:cNvSpPr txBox="1"/>
          <p:nvPr/>
        </p:nvSpPr>
        <p:spPr>
          <a:xfrm>
            <a:off x="55476" y="3033491"/>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died and was buried.</a:t>
            </a:r>
          </a:p>
        </p:txBody>
      </p:sp>
      <p:sp>
        <p:nvSpPr>
          <p:cNvPr id="11" name="TextBox 10"/>
          <p:cNvSpPr txBox="1"/>
          <p:nvPr/>
        </p:nvSpPr>
        <p:spPr>
          <a:xfrm>
            <a:off x="3161441" y="308017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He descended into Hell,</a:t>
            </a:r>
          </a:p>
        </p:txBody>
      </p:sp>
      <p:sp>
        <p:nvSpPr>
          <p:cNvPr id="12" name="TextBox 11"/>
          <p:cNvSpPr txBox="1"/>
          <p:nvPr/>
        </p:nvSpPr>
        <p:spPr>
          <a:xfrm>
            <a:off x="6157726" y="2868925"/>
            <a:ext cx="3144029" cy="461665"/>
          </a:xfrm>
          <a:prstGeom prst="rect">
            <a:avLst/>
          </a:prstGeom>
          <a:solidFill>
            <a:schemeClr val="bg1"/>
          </a:solidFill>
        </p:spPr>
        <p:txBody>
          <a:bodyPr wrap="square" rtlCol="0">
            <a:spAutoFit/>
          </a:bodyPr>
          <a:lstStyle/>
          <a:p>
            <a:pPr algn="ctr"/>
            <a:r>
              <a:rPr lang="en-US" sz="1200" b="1" dirty="0">
                <a:latin typeface="Comic Sans MS" panose="030F0702030302020204" pitchFamily="66" charset="0"/>
              </a:rPr>
              <a:t>On the 3rd day He rose </a:t>
            </a:r>
          </a:p>
          <a:p>
            <a:pPr algn="ctr"/>
            <a:r>
              <a:rPr lang="en-US" sz="1200" b="1" dirty="0">
                <a:latin typeface="Comic Sans MS" panose="030F0702030302020204" pitchFamily="66" charset="0"/>
              </a:rPr>
              <a:t>from the dead,</a:t>
            </a:r>
          </a:p>
        </p:txBody>
      </p:sp>
      <p:sp>
        <p:nvSpPr>
          <p:cNvPr id="13" name="TextBox 12"/>
          <p:cNvSpPr txBox="1"/>
          <p:nvPr/>
        </p:nvSpPr>
        <p:spPr>
          <a:xfrm>
            <a:off x="9332976" y="3044586"/>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ascended into Heaven,</a:t>
            </a:r>
          </a:p>
        </p:txBody>
      </p:sp>
      <p:sp>
        <p:nvSpPr>
          <p:cNvPr id="15" name="TextBox 14"/>
          <p:cNvSpPr txBox="1"/>
          <p:nvPr/>
        </p:nvSpPr>
        <p:spPr>
          <a:xfrm>
            <a:off x="33176" y="6314593"/>
            <a:ext cx="2955235"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And is seated at the </a:t>
            </a:r>
          </a:p>
          <a:p>
            <a:pPr algn="ctr"/>
            <a:r>
              <a:rPr lang="en-US" sz="1300" b="1" dirty="0">
                <a:latin typeface="Comic Sans MS" panose="030F0702030302020204" pitchFamily="66" charset="0"/>
              </a:rPr>
              <a:t>right hand of the Father.</a:t>
            </a:r>
          </a:p>
        </p:txBody>
      </p:sp>
      <p:sp>
        <p:nvSpPr>
          <p:cNvPr id="16" name="TextBox 15"/>
          <p:cNvSpPr txBox="1"/>
          <p:nvPr/>
        </p:nvSpPr>
        <p:spPr>
          <a:xfrm>
            <a:off x="3140765" y="6290822"/>
            <a:ext cx="2955235"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From thence He shall come </a:t>
            </a:r>
          </a:p>
          <a:p>
            <a:pPr algn="ctr"/>
            <a:r>
              <a:rPr lang="en-US" sz="1300" b="1" dirty="0">
                <a:latin typeface="Comic Sans MS" panose="030F0702030302020204" pitchFamily="66" charset="0"/>
              </a:rPr>
              <a:t>to judge the living and the dead.</a:t>
            </a:r>
          </a:p>
        </p:txBody>
      </p:sp>
      <p:sp>
        <p:nvSpPr>
          <p:cNvPr id="17" name="TextBox 16"/>
          <p:cNvSpPr txBox="1"/>
          <p:nvPr/>
        </p:nvSpPr>
        <p:spPr>
          <a:xfrm>
            <a:off x="6267844" y="6359253"/>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I believe in the Holy Spirit,</a:t>
            </a:r>
          </a:p>
        </p:txBody>
      </p:sp>
      <p:sp>
        <p:nvSpPr>
          <p:cNvPr id="18" name="TextBox 17"/>
          <p:cNvSpPr txBox="1"/>
          <p:nvPr/>
        </p:nvSpPr>
        <p:spPr>
          <a:xfrm>
            <a:off x="9319105" y="6375460"/>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2015936"/>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a:p>
            <a:pPr algn="ctr"/>
            <a:r>
              <a:rPr lang="en-US" sz="3000" b="1" dirty="0">
                <a:latin typeface="Aharoni" panose="02010803020104030203" pitchFamily="2" charset="-79"/>
                <a:cs typeface="Aharoni" panose="02010803020104030203" pitchFamily="2" charset="-79"/>
              </a:rPr>
              <a:t>(I Believe)</a:t>
            </a:r>
          </a:p>
        </p:txBody>
      </p:sp>
      <p:sp>
        <p:nvSpPr>
          <p:cNvPr id="7" name="TextBox 6"/>
          <p:cNvSpPr txBox="1"/>
          <p:nvPr/>
        </p:nvSpPr>
        <p:spPr>
          <a:xfrm>
            <a:off x="124018" y="313173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communion of Saints,</a:t>
            </a:r>
          </a:p>
        </p:txBody>
      </p:sp>
      <p:sp>
        <p:nvSpPr>
          <p:cNvPr id="8" name="TextBox 7"/>
          <p:cNvSpPr txBox="1"/>
          <p:nvPr/>
        </p:nvSpPr>
        <p:spPr>
          <a:xfrm>
            <a:off x="3212633" y="313173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forgiveness of sins,</a:t>
            </a:r>
          </a:p>
        </p:txBody>
      </p:sp>
      <p:sp>
        <p:nvSpPr>
          <p:cNvPr id="9" name="TextBox 8"/>
          <p:cNvSpPr txBox="1"/>
          <p:nvPr/>
        </p:nvSpPr>
        <p:spPr>
          <a:xfrm>
            <a:off x="6206958" y="309487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resurrection of the body,</a:t>
            </a:r>
          </a:p>
        </p:txBody>
      </p:sp>
      <p:sp>
        <p:nvSpPr>
          <p:cNvPr id="10" name="TextBox 9"/>
          <p:cNvSpPr txBox="1"/>
          <p:nvPr/>
        </p:nvSpPr>
        <p:spPr>
          <a:xfrm>
            <a:off x="9157493" y="309487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and life everlasting.</a:t>
            </a:r>
          </a:p>
        </p:txBody>
      </p:sp>
      <p:sp>
        <p:nvSpPr>
          <p:cNvPr id="11" name="AutoShape 2" descr="Red Rose Transparent PNG Clip Art Image | Gallery Yopriceville -  High-Quality Images and Transparent PNG Free Clipart">
            <a:extLst>
              <a:ext uri="{FF2B5EF4-FFF2-40B4-BE49-F238E27FC236}">
                <a16:creationId xmlns:a16="http://schemas.microsoft.com/office/drawing/2014/main" id="{FD9A1D81-0584-40F6-99E2-8BB8E76D188C}"/>
              </a:ext>
            </a:extLst>
          </p:cNvPr>
          <p:cNvSpPr>
            <a:spLocks noChangeAspect="1" noChangeArrowheads="1"/>
          </p:cNvSpPr>
          <p:nvPr/>
        </p:nvSpPr>
        <p:spPr bwMode="auto">
          <a:xfrm>
            <a:off x="2154065" y="4663256"/>
            <a:ext cx="966865" cy="9668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Red Rose Transparent PNG Clip Art Image | Gallery Yopriceville -  High-Quality Images and Transparent PNG Free Clipart">
            <a:extLst>
              <a:ext uri="{FF2B5EF4-FFF2-40B4-BE49-F238E27FC236}">
                <a16:creationId xmlns:a16="http://schemas.microsoft.com/office/drawing/2014/main" id="{4392E497-5A0A-4872-BBE9-84E75E4215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093" y="158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471" y="1429130"/>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470" y="2685978"/>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093" y="4000351"/>
            <a:ext cx="1570701" cy="1448972"/>
          </a:xfrm>
          <a:prstGeom prst="rect">
            <a:avLst/>
          </a:prstGeom>
        </p:spPr>
      </p:pic>
      <p:sp>
        <p:nvSpPr>
          <p:cNvPr id="9" name="TextBox 8"/>
          <p:cNvSpPr txBox="1"/>
          <p:nvPr/>
        </p:nvSpPr>
        <p:spPr>
          <a:xfrm>
            <a:off x="8671793" y="1429130"/>
            <a:ext cx="2932596" cy="1015663"/>
          </a:xfrm>
          <a:prstGeom prst="rect">
            <a:avLst/>
          </a:prstGeom>
          <a:noFill/>
        </p:spPr>
        <p:txBody>
          <a:bodyPr wrap="square" rtlCol="0">
            <a:spAutoFit/>
          </a:bodyPr>
          <a:lstStyle/>
          <a:p>
            <a:r>
              <a:rPr lang="en-US" sz="3000" dirty="0"/>
              <a:t>For more </a:t>
            </a:r>
            <a:r>
              <a:rPr lang="en-US" sz="3000" b="1" i="1" dirty="0"/>
              <a:t>Faith</a:t>
            </a:r>
            <a:r>
              <a:rPr lang="en-US" sz="3000" dirty="0"/>
              <a:t> in Jesus Christ</a:t>
            </a:r>
          </a:p>
        </p:txBody>
      </p:sp>
      <p:sp>
        <p:nvSpPr>
          <p:cNvPr id="11" name="TextBox 10"/>
          <p:cNvSpPr txBox="1"/>
          <p:nvPr/>
        </p:nvSpPr>
        <p:spPr>
          <a:xfrm>
            <a:off x="8671793" y="2782760"/>
            <a:ext cx="3440973" cy="1015663"/>
          </a:xfrm>
          <a:prstGeom prst="rect">
            <a:avLst/>
          </a:prstGeom>
          <a:noFill/>
        </p:spPr>
        <p:txBody>
          <a:bodyPr wrap="square" rtlCol="0">
            <a:spAutoFit/>
          </a:bodyPr>
          <a:lstStyle/>
          <a:p>
            <a:r>
              <a:rPr lang="en-US" sz="3000" dirty="0"/>
              <a:t>For more </a:t>
            </a:r>
            <a:r>
              <a:rPr lang="en-US" sz="3000" b="1" i="1" dirty="0"/>
              <a:t>Hope</a:t>
            </a:r>
            <a:r>
              <a:rPr lang="en-US" sz="3000" dirty="0"/>
              <a:t> in Jesus’ promises</a:t>
            </a:r>
          </a:p>
        </p:txBody>
      </p:sp>
      <p:sp>
        <p:nvSpPr>
          <p:cNvPr id="12" name="TextBox 11"/>
          <p:cNvSpPr txBox="1"/>
          <p:nvPr/>
        </p:nvSpPr>
        <p:spPr>
          <a:xfrm>
            <a:off x="8671793" y="4134950"/>
            <a:ext cx="3065862" cy="1015663"/>
          </a:xfrm>
          <a:prstGeom prst="rect">
            <a:avLst/>
          </a:prstGeom>
          <a:noFill/>
        </p:spPr>
        <p:txBody>
          <a:bodyPr wrap="square" rtlCol="0">
            <a:spAutoFit/>
          </a:bodyPr>
          <a:lstStyle/>
          <a:p>
            <a:r>
              <a:rPr lang="en-US" sz="3000" dirty="0"/>
              <a:t>For more </a:t>
            </a:r>
            <a:r>
              <a:rPr lang="en-US" sz="3000" b="1" i="1" dirty="0"/>
              <a:t>Love</a:t>
            </a:r>
            <a:r>
              <a:rPr lang="en-US" sz="3000" dirty="0"/>
              <a:t> of </a:t>
            </a:r>
          </a:p>
          <a:p>
            <a:r>
              <a:rPr lang="en-US" sz="3000" dirty="0"/>
              <a:t>God and neighbor</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3" name="TextBox 12">
            <a:extLst>
              <a:ext uri="{FF2B5EF4-FFF2-40B4-BE49-F238E27FC236}">
                <a16:creationId xmlns:a16="http://schemas.microsoft.com/office/drawing/2014/main" id="{8C963766-0627-4DD0-825A-D3CEA6F4A39B}"/>
              </a:ext>
            </a:extLst>
          </p:cNvPr>
          <p:cNvSpPr txBox="1"/>
          <p:nvPr/>
        </p:nvSpPr>
        <p:spPr>
          <a:xfrm>
            <a:off x="8671793" y="288838"/>
            <a:ext cx="3065862" cy="1015663"/>
          </a:xfrm>
          <a:prstGeom prst="rect">
            <a:avLst/>
          </a:prstGeom>
          <a:noFill/>
        </p:spPr>
        <p:txBody>
          <a:bodyPr wrap="square" rtlCol="0">
            <a:spAutoFit/>
          </a:bodyPr>
          <a:lstStyle/>
          <a:p>
            <a:r>
              <a:rPr lang="en-US" sz="3000" dirty="0"/>
              <a:t>For Pope Francis </a:t>
            </a:r>
          </a:p>
          <a:p>
            <a:r>
              <a:rPr lang="en-US" sz="3000" dirty="0"/>
              <a:t>and his intentions</a:t>
            </a:r>
          </a:p>
        </p:txBody>
      </p:sp>
      <p:pic>
        <p:nvPicPr>
          <p:cNvPr id="21" name="Picture 6" descr="Red Rose Transparent PNG Clip Art Image | Gallery Yopriceville -  High-Quality Images and Transparent PNG Free Clipart">
            <a:extLst>
              <a:ext uri="{FF2B5EF4-FFF2-40B4-BE49-F238E27FC236}">
                <a16:creationId xmlns:a16="http://schemas.microsoft.com/office/drawing/2014/main" id="{5D0563FC-3AB9-4D94-A93C-A92236E5E3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408" y="5382731"/>
            <a:ext cx="1422993" cy="139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fade">
                                      <p:cBhvr>
                                        <p:cTn id="56" dur="1000"/>
                                        <p:tgtEl>
                                          <p:spTgt spid="12">
                                            <p:txEl>
                                              <p:pRg st="1" end="1"/>
                                            </p:txEl>
                                          </p:spTgt>
                                        </p:tgtEl>
                                      </p:cBhvr>
                                    </p:animEffect>
                                    <p:anim calcmode="lin" valueType="num">
                                      <p:cBhvr>
                                        <p:cTn id="5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1067"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052" y="340386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494" y="469515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sp>
        <p:nvSpPr>
          <p:cNvPr id="5" name="TextBox 4"/>
          <p:cNvSpPr txBox="1"/>
          <p:nvPr/>
        </p:nvSpPr>
        <p:spPr>
          <a:xfrm>
            <a:off x="654270" y="-22428"/>
            <a:ext cx="3345717" cy="769441"/>
          </a:xfrm>
          <a:prstGeom prst="rect">
            <a:avLst/>
          </a:prstGeom>
          <a:noFill/>
        </p:spPr>
        <p:txBody>
          <a:bodyPr wrap="square" rtlCol="0">
            <a:spAutoFit/>
          </a:bodyPr>
          <a:lstStyle/>
          <a:p>
            <a:pPr algn="ctr"/>
            <a:r>
              <a:rPr lang="en-US" sz="2200" b="1" dirty="0"/>
              <a:t>1er Joyful Mystery</a:t>
            </a:r>
          </a:p>
          <a:p>
            <a:pPr algn="ctr"/>
            <a:r>
              <a:rPr lang="en-US" sz="2200" b="1" dirty="0"/>
              <a:t>The Annunciation</a:t>
            </a:r>
          </a:p>
        </p:txBody>
      </p:sp>
      <p:sp>
        <p:nvSpPr>
          <p:cNvPr id="3" name="TextBox 2"/>
          <p:cNvSpPr txBox="1"/>
          <p:nvPr/>
        </p:nvSpPr>
        <p:spPr>
          <a:xfrm>
            <a:off x="715879" y="6392591"/>
            <a:ext cx="3430603" cy="400110"/>
          </a:xfrm>
          <a:prstGeom prst="rect">
            <a:avLst/>
          </a:prstGeom>
          <a:noFill/>
        </p:spPr>
        <p:txBody>
          <a:bodyPr wrap="square" rtlCol="0">
            <a:spAutoFit/>
          </a:bodyPr>
          <a:lstStyle/>
          <a:p>
            <a:r>
              <a:rPr lang="en-US" sz="2000" b="1" dirty="0"/>
              <a:t>Fruit of the Mystery: Humility</a:t>
            </a:r>
          </a:p>
        </p:txBody>
      </p:sp>
      <p:pic>
        <p:nvPicPr>
          <p:cNvPr id="1026" name="Picture 2" descr="Annunciation to the Virgin (ca. 1660&amp;ndash;1680) by Bartolom&amp;eacute;  Esteban Murillo. Original from The Rij… | Baroque painting, Annunciation,  Fine art photo prints">
            <a:extLst>
              <a:ext uri="{FF2B5EF4-FFF2-40B4-BE49-F238E27FC236}">
                <a16:creationId xmlns:a16="http://schemas.microsoft.com/office/drawing/2014/main" id="{301F6DC0-E314-4C06-A81B-0436CE143C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66" y="712990"/>
            <a:ext cx="4375419" cy="47948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d Rose Transparent PNG Clip Art Image | Gallery Yopriceville -  High-Quality Images and Transparent PNG Free Clipart">
            <a:extLst>
              <a:ext uri="{FF2B5EF4-FFF2-40B4-BE49-F238E27FC236}">
                <a16:creationId xmlns:a16="http://schemas.microsoft.com/office/drawing/2014/main" id="{B75C2934-3C06-4646-AD51-9679A18DF4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8389" y="211410"/>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40D49E-EA07-4630-AA6E-16B0303B9AAF}"/>
              </a:ext>
            </a:extLst>
          </p:cNvPr>
          <p:cNvSpPr txBox="1"/>
          <p:nvPr/>
        </p:nvSpPr>
        <p:spPr>
          <a:xfrm>
            <a:off x="370263" y="5507862"/>
            <a:ext cx="4121834" cy="1015663"/>
          </a:xfrm>
          <a:prstGeom prst="rect">
            <a:avLst/>
          </a:prstGeom>
          <a:noFill/>
        </p:spPr>
        <p:txBody>
          <a:bodyPr wrap="square" rtlCol="0">
            <a:spAutoFit/>
          </a:bodyPr>
          <a:lstStyle/>
          <a:p>
            <a:pPr algn="ctr"/>
            <a:r>
              <a:rPr lang="en-US" sz="2000" b="1" dirty="0"/>
              <a:t>And when the angel had come to her, he said, “Hail, full of grace, the Lord is with you.” (Luke 1:28)</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1124</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113</cp:revision>
  <dcterms:created xsi:type="dcterms:W3CDTF">2020-05-11T13:21:03Z</dcterms:created>
  <dcterms:modified xsi:type="dcterms:W3CDTF">2021-07-23T19:52:18Z</dcterms:modified>
</cp:coreProperties>
</file>