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98" r:id="rId3"/>
    <p:sldId id="284" r:id="rId4"/>
    <p:sldId id="285" r:id="rId5"/>
    <p:sldId id="286" r:id="rId6"/>
    <p:sldId id="297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66" y="5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E7996-BAFE-4259-B9FA-1626B0DA532C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37CA1-0F11-48BC-B96B-05A88C90D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057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E7996-BAFE-4259-B9FA-1626B0DA532C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37CA1-0F11-48BC-B96B-05A88C90D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260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E7996-BAFE-4259-B9FA-1626B0DA532C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37CA1-0F11-48BC-B96B-05A88C90D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057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E7996-BAFE-4259-B9FA-1626B0DA532C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37CA1-0F11-48BC-B96B-05A88C90D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257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E7996-BAFE-4259-B9FA-1626B0DA532C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37CA1-0F11-48BC-B96B-05A88C90D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636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E7996-BAFE-4259-B9FA-1626B0DA532C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37CA1-0F11-48BC-B96B-05A88C90D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E7996-BAFE-4259-B9FA-1626B0DA532C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37CA1-0F11-48BC-B96B-05A88C90D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010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E7996-BAFE-4259-B9FA-1626B0DA532C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37CA1-0F11-48BC-B96B-05A88C90D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3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E7996-BAFE-4259-B9FA-1626B0DA532C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37CA1-0F11-48BC-B96B-05A88C90D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131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E7996-BAFE-4259-B9FA-1626B0DA532C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37CA1-0F11-48BC-B96B-05A88C90D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083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E7996-BAFE-4259-B9FA-1626B0DA532C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37CA1-0F11-48BC-B96B-05A88C90D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459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E7996-BAFE-4259-B9FA-1626B0DA532C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37CA1-0F11-48BC-B96B-05A88C90D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052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0092" y="244054"/>
            <a:ext cx="10031896" cy="1109595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Friends of Jesus and Mary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46" y="225552"/>
            <a:ext cx="2193254" cy="219325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965C1AF-2458-4B79-9E9D-8F7E2A0DE672}"/>
              </a:ext>
            </a:extLst>
          </p:cNvPr>
          <p:cNvSpPr txBox="1">
            <a:spLocks/>
          </p:cNvSpPr>
          <p:nvPr/>
        </p:nvSpPr>
        <p:spPr>
          <a:xfrm>
            <a:off x="968737" y="5764350"/>
            <a:ext cx="10515600" cy="84959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 err="1"/>
              <a:t>The</a:t>
            </a:r>
            <a:r>
              <a:rPr lang="es-ES" b="1" dirty="0"/>
              <a:t> </a:t>
            </a:r>
            <a:r>
              <a:rPr lang="es-ES" b="1" dirty="0" err="1"/>
              <a:t>Eucharist</a:t>
            </a:r>
            <a:r>
              <a:rPr lang="es-ES" b="1" dirty="0"/>
              <a:t> - </a:t>
            </a:r>
            <a:r>
              <a:rPr lang="es-ES" b="1" dirty="0" err="1"/>
              <a:t>Jesus</a:t>
            </a:r>
            <a:r>
              <a:rPr lang="es-ES" b="1" dirty="0"/>
              <a:t>’ Real </a:t>
            </a:r>
            <a:r>
              <a:rPr lang="es-ES" b="1" dirty="0" err="1"/>
              <a:t>Presence</a:t>
            </a:r>
            <a:r>
              <a:rPr lang="es-ES" b="1" dirty="0"/>
              <a:t> in </a:t>
            </a:r>
            <a:r>
              <a:rPr lang="es-ES" b="1" dirty="0" err="1"/>
              <a:t>Mass</a:t>
            </a:r>
            <a:endParaRPr lang="en-US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F474EB3-F026-451E-AFCF-05636F6672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511" y="1409327"/>
            <a:ext cx="6203737" cy="4355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42214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D2A52-D0BB-44B2-B834-88918BBAE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154" y="79131"/>
            <a:ext cx="11781692" cy="677007"/>
          </a:xfrm>
        </p:spPr>
        <p:txBody>
          <a:bodyPr>
            <a:normAutofit/>
          </a:bodyPr>
          <a:lstStyle/>
          <a:p>
            <a:r>
              <a:rPr lang="es-ES" sz="3600" dirty="0"/>
              <a:t>In </a:t>
            </a:r>
            <a:r>
              <a:rPr lang="es-ES" sz="3600" dirty="0" err="1"/>
              <a:t>the</a:t>
            </a:r>
            <a:r>
              <a:rPr lang="es-ES" sz="3600" dirty="0"/>
              <a:t> </a:t>
            </a:r>
            <a:r>
              <a:rPr lang="es-ES" sz="3600" dirty="0" err="1"/>
              <a:t>Church</a:t>
            </a:r>
            <a:r>
              <a:rPr lang="es-ES" sz="3600" dirty="0"/>
              <a:t>, </a:t>
            </a:r>
            <a:r>
              <a:rPr lang="es-ES" sz="3600" dirty="0" err="1"/>
              <a:t>Jesus</a:t>
            </a:r>
            <a:r>
              <a:rPr lang="es-ES" sz="3600" dirty="0"/>
              <a:t> in </a:t>
            </a:r>
            <a:r>
              <a:rPr lang="es-ES" sz="3600" dirty="0" err="1"/>
              <a:t>the</a:t>
            </a:r>
            <a:r>
              <a:rPr lang="es-ES" sz="3600" dirty="0"/>
              <a:t> </a:t>
            </a:r>
            <a:r>
              <a:rPr lang="es-ES" sz="3600" dirty="0" err="1"/>
              <a:t>Eucharist</a:t>
            </a:r>
            <a:r>
              <a:rPr lang="es-ES" sz="3600" dirty="0"/>
              <a:t> </a:t>
            </a:r>
            <a:r>
              <a:rPr lang="es-ES" sz="3600" dirty="0" err="1"/>
              <a:t>stays</a:t>
            </a:r>
            <a:r>
              <a:rPr lang="es-ES" sz="3600" dirty="0"/>
              <a:t> in </a:t>
            </a:r>
            <a:r>
              <a:rPr lang="es-ES" sz="3600" dirty="0" err="1"/>
              <a:t>the</a:t>
            </a:r>
            <a:r>
              <a:rPr lang="es-ES" sz="3600" dirty="0"/>
              <a:t> </a:t>
            </a:r>
            <a:r>
              <a:rPr lang="es-ES" sz="3600" b="1" i="1" dirty="0" err="1"/>
              <a:t>Taberncle</a:t>
            </a:r>
            <a:r>
              <a:rPr lang="es-ES" sz="3600" dirty="0"/>
              <a:t>. </a:t>
            </a:r>
            <a:endParaRPr lang="en-US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E0C5ED-C7A7-4F30-9304-ACAD6B316095}"/>
              </a:ext>
            </a:extLst>
          </p:cNvPr>
          <p:cNvSpPr txBox="1"/>
          <p:nvPr/>
        </p:nvSpPr>
        <p:spPr>
          <a:xfrm>
            <a:off x="5811229" y="2087481"/>
            <a:ext cx="25233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err="1"/>
              <a:t>The</a:t>
            </a:r>
            <a:r>
              <a:rPr lang="es-ES" sz="2800" dirty="0"/>
              <a:t> red light </a:t>
            </a:r>
            <a:r>
              <a:rPr lang="es-ES" sz="2800" dirty="0" err="1"/>
              <a:t>lit</a:t>
            </a:r>
            <a:r>
              <a:rPr lang="es-ES" sz="2800" dirty="0"/>
              <a:t> </a:t>
            </a:r>
            <a:r>
              <a:rPr lang="es-ES" sz="2800" dirty="0" err="1"/>
              <a:t>near</a:t>
            </a:r>
            <a:r>
              <a:rPr lang="es-ES" sz="2800" dirty="0"/>
              <a:t> </a:t>
            </a:r>
            <a:r>
              <a:rPr lang="es-ES" sz="2800" dirty="0" err="1"/>
              <a:t>the</a:t>
            </a:r>
            <a:r>
              <a:rPr lang="es-ES" sz="2800" dirty="0"/>
              <a:t>  </a:t>
            </a:r>
            <a:r>
              <a:rPr lang="es-ES" sz="2800" b="1" i="1" dirty="0" err="1"/>
              <a:t>Tabernacle</a:t>
            </a:r>
            <a:r>
              <a:rPr lang="es-ES" sz="2800" dirty="0"/>
              <a:t> </a:t>
            </a:r>
            <a:r>
              <a:rPr lang="es-ES" sz="2800" dirty="0" err="1"/>
              <a:t>indicates</a:t>
            </a:r>
            <a:r>
              <a:rPr lang="es-ES" sz="2800" dirty="0"/>
              <a:t> </a:t>
            </a:r>
            <a:r>
              <a:rPr lang="es-ES" sz="2800" dirty="0" err="1"/>
              <a:t>Jesus</a:t>
            </a:r>
            <a:r>
              <a:rPr lang="es-ES" sz="2800" dirty="0"/>
              <a:t> </a:t>
            </a:r>
            <a:r>
              <a:rPr lang="es-ES" sz="2800" dirty="0" err="1"/>
              <a:t>is</a:t>
            </a:r>
            <a:r>
              <a:rPr lang="es-ES" sz="2800" dirty="0"/>
              <a:t> </a:t>
            </a:r>
            <a:r>
              <a:rPr lang="es-ES" sz="2800" dirty="0" err="1"/>
              <a:t>present</a:t>
            </a:r>
            <a:r>
              <a:rPr lang="es-ES" sz="2800" dirty="0"/>
              <a:t> </a:t>
            </a:r>
            <a:r>
              <a:rPr lang="es-ES" sz="2800" dirty="0" err="1"/>
              <a:t>there</a:t>
            </a:r>
            <a:r>
              <a:rPr lang="es-ES" sz="2800" dirty="0"/>
              <a:t>.</a:t>
            </a:r>
            <a:endParaRPr lang="en-US" sz="2800" dirty="0"/>
          </a:p>
        </p:txBody>
      </p:sp>
      <p:pic>
        <p:nvPicPr>
          <p:cNvPr id="5126" name="Picture 6" descr="Image result for gratis,tabernaculo en iglesia catolica con vela, ninos">
            <a:extLst>
              <a:ext uri="{FF2B5EF4-FFF2-40B4-BE49-F238E27FC236}">
                <a16:creationId xmlns:a16="http://schemas.microsoft.com/office/drawing/2014/main" id="{F896B539-BC36-4F38-83EC-7EFD366440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42" y="826567"/>
            <a:ext cx="4966761" cy="5687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Image result for gratis, jesus en el tabernaculo, ninos">
            <a:extLst>
              <a:ext uri="{FF2B5EF4-FFF2-40B4-BE49-F238E27FC236}">
                <a16:creationId xmlns:a16="http://schemas.microsoft.com/office/drawing/2014/main" id="{5BF3AE8F-AA54-461D-AB4E-564B6C31CE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0523" y="1684694"/>
            <a:ext cx="2452775" cy="3483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A8D9EAD-2664-43A5-A1E1-CF4924CCB359}"/>
              </a:ext>
            </a:extLst>
          </p:cNvPr>
          <p:cNvSpPr txBox="1"/>
          <p:nvPr/>
        </p:nvSpPr>
        <p:spPr>
          <a:xfrm>
            <a:off x="6004231" y="5167923"/>
            <a:ext cx="27271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b="1" dirty="0" err="1">
                <a:solidFill>
                  <a:srgbClr val="FF0000"/>
                </a:solidFill>
              </a:rPr>
              <a:t>Jesus</a:t>
            </a:r>
            <a:r>
              <a:rPr lang="es-ES" sz="3000" b="1" dirty="0">
                <a:solidFill>
                  <a:srgbClr val="FF0000"/>
                </a:solidFill>
              </a:rPr>
              <a:t> </a:t>
            </a:r>
            <a:r>
              <a:rPr lang="es-ES" sz="3000" b="1" dirty="0" err="1">
                <a:solidFill>
                  <a:srgbClr val="FF0000"/>
                </a:solidFill>
              </a:rPr>
              <a:t>is</a:t>
            </a:r>
            <a:r>
              <a:rPr lang="es-ES" sz="3000" b="1" dirty="0">
                <a:solidFill>
                  <a:srgbClr val="FF0000"/>
                </a:solidFill>
              </a:rPr>
              <a:t> </a:t>
            </a:r>
            <a:r>
              <a:rPr lang="es-ES" sz="3000" b="1" dirty="0" err="1">
                <a:solidFill>
                  <a:srgbClr val="FF0000"/>
                </a:solidFill>
              </a:rPr>
              <a:t>there</a:t>
            </a:r>
            <a:r>
              <a:rPr lang="es-ES" sz="3000" b="1" dirty="0">
                <a:solidFill>
                  <a:srgbClr val="FF0000"/>
                </a:solidFill>
              </a:rPr>
              <a:t>!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7E1049-722D-4C2C-B525-FBF6AC3D3245}"/>
              </a:ext>
            </a:extLst>
          </p:cNvPr>
          <p:cNvSpPr txBox="1"/>
          <p:nvPr/>
        </p:nvSpPr>
        <p:spPr>
          <a:xfrm>
            <a:off x="8825949" y="5380383"/>
            <a:ext cx="281990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/>
              <a:t>He waits for </a:t>
            </a:r>
          </a:p>
          <a:p>
            <a:pPr algn="ctr"/>
            <a:r>
              <a:rPr lang="en-US" sz="2600" b="1" dirty="0"/>
              <a:t>us to visit.</a:t>
            </a:r>
          </a:p>
        </p:txBody>
      </p:sp>
    </p:spTree>
    <p:extLst>
      <p:ext uri="{BB962C8B-B14F-4D97-AF65-F5344CB8AC3E}">
        <p14:creationId xmlns:p14="http://schemas.microsoft.com/office/powerpoint/2010/main" val="73610999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7B140-BF85-4D6B-A8AA-F2A0DDEE8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885" y="83772"/>
            <a:ext cx="12060115" cy="1093304"/>
          </a:xfrm>
        </p:spPr>
        <p:txBody>
          <a:bodyPr>
            <a:noAutofit/>
          </a:bodyPr>
          <a:lstStyle/>
          <a:p>
            <a:pPr algn="ctr"/>
            <a:r>
              <a:rPr lang="es-ES" sz="3200" dirty="0" err="1"/>
              <a:t>When</a:t>
            </a:r>
            <a:r>
              <a:rPr lang="es-ES" sz="3200" dirty="0"/>
              <a:t> </a:t>
            </a:r>
            <a:r>
              <a:rPr lang="es-ES" sz="3200" dirty="0" err="1"/>
              <a:t>we</a:t>
            </a:r>
            <a:r>
              <a:rPr lang="es-ES" sz="3200" dirty="0"/>
              <a:t> </a:t>
            </a:r>
            <a:r>
              <a:rPr lang="es-ES" sz="3200" dirty="0" err="1"/>
              <a:t>want</a:t>
            </a:r>
            <a:r>
              <a:rPr lang="es-ES" sz="3200" dirty="0"/>
              <a:t> </a:t>
            </a:r>
            <a:r>
              <a:rPr lang="es-ES" sz="3200" dirty="0" err="1"/>
              <a:t>to</a:t>
            </a:r>
            <a:r>
              <a:rPr lang="es-ES" sz="3200" dirty="0"/>
              <a:t> adore </a:t>
            </a:r>
            <a:r>
              <a:rPr lang="es-ES" sz="3200" dirty="0" err="1"/>
              <a:t>Jesus</a:t>
            </a:r>
            <a:r>
              <a:rPr lang="es-ES" sz="3200" dirty="0"/>
              <a:t> in a </a:t>
            </a:r>
            <a:r>
              <a:rPr lang="es-ES" sz="3200" dirty="0" err="1"/>
              <a:t>group</a:t>
            </a:r>
            <a:r>
              <a:rPr lang="es-ES" sz="3200" dirty="0"/>
              <a:t>, </a:t>
            </a:r>
            <a:r>
              <a:rPr lang="es-ES" sz="3200" dirty="0" err="1"/>
              <a:t>the</a:t>
            </a:r>
            <a:r>
              <a:rPr lang="es-ES" sz="3200" dirty="0"/>
              <a:t> </a:t>
            </a:r>
            <a:r>
              <a:rPr lang="es-ES" sz="3200" dirty="0" err="1"/>
              <a:t>priest</a:t>
            </a:r>
            <a:r>
              <a:rPr lang="es-ES" sz="3200" dirty="0"/>
              <a:t> </a:t>
            </a:r>
            <a:r>
              <a:rPr lang="es-ES" sz="3200" dirty="0" err="1"/>
              <a:t>puts</a:t>
            </a:r>
            <a:r>
              <a:rPr lang="es-ES" sz="3200" dirty="0"/>
              <a:t> </a:t>
            </a:r>
            <a:r>
              <a:rPr lang="es-ES" sz="3200" dirty="0" err="1"/>
              <a:t>Jesus</a:t>
            </a:r>
            <a:r>
              <a:rPr lang="es-ES" sz="3200" dirty="0"/>
              <a:t> in a </a:t>
            </a:r>
            <a:r>
              <a:rPr lang="es-ES" sz="3200" b="1" i="1" dirty="0" err="1"/>
              <a:t>Monstrance</a:t>
            </a:r>
            <a:r>
              <a:rPr lang="es-ES" sz="3200" dirty="0"/>
              <a:t> so he can </a:t>
            </a:r>
            <a:r>
              <a:rPr lang="es-ES" sz="3200" dirty="0" err="1"/>
              <a:t>bring</a:t>
            </a:r>
            <a:r>
              <a:rPr lang="es-ES" sz="3200" dirty="0"/>
              <a:t> </a:t>
            </a:r>
            <a:r>
              <a:rPr lang="es-ES" sz="3200" dirty="0" err="1"/>
              <a:t>Him</a:t>
            </a:r>
            <a:r>
              <a:rPr lang="es-ES" sz="3200" dirty="0"/>
              <a:t> </a:t>
            </a:r>
            <a:r>
              <a:rPr lang="es-ES" sz="3200" dirty="0" err="1"/>
              <a:t>close</a:t>
            </a:r>
            <a:r>
              <a:rPr lang="es-ES" sz="3200" dirty="0"/>
              <a:t> </a:t>
            </a:r>
            <a:r>
              <a:rPr lang="es-ES" sz="3200" dirty="0" err="1"/>
              <a:t>to</a:t>
            </a:r>
            <a:r>
              <a:rPr lang="es-ES" sz="3200" dirty="0"/>
              <a:t> </a:t>
            </a:r>
            <a:r>
              <a:rPr lang="es-ES" sz="3200" dirty="0" err="1"/>
              <a:t>the</a:t>
            </a:r>
            <a:r>
              <a:rPr lang="es-ES" sz="3200" dirty="0"/>
              <a:t> </a:t>
            </a:r>
            <a:r>
              <a:rPr lang="es-ES" sz="3200" dirty="0" err="1"/>
              <a:t>people</a:t>
            </a:r>
            <a:r>
              <a:rPr lang="es-ES" sz="3200" dirty="0"/>
              <a:t>. </a:t>
            </a:r>
            <a:endParaRPr lang="en-US" sz="3200" dirty="0"/>
          </a:p>
        </p:txBody>
      </p:sp>
      <p:pic>
        <p:nvPicPr>
          <p:cNvPr id="6146" name="Picture 2" descr="Image result for gratis,Jesus en el Santisimo Sacramento, ninos">
            <a:extLst>
              <a:ext uri="{FF2B5EF4-FFF2-40B4-BE49-F238E27FC236}">
                <a16:creationId xmlns:a16="http://schemas.microsoft.com/office/drawing/2014/main" id="{A7030F19-E05A-48A3-B047-726D143FC7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835" y="1509893"/>
            <a:ext cx="5664000" cy="3932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gratis,Jesus en el Santisimo Sacramento, ninos">
            <a:extLst>
              <a:ext uri="{FF2B5EF4-FFF2-40B4-BE49-F238E27FC236}">
                <a16:creationId xmlns:a16="http://schemas.microsoft.com/office/drawing/2014/main" id="{25EF9783-24F6-4C48-8EFB-45906C9D31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790" y="1509894"/>
            <a:ext cx="3932545" cy="3932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97358E2-036C-44FC-9806-EACB0D0DDADA}"/>
              </a:ext>
            </a:extLst>
          </p:cNvPr>
          <p:cNvSpPr txBox="1"/>
          <p:nvPr/>
        </p:nvSpPr>
        <p:spPr>
          <a:xfrm>
            <a:off x="3159718" y="5980429"/>
            <a:ext cx="6540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err="1"/>
              <a:t>We</a:t>
            </a:r>
            <a:r>
              <a:rPr lang="es-ES" sz="2800" dirty="0"/>
              <a:t> adore </a:t>
            </a:r>
            <a:r>
              <a:rPr lang="es-ES" sz="2800" dirty="0" err="1"/>
              <a:t>Jesus</a:t>
            </a:r>
            <a:r>
              <a:rPr lang="es-ES" sz="2800" dirty="0"/>
              <a:t> in </a:t>
            </a:r>
            <a:r>
              <a:rPr lang="es-ES" sz="2800" dirty="0" err="1"/>
              <a:t>the</a:t>
            </a:r>
            <a:r>
              <a:rPr lang="es-ES" sz="2800" dirty="0"/>
              <a:t> </a:t>
            </a:r>
            <a:r>
              <a:rPr lang="es-ES" sz="2800" b="1" i="1" dirty="0" err="1"/>
              <a:t>Blessed</a:t>
            </a:r>
            <a:r>
              <a:rPr lang="es-ES" sz="2800" b="1" i="1" dirty="0"/>
              <a:t> </a:t>
            </a:r>
            <a:r>
              <a:rPr lang="es-ES" sz="2800" b="1" i="1" dirty="0" err="1"/>
              <a:t>Sacrament</a:t>
            </a:r>
            <a:r>
              <a:rPr lang="es-ES" sz="2800" dirty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5020326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5F586-A70D-442A-BF1B-8CADBCD81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915" y="180487"/>
            <a:ext cx="11966331" cy="83182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/>
              <a:t>Wherever Jesus is, the angels and saints are also </a:t>
            </a:r>
            <a:br>
              <a:rPr lang="en-US" sz="3600" dirty="0"/>
            </a:br>
            <a:r>
              <a:rPr lang="en-US" sz="3600" dirty="0"/>
              <a:t>there adoring and praising their God and King.</a:t>
            </a:r>
            <a:endParaRPr lang="en-US" dirty="0"/>
          </a:p>
        </p:txBody>
      </p:sp>
      <p:pic>
        <p:nvPicPr>
          <p:cNvPr id="7170" name="Picture 2" descr="Related image">
            <a:extLst>
              <a:ext uri="{FF2B5EF4-FFF2-40B4-BE49-F238E27FC236}">
                <a16:creationId xmlns:a16="http://schemas.microsoft.com/office/drawing/2014/main" id="{BE7CF273-BABB-49B9-A1DD-FC5580A32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452" y="1321273"/>
            <a:ext cx="4547028" cy="5533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 result for gratis,angeles adoran a jesus en la eucaristia, ninos">
            <a:extLst>
              <a:ext uri="{FF2B5EF4-FFF2-40B4-BE49-F238E27FC236}">
                <a16:creationId xmlns:a16="http://schemas.microsoft.com/office/drawing/2014/main" id="{5203AB5E-23BC-4DAF-BE4A-BF0205E92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62" y="1321273"/>
            <a:ext cx="4757555" cy="4016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A6E487E-AB7F-417F-9A82-9E7C51AE8385}"/>
              </a:ext>
            </a:extLst>
          </p:cNvPr>
          <p:cNvSpPr txBox="1"/>
          <p:nvPr/>
        </p:nvSpPr>
        <p:spPr>
          <a:xfrm>
            <a:off x="1450731" y="5873262"/>
            <a:ext cx="2514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In Heaven…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C15A26-EE00-439A-A15B-977A82FB7F61}"/>
              </a:ext>
            </a:extLst>
          </p:cNvPr>
          <p:cNvSpPr txBox="1"/>
          <p:nvPr/>
        </p:nvSpPr>
        <p:spPr>
          <a:xfrm>
            <a:off x="10351480" y="2717078"/>
            <a:ext cx="16676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R" sz="3000" dirty="0"/>
              <a:t>And in </a:t>
            </a:r>
            <a:r>
              <a:rPr lang="es-PR" sz="3000" dirty="0" err="1"/>
              <a:t>the</a:t>
            </a:r>
            <a:r>
              <a:rPr lang="es-PR" sz="3000" dirty="0"/>
              <a:t> </a:t>
            </a:r>
            <a:r>
              <a:rPr lang="es-PR" sz="3000" dirty="0" err="1"/>
              <a:t>Eucharist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38043098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71703-09D3-4DF5-87CF-37EE8D2C2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6224" y="0"/>
            <a:ext cx="8982808" cy="879231"/>
          </a:xfrm>
        </p:spPr>
        <p:txBody>
          <a:bodyPr/>
          <a:lstStyle/>
          <a:p>
            <a:r>
              <a:rPr lang="es-ES" dirty="0" err="1"/>
              <a:t>How</a:t>
            </a:r>
            <a:r>
              <a:rPr lang="es-ES" dirty="0"/>
              <a:t> do </a:t>
            </a:r>
            <a:r>
              <a:rPr lang="es-ES" dirty="0" err="1"/>
              <a:t>we</a:t>
            </a:r>
            <a:r>
              <a:rPr lang="es-ES" dirty="0"/>
              <a:t> </a:t>
            </a:r>
            <a:r>
              <a:rPr lang="es-ES" dirty="0" err="1"/>
              <a:t>behave</a:t>
            </a:r>
            <a:r>
              <a:rPr lang="es-ES" dirty="0"/>
              <a:t> </a:t>
            </a:r>
            <a:r>
              <a:rPr lang="es-ES" dirty="0" err="1"/>
              <a:t>before</a:t>
            </a:r>
            <a:r>
              <a:rPr lang="es-ES" dirty="0"/>
              <a:t> a King?</a:t>
            </a:r>
            <a:endParaRPr lang="en-US" dirty="0"/>
          </a:p>
        </p:txBody>
      </p:sp>
      <p:pic>
        <p:nvPicPr>
          <p:cNvPr id="8194" name="Picture 2" descr="Image result for free, king in middle ages with loyal subjects">
            <a:extLst>
              <a:ext uri="{FF2B5EF4-FFF2-40B4-BE49-F238E27FC236}">
                <a16:creationId xmlns:a16="http://schemas.microsoft.com/office/drawing/2014/main" id="{037C6BDA-36EE-49BE-A663-77FC026F4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067" y="879231"/>
            <a:ext cx="6600329" cy="4818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466329C-512C-4B9C-B93B-3C482E782A46}"/>
              </a:ext>
            </a:extLst>
          </p:cNvPr>
          <p:cNvSpPr txBox="1"/>
          <p:nvPr/>
        </p:nvSpPr>
        <p:spPr>
          <a:xfrm>
            <a:off x="2521067" y="6034901"/>
            <a:ext cx="5841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2400" dirty="0" err="1"/>
              <a:t>We</a:t>
            </a:r>
            <a:r>
              <a:rPr lang="es-PA" sz="2400" dirty="0"/>
              <a:t> </a:t>
            </a:r>
            <a:r>
              <a:rPr lang="es-PA" sz="2400" dirty="0" err="1"/>
              <a:t>bow</a:t>
            </a:r>
            <a:r>
              <a:rPr lang="es-PA" sz="2400" dirty="0"/>
              <a:t> and </a:t>
            </a:r>
            <a:r>
              <a:rPr lang="es-PA" sz="2400" dirty="0" err="1"/>
              <a:t>treat</a:t>
            </a:r>
            <a:r>
              <a:rPr lang="es-PA" sz="2400" dirty="0"/>
              <a:t> </a:t>
            </a:r>
            <a:r>
              <a:rPr lang="es-PA" sz="2400" dirty="0" err="1"/>
              <a:t>them</a:t>
            </a:r>
            <a:r>
              <a:rPr lang="es-PA" sz="2400" dirty="0"/>
              <a:t> </a:t>
            </a:r>
            <a:r>
              <a:rPr lang="es-PA" sz="2400" dirty="0" err="1"/>
              <a:t>with</a:t>
            </a:r>
            <a:r>
              <a:rPr lang="es-PA" sz="2400" dirty="0"/>
              <a:t> </a:t>
            </a:r>
            <a:r>
              <a:rPr lang="es-PA" sz="2400" dirty="0" err="1"/>
              <a:t>much</a:t>
            </a:r>
            <a:r>
              <a:rPr lang="es-PA" sz="2400" dirty="0"/>
              <a:t> </a:t>
            </a:r>
            <a:r>
              <a:rPr lang="es-PA" sz="2400" dirty="0" err="1"/>
              <a:t>respect</a:t>
            </a:r>
            <a:r>
              <a:rPr lang="es-PA" sz="2400" dirty="0"/>
              <a:t>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066812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A59FD-C61A-4F25-972C-6DC9E9DFA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304" y="0"/>
            <a:ext cx="11667392" cy="861646"/>
          </a:xfrm>
        </p:spPr>
        <p:txBody>
          <a:bodyPr/>
          <a:lstStyle/>
          <a:p>
            <a:pPr algn="ctr"/>
            <a:r>
              <a:rPr lang="es-PA" dirty="0" err="1"/>
              <a:t>How</a:t>
            </a:r>
            <a:r>
              <a:rPr lang="es-PA" dirty="0"/>
              <a:t> do </a:t>
            </a:r>
            <a:r>
              <a:rPr lang="es-PA" dirty="0" err="1"/>
              <a:t>we</a:t>
            </a:r>
            <a:r>
              <a:rPr lang="es-PA" dirty="0"/>
              <a:t> </a:t>
            </a:r>
            <a:r>
              <a:rPr lang="es-PA" dirty="0" err="1"/>
              <a:t>behave</a:t>
            </a:r>
            <a:r>
              <a:rPr lang="es-PA" dirty="0"/>
              <a:t> </a:t>
            </a:r>
            <a:r>
              <a:rPr lang="es-PA" dirty="0" err="1"/>
              <a:t>before</a:t>
            </a:r>
            <a:r>
              <a:rPr lang="es-PA" dirty="0"/>
              <a:t> </a:t>
            </a:r>
            <a:r>
              <a:rPr lang="es-PA" dirty="0" err="1"/>
              <a:t>our</a:t>
            </a:r>
            <a:r>
              <a:rPr lang="es-PA" dirty="0"/>
              <a:t> King? </a:t>
            </a:r>
            <a:endParaRPr lang="en-US" dirty="0"/>
          </a:p>
        </p:txBody>
      </p:sp>
      <p:pic>
        <p:nvPicPr>
          <p:cNvPr id="4" name="Picture 4" descr="Image result for free, kids kneeling before blessed sacrament">
            <a:extLst>
              <a:ext uri="{FF2B5EF4-FFF2-40B4-BE49-F238E27FC236}">
                <a16:creationId xmlns:a16="http://schemas.microsoft.com/office/drawing/2014/main" id="{C17A95D7-6AE4-4A65-9E9A-60BCAA2862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47" y="1047511"/>
            <a:ext cx="10358321" cy="476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DEEA2EF-45CC-41C3-8A1B-FA5CB6DBA225}"/>
              </a:ext>
            </a:extLst>
          </p:cNvPr>
          <p:cNvSpPr txBox="1"/>
          <p:nvPr/>
        </p:nvSpPr>
        <p:spPr>
          <a:xfrm>
            <a:off x="3843571" y="6129495"/>
            <a:ext cx="4504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2400" dirty="0" err="1"/>
              <a:t>We</a:t>
            </a:r>
            <a:r>
              <a:rPr lang="es-PA" sz="2400" dirty="0"/>
              <a:t> </a:t>
            </a:r>
            <a:r>
              <a:rPr lang="es-PA" sz="2400" dirty="0" err="1"/>
              <a:t>kneel</a:t>
            </a:r>
            <a:r>
              <a:rPr lang="es-PA" sz="2400" dirty="0"/>
              <a:t> </a:t>
            </a:r>
            <a:r>
              <a:rPr lang="es-PA" sz="2400" dirty="0" err="1"/>
              <a:t>silently</a:t>
            </a:r>
            <a:r>
              <a:rPr lang="es-PA" sz="2400" dirty="0"/>
              <a:t> and </a:t>
            </a:r>
            <a:r>
              <a:rPr lang="es-PA" sz="2400" dirty="0" err="1"/>
              <a:t>respectfully</a:t>
            </a:r>
            <a:r>
              <a:rPr lang="es-PA" sz="2400" dirty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8073158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438CA-1741-4775-AACC-327B12E2D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815" y="66188"/>
            <a:ext cx="11922369" cy="975804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The angel of Peace in Fatima, Portugal asked the three children</a:t>
            </a:r>
            <a:br>
              <a:rPr lang="en-US" sz="3200" dirty="0"/>
            </a:br>
            <a:r>
              <a:rPr lang="en-US" sz="3200" dirty="0"/>
              <a:t>to pray often before Jesus in the Eucharist the following: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2BB480-977D-4139-A851-DBF487604FE3}"/>
              </a:ext>
            </a:extLst>
          </p:cNvPr>
          <p:cNvSpPr txBox="1"/>
          <p:nvPr/>
        </p:nvSpPr>
        <p:spPr>
          <a:xfrm>
            <a:off x="6754468" y="1613640"/>
            <a:ext cx="430370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My God</a:t>
            </a:r>
          </a:p>
          <a:p>
            <a:pPr algn="ctr"/>
            <a:r>
              <a:rPr lang="en-US" sz="2800" b="1" dirty="0"/>
              <a:t>I believe</a:t>
            </a:r>
          </a:p>
          <a:p>
            <a:pPr algn="ctr"/>
            <a:r>
              <a:rPr lang="en-US" sz="2800" b="1" dirty="0"/>
              <a:t>I adore</a:t>
            </a:r>
          </a:p>
          <a:p>
            <a:pPr algn="ctr"/>
            <a:r>
              <a:rPr lang="en-US" sz="2800" b="1" dirty="0"/>
              <a:t>I trust</a:t>
            </a:r>
          </a:p>
          <a:p>
            <a:pPr algn="ctr"/>
            <a:r>
              <a:rPr lang="en-US" sz="2800" b="1" dirty="0"/>
              <a:t>And I love you.</a:t>
            </a:r>
          </a:p>
          <a:p>
            <a:pPr algn="ctr"/>
            <a:r>
              <a:rPr lang="en-US" sz="2800" b="1" dirty="0"/>
              <a:t>I beg pardon for those who Do not believe</a:t>
            </a:r>
          </a:p>
          <a:p>
            <a:pPr algn="ctr"/>
            <a:r>
              <a:rPr lang="en-US" sz="2800" b="1" dirty="0"/>
              <a:t>Do not adore</a:t>
            </a:r>
          </a:p>
          <a:p>
            <a:pPr algn="ctr"/>
            <a:r>
              <a:rPr lang="en-US" sz="2800" b="1" dirty="0"/>
              <a:t>Do not Trust</a:t>
            </a:r>
          </a:p>
          <a:p>
            <a:pPr algn="ctr"/>
            <a:r>
              <a:rPr lang="en-US" sz="2800" b="1" dirty="0"/>
              <a:t>And do not love you.</a:t>
            </a:r>
            <a:r>
              <a:rPr lang="es-PA" sz="2800" b="1" dirty="0"/>
              <a:t>(3X)</a:t>
            </a:r>
            <a:endParaRPr lang="en-US" sz="2800" dirty="0"/>
          </a:p>
        </p:txBody>
      </p:sp>
      <p:pic>
        <p:nvPicPr>
          <p:cNvPr id="2050" name="Picture 2" descr="The Angel of Peace at Fatima: A Message of Mercy| National Catholic Register">
            <a:extLst>
              <a:ext uri="{FF2B5EF4-FFF2-40B4-BE49-F238E27FC236}">
                <a16:creationId xmlns:a16="http://schemas.microsoft.com/office/drawing/2014/main" id="{50C81008-68FF-415A-9408-823E3B80B1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13" y="1432993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324990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11232-87FF-48DC-902D-88AEE21D9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6916" y="441221"/>
            <a:ext cx="9385884" cy="593237"/>
          </a:xfrm>
        </p:spPr>
        <p:txBody>
          <a:bodyPr>
            <a:normAutofit/>
          </a:bodyPr>
          <a:lstStyle/>
          <a:p>
            <a:r>
              <a:rPr lang="es-ES" sz="3200" dirty="0" err="1"/>
              <a:t>Let’s</a:t>
            </a:r>
            <a:r>
              <a:rPr lang="es-ES" sz="3200" dirty="0"/>
              <a:t> </a:t>
            </a:r>
            <a:r>
              <a:rPr lang="es-ES" sz="3200" dirty="0" err="1"/>
              <a:t>pray</a:t>
            </a:r>
            <a:r>
              <a:rPr lang="es-ES" sz="3200" dirty="0"/>
              <a:t> </a:t>
            </a:r>
            <a:r>
              <a:rPr lang="es-ES" sz="3200" dirty="0" err="1"/>
              <a:t>this</a:t>
            </a:r>
            <a:r>
              <a:rPr lang="es-ES" sz="3200" dirty="0"/>
              <a:t> </a:t>
            </a:r>
            <a:r>
              <a:rPr lang="es-ES" sz="3200" dirty="0" err="1"/>
              <a:t>prayer</a:t>
            </a:r>
            <a:r>
              <a:rPr lang="es-ES" sz="3200" dirty="0"/>
              <a:t> </a:t>
            </a:r>
            <a:r>
              <a:rPr lang="es-ES" sz="3200" dirty="0" err="1"/>
              <a:t>before</a:t>
            </a:r>
            <a:r>
              <a:rPr lang="es-ES" sz="3200" dirty="0"/>
              <a:t> </a:t>
            </a:r>
            <a:r>
              <a:rPr lang="es-ES" sz="3200" dirty="0" err="1"/>
              <a:t>Jesus</a:t>
            </a:r>
            <a:r>
              <a:rPr lang="es-ES" sz="3200" dirty="0"/>
              <a:t> in </a:t>
            </a:r>
            <a:r>
              <a:rPr lang="es-ES" sz="3200" dirty="0" err="1"/>
              <a:t>the</a:t>
            </a:r>
            <a:r>
              <a:rPr lang="es-ES" sz="3200" dirty="0"/>
              <a:t> </a:t>
            </a:r>
            <a:r>
              <a:rPr lang="es-ES" sz="3200" dirty="0" err="1"/>
              <a:t>Eucharist</a:t>
            </a:r>
            <a:r>
              <a:rPr lang="es-ES" sz="3200" dirty="0"/>
              <a:t> </a:t>
            </a:r>
            <a:r>
              <a:rPr lang="es-ES" sz="3200" dirty="0" err="1"/>
              <a:t>often</a:t>
            </a:r>
            <a:r>
              <a:rPr lang="es-ES" sz="3200" dirty="0"/>
              <a:t>. </a:t>
            </a:r>
            <a:endParaRPr lang="en-US" sz="3200" dirty="0"/>
          </a:p>
        </p:txBody>
      </p:sp>
      <p:pic>
        <p:nvPicPr>
          <p:cNvPr id="11266" name="Picture 2" descr="Image result for free, Jesus in the Blessed Sacrament">
            <a:extLst>
              <a:ext uri="{FF2B5EF4-FFF2-40B4-BE49-F238E27FC236}">
                <a16:creationId xmlns:a16="http://schemas.microsoft.com/office/drawing/2014/main" id="{734B410A-A473-4109-B4ED-E0055B8CC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889" y="1390416"/>
            <a:ext cx="4175239" cy="4857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91997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B907A-8EAE-4203-B5E1-6DFE36B2C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5866" y="1618191"/>
            <a:ext cx="4693356" cy="402625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Before ascending into Heaven, Jesus told the apostles He would be with them always until the end of time.</a:t>
            </a:r>
          </a:p>
        </p:txBody>
      </p:sp>
      <p:pic>
        <p:nvPicPr>
          <p:cNvPr id="3" name="Picture 2" descr="The Resurrected Christ appeared to 500: When and Where did this Happen? -  Taylor Marshall">
            <a:extLst>
              <a:ext uri="{FF2B5EF4-FFF2-40B4-BE49-F238E27FC236}">
                <a16:creationId xmlns:a16="http://schemas.microsoft.com/office/drawing/2014/main" id="{D8B8AE7A-032F-4D23-B3FB-78D53F61D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49" y="446081"/>
            <a:ext cx="6376818" cy="596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240988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9822" y="3228622"/>
            <a:ext cx="2917820" cy="1043189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/>
              <a:t>He </a:t>
            </a:r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dirty="0" err="1"/>
              <a:t>hidden</a:t>
            </a:r>
            <a:r>
              <a:rPr lang="es-ES" dirty="0"/>
              <a:t> in </a:t>
            </a:r>
            <a:r>
              <a:rPr lang="es-ES" dirty="0" err="1"/>
              <a:t>our</a:t>
            </a:r>
            <a:r>
              <a:rPr lang="es-ES" dirty="0"/>
              <a:t> </a:t>
            </a:r>
            <a:r>
              <a:rPr lang="es-ES" dirty="0" err="1"/>
              <a:t>heart</a:t>
            </a:r>
            <a:r>
              <a:rPr lang="es-ES" dirty="0"/>
              <a:t>.</a:t>
            </a:r>
            <a:endParaRPr lang="en-US" dirty="0"/>
          </a:p>
        </p:txBody>
      </p:sp>
      <p:pic>
        <p:nvPicPr>
          <p:cNvPr id="5" name="Picture 2" descr="http://media.bigoo.ws/content/gif/love/love_295.gif">
            <a:extLst>
              <a:ext uri="{FF2B5EF4-FFF2-40B4-BE49-F238E27FC236}">
                <a16:creationId xmlns:a16="http://schemas.microsoft.com/office/drawing/2014/main" id="{80FA9D07-F79F-4A09-8F4D-42EDB439157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042" y="1199855"/>
            <a:ext cx="5486399" cy="5340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6349673-56FB-40D1-9146-C9610C154229}"/>
              </a:ext>
            </a:extLst>
          </p:cNvPr>
          <p:cNvSpPr txBox="1"/>
          <p:nvPr/>
        </p:nvSpPr>
        <p:spPr>
          <a:xfrm>
            <a:off x="4504268" y="203200"/>
            <a:ext cx="36124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Where is Jesus?</a:t>
            </a:r>
          </a:p>
        </p:txBody>
      </p:sp>
    </p:spTree>
    <p:extLst>
      <p:ext uri="{BB962C8B-B14F-4D97-AF65-F5344CB8AC3E}">
        <p14:creationId xmlns:p14="http://schemas.microsoft.com/office/powerpoint/2010/main" val="165421012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9063"/>
            <a:ext cx="10515600" cy="755337"/>
          </a:xfrm>
        </p:spPr>
        <p:txBody>
          <a:bodyPr/>
          <a:lstStyle/>
          <a:p>
            <a:pPr algn="ctr"/>
            <a:r>
              <a:rPr lang="es-ES" dirty="0"/>
              <a:t>He </a:t>
            </a:r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dirty="0" err="1"/>
              <a:t>present</a:t>
            </a:r>
            <a:r>
              <a:rPr lang="es-ES" dirty="0"/>
              <a:t> in </a:t>
            </a:r>
            <a:r>
              <a:rPr lang="es-ES" dirty="0" err="1"/>
              <a:t>Holy</a:t>
            </a:r>
            <a:r>
              <a:rPr lang="es-ES" dirty="0"/>
              <a:t> </a:t>
            </a:r>
            <a:r>
              <a:rPr lang="es-ES" dirty="0" err="1"/>
              <a:t>Scripture</a:t>
            </a:r>
            <a:r>
              <a:rPr lang="es-ES" dirty="0"/>
              <a:t>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878" y="1115643"/>
            <a:ext cx="7386243" cy="525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61219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45439"/>
            <a:ext cx="12192000" cy="1270492"/>
          </a:xfrm>
        </p:spPr>
        <p:txBody>
          <a:bodyPr>
            <a:normAutofit/>
          </a:bodyPr>
          <a:lstStyle/>
          <a:p>
            <a:pPr algn="ctr"/>
            <a:r>
              <a:rPr lang="es-ES" sz="3600" b="1" dirty="0"/>
              <a:t>He </a:t>
            </a:r>
            <a:r>
              <a:rPr lang="es-ES" sz="3600" b="1" dirty="0" err="1"/>
              <a:t>is</a:t>
            </a:r>
            <a:r>
              <a:rPr lang="es-ES" sz="3600" b="1" dirty="0"/>
              <a:t> </a:t>
            </a:r>
            <a:r>
              <a:rPr lang="es-ES" sz="3600" b="1" dirty="0" err="1"/>
              <a:t>present</a:t>
            </a:r>
            <a:r>
              <a:rPr lang="es-ES" sz="3600" b="1" dirty="0"/>
              <a:t> in </a:t>
            </a:r>
            <a:r>
              <a:rPr lang="es-ES" sz="3600" b="1" dirty="0" err="1"/>
              <a:t>the</a:t>
            </a:r>
            <a:r>
              <a:rPr lang="es-ES" sz="3600" b="1" dirty="0"/>
              <a:t> </a:t>
            </a:r>
            <a:r>
              <a:rPr lang="es-ES" sz="3600" b="1" dirty="0" err="1"/>
              <a:t>community</a:t>
            </a:r>
            <a:r>
              <a:rPr lang="es-ES" sz="3600" b="1" dirty="0"/>
              <a:t>. He </a:t>
            </a:r>
            <a:r>
              <a:rPr lang="es-ES" sz="3600" b="1" dirty="0" err="1"/>
              <a:t>promised</a:t>
            </a:r>
            <a:r>
              <a:rPr lang="es-ES" sz="3600" b="1" dirty="0"/>
              <a:t> </a:t>
            </a:r>
            <a:r>
              <a:rPr lang="es-ES" sz="3600" b="1" dirty="0" err="1"/>
              <a:t>that</a:t>
            </a:r>
            <a:br>
              <a:rPr lang="es-ES" sz="3600" b="1" dirty="0"/>
            </a:br>
            <a:r>
              <a:rPr lang="es-ES" sz="3600" b="1" dirty="0" err="1"/>
              <a:t>where</a:t>
            </a:r>
            <a:r>
              <a:rPr lang="es-ES" sz="3600" b="1" dirty="0"/>
              <a:t> </a:t>
            </a:r>
            <a:r>
              <a:rPr lang="es-ES" sz="3600" b="1" dirty="0" err="1"/>
              <a:t>two</a:t>
            </a:r>
            <a:r>
              <a:rPr lang="es-ES" sz="3600" b="1" dirty="0"/>
              <a:t> </a:t>
            </a:r>
            <a:r>
              <a:rPr lang="es-ES" sz="3600" b="1" dirty="0" err="1"/>
              <a:t>or</a:t>
            </a:r>
            <a:r>
              <a:rPr lang="es-ES" sz="3600" b="1" dirty="0"/>
              <a:t> more are </a:t>
            </a:r>
            <a:r>
              <a:rPr lang="es-ES" sz="3600" b="1" dirty="0" err="1"/>
              <a:t>gathered</a:t>
            </a:r>
            <a:r>
              <a:rPr lang="es-ES" sz="3600" b="1" dirty="0"/>
              <a:t> in </a:t>
            </a:r>
            <a:r>
              <a:rPr lang="es-ES" sz="3600" b="1" dirty="0" err="1"/>
              <a:t>His</a:t>
            </a:r>
            <a:r>
              <a:rPr lang="es-ES" sz="3600" b="1" dirty="0"/>
              <a:t> </a:t>
            </a:r>
            <a:r>
              <a:rPr lang="es-ES" sz="3600" b="1" dirty="0" err="1"/>
              <a:t>name</a:t>
            </a:r>
            <a:r>
              <a:rPr lang="es-ES" sz="3600" b="1" dirty="0"/>
              <a:t>, He </a:t>
            </a:r>
            <a:r>
              <a:rPr lang="es-ES" sz="3600" b="1" dirty="0" err="1"/>
              <a:t>is</a:t>
            </a:r>
            <a:r>
              <a:rPr lang="es-ES" sz="3600" b="1" dirty="0"/>
              <a:t> </a:t>
            </a:r>
            <a:r>
              <a:rPr lang="es-ES" sz="3600" b="1" dirty="0" err="1"/>
              <a:t>present</a:t>
            </a:r>
            <a:r>
              <a:rPr lang="es-ES" sz="3600" b="1" dirty="0"/>
              <a:t>.”</a:t>
            </a:r>
            <a:endParaRPr lang="en-US" sz="3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027" y="1650440"/>
            <a:ext cx="8597945" cy="480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10380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D0F45-F9E3-430E-86C8-76C147B28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7256" y="126586"/>
            <a:ext cx="6397487" cy="840823"/>
          </a:xfrm>
        </p:spPr>
        <p:txBody>
          <a:bodyPr/>
          <a:lstStyle/>
          <a:p>
            <a:r>
              <a:rPr lang="en-US" dirty="0"/>
              <a:t>He acts through the Priest.</a:t>
            </a:r>
          </a:p>
        </p:txBody>
      </p:sp>
      <p:pic>
        <p:nvPicPr>
          <p:cNvPr id="1026" name="Picture 2" descr="Free Images : sitting, church, catholic, temple, altar, priest, mass,  consecration, host, chalice, liturgy, priesthood 5184x3456 - - 546789 - Free  stock photos - PxHere">
            <a:extLst>
              <a:ext uri="{FF2B5EF4-FFF2-40B4-BE49-F238E27FC236}">
                <a16:creationId xmlns:a16="http://schemas.microsoft.com/office/drawing/2014/main" id="{BFA45A5F-5641-4901-8313-9F6A0FF72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401" y="1131895"/>
            <a:ext cx="8037242" cy="5348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584066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789" y="0"/>
            <a:ext cx="11874321" cy="1325563"/>
          </a:xfrm>
        </p:spPr>
        <p:txBody>
          <a:bodyPr>
            <a:normAutofit/>
          </a:bodyPr>
          <a:lstStyle/>
          <a:p>
            <a:pPr algn="ctr"/>
            <a:r>
              <a:rPr lang="es-ES" sz="3600" dirty="0"/>
              <a:t>He </a:t>
            </a:r>
            <a:r>
              <a:rPr lang="es-ES" sz="3600" dirty="0" err="1"/>
              <a:t>is</a:t>
            </a:r>
            <a:r>
              <a:rPr lang="es-ES" sz="3600" dirty="0"/>
              <a:t> </a:t>
            </a:r>
            <a:r>
              <a:rPr lang="es-ES" sz="3600" dirty="0" err="1"/>
              <a:t>hidden</a:t>
            </a:r>
            <a:r>
              <a:rPr lang="es-ES" sz="3600" dirty="0"/>
              <a:t> in </a:t>
            </a:r>
            <a:r>
              <a:rPr lang="es-ES" sz="3600" dirty="0" err="1"/>
              <a:t>the</a:t>
            </a:r>
            <a:r>
              <a:rPr lang="es-ES" sz="3600" dirty="0"/>
              <a:t> bread and </a:t>
            </a:r>
            <a:r>
              <a:rPr lang="es-ES" sz="3600" dirty="0" err="1"/>
              <a:t>wine</a:t>
            </a:r>
            <a:r>
              <a:rPr lang="es-ES" sz="3600" dirty="0"/>
              <a:t> </a:t>
            </a:r>
            <a:br>
              <a:rPr lang="es-ES" sz="3600" dirty="0"/>
            </a:br>
            <a:r>
              <a:rPr lang="es-ES" sz="3600" dirty="0" err="1"/>
              <a:t>we</a:t>
            </a:r>
            <a:r>
              <a:rPr lang="es-ES" sz="3600" dirty="0"/>
              <a:t> </a:t>
            </a:r>
            <a:r>
              <a:rPr lang="es-ES" sz="3600" dirty="0" err="1"/>
              <a:t>eat</a:t>
            </a:r>
            <a:r>
              <a:rPr lang="es-ES" sz="3600" dirty="0"/>
              <a:t> </a:t>
            </a:r>
            <a:r>
              <a:rPr lang="es-ES" sz="3600" dirty="0" err="1"/>
              <a:t>during</a:t>
            </a:r>
            <a:r>
              <a:rPr lang="es-ES" sz="3600" dirty="0"/>
              <a:t> </a:t>
            </a:r>
            <a:r>
              <a:rPr lang="es-ES" sz="3600" dirty="0" err="1"/>
              <a:t>mass</a:t>
            </a:r>
            <a:r>
              <a:rPr lang="es-ES" sz="3600" dirty="0"/>
              <a:t>, </a:t>
            </a:r>
            <a:r>
              <a:rPr lang="es-ES" sz="3600" dirty="0" err="1"/>
              <a:t>the</a:t>
            </a:r>
            <a:r>
              <a:rPr lang="es-ES" sz="3600" dirty="0"/>
              <a:t> </a:t>
            </a:r>
            <a:r>
              <a:rPr lang="es-ES" sz="3600" dirty="0" err="1"/>
              <a:t>Eucharist</a:t>
            </a:r>
            <a:r>
              <a:rPr lang="es-ES" sz="3600" dirty="0"/>
              <a:t>. 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3724233" y="5766191"/>
            <a:ext cx="4318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dirty="0" err="1">
                <a:solidFill>
                  <a:srgbClr val="FF0000"/>
                </a:solidFill>
              </a:rPr>
              <a:t>It</a:t>
            </a:r>
            <a:r>
              <a:rPr lang="es-ES" sz="5400" dirty="0">
                <a:solidFill>
                  <a:srgbClr val="FF0000"/>
                </a:solidFill>
              </a:rPr>
              <a:t> </a:t>
            </a:r>
            <a:r>
              <a:rPr lang="es-ES" sz="5400" dirty="0" err="1">
                <a:solidFill>
                  <a:srgbClr val="FF0000"/>
                </a:solidFill>
              </a:rPr>
              <a:t>is</a:t>
            </a:r>
            <a:r>
              <a:rPr lang="es-ES" sz="5400" dirty="0">
                <a:solidFill>
                  <a:srgbClr val="FF0000"/>
                </a:solidFill>
              </a:rPr>
              <a:t> a </a:t>
            </a:r>
            <a:r>
              <a:rPr lang="es-ES" sz="5400" dirty="0" err="1">
                <a:solidFill>
                  <a:srgbClr val="FF0000"/>
                </a:solidFill>
              </a:rPr>
              <a:t>miracle</a:t>
            </a:r>
            <a:r>
              <a:rPr lang="es-ES" sz="5400" dirty="0">
                <a:solidFill>
                  <a:srgbClr val="FF0000"/>
                </a:solidFill>
              </a:rPr>
              <a:t>!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804" y="1635617"/>
            <a:ext cx="7933386" cy="39666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72011" y="2343955"/>
            <a:ext cx="772733" cy="618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02" y="2041855"/>
            <a:ext cx="888642" cy="109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78634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B070F-334D-436A-BAD3-6DEC468C7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3339" y="125567"/>
            <a:ext cx="4220181" cy="663575"/>
          </a:xfrm>
        </p:spPr>
        <p:txBody>
          <a:bodyPr>
            <a:normAutofit fontScale="90000"/>
          </a:bodyPr>
          <a:lstStyle/>
          <a:p>
            <a:r>
              <a:rPr lang="es-ES" dirty="0" err="1"/>
              <a:t>How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He </a:t>
            </a:r>
            <a:r>
              <a:rPr lang="es-ES" dirty="0" err="1"/>
              <a:t>present</a:t>
            </a:r>
            <a:r>
              <a:rPr lang="es-ES" dirty="0"/>
              <a:t>?</a:t>
            </a:r>
            <a:endParaRPr lang="en-US" dirty="0"/>
          </a:p>
        </p:txBody>
      </p:sp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30769454-879C-4C9A-8509-E57646C139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22" y="278296"/>
            <a:ext cx="7137991" cy="641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AECBC52-7AE0-4E9D-9131-67351D367D92}"/>
              </a:ext>
            </a:extLst>
          </p:cNvPr>
          <p:cNvSpPr txBox="1"/>
          <p:nvPr/>
        </p:nvSpPr>
        <p:spPr>
          <a:xfrm>
            <a:off x="7513983" y="1020418"/>
            <a:ext cx="4458895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In the last supper, Jesus broke the bread, blessed it, and gave it to his disciples saying, </a:t>
            </a:r>
          </a:p>
          <a:p>
            <a:pPr algn="ctr"/>
            <a:endParaRPr lang="en-US" sz="2200" b="1" dirty="0"/>
          </a:p>
          <a:p>
            <a:pPr algn="ctr"/>
            <a:r>
              <a:rPr lang="en-US" sz="2200" b="1" dirty="0">
                <a:solidFill>
                  <a:srgbClr val="FF0000"/>
                </a:solidFill>
              </a:rPr>
              <a:t>“Take this bread and eat it. This </a:t>
            </a:r>
            <a:r>
              <a:rPr lang="en-US" sz="2200" b="1" i="1" dirty="0">
                <a:solidFill>
                  <a:srgbClr val="FF0000"/>
                </a:solidFill>
              </a:rPr>
              <a:t>IS</a:t>
            </a:r>
            <a:r>
              <a:rPr lang="en-US" sz="2200" b="1" dirty="0">
                <a:solidFill>
                  <a:srgbClr val="FF0000"/>
                </a:solidFill>
              </a:rPr>
              <a:t> my body which will be given up for you.”</a:t>
            </a:r>
          </a:p>
          <a:p>
            <a:pPr algn="ctr"/>
            <a:endParaRPr lang="en-US" sz="2200" b="1" dirty="0"/>
          </a:p>
          <a:p>
            <a:pPr algn="ctr"/>
            <a:r>
              <a:rPr lang="en-US" sz="2200" b="1" dirty="0"/>
              <a:t>Then He took the wine and blessed it saying, </a:t>
            </a:r>
          </a:p>
          <a:p>
            <a:pPr algn="ctr"/>
            <a:endParaRPr lang="en-US" sz="2200" b="1" dirty="0"/>
          </a:p>
          <a:p>
            <a:pPr algn="ctr"/>
            <a:r>
              <a:rPr lang="en-US" sz="2200" b="1" dirty="0">
                <a:solidFill>
                  <a:srgbClr val="FF0000"/>
                </a:solidFill>
              </a:rPr>
              <a:t>“Take this wine and drink it, this </a:t>
            </a:r>
            <a:r>
              <a:rPr lang="en-US" sz="2200" b="1" i="1" dirty="0">
                <a:solidFill>
                  <a:srgbClr val="FF0000"/>
                </a:solidFill>
              </a:rPr>
              <a:t>IS</a:t>
            </a:r>
            <a:r>
              <a:rPr lang="en-US" sz="2200" b="1" dirty="0">
                <a:solidFill>
                  <a:srgbClr val="FF0000"/>
                </a:solidFill>
              </a:rPr>
              <a:t> my blood that will be shed for you for the forgiveness of sin.</a:t>
            </a:r>
          </a:p>
          <a:p>
            <a:pPr algn="ctr"/>
            <a:endParaRPr lang="en-US" sz="2200" b="1" dirty="0"/>
          </a:p>
          <a:p>
            <a:pPr algn="ctr"/>
            <a:r>
              <a:rPr lang="en-US" sz="2200" b="1" dirty="0">
                <a:solidFill>
                  <a:srgbClr val="FF0000"/>
                </a:solidFill>
              </a:rPr>
              <a:t>“Do this in memory of me.”</a:t>
            </a:r>
          </a:p>
        </p:txBody>
      </p:sp>
    </p:spTree>
    <p:extLst>
      <p:ext uri="{BB962C8B-B14F-4D97-AF65-F5344CB8AC3E}">
        <p14:creationId xmlns:p14="http://schemas.microsoft.com/office/powerpoint/2010/main" val="356473132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D59E2-3C19-4798-B0B2-FFDF9C61F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215" y="127733"/>
            <a:ext cx="11051931" cy="1129568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err="1"/>
              <a:t>During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mass</a:t>
            </a:r>
            <a:r>
              <a:rPr lang="es-ES" dirty="0"/>
              <a:t>,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priest</a:t>
            </a:r>
            <a:r>
              <a:rPr lang="es-ES" dirty="0"/>
              <a:t> </a:t>
            </a:r>
            <a:r>
              <a:rPr lang="es-ES" dirty="0" err="1"/>
              <a:t>repeats</a:t>
            </a:r>
            <a:r>
              <a:rPr lang="es-ES" dirty="0"/>
              <a:t> </a:t>
            </a:r>
            <a:br>
              <a:rPr lang="es-ES" dirty="0"/>
            </a:br>
            <a:r>
              <a:rPr lang="es-ES" dirty="0" err="1"/>
              <a:t>these</a:t>
            </a:r>
            <a:r>
              <a:rPr lang="es-ES" dirty="0"/>
              <a:t> </a:t>
            </a:r>
            <a:r>
              <a:rPr lang="es-ES" dirty="0" err="1"/>
              <a:t>words</a:t>
            </a:r>
            <a:r>
              <a:rPr lang="es-ES" dirty="0"/>
              <a:t> </a:t>
            </a:r>
            <a:r>
              <a:rPr lang="es-ES" dirty="0" err="1"/>
              <a:t>over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bread and </a:t>
            </a:r>
            <a:r>
              <a:rPr lang="es-ES" dirty="0" err="1"/>
              <a:t>wine</a:t>
            </a:r>
            <a:r>
              <a:rPr lang="es-ES" dirty="0"/>
              <a:t>. </a:t>
            </a:r>
            <a:endParaRPr lang="en-US" dirty="0"/>
          </a:p>
        </p:txBody>
      </p:sp>
      <p:pic>
        <p:nvPicPr>
          <p:cNvPr id="4098" name="Picture 2" descr="Related image">
            <a:extLst>
              <a:ext uri="{FF2B5EF4-FFF2-40B4-BE49-F238E27FC236}">
                <a16:creationId xmlns:a16="http://schemas.microsoft.com/office/drawing/2014/main" id="{266C494E-0ADF-4CE2-98E1-48A499287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914" y="1493985"/>
            <a:ext cx="4060850" cy="4970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065A74C-FF4A-4AC1-B2CF-70FD6046B46F}"/>
              </a:ext>
            </a:extLst>
          </p:cNvPr>
          <p:cNvSpPr txBox="1"/>
          <p:nvPr/>
        </p:nvSpPr>
        <p:spPr>
          <a:xfrm>
            <a:off x="6096000" y="1729698"/>
            <a:ext cx="487268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err="1"/>
              <a:t>This</a:t>
            </a:r>
            <a:r>
              <a:rPr lang="es-ES" sz="2400" dirty="0"/>
              <a:t> </a:t>
            </a:r>
            <a:r>
              <a:rPr lang="es-ES" sz="2400" dirty="0" err="1"/>
              <a:t>is</a:t>
            </a:r>
            <a:r>
              <a:rPr lang="es-ES" sz="2400" dirty="0"/>
              <a:t> </a:t>
            </a:r>
            <a:r>
              <a:rPr lang="es-ES" sz="2400" dirty="0" err="1"/>
              <a:t>the</a:t>
            </a:r>
            <a:r>
              <a:rPr lang="es-ES" sz="2400" dirty="0"/>
              <a:t> </a:t>
            </a:r>
            <a:r>
              <a:rPr lang="es-ES" sz="2400" dirty="0" err="1"/>
              <a:t>moment</a:t>
            </a:r>
            <a:r>
              <a:rPr lang="es-ES" sz="2400" dirty="0"/>
              <a:t> </a:t>
            </a:r>
            <a:r>
              <a:rPr lang="es-ES" sz="2400" dirty="0" err="1"/>
              <a:t>of</a:t>
            </a:r>
            <a:r>
              <a:rPr lang="es-ES" sz="2400" dirty="0"/>
              <a:t> </a:t>
            </a:r>
            <a:r>
              <a:rPr lang="es-ES" sz="2400" dirty="0" err="1"/>
              <a:t>the</a:t>
            </a:r>
            <a:endParaRPr lang="es-ES" sz="2400" dirty="0"/>
          </a:p>
          <a:p>
            <a:pPr algn="ctr"/>
            <a:r>
              <a:rPr lang="es-ES" sz="2400" dirty="0"/>
              <a:t>  </a:t>
            </a:r>
          </a:p>
          <a:p>
            <a:pPr algn="ctr"/>
            <a:r>
              <a:rPr lang="es-ES" sz="2400" b="1" i="1" dirty="0"/>
              <a:t>CONSECRATION</a:t>
            </a:r>
            <a:r>
              <a:rPr lang="es-ES" sz="2400" dirty="0"/>
              <a:t>, </a:t>
            </a:r>
          </a:p>
          <a:p>
            <a:pPr algn="ctr"/>
            <a:endParaRPr lang="es-ES" sz="2400" dirty="0"/>
          </a:p>
          <a:p>
            <a:pPr algn="ctr"/>
            <a:r>
              <a:rPr lang="es-ES" sz="2400" dirty="0" err="1"/>
              <a:t>When</a:t>
            </a:r>
            <a:r>
              <a:rPr lang="es-ES" sz="2400" dirty="0"/>
              <a:t> </a:t>
            </a:r>
            <a:r>
              <a:rPr lang="es-ES" sz="2400" dirty="0" err="1"/>
              <a:t>God</a:t>
            </a:r>
            <a:r>
              <a:rPr lang="es-ES" sz="2400" dirty="0"/>
              <a:t> </a:t>
            </a:r>
            <a:r>
              <a:rPr lang="es-ES" sz="2400" dirty="0" err="1"/>
              <a:t>changes</a:t>
            </a:r>
            <a:r>
              <a:rPr lang="es-ES" sz="2400" dirty="0"/>
              <a:t> </a:t>
            </a:r>
            <a:r>
              <a:rPr lang="es-ES" sz="2400" dirty="0" err="1"/>
              <a:t>the</a:t>
            </a:r>
            <a:r>
              <a:rPr lang="es-ES" sz="2400" dirty="0"/>
              <a:t> bread and </a:t>
            </a:r>
            <a:r>
              <a:rPr lang="es-ES" sz="2400" dirty="0" err="1"/>
              <a:t>wine</a:t>
            </a:r>
            <a:r>
              <a:rPr lang="es-ES" sz="2400" dirty="0"/>
              <a:t> </a:t>
            </a:r>
            <a:r>
              <a:rPr lang="es-ES" sz="2400" dirty="0" err="1"/>
              <a:t>to</a:t>
            </a:r>
            <a:r>
              <a:rPr lang="es-ES" sz="2400" dirty="0"/>
              <a:t> </a:t>
            </a:r>
            <a:r>
              <a:rPr lang="es-ES" sz="2400" dirty="0" err="1"/>
              <a:t>the</a:t>
            </a:r>
            <a:r>
              <a:rPr lang="es-ES" sz="2400" dirty="0"/>
              <a:t> </a:t>
            </a:r>
            <a:r>
              <a:rPr lang="es-ES" sz="2400" dirty="0" err="1"/>
              <a:t>body</a:t>
            </a:r>
            <a:r>
              <a:rPr lang="es-ES" sz="2400" dirty="0"/>
              <a:t> and </a:t>
            </a:r>
            <a:r>
              <a:rPr lang="es-ES" sz="2400" dirty="0" err="1"/>
              <a:t>blood</a:t>
            </a:r>
            <a:r>
              <a:rPr lang="es-ES" sz="2400" dirty="0"/>
              <a:t> </a:t>
            </a:r>
            <a:r>
              <a:rPr lang="es-ES" sz="2400" dirty="0" err="1"/>
              <a:t>of</a:t>
            </a:r>
            <a:r>
              <a:rPr lang="es-ES" sz="2400" dirty="0"/>
              <a:t> </a:t>
            </a:r>
            <a:r>
              <a:rPr lang="es-ES" sz="2400" dirty="0" err="1"/>
              <a:t>Jesus</a:t>
            </a:r>
            <a:r>
              <a:rPr lang="es-ES" sz="2400" dirty="0"/>
              <a:t>.</a:t>
            </a:r>
          </a:p>
          <a:p>
            <a:pPr algn="ctr"/>
            <a:endParaRPr lang="es-ES" sz="2400" dirty="0"/>
          </a:p>
          <a:p>
            <a:pPr algn="ctr"/>
            <a:r>
              <a:rPr lang="es-ES" sz="2400" dirty="0" err="1"/>
              <a:t>Often</a:t>
            </a:r>
            <a:r>
              <a:rPr lang="es-ES" sz="2400" dirty="0"/>
              <a:t> a </a:t>
            </a:r>
            <a:r>
              <a:rPr lang="es-ES" sz="2400" dirty="0" err="1"/>
              <a:t>bell</a:t>
            </a:r>
            <a:r>
              <a:rPr lang="es-ES" sz="2400" dirty="0"/>
              <a:t> </a:t>
            </a:r>
            <a:r>
              <a:rPr lang="es-ES" sz="2400" dirty="0" err="1"/>
              <a:t>is</a:t>
            </a:r>
            <a:r>
              <a:rPr lang="es-ES" sz="2400" dirty="0"/>
              <a:t> </a:t>
            </a:r>
            <a:r>
              <a:rPr lang="es-ES" sz="2400" dirty="0" err="1"/>
              <a:t>rung</a:t>
            </a:r>
            <a:r>
              <a:rPr lang="es-ES" sz="2400" dirty="0"/>
              <a:t> </a:t>
            </a:r>
            <a:r>
              <a:rPr lang="es-ES" sz="2400" dirty="0" err="1"/>
              <a:t>to</a:t>
            </a:r>
            <a:r>
              <a:rPr lang="es-ES" sz="2400" dirty="0"/>
              <a:t> </a:t>
            </a:r>
            <a:r>
              <a:rPr lang="es-ES" sz="2400" dirty="0" err="1"/>
              <a:t>announce</a:t>
            </a:r>
            <a:r>
              <a:rPr lang="es-ES" sz="2400" dirty="0"/>
              <a:t> </a:t>
            </a:r>
          </a:p>
          <a:p>
            <a:pPr algn="ctr"/>
            <a:r>
              <a:rPr lang="es-ES" sz="2400" dirty="0" err="1"/>
              <a:t>this</a:t>
            </a:r>
            <a:r>
              <a:rPr lang="es-ES" sz="2400" dirty="0"/>
              <a:t> </a:t>
            </a:r>
            <a:r>
              <a:rPr lang="es-ES" sz="2400" dirty="0" err="1"/>
              <a:t>important</a:t>
            </a:r>
            <a:r>
              <a:rPr lang="es-ES" sz="2400" dirty="0"/>
              <a:t> </a:t>
            </a:r>
            <a:r>
              <a:rPr lang="es-ES" sz="2400" dirty="0" err="1"/>
              <a:t>moment</a:t>
            </a:r>
            <a:r>
              <a:rPr lang="es-ES" sz="2400" dirty="0"/>
              <a:t>. </a:t>
            </a:r>
          </a:p>
          <a:p>
            <a:pPr algn="ctr"/>
            <a:endParaRPr lang="es-ES" sz="2400" dirty="0"/>
          </a:p>
          <a:p>
            <a:pPr algn="ctr"/>
            <a:r>
              <a:rPr lang="es-ES" sz="3000" dirty="0">
                <a:solidFill>
                  <a:srgbClr val="FF0000"/>
                </a:solidFill>
              </a:rPr>
              <a:t>IT IS A MIRACLE!</a:t>
            </a:r>
            <a:endParaRPr lang="en-US" sz="3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15787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452</Words>
  <Application>Microsoft Office PowerPoint</Application>
  <PresentationFormat>Widescreen</PresentationFormat>
  <Paragraphs>56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Friends of Jesus and Mary</vt:lpstr>
      <vt:lpstr>Before ascending into Heaven, Jesus told the apostles He would be with them always until the end of time.</vt:lpstr>
      <vt:lpstr>He is hidden in our heart.</vt:lpstr>
      <vt:lpstr>He is present in Holy Scripture. </vt:lpstr>
      <vt:lpstr>He is present in the community. He promised that where two or more are gathered in His name, He is present.”</vt:lpstr>
      <vt:lpstr>He acts through the Priest.</vt:lpstr>
      <vt:lpstr>He is hidden in the bread and wine  we eat during mass, the Eucharist. </vt:lpstr>
      <vt:lpstr>How is He present?</vt:lpstr>
      <vt:lpstr>During the mass, the priest repeats  these words over the bread and wine. </vt:lpstr>
      <vt:lpstr>In the Church, Jesus in the Eucharist stays in the Taberncle. </vt:lpstr>
      <vt:lpstr>When we want to adore Jesus in a group, the priest puts Jesus in a Monstrance so he can bring Him close to the people. </vt:lpstr>
      <vt:lpstr>Wherever Jesus is, the angels and saints are also  there adoring and praising their God and King.</vt:lpstr>
      <vt:lpstr>How do we behave before a King?</vt:lpstr>
      <vt:lpstr>How do we behave before our King? </vt:lpstr>
      <vt:lpstr>The angel of Peace in Fatima, Portugal asked the three children to pray often before Jesus in the Eucharist the following:</vt:lpstr>
      <vt:lpstr>Let’s pray this prayer before Jesus in the Eucharist often.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¿Como Adorar a Dios?</dc:title>
  <dc:creator>Maria Varona</dc:creator>
  <cp:lastModifiedBy>Maria Varona</cp:lastModifiedBy>
  <cp:revision>95</cp:revision>
  <dcterms:created xsi:type="dcterms:W3CDTF">2018-10-09T02:31:18Z</dcterms:created>
  <dcterms:modified xsi:type="dcterms:W3CDTF">2021-11-18T02:45:19Z</dcterms:modified>
</cp:coreProperties>
</file>