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9" r:id="rId13"/>
    <p:sldId id="266" r:id="rId14"/>
    <p:sldId id="270" r:id="rId15"/>
    <p:sldId id="268" r:id="rId16"/>
    <p:sldId id="271" r:id="rId17"/>
    <p:sldId id="273"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2AFF-84BF-44FB-9C58-47800FE665B1}"/>
              </a:ext>
            </a:extLst>
          </p:cNvPr>
          <p:cNvSpPr>
            <a:spLocks noGrp="1"/>
          </p:cNvSpPr>
          <p:nvPr>
            <p:ph type="ctrTitle"/>
          </p:nvPr>
        </p:nvSpPr>
        <p:spPr>
          <a:xfrm>
            <a:off x="1524000" y="1122363"/>
            <a:ext cx="9144000" cy="2387600"/>
          </a:xfrm>
        </p:spPr>
        <p:txBody>
          <a:bodyPr anchor="b"/>
          <a:lstStyle>
            <a:lvl1pPr algn="ctr">
              <a:defRPr sz="6000">
                <a:latin typeface="Cooper Black" panose="0208090404030B0204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248CD313-BC86-4792-8597-61E199B8E652}"/>
              </a:ext>
            </a:extLst>
          </p:cNvPr>
          <p:cNvSpPr>
            <a:spLocks noGrp="1"/>
          </p:cNvSpPr>
          <p:nvPr>
            <p:ph type="subTitle" idx="1"/>
          </p:nvPr>
        </p:nvSpPr>
        <p:spPr>
          <a:xfrm>
            <a:off x="1524000" y="3602038"/>
            <a:ext cx="9144000" cy="1655762"/>
          </a:xfrm>
        </p:spPr>
        <p:txBody>
          <a:bodyPr/>
          <a:lstStyle>
            <a:lvl1pPr marL="0" indent="0" algn="ctr">
              <a:buNone/>
              <a:defRPr sz="2400">
                <a:latin typeface="Comic Sans MS" panose="030F070203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2CE475F-DC45-4359-AFFD-6F48EB7A92B9}"/>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5" name="Footer Placeholder 4">
            <a:extLst>
              <a:ext uri="{FF2B5EF4-FFF2-40B4-BE49-F238E27FC236}">
                <a16:creationId xmlns:a16="http://schemas.microsoft.com/office/drawing/2014/main" id="{0DFAA1C1-A6F9-4186-8774-2A292056A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51806-571F-40FE-A965-3EFB9A492DFF}"/>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120607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5E40-6FBF-4B16-ACCA-F1259FC5C9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C78FD5-F240-4950-B51A-B0B6E40C0A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9E10D-85CF-4CA8-BD00-910BB870660B}"/>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5" name="Footer Placeholder 4">
            <a:extLst>
              <a:ext uri="{FF2B5EF4-FFF2-40B4-BE49-F238E27FC236}">
                <a16:creationId xmlns:a16="http://schemas.microsoft.com/office/drawing/2014/main" id="{9597630B-3567-4BA0-8044-B492BCB74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E2C7B-7FE6-4407-824F-BF94F09FF771}"/>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154275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1CB53-150D-4629-8B09-BF067DE67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48C442-EF77-4735-A5C9-3CE82CAD48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3A138-82CC-4558-83EF-BF0A93F2C27D}"/>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5" name="Footer Placeholder 4">
            <a:extLst>
              <a:ext uri="{FF2B5EF4-FFF2-40B4-BE49-F238E27FC236}">
                <a16:creationId xmlns:a16="http://schemas.microsoft.com/office/drawing/2014/main" id="{B287265B-79A3-4027-9057-16C869B13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0D6A-FA7C-431E-A096-F7EFDC824031}"/>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314981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025C-F852-4A5D-8D14-E020A4147C4C}"/>
              </a:ext>
            </a:extLst>
          </p:cNvPr>
          <p:cNvSpPr>
            <a:spLocks noGrp="1"/>
          </p:cNvSpPr>
          <p:nvPr>
            <p:ph type="title"/>
          </p:nvPr>
        </p:nvSpPr>
        <p:spPr/>
        <p:txBody>
          <a:bodyPr/>
          <a:lstStyle>
            <a:lvl1pPr>
              <a:defRPr>
                <a:latin typeface="Cooper Black" panose="0208090404030B0204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2CF8E4-C441-4B56-9840-BCA3DE687F91}"/>
              </a:ext>
            </a:extLst>
          </p:cNvPr>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EDC3BB-2C29-4471-A06C-C0394A881720}"/>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5" name="Footer Placeholder 4">
            <a:extLst>
              <a:ext uri="{FF2B5EF4-FFF2-40B4-BE49-F238E27FC236}">
                <a16:creationId xmlns:a16="http://schemas.microsoft.com/office/drawing/2014/main" id="{4E92B453-DD1D-440F-8FB6-795EC2B97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CACC1-F40C-4EF9-9279-0E8C62220A29}"/>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34538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F5B4-DA11-4194-A370-C05DD03AE0FE}"/>
              </a:ext>
            </a:extLst>
          </p:cNvPr>
          <p:cNvSpPr>
            <a:spLocks noGrp="1"/>
          </p:cNvSpPr>
          <p:nvPr>
            <p:ph type="title"/>
          </p:nvPr>
        </p:nvSpPr>
        <p:spPr>
          <a:xfrm>
            <a:off x="831850" y="1709738"/>
            <a:ext cx="10515600" cy="2852737"/>
          </a:xfrm>
        </p:spPr>
        <p:txBody>
          <a:bodyPr anchor="b"/>
          <a:lstStyle>
            <a:lvl1pPr>
              <a:defRPr sz="6000">
                <a:latin typeface="Cooper Black" panose="0208090404030B0204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763E5BB-008D-422B-A340-CB9A5590E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omic Sans MS" panose="030F0702030302020204"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EC3C9FF-C8AC-41F4-809B-5F5CBE9EBF4B}"/>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5" name="Footer Placeholder 4">
            <a:extLst>
              <a:ext uri="{FF2B5EF4-FFF2-40B4-BE49-F238E27FC236}">
                <a16:creationId xmlns:a16="http://schemas.microsoft.com/office/drawing/2014/main" id="{B21C8702-E97D-4AF5-A157-103D60432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888EF-6B84-48AF-9153-CFE83B276F3D}"/>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243487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2E26-8C33-4AC5-8D9A-20AF1B8BA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D026C-A991-4D41-A635-3FE5ED9C19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36622-C8BA-461B-983F-BA3362D6A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B5A662-C5D5-4DD7-822C-54A5EB642D33}"/>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6" name="Footer Placeholder 5">
            <a:extLst>
              <a:ext uri="{FF2B5EF4-FFF2-40B4-BE49-F238E27FC236}">
                <a16:creationId xmlns:a16="http://schemas.microsoft.com/office/drawing/2014/main" id="{1D09A099-5D88-424B-BB8E-0236688E4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2C397-E82E-49A3-990C-026333F154EE}"/>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264541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3827-FB2A-4610-9957-38025A8AB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BBDD12-9592-4CCB-BFE4-92856F922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12141-D7C4-46DB-B093-09AE84DE7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4DC8C9-F3AA-4030-A1B0-A01A73CEDD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B619E4-AC7C-42C4-AC64-9E73D533E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988903-2931-44CC-B9C3-32828596CCF3}"/>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8" name="Footer Placeholder 7">
            <a:extLst>
              <a:ext uri="{FF2B5EF4-FFF2-40B4-BE49-F238E27FC236}">
                <a16:creationId xmlns:a16="http://schemas.microsoft.com/office/drawing/2014/main" id="{BC06DA30-A2F3-4588-A53F-35CA1D96B1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C6F775-3FBC-4D21-82D1-97C7BF563BAA}"/>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319073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5058-7B55-43E7-9E9A-8C64066FD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0A362-EC1C-4158-B21D-4C6388758F32}"/>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4" name="Footer Placeholder 3">
            <a:extLst>
              <a:ext uri="{FF2B5EF4-FFF2-40B4-BE49-F238E27FC236}">
                <a16:creationId xmlns:a16="http://schemas.microsoft.com/office/drawing/2014/main" id="{76E36A1E-A2A3-449F-BD64-B8B65B2C86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D0AEC-C21B-46F6-93F6-753CDFFB3473}"/>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177067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DA56C-5CDE-43BC-A6D4-A453CC6AF8DD}"/>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3" name="Footer Placeholder 2">
            <a:extLst>
              <a:ext uri="{FF2B5EF4-FFF2-40B4-BE49-F238E27FC236}">
                <a16:creationId xmlns:a16="http://schemas.microsoft.com/office/drawing/2014/main" id="{053B9171-E57F-4E34-8CBF-B9778C2B6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4842A1-952A-410A-A8D3-0FA73F55CDD1}"/>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39738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2A17-4BCA-4687-B8F4-40BCFBAD4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9DF832-7666-41DE-B440-BEC33FC5F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CDC55-C698-4060-8C00-6636D1086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03E4C-EC87-42A9-842C-7C15051CAC6D}"/>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6" name="Footer Placeholder 5">
            <a:extLst>
              <a:ext uri="{FF2B5EF4-FFF2-40B4-BE49-F238E27FC236}">
                <a16:creationId xmlns:a16="http://schemas.microsoft.com/office/drawing/2014/main" id="{C81D08F1-0289-4B28-9635-790890AD7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EB41C-94E9-4BCD-993E-545A0FB14B88}"/>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415018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3E86-D197-45B0-B3C8-BDB56631D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4D1B54-DB44-4FF3-A7F9-235A5F4EF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38A2AC-9DF2-4C11-AA96-B052536B7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8C910-08D9-477E-ADDA-C1536DBB7F16}"/>
              </a:ext>
            </a:extLst>
          </p:cNvPr>
          <p:cNvSpPr>
            <a:spLocks noGrp="1"/>
          </p:cNvSpPr>
          <p:nvPr>
            <p:ph type="dt" sz="half" idx="10"/>
          </p:nvPr>
        </p:nvSpPr>
        <p:spPr/>
        <p:txBody>
          <a:bodyPr/>
          <a:lstStyle/>
          <a:p>
            <a:fld id="{7510F941-744B-4BE4-848E-18E7F9E8AD60}" type="datetimeFigureOut">
              <a:rPr lang="en-US" smtClean="0"/>
              <a:t>4/27/2021</a:t>
            </a:fld>
            <a:endParaRPr lang="en-US"/>
          </a:p>
        </p:txBody>
      </p:sp>
      <p:sp>
        <p:nvSpPr>
          <p:cNvPr id="6" name="Footer Placeholder 5">
            <a:extLst>
              <a:ext uri="{FF2B5EF4-FFF2-40B4-BE49-F238E27FC236}">
                <a16:creationId xmlns:a16="http://schemas.microsoft.com/office/drawing/2014/main" id="{7A98A504-CE59-426A-BDC1-38B57824B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8AADE-DDE8-4F59-A889-623572B86181}"/>
              </a:ext>
            </a:extLst>
          </p:cNvPr>
          <p:cNvSpPr>
            <a:spLocks noGrp="1"/>
          </p:cNvSpPr>
          <p:nvPr>
            <p:ph type="sldNum" sz="quarter" idx="12"/>
          </p:nvPr>
        </p:nvSpPr>
        <p:spPr/>
        <p:txBody>
          <a:bodyPr/>
          <a:lstStyle/>
          <a:p>
            <a:fld id="{BFBAA7C4-18B6-437C-A16A-9745801DD6D0}" type="slidenum">
              <a:rPr lang="en-US" smtClean="0"/>
              <a:t>‹#›</a:t>
            </a:fld>
            <a:endParaRPr lang="en-US"/>
          </a:p>
        </p:txBody>
      </p:sp>
    </p:spTree>
    <p:extLst>
      <p:ext uri="{BB962C8B-B14F-4D97-AF65-F5344CB8AC3E}">
        <p14:creationId xmlns:p14="http://schemas.microsoft.com/office/powerpoint/2010/main" val="280776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AA439-CD2D-42D8-B120-38B4849F7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1DBF16-84A4-4381-835F-C6717A3A8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871B4-833A-4599-B75D-FF61BE996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0F941-744B-4BE4-848E-18E7F9E8AD60}" type="datetimeFigureOut">
              <a:rPr lang="en-US" smtClean="0"/>
              <a:t>4/27/2021</a:t>
            </a:fld>
            <a:endParaRPr lang="en-US"/>
          </a:p>
        </p:txBody>
      </p:sp>
      <p:sp>
        <p:nvSpPr>
          <p:cNvPr id="5" name="Footer Placeholder 4">
            <a:extLst>
              <a:ext uri="{FF2B5EF4-FFF2-40B4-BE49-F238E27FC236}">
                <a16:creationId xmlns:a16="http://schemas.microsoft.com/office/drawing/2014/main" id="{D0FAB1BF-AA5B-425A-BE74-68CD7CDFE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E97356-77CC-44D7-9678-81197D926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AA7C4-18B6-437C-A16A-9745801DD6D0}" type="slidenum">
              <a:rPr lang="en-US" smtClean="0"/>
              <a:t>‹#›</a:t>
            </a:fld>
            <a:endParaRPr lang="en-US"/>
          </a:p>
        </p:txBody>
      </p:sp>
      <p:pic>
        <p:nvPicPr>
          <p:cNvPr id="8" name="Picture 7" descr="A picture containing indoor, altar, aisle&#10;&#10;Description automatically generated">
            <a:extLst>
              <a:ext uri="{FF2B5EF4-FFF2-40B4-BE49-F238E27FC236}">
                <a16:creationId xmlns:a16="http://schemas.microsoft.com/office/drawing/2014/main" id="{435F640E-B4D0-4733-B089-6F54E28625EB}"/>
              </a:ext>
            </a:extLst>
          </p:cNvPr>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6405224C-1625-4A76-99EA-71E4EBCE09B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10947400" y="146050"/>
            <a:ext cx="1168400" cy="1168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789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i0UFCECriLo?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jdz44UStfMk?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E769-CB83-41C6-8C77-7BAD097D7A6E}"/>
              </a:ext>
            </a:extLst>
          </p:cNvPr>
          <p:cNvSpPr>
            <a:spLocks noGrp="1"/>
          </p:cNvSpPr>
          <p:nvPr>
            <p:ph type="ctrTitle"/>
          </p:nvPr>
        </p:nvSpPr>
        <p:spPr/>
        <p:txBody>
          <a:bodyPr>
            <a:normAutofit fontScale="90000"/>
          </a:bodyPr>
          <a:lstStyle/>
          <a:p>
            <a:r>
              <a:rPr lang="en-US" dirty="0"/>
              <a:t>Friends of Jesus and Mary</a:t>
            </a:r>
            <a:br>
              <a:rPr lang="en-US" dirty="0"/>
            </a:br>
            <a:r>
              <a:rPr lang="en-US" dirty="0"/>
              <a:t>The Holy Mass</a:t>
            </a:r>
          </a:p>
        </p:txBody>
      </p:sp>
      <p:sp>
        <p:nvSpPr>
          <p:cNvPr id="3" name="Subtitle 2">
            <a:extLst>
              <a:ext uri="{FF2B5EF4-FFF2-40B4-BE49-F238E27FC236}">
                <a16:creationId xmlns:a16="http://schemas.microsoft.com/office/drawing/2014/main" id="{0D574081-CCC0-4F05-ABBA-90D0C92E148C}"/>
              </a:ext>
            </a:extLst>
          </p:cNvPr>
          <p:cNvSpPr>
            <a:spLocks noGrp="1"/>
          </p:cNvSpPr>
          <p:nvPr>
            <p:ph type="subTitle" idx="1"/>
          </p:nvPr>
        </p:nvSpPr>
        <p:spPr/>
        <p:txBody>
          <a:bodyPr/>
          <a:lstStyle/>
          <a:p>
            <a:r>
              <a:rPr lang="en-US" dirty="0">
                <a:solidFill>
                  <a:schemeClr val="accent4">
                    <a:lumMod val="50000"/>
                  </a:schemeClr>
                </a:solidFill>
              </a:rPr>
              <a:t>The greatest miracle on earth</a:t>
            </a:r>
          </a:p>
          <a:p>
            <a:r>
              <a:rPr lang="en-US" dirty="0">
                <a:solidFill>
                  <a:schemeClr val="accent4">
                    <a:lumMod val="50000"/>
                  </a:schemeClr>
                </a:solidFill>
              </a:rPr>
              <a:t>Based pm the movie “The Greatest Miracle”</a:t>
            </a:r>
          </a:p>
          <a:p>
            <a:r>
              <a:rPr lang="en-US" sz="1800" dirty="0">
                <a:solidFill>
                  <a:schemeClr val="accent4">
                    <a:lumMod val="50000"/>
                  </a:schemeClr>
                </a:solidFill>
              </a:rPr>
              <a:t>From Dos </a:t>
            </a:r>
            <a:r>
              <a:rPr lang="en-US" sz="1800" dirty="0" err="1">
                <a:solidFill>
                  <a:schemeClr val="accent4">
                    <a:lumMod val="50000"/>
                  </a:schemeClr>
                </a:solidFill>
              </a:rPr>
              <a:t>Corazones</a:t>
            </a:r>
            <a:r>
              <a:rPr lang="en-US" sz="1800" dirty="0">
                <a:solidFill>
                  <a:schemeClr val="accent4">
                    <a:lumMod val="50000"/>
                  </a:schemeClr>
                </a:solidFill>
              </a:rPr>
              <a:t> Movies</a:t>
            </a:r>
          </a:p>
          <a:p>
            <a:endParaRPr lang="en-US" dirty="0"/>
          </a:p>
        </p:txBody>
      </p:sp>
    </p:spTree>
    <p:extLst>
      <p:ext uri="{BB962C8B-B14F-4D97-AF65-F5344CB8AC3E}">
        <p14:creationId xmlns:p14="http://schemas.microsoft.com/office/powerpoint/2010/main" val="139913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91E6-311C-4899-A673-35603B7E377B}"/>
              </a:ext>
            </a:extLst>
          </p:cNvPr>
          <p:cNvSpPr>
            <a:spLocks noGrp="1"/>
          </p:cNvSpPr>
          <p:nvPr>
            <p:ph type="title"/>
          </p:nvPr>
        </p:nvSpPr>
        <p:spPr/>
        <p:txBody>
          <a:bodyPr/>
          <a:lstStyle/>
          <a:p>
            <a:r>
              <a:rPr lang="en-US" dirty="0"/>
              <a:t>Are you alone in Mass?</a:t>
            </a:r>
          </a:p>
        </p:txBody>
      </p:sp>
      <p:sp>
        <p:nvSpPr>
          <p:cNvPr id="3" name="Content Placeholder 2">
            <a:extLst>
              <a:ext uri="{FF2B5EF4-FFF2-40B4-BE49-F238E27FC236}">
                <a16:creationId xmlns:a16="http://schemas.microsoft.com/office/drawing/2014/main" id="{C793F00E-A103-4CBE-88F3-F40382900642}"/>
              </a:ext>
            </a:extLst>
          </p:cNvPr>
          <p:cNvSpPr>
            <a:spLocks noGrp="1"/>
          </p:cNvSpPr>
          <p:nvPr>
            <p:ph idx="1"/>
          </p:nvPr>
        </p:nvSpPr>
        <p:spPr>
          <a:xfrm>
            <a:off x="762000" y="1438514"/>
            <a:ext cx="10515600" cy="1325563"/>
          </a:xfrm>
        </p:spPr>
        <p:txBody>
          <a:bodyPr/>
          <a:lstStyle/>
          <a:p>
            <a:r>
              <a:rPr lang="en-US" dirty="0"/>
              <a:t>Additionally, our Mother the Virgin Mary comes to mass too.</a:t>
            </a:r>
          </a:p>
        </p:txBody>
      </p:sp>
      <p:pic>
        <p:nvPicPr>
          <p:cNvPr id="8194" name="Picture 2" descr="When we go before Jesus on the altar, we always find Him &quot;with Mary His  Mother,&quot; as the Magi did at Bethlehem (Mt. 2:11).… | Eucharist, Evening  prayer, Apostle john">
            <a:extLst>
              <a:ext uri="{FF2B5EF4-FFF2-40B4-BE49-F238E27FC236}">
                <a16:creationId xmlns:a16="http://schemas.microsoft.com/office/drawing/2014/main" id="{CB9FA4C6-384B-48A4-9223-654458045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932214"/>
            <a:ext cx="3381375" cy="48305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ur Lady of Fatima and Eucharistic Devotion| National Catholic Register">
            <a:extLst>
              <a:ext uri="{FF2B5EF4-FFF2-40B4-BE49-F238E27FC236}">
                <a16:creationId xmlns:a16="http://schemas.microsoft.com/office/drawing/2014/main" id="{0B6CA553-ECC7-4AAA-88A2-FFFCE220D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8" y="2560319"/>
            <a:ext cx="4526854" cy="344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2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circle(in)">
                                      <p:cBhvr>
                                        <p:cTn id="19"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5B45-A6B2-480B-98C8-189344B1E32D}"/>
              </a:ext>
            </a:extLst>
          </p:cNvPr>
          <p:cNvSpPr>
            <a:spLocks noGrp="1"/>
          </p:cNvSpPr>
          <p:nvPr>
            <p:ph type="title"/>
          </p:nvPr>
        </p:nvSpPr>
        <p:spPr>
          <a:xfrm>
            <a:off x="2076450" y="0"/>
            <a:ext cx="10515600" cy="1325563"/>
          </a:xfrm>
        </p:spPr>
        <p:txBody>
          <a:bodyPr/>
          <a:lstStyle/>
          <a:p>
            <a:r>
              <a:rPr lang="en-US" dirty="0"/>
              <a:t>What happens in Mass</a:t>
            </a:r>
          </a:p>
        </p:txBody>
      </p:sp>
      <p:pic>
        <p:nvPicPr>
          <p:cNvPr id="6146" name="Picture 2" descr="Reflections on the Eucharist in time of pandemic - Roman Catholic Diocese  of Burlington">
            <a:extLst>
              <a:ext uri="{FF2B5EF4-FFF2-40B4-BE49-F238E27FC236}">
                <a16:creationId xmlns:a16="http://schemas.microsoft.com/office/drawing/2014/main" id="{D60FEBD1-5B1F-4E35-8A40-98B0134533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8240" y="1325563"/>
            <a:ext cx="833789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5B9201-5419-4AA9-AE56-8BE144EFA794}"/>
              </a:ext>
            </a:extLst>
          </p:cNvPr>
          <p:cNvSpPr txBox="1"/>
          <p:nvPr/>
        </p:nvSpPr>
        <p:spPr>
          <a:xfrm>
            <a:off x="1819007" y="5781675"/>
            <a:ext cx="7956358" cy="830997"/>
          </a:xfrm>
          <a:prstGeom prst="rect">
            <a:avLst/>
          </a:prstGeom>
          <a:noFill/>
        </p:spPr>
        <p:txBody>
          <a:bodyPr wrap="square" rtlCol="0">
            <a:spAutoFit/>
          </a:bodyPr>
          <a:lstStyle/>
          <a:p>
            <a:r>
              <a:rPr lang="en-US" sz="2400" dirty="0">
                <a:latin typeface="Comic Sans MS" panose="030F0702030302020204" pitchFamily="66" charset="0"/>
              </a:rPr>
              <a:t>The holy spirit comes down from heaven and changes the bread and the wine in the body and blood of Jesus</a:t>
            </a:r>
          </a:p>
        </p:txBody>
      </p:sp>
    </p:spTree>
    <p:extLst>
      <p:ext uri="{BB962C8B-B14F-4D97-AF65-F5344CB8AC3E}">
        <p14:creationId xmlns:p14="http://schemas.microsoft.com/office/powerpoint/2010/main" val="346381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5B45-A6B2-480B-98C8-189344B1E32D}"/>
              </a:ext>
            </a:extLst>
          </p:cNvPr>
          <p:cNvSpPr>
            <a:spLocks noGrp="1"/>
          </p:cNvSpPr>
          <p:nvPr>
            <p:ph type="title"/>
          </p:nvPr>
        </p:nvSpPr>
        <p:spPr>
          <a:xfrm>
            <a:off x="0" y="-182562"/>
            <a:ext cx="10515600" cy="1325563"/>
          </a:xfrm>
        </p:spPr>
        <p:txBody>
          <a:bodyPr/>
          <a:lstStyle/>
          <a:p>
            <a:r>
              <a:rPr lang="en-US" dirty="0"/>
              <a:t>What happens in Mass</a:t>
            </a:r>
          </a:p>
        </p:txBody>
      </p:sp>
      <p:sp>
        <p:nvSpPr>
          <p:cNvPr id="4" name="TextBox 3">
            <a:extLst>
              <a:ext uri="{FF2B5EF4-FFF2-40B4-BE49-F238E27FC236}">
                <a16:creationId xmlns:a16="http://schemas.microsoft.com/office/drawing/2014/main" id="{F15B9201-5419-4AA9-AE56-8BE144EFA794}"/>
              </a:ext>
            </a:extLst>
          </p:cNvPr>
          <p:cNvSpPr txBox="1"/>
          <p:nvPr/>
        </p:nvSpPr>
        <p:spPr>
          <a:xfrm>
            <a:off x="438150" y="1876425"/>
            <a:ext cx="6467474" cy="3416320"/>
          </a:xfrm>
          <a:prstGeom prst="rect">
            <a:avLst/>
          </a:prstGeom>
          <a:noFill/>
        </p:spPr>
        <p:txBody>
          <a:bodyPr wrap="square" rtlCol="0">
            <a:spAutoFit/>
          </a:bodyPr>
          <a:lstStyle/>
          <a:p>
            <a:r>
              <a:rPr lang="en-US" sz="3600" dirty="0">
                <a:latin typeface="Comic Sans MS" panose="030F0702030302020204" pitchFamily="66" charset="0"/>
              </a:rPr>
              <a:t>We stand at the foot of the cross, reliving the sacrifice of Jesus. It is not a new sacrifice it’s the same one that happened thousands of years ago. </a:t>
            </a:r>
          </a:p>
        </p:txBody>
      </p:sp>
      <p:pic>
        <p:nvPicPr>
          <p:cNvPr id="10242" name="Picture 2" descr="We meet God at the foot of the Cross during Mass">
            <a:extLst>
              <a:ext uri="{FF2B5EF4-FFF2-40B4-BE49-F238E27FC236}">
                <a16:creationId xmlns:a16="http://schemas.microsoft.com/office/drawing/2014/main" id="{367699F7-5F9C-4BCF-8FC2-A5FFC1D9C3A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069" r="13255"/>
          <a:stretch/>
        </p:blipFill>
        <p:spPr bwMode="auto">
          <a:xfrm>
            <a:off x="7181850" y="388958"/>
            <a:ext cx="4572000" cy="646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6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5B45-A6B2-480B-98C8-189344B1E32D}"/>
              </a:ext>
            </a:extLst>
          </p:cNvPr>
          <p:cNvSpPr>
            <a:spLocks noGrp="1"/>
          </p:cNvSpPr>
          <p:nvPr>
            <p:ph type="title"/>
          </p:nvPr>
        </p:nvSpPr>
        <p:spPr>
          <a:xfrm>
            <a:off x="142875" y="0"/>
            <a:ext cx="12449175" cy="1325563"/>
          </a:xfrm>
        </p:spPr>
        <p:txBody>
          <a:bodyPr>
            <a:normAutofit/>
          </a:bodyPr>
          <a:lstStyle/>
          <a:p>
            <a:r>
              <a:rPr lang="en-US" sz="3600" dirty="0"/>
              <a:t>Why does God come down from heaven at mass?</a:t>
            </a:r>
          </a:p>
        </p:txBody>
      </p:sp>
      <p:sp>
        <p:nvSpPr>
          <p:cNvPr id="4" name="TextBox 3">
            <a:extLst>
              <a:ext uri="{FF2B5EF4-FFF2-40B4-BE49-F238E27FC236}">
                <a16:creationId xmlns:a16="http://schemas.microsoft.com/office/drawing/2014/main" id="{F15B9201-5419-4AA9-AE56-8BE144EFA794}"/>
              </a:ext>
            </a:extLst>
          </p:cNvPr>
          <p:cNvSpPr txBox="1"/>
          <p:nvPr/>
        </p:nvSpPr>
        <p:spPr>
          <a:xfrm>
            <a:off x="1819006" y="5781675"/>
            <a:ext cx="9049017" cy="461665"/>
          </a:xfrm>
          <a:prstGeom prst="rect">
            <a:avLst/>
          </a:prstGeom>
          <a:noFill/>
        </p:spPr>
        <p:txBody>
          <a:bodyPr wrap="square" rtlCol="0">
            <a:spAutoFit/>
          </a:bodyPr>
          <a:lstStyle/>
          <a:p>
            <a:r>
              <a:rPr lang="en-US" sz="2400" dirty="0">
                <a:latin typeface="Comic Sans MS" panose="030F0702030302020204" pitchFamily="66" charset="0"/>
              </a:rPr>
              <a:t>Jesus wants to be with you forever, because He loves you</a:t>
            </a:r>
          </a:p>
        </p:txBody>
      </p:sp>
      <p:pic>
        <p:nvPicPr>
          <p:cNvPr id="7170" name="Picture 2" descr="Jesus Loves Me This I Know - 364 Days of Thanksgiving">
            <a:extLst>
              <a:ext uri="{FF2B5EF4-FFF2-40B4-BE49-F238E27FC236}">
                <a16:creationId xmlns:a16="http://schemas.microsoft.com/office/drawing/2014/main" id="{6D0328DD-0349-4244-85BB-5E7634D23D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8486" y="1325563"/>
            <a:ext cx="5594714" cy="41632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loring Page of Priest Celebrating Mass | Catholic coloring, Catholic  kids, Catholic mass">
            <a:extLst>
              <a:ext uri="{FF2B5EF4-FFF2-40B4-BE49-F238E27FC236}">
                <a16:creationId xmlns:a16="http://schemas.microsoft.com/office/drawing/2014/main" id="{67007F50-3ACB-4C0A-BFF9-2BBB37E8F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573" y="1344986"/>
            <a:ext cx="3772451" cy="416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ucharist">
            <a:extLst>
              <a:ext uri="{FF2B5EF4-FFF2-40B4-BE49-F238E27FC236}">
                <a16:creationId xmlns:a16="http://schemas.microsoft.com/office/drawing/2014/main" id="{34DDC575-43E5-4528-BFEF-C3D789061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059" y="1514475"/>
            <a:ext cx="7645401"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45B45-A6B2-480B-98C8-189344B1E32D}"/>
              </a:ext>
            </a:extLst>
          </p:cNvPr>
          <p:cNvSpPr>
            <a:spLocks noGrp="1"/>
          </p:cNvSpPr>
          <p:nvPr>
            <p:ph type="title"/>
          </p:nvPr>
        </p:nvSpPr>
        <p:spPr>
          <a:xfrm>
            <a:off x="0" y="343989"/>
            <a:ext cx="12449175" cy="1325563"/>
          </a:xfrm>
        </p:spPr>
        <p:txBody>
          <a:bodyPr>
            <a:normAutofit/>
          </a:bodyPr>
          <a:lstStyle/>
          <a:p>
            <a:pPr algn="ctr"/>
            <a:r>
              <a:rPr lang="en-US" sz="3200" dirty="0"/>
              <a:t>How long does Jesus stay with me after I receive him in communion?</a:t>
            </a:r>
          </a:p>
        </p:txBody>
      </p:sp>
      <p:sp>
        <p:nvSpPr>
          <p:cNvPr id="4" name="TextBox 3">
            <a:extLst>
              <a:ext uri="{FF2B5EF4-FFF2-40B4-BE49-F238E27FC236}">
                <a16:creationId xmlns:a16="http://schemas.microsoft.com/office/drawing/2014/main" id="{F15B9201-5419-4AA9-AE56-8BE144EFA794}"/>
              </a:ext>
            </a:extLst>
          </p:cNvPr>
          <p:cNvSpPr txBox="1"/>
          <p:nvPr/>
        </p:nvSpPr>
        <p:spPr>
          <a:xfrm>
            <a:off x="1819006" y="5781675"/>
            <a:ext cx="9049017" cy="830997"/>
          </a:xfrm>
          <a:prstGeom prst="rect">
            <a:avLst/>
          </a:prstGeom>
          <a:noFill/>
        </p:spPr>
        <p:txBody>
          <a:bodyPr wrap="square" rtlCol="0">
            <a:spAutoFit/>
          </a:bodyPr>
          <a:lstStyle/>
          <a:p>
            <a:r>
              <a:rPr lang="en-US" sz="2400" dirty="0">
                <a:latin typeface="Comic Sans MS" panose="030F0702030302020204" pitchFamily="66" charset="0"/>
              </a:rPr>
              <a:t>As long as you acknowledge and appreciate His presence in you. Make your heart His home. </a:t>
            </a:r>
          </a:p>
        </p:txBody>
      </p:sp>
    </p:spTree>
    <p:extLst>
      <p:ext uri="{BB962C8B-B14F-4D97-AF65-F5344CB8AC3E}">
        <p14:creationId xmlns:p14="http://schemas.microsoft.com/office/powerpoint/2010/main" val="245531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5B45-A6B2-480B-98C8-189344B1E32D}"/>
              </a:ext>
            </a:extLst>
          </p:cNvPr>
          <p:cNvSpPr>
            <a:spLocks noGrp="1"/>
          </p:cNvSpPr>
          <p:nvPr>
            <p:ph type="title"/>
          </p:nvPr>
        </p:nvSpPr>
        <p:spPr>
          <a:xfrm>
            <a:off x="151583" y="209006"/>
            <a:ext cx="12449175" cy="1325563"/>
          </a:xfrm>
        </p:spPr>
        <p:txBody>
          <a:bodyPr>
            <a:normAutofit/>
          </a:bodyPr>
          <a:lstStyle/>
          <a:p>
            <a:r>
              <a:rPr lang="en-US" sz="3600" dirty="0"/>
              <a:t>What would Jesus want us to do now that we understand mass?</a:t>
            </a:r>
          </a:p>
        </p:txBody>
      </p:sp>
      <p:pic>
        <p:nvPicPr>
          <p:cNvPr id="9218" name="Picture 2" descr="Mass Logo | Name Logo Generator - I Love, Love Heart, Boots, Friday, Jungle  Style">
            <a:extLst>
              <a:ext uri="{FF2B5EF4-FFF2-40B4-BE49-F238E27FC236}">
                <a16:creationId xmlns:a16="http://schemas.microsoft.com/office/drawing/2014/main" id="{D734666B-8FA1-4DFD-AA52-F7ADAF80D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87" y="1219200"/>
            <a:ext cx="1760130" cy="29665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 love the Mass, imperfect as it is | National Catholic Reporter">
            <a:extLst>
              <a:ext uri="{FF2B5EF4-FFF2-40B4-BE49-F238E27FC236}">
                <a16:creationId xmlns:a16="http://schemas.microsoft.com/office/drawing/2014/main" id="{B21CB3FB-45AA-4BFE-86C9-D543A3165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982" y="2251331"/>
            <a:ext cx="6184445" cy="3855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46FCF3-4B19-4003-A27B-4585780B3A39}"/>
              </a:ext>
            </a:extLst>
          </p:cNvPr>
          <p:cNvSpPr txBox="1"/>
          <p:nvPr/>
        </p:nvSpPr>
        <p:spPr>
          <a:xfrm>
            <a:off x="5746295" y="6187329"/>
            <a:ext cx="5410200" cy="461665"/>
          </a:xfrm>
          <a:prstGeom prst="rect">
            <a:avLst/>
          </a:prstGeom>
          <a:noFill/>
        </p:spPr>
        <p:txBody>
          <a:bodyPr wrap="square" rtlCol="0">
            <a:spAutoFit/>
          </a:bodyPr>
          <a:lstStyle/>
          <a:p>
            <a:pPr algn="ctr"/>
            <a:r>
              <a:rPr lang="en-US" sz="2400" dirty="0">
                <a:latin typeface="Cooper Black" panose="0208090404030B020404" pitchFamily="18" charset="0"/>
              </a:rPr>
              <a:t>Teach everyone what the mass is</a:t>
            </a:r>
          </a:p>
        </p:txBody>
      </p:sp>
      <p:pic>
        <p:nvPicPr>
          <p:cNvPr id="9222" name="Picture 6" descr="Kids Drawing Thank You Images, Stock Photos &amp; Vectors | Shutterstock">
            <a:extLst>
              <a:ext uri="{FF2B5EF4-FFF2-40B4-BE49-F238E27FC236}">
                <a16:creationId xmlns:a16="http://schemas.microsoft.com/office/drawing/2014/main" id="{858B1C7D-4727-45C9-BD0B-D0A4BCCEEF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30"/>
          <a:stretch/>
        </p:blipFill>
        <p:spPr bwMode="auto">
          <a:xfrm>
            <a:off x="2594882" y="3656966"/>
            <a:ext cx="2038350" cy="2492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6BC247-3622-47D0-8F3D-96B917402652}"/>
              </a:ext>
            </a:extLst>
          </p:cNvPr>
          <p:cNvSpPr txBox="1"/>
          <p:nvPr/>
        </p:nvSpPr>
        <p:spPr>
          <a:xfrm>
            <a:off x="2425521" y="6278880"/>
            <a:ext cx="2573199" cy="369332"/>
          </a:xfrm>
          <a:prstGeom prst="rect">
            <a:avLst/>
          </a:prstGeom>
          <a:noFill/>
        </p:spPr>
        <p:txBody>
          <a:bodyPr wrap="square" rtlCol="0">
            <a:spAutoFit/>
          </a:bodyPr>
          <a:lstStyle/>
          <a:p>
            <a:pPr algn="ctr"/>
            <a:r>
              <a:rPr lang="en-US" dirty="0">
                <a:latin typeface="Comic Sans MS" panose="030F0702030302020204" pitchFamily="66" charset="0"/>
              </a:rPr>
              <a:t>Give thanks</a:t>
            </a:r>
          </a:p>
        </p:txBody>
      </p:sp>
    </p:spTree>
    <p:extLst>
      <p:ext uri="{BB962C8B-B14F-4D97-AF65-F5344CB8AC3E}">
        <p14:creationId xmlns:p14="http://schemas.microsoft.com/office/powerpoint/2010/main" val="33987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circle(in)">
                                      <p:cBhvr>
                                        <p:cTn id="14" dur="2000"/>
                                        <p:tgtEl>
                                          <p:spTgt spid="9220"/>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22"/>
                                        </p:tgtEl>
                                        <p:attrNameLst>
                                          <p:attrName>style.visibility</p:attrName>
                                        </p:attrNameLst>
                                      </p:cBhvr>
                                      <p:to>
                                        <p:strVal val="visible"/>
                                      </p:to>
                                    </p:set>
                                    <p:anim calcmode="lin" valueType="num">
                                      <p:cBhvr additive="base">
                                        <p:cTn id="23" dur="500" fill="hold"/>
                                        <p:tgtEl>
                                          <p:spTgt spid="9222"/>
                                        </p:tgtEl>
                                        <p:attrNameLst>
                                          <p:attrName>ppt_x</p:attrName>
                                        </p:attrNameLst>
                                      </p:cBhvr>
                                      <p:tavLst>
                                        <p:tav tm="0">
                                          <p:val>
                                            <p:strVal val="#ppt_x"/>
                                          </p:val>
                                        </p:tav>
                                        <p:tav tm="100000">
                                          <p:val>
                                            <p:strVal val="#ppt_x"/>
                                          </p:val>
                                        </p:tav>
                                      </p:tavLst>
                                    </p:anim>
                                    <p:anim calcmode="lin" valueType="num">
                                      <p:cBhvr additive="base">
                                        <p:cTn id="24" dur="500" fill="hold"/>
                                        <p:tgtEl>
                                          <p:spTgt spid="92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7B32-6143-4CFF-97E2-03383D386367}"/>
              </a:ext>
            </a:extLst>
          </p:cNvPr>
          <p:cNvSpPr>
            <a:spLocks noGrp="1"/>
          </p:cNvSpPr>
          <p:nvPr>
            <p:ph type="title"/>
          </p:nvPr>
        </p:nvSpPr>
        <p:spPr>
          <a:xfrm>
            <a:off x="838200" y="74265"/>
            <a:ext cx="10515600" cy="1325563"/>
          </a:xfrm>
        </p:spPr>
        <p:txBody>
          <a:bodyPr/>
          <a:lstStyle/>
          <a:p>
            <a:r>
              <a:rPr lang="en-US" dirty="0"/>
              <a:t>Don’t Forget at the end of mass</a:t>
            </a:r>
          </a:p>
        </p:txBody>
      </p:sp>
      <p:pic>
        <p:nvPicPr>
          <p:cNvPr id="12290" name="Picture 2" descr="Sign of cross">
            <a:extLst>
              <a:ext uri="{FF2B5EF4-FFF2-40B4-BE49-F238E27FC236}">
                <a16:creationId xmlns:a16="http://schemas.microsoft.com/office/drawing/2014/main" id="{FC7EDF75-C5EA-40E8-B30A-EB53A82AC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94171"/>
            <a:ext cx="3124200" cy="4469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8CEFED-BDF5-4C34-9047-EAF81F6A7D9D}"/>
              </a:ext>
            </a:extLst>
          </p:cNvPr>
          <p:cNvSpPr txBox="1"/>
          <p:nvPr/>
        </p:nvSpPr>
        <p:spPr>
          <a:xfrm>
            <a:off x="3848100" y="1981125"/>
            <a:ext cx="5410200" cy="1077218"/>
          </a:xfrm>
          <a:prstGeom prst="rect">
            <a:avLst/>
          </a:prstGeom>
          <a:noFill/>
        </p:spPr>
        <p:txBody>
          <a:bodyPr wrap="square" rtlCol="0">
            <a:spAutoFit/>
          </a:bodyPr>
          <a:lstStyle/>
          <a:p>
            <a:r>
              <a:rPr lang="en-US" sz="3200" dirty="0">
                <a:latin typeface="Comic Sans MS" panose="030F0702030302020204" pitchFamily="66" charset="0"/>
              </a:rPr>
              <a:t>Do the sign of the cross with respect</a:t>
            </a:r>
          </a:p>
        </p:txBody>
      </p:sp>
      <p:pic>
        <p:nvPicPr>
          <p:cNvPr id="12292" name="Picture 4" descr="Businessman Rushing Tongue Hanging Out Cartoon Vector Clipart -  FriendlyStock | Free vector illustration, Cartoons vector, Business man">
            <a:extLst>
              <a:ext uri="{FF2B5EF4-FFF2-40B4-BE49-F238E27FC236}">
                <a16:creationId xmlns:a16="http://schemas.microsoft.com/office/drawing/2014/main" id="{CC6BF300-4B4A-4745-B21D-6CD572F9B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488" y="3650010"/>
            <a:ext cx="2427912" cy="3133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26BDBDC-9226-4466-B60D-6ADB5DB80086}"/>
              </a:ext>
            </a:extLst>
          </p:cNvPr>
          <p:cNvSpPr txBox="1"/>
          <p:nvPr/>
        </p:nvSpPr>
        <p:spPr>
          <a:xfrm>
            <a:off x="7010400" y="4672707"/>
            <a:ext cx="5410200" cy="1569660"/>
          </a:xfrm>
          <a:prstGeom prst="rect">
            <a:avLst/>
          </a:prstGeom>
          <a:noFill/>
        </p:spPr>
        <p:txBody>
          <a:bodyPr wrap="square" rtlCol="0">
            <a:spAutoFit/>
          </a:bodyPr>
          <a:lstStyle/>
          <a:p>
            <a:r>
              <a:rPr lang="en-US" sz="3200" dirty="0">
                <a:latin typeface="Comic Sans MS" panose="030F0702030302020204" pitchFamily="66" charset="0"/>
              </a:rPr>
              <a:t>Don’t rush when leaving church, remember who is with you. </a:t>
            </a:r>
          </a:p>
        </p:txBody>
      </p:sp>
    </p:spTree>
    <p:extLst>
      <p:ext uri="{BB962C8B-B14F-4D97-AF65-F5344CB8AC3E}">
        <p14:creationId xmlns:p14="http://schemas.microsoft.com/office/powerpoint/2010/main" val="328261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barn(inVertical)">
                                      <p:cBhvr>
                                        <p:cTn id="15" dur="500"/>
                                        <p:tgtEl>
                                          <p:spTgt spid="1229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38F47F46-2FD1-4663-857F-E911C8BBA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F4936A-1D3D-44C1-B705-59C339AE8F2A}"/>
              </a:ext>
            </a:extLst>
          </p:cNvPr>
          <p:cNvSpPr txBox="1"/>
          <p:nvPr/>
        </p:nvSpPr>
        <p:spPr>
          <a:xfrm>
            <a:off x="7619999" y="4606834"/>
            <a:ext cx="4223657" cy="1815882"/>
          </a:xfrm>
          <a:prstGeom prst="rect">
            <a:avLst/>
          </a:prstGeom>
          <a:noFill/>
        </p:spPr>
        <p:txBody>
          <a:bodyPr wrap="square" rtlCol="0">
            <a:spAutoFit/>
          </a:bodyPr>
          <a:lstStyle/>
          <a:p>
            <a:pPr algn="ctr"/>
            <a:r>
              <a:rPr lang="en-US" sz="2800" dirty="0">
                <a:latin typeface="Comic Sans MS" panose="030F0702030302020204" pitchFamily="66" charset="0"/>
              </a:rPr>
              <a:t>Write a small prayer to your Guardian Angel related to what he does for you in mass</a:t>
            </a:r>
          </a:p>
        </p:txBody>
      </p:sp>
    </p:spTree>
    <p:extLst>
      <p:ext uri="{BB962C8B-B14F-4D97-AF65-F5344CB8AC3E}">
        <p14:creationId xmlns:p14="http://schemas.microsoft.com/office/powerpoint/2010/main" val="28510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ere Is Bread, Here Is Wine;  Christ Is With Us, He Is With Us Song Lyrics Video - Divine Hymns">
            <a:hlinkClick r:id="" action="ppaction://media"/>
            <a:extLst>
              <a:ext uri="{FF2B5EF4-FFF2-40B4-BE49-F238E27FC236}">
                <a16:creationId xmlns:a16="http://schemas.microsoft.com/office/drawing/2014/main" id="{17355B79-5CCE-4AB0-8A11-781A6C7D5DC0}"/>
              </a:ext>
            </a:extLst>
          </p:cNvPr>
          <p:cNvPicPr>
            <a:picLocks noRot="1" noChangeAspect="1"/>
          </p:cNvPicPr>
          <p:nvPr>
            <a:videoFile r:link="rId1"/>
          </p:nvPr>
        </p:nvPicPr>
        <p:blipFill>
          <a:blip r:embed="rId3"/>
          <a:stretch>
            <a:fillRect/>
          </a:stretch>
        </p:blipFill>
        <p:spPr>
          <a:xfrm>
            <a:off x="393766" y="383177"/>
            <a:ext cx="10871426" cy="6142355"/>
          </a:xfrm>
          <a:prstGeom prst="rect">
            <a:avLst/>
          </a:prstGeom>
        </p:spPr>
      </p:pic>
    </p:spTree>
    <p:extLst>
      <p:ext uri="{BB962C8B-B14F-4D97-AF65-F5344CB8AC3E}">
        <p14:creationId xmlns:p14="http://schemas.microsoft.com/office/powerpoint/2010/main" val="30369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4E6A9-2F96-4FBA-ACAF-78C0742A52FD}"/>
              </a:ext>
            </a:extLst>
          </p:cNvPr>
          <p:cNvSpPr txBox="1"/>
          <p:nvPr/>
        </p:nvSpPr>
        <p:spPr>
          <a:xfrm>
            <a:off x="276225" y="326922"/>
            <a:ext cx="6905625" cy="6155531"/>
          </a:xfrm>
          <a:prstGeom prst="rect">
            <a:avLst/>
          </a:prstGeom>
          <a:noFill/>
        </p:spPr>
        <p:txBody>
          <a:bodyPr wrap="square">
            <a:spAutoFit/>
          </a:bodyPr>
          <a:lstStyle/>
          <a:p>
            <a:r>
              <a:rPr lang="en-US" sz="2000" b="0" i="0" u="none" strike="noStrike" baseline="0" dirty="0">
                <a:solidFill>
                  <a:srgbClr val="000000"/>
                </a:solidFill>
                <a:latin typeface="Cambria" panose="02040503050406030204" pitchFamily="18" charset="0"/>
              </a:rPr>
              <a:t> </a:t>
            </a:r>
            <a:r>
              <a:rPr lang="en-US" sz="4000" b="1" i="0" u="none" strike="noStrike" baseline="0" dirty="0">
                <a:solidFill>
                  <a:srgbClr val="000000"/>
                </a:solidFill>
                <a:latin typeface="Cambria" panose="02040503050406030204" pitchFamily="18" charset="0"/>
              </a:rPr>
              <a:t>Friends of Jesus and Mary </a:t>
            </a:r>
            <a:endParaRPr lang="en-US" sz="4000" b="0" i="0" u="none" strike="noStrike" baseline="0" dirty="0">
              <a:solidFill>
                <a:srgbClr val="000000"/>
              </a:solidFill>
              <a:latin typeface="Cambria" panose="02040503050406030204" pitchFamily="18" charset="0"/>
            </a:endParaRPr>
          </a:p>
          <a:p>
            <a:r>
              <a:rPr lang="en-US" sz="2400" b="1" i="0" u="none" strike="noStrike" baseline="0" dirty="0">
                <a:solidFill>
                  <a:srgbClr val="000000"/>
                </a:solidFill>
                <a:latin typeface="Cambria" panose="02040503050406030204" pitchFamily="18" charset="0"/>
              </a:rPr>
              <a:t>Cycle B – IV Sunday of Easter </a:t>
            </a:r>
            <a:endParaRPr lang="en-US" sz="2400" b="0" i="0" u="none" strike="noStrike" baseline="0" dirty="0">
              <a:solidFill>
                <a:srgbClr val="000000"/>
              </a:solidFill>
              <a:latin typeface="Cambria" panose="02040503050406030204" pitchFamily="18" charset="0"/>
            </a:endParaRPr>
          </a:p>
          <a:p>
            <a:r>
              <a:rPr lang="en-US" sz="1800" b="0" i="1" u="none" strike="noStrike" baseline="0" dirty="0">
                <a:solidFill>
                  <a:srgbClr val="000000"/>
                </a:solidFill>
                <a:latin typeface="Cambria" panose="02040503050406030204" pitchFamily="18" charset="0"/>
              </a:rPr>
              <a:t>Acts 4:8-12; Psalm 117: 1. 8-9. 21-23. 26. 28cd. 29; 1 John 3: 1-2; John 10:11-18 </a:t>
            </a:r>
            <a:endParaRPr lang="en-US" sz="1800" b="0" i="0" u="none" strike="noStrike" baseline="0" dirty="0">
              <a:solidFill>
                <a:srgbClr val="000000"/>
              </a:solidFill>
              <a:latin typeface="Cambria" panose="02040503050406030204" pitchFamily="18" charset="0"/>
            </a:endParaRPr>
          </a:p>
          <a:p>
            <a:r>
              <a:rPr lang="en-US" sz="2400" b="1" i="0" u="none" strike="noStrike" baseline="0" dirty="0">
                <a:solidFill>
                  <a:srgbClr val="000000"/>
                </a:solidFill>
                <a:latin typeface="Cambria" panose="02040503050406030204" pitchFamily="18" charset="0"/>
              </a:rPr>
              <a:t>Jesus is the Good Shepherd </a:t>
            </a:r>
            <a:endParaRPr lang="en-US" sz="24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I am the good shepherd, who is willing to die for the sheep. When the hired man, who is not a shepherd and does not own the sheep, sees a wolf coming, he leaves the sheep and runs away; so, the wolf snatches the sheep and scatters them. The hired man runs away because he is only a hired man and does not care about the sheep. I am the good shepherd. As the Father knows me and I know the Father, in the same way I know my sheep and they know me. And I am willing to die for them. There are other sheep which belong to me that are not in this sheep pen. I must bring them, too; they will listen to my voice, and they will become one flock with one shepherd. The Father loves me because I am willing to give up my life, in order that I may receive it back again. No one takes my life away from me. I give it up of my own free will, I have the right to give it up, and I have the right to take it back. This is what my Father has commanded me to do. </a:t>
            </a:r>
            <a:endParaRPr lang="en-US" dirty="0"/>
          </a:p>
        </p:txBody>
      </p:sp>
      <p:pic>
        <p:nvPicPr>
          <p:cNvPr id="5" name="Picture 4">
            <a:extLst>
              <a:ext uri="{FF2B5EF4-FFF2-40B4-BE49-F238E27FC236}">
                <a16:creationId xmlns:a16="http://schemas.microsoft.com/office/drawing/2014/main" id="{1C37608B-9570-4DBB-BF57-9236B28BD317}"/>
              </a:ext>
            </a:extLst>
          </p:cNvPr>
          <p:cNvPicPr>
            <a:picLocks noChangeAspect="1"/>
          </p:cNvPicPr>
          <p:nvPr/>
        </p:nvPicPr>
        <p:blipFill>
          <a:blip r:embed="rId2"/>
          <a:stretch>
            <a:fillRect/>
          </a:stretch>
        </p:blipFill>
        <p:spPr>
          <a:xfrm>
            <a:off x="7393858" y="326922"/>
            <a:ext cx="4798142" cy="6204155"/>
          </a:xfrm>
          <a:prstGeom prst="rect">
            <a:avLst/>
          </a:prstGeom>
        </p:spPr>
      </p:pic>
    </p:spTree>
    <p:extLst>
      <p:ext uri="{BB962C8B-B14F-4D97-AF65-F5344CB8AC3E}">
        <p14:creationId xmlns:p14="http://schemas.microsoft.com/office/powerpoint/2010/main" val="34525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7954-51C0-48DD-AEBD-DBFCDE0FCEBC}"/>
              </a:ext>
            </a:extLst>
          </p:cNvPr>
          <p:cNvSpPr>
            <a:spLocks noGrp="1"/>
          </p:cNvSpPr>
          <p:nvPr>
            <p:ph type="title"/>
          </p:nvPr>
        </p:nvSpPr>
        <p:spPr/>
        <p:txBody>
          <a:bodyPr/>
          <a:lstStyle/>
          <a:p>
            <a:r>
              <a:rPr lang="en-US" dirty="0">
                <a:solidFill>
                  <a:schemeClr val="accent4">
                    <a:lumMod val="50000"/>
                  </a:schemeClr>
                </a:solidFill>
              </a:rPr>
              <a:t>What is a Miracle?</a:t>
            </a:r>
          </a:p>
        </p:txBody>
      </p:sp>
      <p:sp>
        <p:nvSpPr>
          <p:cNvPr id="3" name="Content Placeholder 2">
            <a:extLst>
              <a:ext uri="{FF2B5EF4-FFF2-40B4-BE49-F238E27FC236}">
                <a16:creationId xmlns:a16="http://schemas.microsoft.com/office/drawing/2014/main" id="{C3E8BF58-A199-4193-A10C-49565BCD139C}"/>
              </a:ext>
            </a:extLst>
          </p:cNvPr>
          <p:cNvSpPr>
            <a:spLocks noGrp="1"/>
          </p:cNvSpPr>
          <p:nvPr>
            <p:ph idx="1"/>
          </p:nvPr>
        </p:nvSpPr>
        <p:spPr>
          <a:xfrm>
            <a:off x="1062445" y="5167313"/>
            <a:ext cx="9620794" cy="975340"/>
          </a:xfrm>
        </p:spPr>
        <p:txBody>
          <a:bodyPr/>
          <a:lstStyle/>
          <a:p>
            <a:r>
              <a:rPr lang="en-US" b="0" i="0" dirty="0">
                <a:solidFill>
                  <a:srgbClr val="202124"/>
                </a:solidFill>
                <a:effectLst/>
                <a:latin typeface="Roboto"/>
              </a:rPr>
              <a:t>an amazing product or achievement, or an outstanding example of something.</a:t>
            </a:r>
          </a:p>
          <a:p>
            <a:endParaRPr lang="en-US" dirty="0"/>
          </a:p>
        </p:txBody>
      </p:sp>
      <p:sp>
        <p:nvSpPr>
          <p:cNvPr id="5" name="TextBox 4">
            <a:extLst>
              <a:ext uri="{FF2B5EF4-FFF2-40B4-BE49-F238E27FC236}">
                <a16:creationId xmlns:a16="http://schemas.microsoft.com/office/drawing/2014/main" id="{E4BE8898-F756-487C-88AD-A29E5BC09EEA}"/>
              </a:ext>
            </a:extLst>
          </p:cNvPr>
          <p:cNvSpPr txBox="1"/>
          <p:nvPr/>
        </p:nvSpPr>
        <p:spPr>
          <a:xfrm>
            <a:off x="1123406" y="1550853"/>
            <a:ext cx="9466217" cy="1815882"/>
          </a:xfrm>
          <a:prstGeom prst="rect">
            <a:avLst/>
          </a:prstGeom>
          <a:noFill/>
        </p:spPr>
        <p:txBody>
          <a:bodyPr wrap="square">
            <a:spAutoFit/>
          </a:bodyPr>
          <a:lstStyle/>
          <a:p>
            <a:pPr marL="0" indent="0" algn="l">
              <a:buNone/>
            </a:pPr>
            <a:r>
              <a:rPr lang="en-US" sz="2800" b="0" i="1" dirty="0">
                <a:solidFill>
                  <a:srgbClr val="202124"/>
                </a:solidFill>
                <a:effectLst/>
                <a:latin typeface="Roboto"/>
              </a:rPr>
              <a:t>noun</a:t>
            </a:r>
            <a:endParaRPr lang="en-US" sz="2800" b="0" i="0" dirty="0">
              <a:solidFill>
                <a:srgbClr val="202124"/>
              </a:solidFill>
              <a:effectLst/>
              <a:latin typeface="Roboto"/>
            </a:endParaRPr>
          </a:p>
          <a:p>
            <a:pPr marL="457200" indent="-457200">
              <a:buFont typeface="Arial" panose="020B0604020202020204" pitchFamily="34" charset="0"/>
              <a:buChar char="•"/>
            </a:pPr>
            <a:r>
              <a:rPr lang="en-US" sz="2800" b="0" i="0" dirty="0">
                <a:solidFill>
                  <a:srgbClr val="202124"/>
                </a:solidFill>
                <a:effectLst/>
                <a:latin typeface="Roboto"/>
              </a:rPr>
              <a:t>a surprising and welcome event that is not explicable by natural or scientific laws and is therefore considered to be the work of a divine agency.</a:t>
            </a:r>
          </a:p>
        </p:txBody>
      </p:sp>
      <p:sp>
        <p:nvSpPr>
          <p:cNvPr id="7" name="TextBox 6">
            <a:extLst>
              <a:ext uri="{FF2B5EF4-FFF2-40B4-BE49-F238E27FC236}">
                <a16:creationId xmlns:a16="http://schemas.microsoft.com/office/drawing/2014/main" id="{CFA27A72-96CB-4878-A855-FB2FAA4157D7}"/>
              </a:ext>
            </a:extLst>
          </p:cNvPr>
          <p:cNvSpPr txBox="1"/>
          <p:nvPr/>
        </p:nvSpPr>
        <p:spPr>
          <a:xfrm>
            <a:off x="1062445" y="3491266"/>
            <a:ext cx="9466217" cy="1384995"/>
          </a:xfrm>
          <a:prstGeom prst="rect">
            <a:avLst/>
          </a:prstGeom>
          <a:noFill/>
        </p:spPr>
        <p:txBody>
          <a:bodyPr wrap="square">
            <a:spAutoFit/>
          </a:bodyPr>
          <a:lstStyle/>
          <a:p>
            <a:pPr marL="457200" indent="-457200">
              <a:buFont typeface="Arial" panose="020B0604020202020204" pitchFamily="34" charset="0"/>
              <a:buChar char="•"/>
            </a:pPr>
            <a:r>
              <a:rPr lang="en-US" sz="2800" b="0" i="0" dirty="0">
                <a:solidFill>
                  <a:srgbClr val="202124"/>
                </a:solidFill>
                <a:effectLst/>
                <a:latin typeface="Roboto"/>
              </a:rPr>
              <a:t>a highly improbable or extraordinary event, development, or accomplishment that brings very welcome consequences</a:t>
            </a:r>
            <a:endParaRPr lang="en-US" sz="2800" dirty="0"/>
          </a:p>
        </p:txBody>
      </p:sp>
    </p:spTree>
    <p:extLst>
      <p:ext uri="{BB962C8B-B14F-4D97-AF65-F5344CB8AC3E}">
        <p14:creationId xmlns:p14="http://schemas.microsoft.com/office/powerpoint/2010/main" val="16160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1A6B-3375-4F16-97AD-2BF30B6C3525}"/>
              </a:ext>
            </a:extLst>
          </p:cNvPr>
          <p:cNvSpPr>
            <a:spLocks noGrp="1"/>
          </p:cNvSpPr>
          <p:nvPr>
            <p:ph type="title"/>
          </p:nvPr>
        </p:nvSpPr>
        <p:spPr>
          <a:xfrm>
            <a:off x="952500" y="-92075"/>
            <a:ext cx="10515600" cy="1325563"/>
          </a:xfrm>
        </p:spPr>
        <p:txBody>
          <a:bodyPr/>
          <a:lstStyle/>
          <a:p>
            <a:r>
              <a:rPr lang="en-US" dirty="0">
                <a:solidFill>
                  <a:schemeClr val="accent4">
                    <a:lumMod val="50000"/>
                  </a:schemeClr>
                </a:solidFill>
              </a:rPr>
              <a:t>What happens in the movie?</a:t>
            </a:r>
          </a:p>
        </p:txBody>
      </p:sp>
      <p:sp>
        <p:nvSpPr>
          <p:cNvPr id="3" name="Content Placeholder 2">
            <a:extLst>
              <a:ext uri="{FF2B5EF4-FFF2-40B4-BE49-F238E27FC236}">
                <a16:creationId xmlns:a16="http://schemas.microsoft.com/office/drawing/2014/main" id="{0F9CB743-1B48-47C6-A33F-EF41DED7F5FB}"/>
              </a:ext>
            </a:extLst>
          </p:cNvPr>
          <p:cNvSpPr>
            <a:spLocks noGrp="1"/>
          </p:cNvSpPr>
          <p:nvPr>
            <p:ph idx="1"/>
          </p:nvPr>
        </p:nvSpPr>
        <p:spPr>
          <a:xfrm>
            <a:off x="610144" y="2458408"/>
            <a:ext cx="10515600" cy="4351338"/>
          </a:xfrm>
        </p:spPr>
        <p:txBody>
          <a:bodyPr>
            <a:normAutofit fontScale="85000" lnSpcReduction="10000"/>
          </a:bodyPr>
          <a:lstStyle/>
          <a:p>
            <a:pPr marL="0" indent="0">
              <a:lnSpc>
                <a:spcPct val="110000"/>
              </a:lnSpc>
              <a:spcAft>
                <a:spcPts val="1000"/>
              </a:spcAft>
              <a:buNone/>
            </a:pPr>
            <a:r>
              <a:rPr lang="en-US" b="0" i="0" dirty="0">
                <a:solidFill>
                  <a:srgbClr val="000000"/>
                </a:solidFill>
                <a:effectLst/>
              </a:rPr>
              <a:t>One ordinary morning in an unnamed contemporary city, three people, all strangers to each other, go about their own lives. The story alternates among them, shows each encountering hardship of one kind or another. </a:t>
            </a:r>
            <a:r>
              <a:rPr lang="en-US" b="1" i="0" dirty="0">
                <a:solidFill>
                  <a:schemeClr val="accent4">
                    <a:lumMod val="50000"/>
                  </a:schemeClr>
                </a:solidFill>
                <a:effectLst/>
              </a:rPr>
              <a:t>Monica</a:t>
            </a:r>
            <a:r>
              <a:rPr lang="en-US" b="0" i="0" dirty="0">
                <a:solidFill>
                  <a:srgbClr val="000000"/>
                </a:solidFill>
                <a:effectLst/>
              </a:rPr>
              <a:t> is a widow anxiously doing all she can to support her young son, Diego, who is frustrated that she does not spend more time with him. </a:t>
            </a:r>
            <a:r>
              <a:rPr lang="en-US" b="1" i="0" dirty="0">
                <a:solidFill>
                  <a:schemeClr val="accent4">
                    <a:lumMod val="50000"/>
                  </a:schemeClr>
                </a:solidFill>
                <a:effectLst/>
              </a:rPr>
              <a:t>Don </a:t>
            </a:r>
            <a:r>
              <a:rPr lang="en-US" b="1" i="0" dirty="0" err="1">
                <a:solidFill>
                  <a:schemeClr val="accent4">
                    <a:lumMod val="50000"/>
                  </a:schemeClr>
                </a:solidFill>
                <a:effectLst/>
              </a:rPr>
              <a:t>Chema</a:t>
            </a:r>
            <a:r>
              <a:rPr lang="en-US" b="0" i="0" dirty="0">
                <a:solidFill>
                  <a:srgbClr val="000000"/>
                </a:solidFill>
                <a:effectLst/>
              </a:rPr>
              <a:t>, a bus driver, learns that he has a gravely ill child, after which he tells everyone on the bus to leave before he breaks down in tears. </a:t>
            </a:r>
            <a:r>
              <a:rPr lang="en-US" b="1" i="0" dirty="0">
                <a:solidFill>
                  <a:schemeClr val="accent4">
                    <a:lumMod val="50000"/>
                  </a:schemeClr>
                </a:solidFill>
                <a:effectLst/>
              </a:rPr>
              <a:t>Doña </a:t>
            </a:r>
            <a:r>
              <a:rPr lang="en-US" b="1" i="0" dirty="0" err="1">
                <a:solidFill>
                  <a:schemeClr val="accent4">
                    <a:lumMod val="50000"/>
                  </a:schemeClr>
                </a:solidFill>
                <a:effectLst/>
              </a:rPr>
              <a:t>Cata</a:t>
            </a:r>
            <a:r>
              <a:rPr lang="en-US" b="0" i="0" dirty="0">
                <a:solidFill>
                  <a:srgbClr val="000000"/>
                </a:solidFill>
                <a:effectLst/>
              </a:rPr>
              <a:t>, a weary old lady, misses her dead husband. Each is at a difficult crossroads and feels alone. But they are not as alone as they think. Thanks to the intervention of their guardian angels, they find themselves on their way to the same Mass at a beautiful local parish.</a:t>
            </a:r>
            <a:endParaRPr lang="en-US" dirty="0"/>
          </a:p>
        </p:txBody>
      </p:sp>
      <p:pic>
        <p:nvPicPr>
          <p:cNvPr id="4" name="Picture 2" descr="The Greatest Miracle' to be shown in Park City - Intermountain Catholic">
            <a:extLst>
              <a:ext uri="{FF2B5EF4-FFF2-40B4-BE49-F238E27FC236}">
                <a16:creationId xmlns:a16="http://schemas.microsoft.com/office/drawing/2014/main" id="{92F81FA4-22A2-46F8-BA1F-97D1116A4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47" r="71184"/>
          <a:stretch/>
        </p:blipFill>
        <p:spPr bwMode="auto">
          <a:xfrm>
            <a:off x="4507821" y="1031944"/>
            <a:ext cx="1360123" cy="1426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Greatest Miracle' to be shown in Park City - Intermountain Catholic">
            <a:extLst>
              <a:ext uri="{FF2B5EF4-FFF2-40B4-BE49-F238E27FC236}">
                <a16:creationId xmlns:a16="http://schemas.microsoft.com/office/drawing/2014/main" id="{F3903B47-E05E-4BBF-8D0E-18CB7B4D0A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37" t="63765" r="34986" b="-1"/>
          <a:stretch/>
        </p:blipFill>
        <p:spPr bwMode="auto">
          <a:xfrm>
            <a:off x="2090739" y="1033057"/>
            <a:ext cx="1533525" cy="142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Greatest Miracle' to be shown in Park City - Intermountain Catholic">
            <a:extLst>
              <a:ext uri="{FF2B5EF4-FFF2-40B4-BE49-F238E27FC236}">
                <a16:creationId xmlns:a16="http://schemas.microsoft.com/office/drawing/2014/main" id="{FDCC2536-92CA-4D66-B527-13B7145E36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457" t="53089" r="1381" b="1942"/>
          <a:stretch/>
        </p:blipFill>
        <p:spPr bwMode="auto">
          <a:xfrm>
            <a:off x="6751501" y="1031944"/>
            <a:ext cx="1190431" cy="142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1A6B-3375-4F16-97AD-2BF30B6C3525}"/>
              </a:ext>
            </a:extLst>
          </p:cNvPr>
          <p:cNvSpPr>
            <a:spLocks noGrp="1"/>
          </p:cNvSpPr>
          <p:nvPr>
            <p:ph type="title"/>
          </p:nvPr>
        </p:nvSpPr>
        <p:spPr>
          <a:xfrm>
            <a:off x="952500" y="-92075"/>
            <a:ext cx="10515600" cy="1325563"/>
          </a:xfrm>
        </p:spPr>
        <p:txBody>
          <a:bodyPr/>
          <a:lstStyle/>
          <a:p>
            <a:r>
              <a:rPr lang="en-US" dirty="0">
                <a:solidFill>
                  <a:schemeClr val="accent4">
                    <a:lumMod val="50000"/>
                  </a:schemeClr>
                </a:solidFill>
              </a:rPr>
              <a:t>What happens in the movie?</a:t>
            </a:r>
          </a:p>
        </p:txBody>
      </p:sp>
      <p:sp>
        <p:nvSpPr>
          <p:cNvPr id="3" name="Content Placeholder 2">
            <a:extLst>
              <a:ext uri="{FF2B5EF4-FFF2-40B4-BE49-F238E27FC236}">
                <a16:creationId xmlns:a16="http://schemas.microsoft.com/office/drawing/2014/main" id="{0F9CB743-1B48-47C6-A33F-EF41DED7F5FB}"/>
              </a:ext>
            </a:extLst>
          </p:cNvPr>
          <p:cNvSpPr>
            <a:spLocks noGrp="1"/>
          </p:cNvSpPr>
          <p:nvPr>
            <p:ph idx="1"/>
          </p:nvPr>
        </p:nvSpPr>
        <p:spPr>
          <a:xfrm>
            <a:off x="610144" y="2927472"/>
            <a:ext cx="10515600" cy="1712998"/>
          </a:xfrm>
        </p:spPr>
        <p:txBody>
          <a:bodyPr>
            <a:normAutofit/>
          </a:bodyPr>
          <a:lstStyle/>
          <a:p>
            <a:pPr marL="0" indent="0">
              <a:lnSpc>
                <a:spcPct val="110000"/>
              </a:lnSpc>
              <a:spcAft>
                <a:spcPts val="1000"/>
              </a:spcAft>
              <a:buNone/>
            </a:pPr>
            <a:r>
              <a:rPr lang="en-US" dirty="0"/>
              <a:t>At Mass, the angels encourage the three characters, instructing them on such things as preparing oneself for Mass, the existence of Purgatory, and how to pray. </a:t>
            </a:r>
          </a:p>
        </p:txBody>
      </p:sp>
      <p:pic>
        <p:nvPicPr>
          <p:cNvPr id="4" name="Picture 2" descr="The Greatest Miracle' to be shown in Park City - Intermountain Catholic">
            <a:extLst>
              <a:ext uri="{FF2B5EF4-FFF2-40B4-BE49-F238E27FC236}">
                <a16:creationId xmlns:a16="http://schemas.microsoft.com/office/drawing/2014/main" id="{92F81FA4-22A2-46F8-BA1F-97D1116A4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47" r="71184"/>
          <a:stretch/>
        </p:blipFill>
        <p:spPr bwMode="auto">
          <a:xfrm>
            <a:off x="4507821" y="1031944"/>
            <a:ext cx="1360123" cy="1426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Greatest Miracle' to be shown in Park City - Intermountain Catholic">
            <a:extLst>
              <a:ext uri="{FF2B5EF4-FFF2-40B4-BE49-F238E27FC236}">
                <a16:creationId xmlns:a16="http://schemas.microsoft.com/office/drawing/2014/main" id="{F3903B47-E05E-4BBF-8D0E-18CB7B4D0A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37" t="63765" r="34986" b="-1"/>
          <a:stretch/>
        </p:blipFill>
        <p:spPr bwMode="auto">
          <a:xfrm>
            <a:off x="2090739" y="1033057"/>
            <a:ext cx="1533525" cy="142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Greatest Miracle' to be shown in Park City - Intermountain Catholic">
            <a:extLst>
              <a:ext uri="{FF2B5EF4-FFF2-40B4-BE49-F238E27FC236}">
                <a16:creationId xmlns:a16="http://schemas.microsoft.com/office/drawing/2014/main" id="{FDCC2536-92CA-4D66-B527-13B7145E36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457" t="53089" r="1381" b="1942"/>
          <a:stretch/>
        </p:blipFill>
        <p:spPr bwMode="auto">
          <a:xfrm>
            <a:off x="6751501" y="1031944"/>
            <a:ext cx="1190431" cy="14264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6BA687-F25D-496E-A81A-68D27518A9B6}"/>
              </a:ext>
            </a:extLst>
          </p:cNvPr>
          <p:cNvSpPr txBox="1"/>
          <p:nvPr/>
        </p:nvSpPr>
        <p:spPr>
          <a:xfrm>
            <a:off x="604701" y="4640470"/>
            <a:ext cx="9838328" cy="1815882"/>
          </a:xfrm>
          <a:prstGeom prst="rect">
            <a:avLst/>
          </a:prstGeom>
          <a:noFill/>
        </p:spPr>
        <p:txBody>
          <a:bodyPr wrap="square">
            <a:spAutoFit/>
          </a:bodyPr>
          <a:lstStyle/>
          <a:p>
            <a:r>
              <a:rPr lang="en-US" sz="2800" dirty="0">
                <a:latin typeface="Comic Sans MS" panose="030F0702030302020204" pitchFamily="66" charset="0"/>
              </a:rPr>
              <a:t>Though each is a faithful Mass attendee, their eyes need to be opened to the graces available to them and to the great universal battle that gives ultimate meaning to their struggles.</a:t>
            </a:r>
          </a:p>
        </p:txBody>
      </p:sp>
    </p:spTree>
    <p:extLst>
      <p:ext uri="{BB962C8B-B14F-4D97-AF65-F5344CB8AC3E}">
        <p14:creationId xmlns:p14="http://schemas.microsoft.com/office/powerpoint/2010/main" val="6245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Do You Think Images, Stock Photos &amp; Vectors | Shutterstock">
            <a:extLst>
              <a:ext uri="{FF2B5EF4-FFF2-40B4-BE49-F238E27FC236}">
                <a16:creationId xmlns:a16="http://schemas.microsoft.com/office/drawing/2014/main" id="{68692274-7769-4925-9C27-F68E3FE5C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22"/>
          <a:stretch/>
        </p:blipFill>
        <p:spPr bwMode="auto">
          <a:xfrm>
            <a:off x="2626859" y="1781175"/>
            <a:ext cx="7605032" cy="4914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ight idea - Clip Art Library">
            <a:extLst>
              <a:ext uri="{FF2B5EF4-FFF2-40B4-BE49-F238E27FC236}">
                <a16:creationId xmlns:a16="http://schemas.microsoft.com/office/drawing/2014/main" id="{269FC4CB-1A24-4CF1-B3CC-D850D14D9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0328" y="61436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02C5F6-1B94-4ECF-9246-0B498B8DA360}"/>
              </a:ext>
            </a:extLst>
          </p:cNvPr>
          <p:cNvSpPr txBox="1"/>
          <p:nvPr/>
        </p:nvSpPr>
        <p:spPr>
          <a:xfrm>
            <a:off x="308224" y="182473"/>
            <a:ext cx="4335695" cy="369332"/>
          </a:xfrm>
          <a:prstGeom prst="rect">
            <a:avLst/>
          </a:prstGeom>
          <a:noFill/>
        </p:spPr>
        <p:txBody>
          <a:bodyPr wrap="square" rtlCol="0">
            <a:spAutoFit/>
          </a:bodyPr>
          <a:lstStyle/>
          <a:p>
            <a:r>
              <a:rPr lang="en-US" dirty="0">
                <a:latin typeface="Cooper Black" panose="0208090404030B020404" pitchFamily="18" charset="0"/>
              </a:rPr>
              <a:t>Sharing your opinion</a:t>
            </a:r>
          </a:p>
        </p:txBody>
      </p:sp>
    </p:spTree>
    <p:extLst>
      <p:ext uri="{BB962C8B-B14F-4D97-AF65-F5344CB8AC3E}">
        <p14:creationId xmlns:p14="http://schemas.microsoft.com/office/powerpoint/2010/main" val="142038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9D1E-9605-482D-BCE8-6D7B0E4BE209}"/>
              </a:ext>
            </a:extLst>
          </p:cNvPr>
          <p:cNvSpPr>
            <a:spLocks noGrp="1"/>
          </p:cNvSpPr>
          <p:nvPr>
            <p:ph type="title"/>
          </p:nvPr>
        </p:nvSpPr>
        <p:spPr>
          <a:xfrm>
            <a:off x="716281" y="86451"/>
            <a:ext cx="10515600" cy="1325563"/>
          </a:xfrm>
        </p:spPr>
        <p:txBody>
          <a:bodyPr/>
          <a:lstStyle/>
          <a:p>
            <a:r>
              <a:rPr lang="en-US" dirty="0"/>
              <a:t>What is Mass?</a:t>
            </a:r>
          </a:p>
        </p:txBody>
      </p:sp>
      <p:sp>
        <p:nvSpPr>
          <p:cNvPr id="3" name="Content Placeholder 2">
            <a:extLst>
              <a:ext uri="{FF2B5EF4-FFF2-40B4-BE49-F238E27FC236}">
                <a16:creationId xmlns:a16="http://schemas.microsoft.com/office/drawing/2014/main" id="{97CFC199-1C61-48F5-902F-2031257366C3}"/>
              </a:ext>
            </a:extLst>
          </p:cNvPr>
          <p:cNvSpPr>
            <a:spLocks noGrp="1"/>
          </p:cNvSpPr>
          <p:nvPr>
            <p:ph idx="1"/>
          </p:nvPr>
        </p:nvSpPr>
        <p:spPr>
          <a:xfrm>
            <a:off x="219075" y="1119414"/>
            <a:ext cx="11972925" cy="1157061"/>
          </a:xfrm>
        </p:spPr>
        <p:txBody>
          <a:bodyPr>
            <a:normAutofit/>
          </a:bodyPr>
          <a:lstStyle/>
          <a:p>
            <a:pPr marL="0" indent="0">
              <a:buNone/>
            </a:pPr>
            <a:r>
              <a:rPr lang="en-US" sz="2400" b="0" i="0" dirty="0">
                <a:solidFill>
                  <a:schemeClr val="accent4">
                    <a:lumMod val="50000"/>
                  </a:schemeClr>
                </a:solidFill>
                <a:effectLst/>
              </a:rPr>
              <a:t>The Eucharistic liturgy (the Mass) is the height of Christian prayer, and so essential to Christian life that the Church requires all the faithful to attend Mass every Sunday, as well as on holy days of obligation.</a:t>
            </a:r>
            <a:endParaRPr lang="en-US" sz="2400" dirty="0">
              <a:solidFill>
                <a:schemeClr val="accent4">
                  <a:lumMod val="50000"/>
                </a:schemeClr>
              </a:solidFill>
            </a:endParaRPr>
          </a:p>
        </p:txBody>
      </p:sp>
      <p:pic>
        <p:nvPicPr>
          <p:cNvPr id="4" name="Online Media 3" title="3MC - Episode 39 - What is Holy Mass?">
            <a:hlinkClick r:id="" action="ppaction://media"/>
            <a:extLst>
              <a:ext uri="{FF2B5EF4-FFF2-40B4-BE49-F238E27FC236}">
                <a16:creationId xmlns:a16="http://schemas.microsoft.com/office/drawing/2014/main" id="{42785961-8B19-487B-A370-1C477D741611}"/>
              </a:ext>
            </a:extLst>
          </p:cNvPr>
          <p:cNvPicPr>
            <a:picLocks noRot="1" noChangeAspect="1"/>
          </p:cNvPicPr>
          <p:nvPr>
            <a:videoFile r:link="rId1"/>
          </p:nvPr>
        </p:nvPicPr>
        <p:blipFill>
          <a:blip r:embed="rId3"/>
          <a:stretch>
            <a:fillRect/>
          </a:stretch>
        </p:blipFill>
        <p:spPr>
          <a:xfrm>
            <a:off x="2015198" y="2241911"/>
            <a:ext cx="8017058" cy="4529638"/>
          </a:xfrm>
          <a:prstGeom prst="rect">
            <a:avLst/>
          </a:prstGeom>
        </p:spPr>
      </p:pic>
    </p:spTree>
    <p:extLst>
      <p:ext uri="{BB962C8B-B14F-4D97-AF65-F5344CB8AC3E}">
        <p14:creationId xmlns:p14="http://schemas.microsoft.com/office/powerpoint/2010/main" val="4225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7057-AC91-4C03-918D-FBB62DB7FEF7}"/>
              </a:ext>
            </a:extLst>
          </p:cNvPr>
          <p:cNvSpPr>
            <a:spLocks noGrp="1"/>
          </p:cNvSpPr>
          <p:nvPr>
            <p:ph type="ctrTitle"/>
          </p:nvPr>
        </p:nvSpPr>
        <p:spPr>
          <a:xfrm>
            <a:off x="261257" y="1041400"/>
            <a:ext cx="11669486" cy="2387600"/>
          </a:xfrm>
        </p:spPr>
        <p:txBody>
          <a:bodyPr/>
          <a:lstStyle/>
          <a:p>
            <a:r>
              <a:rPr lang="en-US" dirty="0"/>
              <a:t>¿Are you ready to receive Him?</a:t>
            </a:r>
          </a:p>
        </p:txBody>
      </p:sp>
      <p:sp>
        <p:nvSpPr>
          <p:cNvPr id="3" name="Subtitle 2">
            <a:extLst>
              <a:ext uri="{FF2B5EF4-FFF2-40B4-BE49-F238E27FC236}">
                <a16:creationId xmlns:a16="http://schemas.microsoft.com/office/drawing/2014/main" id="{760E0F00-3C19-459E-BFB2-6C811EF2FD5D}"/>
              </a:ext>
            </a:extLst>
          </p:cNvPr>
          <p:cNvSpPr>
            <a:spLocks noGrp="1"/>
          </p:cNvSpPr>
          <p:nvPr>
            <p:ph type="subTitle" idx="1"/>
          </p:nvPr>
        </p:nvSpPr>
        <p:spPr/>
        <p:txBody>
          <a:bodyPr/>
          <a:lstStyle/>
          <a:p>
            <a:pPr algn="r"/>
            <a:r>
              <a:rPr lang="en-US" dirty="0"/>
              <a:t>How to prepare to receive Jesus</a:t>
            </a:r>
          </a:p>
        </p:txBody>
      </p:sp>
      <p:pic>
        <p:nvPicPr>
          <p:cNvPr id="5" name="Picture 4" descr="A picture containing text&#10;&#10;Description automatically generated">
            <a:extLst>
              <a:ext uri="{FF2B5EF4-FFF2-40B4-BE49-F238E27FC236}">
                <a16:creationId xmlns:a16="http://schemas.microsoft.com/office/drawing/2014/main" id="{8FC91066-B909-408C-AE33-A1D8C0AE3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37" y="2809875"/>
            <a:ext cx="4345519" cy="3709987"/>
          </a:xfrm>
          <a:prstGeom prst="rect">
            <a:avLst/>
          </a:prstGeom>
        </p:spPr>
      </p:pic>
    </p:spTree>
    <p:extLst>
      <p:ext uri="{BB962C8B-B14F-4D97-AF65-F5344CB8AC3E}">
        <p14:creationId xmlns:p14="http://schemas.microsoft.com/office/powerpoint/2010/main" val="41797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52C3-D727-42D7-875A-FAA5F07D7E02}"/>
              </a:ext>
            </a:extLst>
          </p:cNvPr>
          <p:cNvSpPr>
            <a:spLocks noGrp="1"/>
          </p:cNvSpPr>
          <p:nvPr>
            <p:ph type="title"/>
          </p:nvPr>
        </p:nvSpPr>
        <p:spPr>
          <a:xfrm>
            <a:off x="838200" y="152434"/>
            <a:ext cx="10515600" cy="1325563"/>
          </a:xfrm>
        </p:spPr>
        <p:txBody>
          <a:bodyPr/>
          <a:lstStyle/>
          <a:p>
            <a:r>
              <a:rPr lang="en-US" dirty="0">
                <a:solidFill>
                  <a:schemeClr val="accent4">
                    <a:lumMod val="50000"/>
                  </a:schemeClr>
                </a:solidFill>
              </a:rPr>
              <a:t>How to properly prepare for Mass</a:t>
            </a:r>
          </a:p>
        </p:txBody>
      </p:sp>
      <p:sp>
        <p:nvSpPr>
          <p:cNvPr id="3" name="Content Placeholder 2">
            <a:extLst>
              <a:ext uri="{FF2B5EF4-FFF2-40B4-BE49-F238E27FC236}">
                <a16:creationId xmlns:a16="http://schemas.microsoft.com/office/drawing/2014/main" id="{803486A5-7F71-413F-83BD-16984BCE3271}"/>
              </a:ext>
            </a:extLst>
          </p:cNvPr>
          <p:cNvSpPr>
            <a:spLocks noGrp="1"/>
          </p:cNvSpPr>
          <p:nvPr>
            <p:ph idx="1"/>
          </p:nvPr>
        </p:nvSpPr>
        <p:spPr>
          <a:xfrm>
            <a:off x="838200" y="1374330"/>
            <a:ext cx="4256314" cy="569232"/>
          </a:xfrm>
        </p:spPr>
        <p:txBody>
          <a:bodyPr/>
          <a:lstStyle/>
          <a:p>
            <a:r>
              <a:rPr lang="en-US" dirty="0"/>
              <a:t>Go to confession often </a:t>
            </a:r>
          </a:p>
        </p:txBody>
      </p:sp>
      <p:pic>
        <p:nvPicPr>
          <p:cNvPr id="4098" name="Picture 2" descr="First Reconciliation Parent/Child Meeting | Catechesis in the Third  Millennium">
            <a:extLst>
              <a:ext uri="{FF2B5EF4-FFF2-40B4-BE49-F238E27FC236}">
                <a16:creationId xmlns:a16="http://schemas.microsoft.com/office/drawing/2014/main" id="{E6F7E48D-ADCA-43A3-8ABA-D508AFD0E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157" y="1799208"/>
            <a:ext cx="2031819" cy="243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BB8773-6F52-4B82-88A1-FCEC04124D64}"/>
              </a:ext>
            </a:extLst>
          </p:cNvPr>
          <p:cNvSpPr txBox="1"/>
          <p:nvPr/>
        </p:nvSpPr>
        <p:spPr>
          <a:xfrm>
            <a:off x="271326" y="4344233"/>
            <a:ext cx="478155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omic Sans MS" panose="030F0702030302020204" pitchFamily="66" charset="0"/>
              </a:rPr>
              <a:t>Don’t be late </a:t>
            </a:r>
          </a:p>
        </p:txBody>
      </p:sp>
      <p:pic>
        <p:nvPicPr>
          <p:cNvPr id="4100" name="Picture 4" descr="I Am Always Late For Mass - YouTube">
            <a:extLst>
              <a:ext uri="{FF2B5EF4-FFF2-40B4-BE49-F238E27FC236}">
                <a16:creationId xmlns:a16="http://schemas.microsoft.com/office/drawing/2014/main" id="{DA52BE1D-94C5-4EE7-A799-37A2F9AD0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93648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You Really Can Enjoy Reading the Bible this Year | The Good Book Blog">
            <a:extLst>
              <a:ext uri="{FF2B5EF4-FFF2-40B4-BE49-F238E27FC236}">
                <a16:creationId xmlns:a16="http://schemas.microsoft.com/office/drawing/2014/main" id="{470962CE-9451-4F9C-B181-0157DE09F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514" y="4892675"/>
            <a:ext cx="24003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3DEAA0-857D-413E-AA5A-15932A3EAB5A}"/>
              </a:ext>
            </a:extLst>
          </p:cNvPr>
          <p:cNvSpPr txBox="1"/>
          <p:nvPr/>
        </p:nvSpPr>
        <p:spPr>
          <a:xfrm>
            <a:off x="4886325" y="4140278"/>
            <a:ext cx="478155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omic Sans MS" panose="030F0702030302020204" pitchFamily="66" charset="0"/>
              </a:rPr>
              <a:t>Be prepared </a:t>
            </a:r>
          </a:p>
        </p:txBody>
      </p:sp>
      <p:sp>
        <p:nvSpPr>
          <p:cNvPr id="9" name="TextBox 8">
            <a:extLst>
              <a:ext uri="{FF2B5EF4-FFF2-40B4-BE49-F238E27FC236}">
                <a16:creationId xmlns:a16="http://schemas.microsoft.com/office/drawing/2014/main" id="{FC461335-A1CA-4051-8451-D888674B76D8}"/>
              </a:ext>
            </a:extLst>
          </p:cNvPr>
          <p:cNvSpPr txBox="1"/>
          <p:nvPr/>
        </p:nvSpPr>
        <p:spPr>
          <a:xfrm>
            <a:off x="8901113" y="3977601"/>
            <a:ext cx="321945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omic Sans MS" panose="030F0702030302020204" pitchFamily="66" charset="0"/>
              </a:rPr>
              <a:t>Pay attention </a:t>
            </a:r>
          </a:p>
        </p:txBody>
      </p:sp>
      <p:pic>
        <p:nvPicPr>
          <p:cNvPr id="4104" name="Picture 8" descr="Ecclesiophobia or Fear of Churches as a Specific Phobia">
            <a:extLst>
              <a:ext uri="{FF2B5EF4-FFF2-40B4-BE49-F238E27FC236}">
                <a16:creationId xmlns:a16="http://schemas.microsoft.com/office/drawing/2014/main" id="{C435310E-FEBF-424F-8CB5-E061102CC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2280" y="4615160"/>
            <a:ext cx="1921520" cy="192152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atholic Prayers - Saint Kateri Conservation Center">
            <a:extLst>
              <a:ext uri="{FF2B5EF4-FFF2-40B4-BE49-F238E27FC236}">
                <a16:creationId xmlns:a16="http://schemas.microsoft.com/office/drawing/2014/main" id="{0295B6E1-A7F2-4D24-8884-B43F3BB7F7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4780" y="1843955"/>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587548E2-524C-4BBB-912B-0971D04EBF33}"/>
              </a:ext>
            </a:extLst>
          </p:cNvPr>
          <p:cNvSpPr txBox="1">
            <a:spLocks/>
          </p:cNvSpPr>
          <p:nvPr/>
        </p:nvSpPr>
        <p:spPr>
          <a:xfrm>
            <a:off x="6223635" y="1262041"/>
            <a:ext cx="4256314" cy="56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Pray (sing)</a:t>
            </a:r>
          </a:p>
        </p:txBody>
      </p:sp>
    </p:spTree>
    <p:extLst>
      <p:ext uri="{BB962C8B-B14F-4D97-AF65-F5344CB8AC3E}">
        <p14:creationId xmlns:p14="http://schemas.microsoft.com/office/powerpoint/2010/main" val="42302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6"/>
                                        </p:tgtEl>
                                        <p:attrNameLst>
                                          <p:attrName>style.visibility</p:attrName>
                                        </p:attrNameLst>
                                      </p:cBhvr>
                                      <p:to>
                                        <p:strVal val="visible"/>
                                      </p:to>
                                    </p:set>
                                    <p:animEffect transition="in" filter="fade">
                                      <p:cBhvr>
                                        <p:cTn id="24" dur="1000"/>
                                        <p:tgtEl>
                                          <p:spTgt spid="4106"/>
                                        </p:tgtEl>
                                      </p:cBhvr>
                                    </p:animEffect>
                                    <p:anim calcmode="lin" valueType="num">
                                      <p:cBhvr>
                                        <p:cTn id="25" dur="1000" fill="hold"/>
                                        <p:tgtEl>
                                          <p:spTgt spid="4106"/>
                                        </p:tgtEl>
                                        <p:attrNameLst>
                                          <p:attrName>ppt_x</p:attrName>
                                        </p:attrNameLst>
                                      </p:cBhvr>
                                      <p:tavLst>
                                        <p:tav tm="0">
                                          <p:val>
                                            <p:strVal val="#ppt_x"/>
                                          </p:val>
                                        </p:tav>
                                        <p:tav tm="100000">
                                          <p:val>
                                            <p:strVal val="#ppt_x"/>
                                          </p:val>
                                        </p:tav>
                                      </p:tavLst>
                                    </p:anim>
                                    <p:anim calcmode="lin" valueType="num">
                                      <p:cBhvr>
                                        <p:cTn id="26"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fade">
                                      <p:cBhvr>
                                        <p:cTn id="36" dur="1000"/>
                                        <p:tgtEl>
                                          <p:spTgt spid="4102"/>
                                        </p:tgtEl>
                                      </p:cBhvr>
                                    </p:animEffect>
                                    <p:anim calcmode="lin" valueType="num">
                                      <p:cBhvr>
                                        <p:cTn id="37" dur="1000" fill="hold"/>
                                        <p:tgtEl>
                                          <p:spTgt spid="4102"/>
                                        </p:tgtEl>
                                        <p:attrNameLst>
                                          <p:attrName>ppt_x</p:attrName>
                                        </p:attrNameLst>
                                      </p:cBhvr>
                                      <p:tavLst>
                                        <p:tav tm="0">
                                          <p:val>
                                            <p:strVal val="#ppt_x"/>
                                          </p:val>
                                        </p:tav>
                                        <p:tav tm="100000">
                                          <p:val>
                                            <p:strVal val="#ppt_x"/>
                                          </p:val>
                                        </p:tav>
                                      </p:tavLst>
                                    </p:anim>
                                    <p:anim calcmode="lin" valueType="num">
                                      <p:cBhvr>
                                        <p:cTn id="38"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fade">
                                      <p:cBhvr>
                                        <p:cTn id="43" dur="1000"/>
                                        <p:tgtEl>
                                          <p:spTgt spid="4100"/>
                                        </p:tgtEl>
                                      </p:cBhvr>
                                    </p:animEffect>
                                    <p:anim calcmode="lin" valueType="num">
                                      <p:cBhvr>
                                        <p:cTn id="44" dur="1000" fill="hold"/>
                                        <p:tgtEl>
                                          <p:spTgt spid="4100"/>
                                        </p:tgtEl>
                                        <p:attrNameLst>
                                          <p:attrName>ppt_x</p:attrName>
                                        </p:attrNameLst>
                                      </p:cBhvr>
                                      <p:tavLst>
                                        <p:tav tm="0">
                                          <p:val>
                                            <p:strVal val="#ppt_x"/>
                                          </p:val>
                                        </p:tav>
                                        <p:tav tm="100000">
                                          <p:val>
                                            <p:strVal val="#ppt_x"/>
                                          </p:val>
                                        </p:tav>
                                      </p:tavLst>
                                    </p:anim>
                                    <p:anim calcmode="lin" valueType="num">
                                      <p:cBhvr>
                                        <p:cTn id="45" dur="1000" fill="hold"/>
                                        <p:tgtEl>
                                          <p:spTgt spid="410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04"/>
                                        </p:tgtEl>
                                        <p:attrNameLst>
                                          <p:attrName>style.visibility</p:attrName>
                                        </p:attrNameLst>
                                      </p:cBhvr>
                                      <p:to>
                                        <p:strVal val="visible"/>
                                      </p:to>
                                    </p:set>
                                    <p:animEffect transition="in" filter="fade">
                                      <p:cBhvr>
                                        <p:cTn id="55" dur="1000"/>
                                        <p:tgtEl>
                                          <p:spTgt spid="4104"/>
                                        </p:tgtEl>
                                      </p:cBhvr>
                                    </p:animEffect>
                                    <p:anim calcmode="lin" valueType="num">
                                      <p:cBhvr>
                                        <p:cTn id="56" dur="1000" fill="hold"/>
                                        <p:tgtEl>
                                          <p:spTgt spid="4104"/>
                                        </p:tgtEl>
                                        <p:attrNameLst>
                                          <p:attrName>ppt_x</p:attrName>
                                        </p:attrNameLst>
                                      </p:cBhvr>
                                      <p:tavLst>
                                        <p:tav tm="0">
                                          <p:val>
                                            <p:strVal val="#ppt_x"/>
                                          </p:val>
                                        </p:tav>
                                        <p:tav tm="100000">
                                          <p:val>
                                            <p:strVal val="#ppt_x"/>
                                          </p:val>
                                        </p:tav>
                                      </p:tavLst>
                                    </p:anim>
                                    <p:anim calcmode="lin" valueType="num">
                                      <p:cBhvr>
                                        <p:cTn id="57" dur="1000" fill="hold"/>
                                        <p:tgtEl>
                                          <p:spTgt spid="410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91E6-311C-4899-A673-35603B7E377B}"/>
              </a:ext>
            </a:extLst>
          </p:cNvPr>
          <p:cNvSpPr>
            <a:spLocks noGrp="1"/>
          </p:cNvSpPr>
          <p:nvPr>
            <p:ph type="title"/>
          </p:nvPr>
        </p:nvSpPr>
        <p:spPr/>
        <p:txBody>
          <a:bodyPr/>
          <a:lstStyle/>
          <a:p>
            <a:r>
              <a:rPr lang="en-US" dirty="0"/>
              <a:t>Are you alone in Mass?</a:t>
            </a:r>
          </a:p>
        </p:txBody>
      </p:sp>
      <p:sp>
        <p:nvSpPr>
          <p:cNvPr id="3" name="Content Placeholder 2">
            <a:extLst>
              <a:ext uri="{FF2B5EF4-FFF2-40B4-BE49-F238E27FC236}">
                <a16:creationId xmlns:a16="http://schemas.microsoft.com/office/drawing/2014/main" id="{C793F00E-A103-4CBE-88F3-F40382900642}"/>
              </a:ext>
            </a:extLst>
          </p:cNvPr>
          <p:cNvSpPr>
            <a:spLocks noGrp="1"/>
          </p:cNvSpPr>
          <p:nvPr>
            <p:ph idx="1"/>
          </p:nvPr>
        </p:nvSpPr>
        <p:spPr>
          <a:xfrm>
            <a:off x="762000" y="1438514"/>
            <a:ext cx="10515600" cy="1325563"/>
          </a:xfrm>
        </p:spPr>
        <p:txBody>
          <a:bodyPr/>
          <a:lstStyle/>
          <a:p>
            <a:r>
              <a:rPr lang="en-US" dirty="0"/>
              <a:t>No, besides other people like my family and the priest, angels, saints and souls in purgatory go to mass</a:t>
            </a:r>
          </a:p>
        </p:txBody>
      </p:sp>
      <p:pic>
        <p:nvPicPr>
          <p:cNvPr id="5122" name="Picture 2" descr="Dibujo de mi angel de la guarda pintado por en Dibujos.net el día 28-11-17  a las 17:08:52. Imprime, pinta o colorea tus propios dibujos!">
            <a:extLst>
              <a:ext uri="{FF2B5EF4-FFF2-40B4-BE49-F238E27FC236}">
                <a16:creationId xmlns:a16="http://schemas.microsoft.com/office/drawing/2014/main" id="{1404B583-D5FA-4154-9916-E256C27EA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81" y="3151188"/>
            <a:ext cx="3239044" cy="25372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atholic Saints and All Saint's Day Coloring Pages | All saints day, Saint  coloring, Catholic saints">
            <a:extLst>
              <a:ext uri="{FF2B5EF4-FFF2-40B4-BE49-F238E27FC236}">
                <a16:creationId xmlns:a16="http://schemas.microsoft.com/office/drawing/2014/main" id="{8CA7B5A7-C375-46F2-89FC-22241A827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2511903"/>
            <a:ext cx="3239044" cy="31765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to Help Free the Souls in Purgatory| National Catholic Register">
            <a:extLst>
              <a:ext uri="{FF2B5EF4-FFF2-40B4-BE49-F238E27FC236}">
                <a16:creationId xmlns:a16="http://schemas.microsoft.com/office/drawing/2014/main" id="{F71B78A4-862C-4D58-A14E-69B9F20A61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81" r="20528"/>
          <a:stretch/>
        </p:blipFill>
        <p:spPr bwMode="auto">
          <a:xfrm>
            <a:off x="8179526" y="2306782"/>
            <a:ext cx="3250474" cy="418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3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1)">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wheel(1)">
                                      <p:cBhvr>
                                        <p:cTn id="19" dur="2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wheel(1)">
                                      <p:cBhvr>
                                        <p:cTn id="24"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909</Words>
  <Application>Microsoft Office PowerPoint</Application>
  <PresentationFormat>Widescreen</PresentationFormat>
  <Paragraphs>49</Paragraphs>
  <Slides>19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Comic Sans MS</vt:lpstr>
      <vt:lpstr>Cooper Black</vt:lpstr>
      <vt:lpstr>Roboto</vt:lpstr>
      <vt:lpstr>Office Theme</vt:lpstr>
      <vt:lpstr>Friends of Jesus and Mary The Holy Mass</vt:lpstr>
      <vt:lpstr>What is a Miracle?</vt:lpstr>
      <vt:lpstr>What happens in the movie?</vt:lpstr>
      <vt:lpstr>What happens in the movie?</vt:lpstr>
      <vt:lpstr>PowerPoint Presentation</vt:lpstr>
      <vt:lpstr>What is Mass?</vt:lpstr>
      <vt:lpstr>¿Are you ready to receive Him?</vt:lpstr>
      <vt:lpstr>How to properly prepare for Mass</vt:lpstr>
      <vt:lpstr>Are you alone in Mass?</vt:lpstr>
      <vt:lpstr>Are you alone in Mass?</vt:lpstr>
      <vt:lpstr>What happens in Mass</vt:lpstr>
      <vt:lpstr>What happens in Mass</vt:lpstr>
      <vt:lpstr>Why does God come down from heaven at mass?</vt:lpstr>
      <vt:lpstr>How long does Jesus stay with me after I receive him in communion?</vt:lpstr>
      <vt:lpstr>What would Jesus want us to do now that we understand mass?</vt:lpstr>
      <vt:lpstr>Don’t Forget at the end of mass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Mercedes Cristina Bermudez-Garcia</dc:creator>
  <cp:lastModifiedBy>Maria Varona</cp:lastModifiedBy>
  <cp:revision>21</cp:revision>
  <dcterms:created xsi:type="dcterms:W3CDTF">2021-04-25T00:41:35Z</dcterms:created>
  <dcterms:modified xsi:type="dcterms:W3CDTF">2021-04-28T03:00:42Z</dcterms:modified>
</cp:coreProperties>
</file>