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8"/>
  </p:notesMasterIdLst>
  <p:sldIdLst>
    <p:sldId id="256" r:id="rId2"/>
    <p:sldId id="257" r:id="rId3"/>
    <p:sldId id="265" r:id="rId4"/>
    <p:sldId id="259" r:id="rId5"/>
    <p:sldId id="260" r:id="rId6"/>
    <p:sldId id="261" r:id="rId7"/>
    <p:sldId id="262" r:id="rId8"/>
    <p:sldId id="263" r:id="rId9"/>
    <p:sldId id="264" r:id="rId10"/>
    <p:sldId id="271" r:id="rId11"/>
    <p:sldId id="270" r:id="rId12"/>
    <p:sldId id="272" r:id="rId13"/>
    <p:sldId id="266" r:id="rId14"/>
    <p:sldId id="279" r:id="rId15"/>
    <p:sldId id="275" r:id="rId16"/>
    <p:sldId id="278" r:id="rId17"/>
  </p:sldIdLst>
  <p:sldSz cx="12192000" cy="6858000"/>
  <p:notesSz cx="6858000" cy="9144000"/>
  <p:defaultTextStyle>
    <a:defPPr lvl="0">
      <a:defRPr lang="en-US"/>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168"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2E1917-0BAF-4687-978A-82FFF05559C3}" type="datetimeFigureOut">
              <a:rPr lang="en-US" smtClean="0"/>
              <a:t>1/28/2025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0E1E9A-E921-4174-A0FC-51868D7AC568}" type="slidenum">
              <a:rPr lang="en-US" smtClean="0"/>
              <a:t>‹#›</a:t>
            </a:fld>
            <a:endParaRPr lang="en-US"/>
          </a:p>
        </p:txBody>
      </p:sp>
    </p:spTree>
    <p:extLst>
      <p:ext uri="{BB962C8B-B14F-4D97-AF65-F5344CB8AC3E}">
        <p14:creationId xmlns:p14="http://schemas.microsoft.com/office/powerpoint/2010/main" val="373786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041400"/>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3">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646705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562100" y="1825625"/>
            <a:ext cx="9791700" cy="43513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EAB7D7-3608-4730-B2E2-670834DF882C}" type="datetimeFigureOut">
              <a:rPr lang="en-US" smtClean="0"/>
              <a:t>1/28/2025</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2821885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62100" y="365125"/>
            <a:ext cx="70104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EAB7D7-3608-4730-B2E2-670834DF882C}" type="datetimeFigureOut">
              <a:rPr lang="en-US" smtClean="0"/>
              <a:t>1/28/2025</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3388830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9" name="Title 1"/>
          <p:cNvSpPr>
            <a:spLocks noGrp="1"/>
          </p:cNvSpPr>
          <p:nvPr>
            <p:ph type="title"/>
          </p:nvPr>
        </p:nvSpPr>
        <p:spPr>
          <a:xfrm>
            <a:off x="1562100" y="457200"/>
            <a:ext cx="3932237" cy="1600200"/>
          </a:xfrm>
        </p:spPr>
        <p:txBody>
          <a:bodyPr anchor="b"/>
          <a:lstStyle>
            <a:lvl1pPr>
              <a:defRPr sz="3200"/>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5678904" y="987425"/>
            <a:ext cx="5678424"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ext Placeholder 3"/>
          <p:cNvSpPr>
            <a:spLocks noGrp="1"/>
          </p:cNvSpPr>
          <p:nvPr>
            <p:ph type="body" sz="half" idx="2"/>
          </p:nvPr>
        </p:nvSpPr>
        <p:spPr>
          <a:xfrm>
            <a:off x="1562100"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AB7D7-3608-4730-B2E2-670834DF882C}" type="datetimeFigureOut">
              <a:rPr lang="en-US" smtClean="0"/>
              <a:t>1/28/2025</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3413888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descr="A picture containing diagram&#10;&#10;Description automatically generated">
            <a:extLst>
              <a:ext uri="{FF2B5EF4-FFF2-40B4-BE49-F238E27FC236}">
                <a16:creationId xmlns:a16="http://schemas.microsoft.com/office/drawing/2014/main" id="{781BFE76-48F2-4BF3-8150-0E532838CB12}"/>
              </a:ext>
            </a:extLst>
          </p:cNvPr>
          <p:cNvPicPr>
            <a:picLocks noChangeAspect="1"/>
          </p:cNvPicPr>
          <p:nvPr userDrawn="1"/>
        </p:nvPicPr>
        <p:blipFill>
          <a:blip r:embed="rId2"/>
          <a:stretch>
            <a:fillRect/>
          </a:stretch>
        </p:blipFill>
        <p:spPr>
          <a:xfrm>
            <a:off x="10506974" y="5243423"/>
            <a:ext cx="1545565" cy="154556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198793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1658" y="1709738"/>
            <a:ext cx="10105791" cy="2862262"/>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241658" y="4589463"/>
            <a:ext cx="10105791"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p>
            <a:fld id="{84EAB7D7-3608-4730-B2E2-670834DF882C}" type="datetimeFigureOut">
              <a:rPr lang="en-US" smtClean="0"/>
              <a:t>1/28/2025</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4067686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69700" y="1825625"/>
            <a:ext cx="475488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5325" y="1825625"/>
            <a:ext cx="475488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EAB7D7-3608-4730-B2E2-670834DF882C}" type="datetimeFigureOut">
              <a:rPr lang="en-US" smtClean="0"/>
              <a:t>1/28/2025</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1063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324100" y="274638"/>
            <a:ext cx="9023350" cy="1143000"/>
          </a:xfrm>
        </p:spPr>
        <p:txBody>
          <a:bodyPr/>
          <a:lstStyle/>
          <a:p>
            <a:r>
              <a:rPr lang="en-US"/>
              <a:t>Click to edit Master title style</a:t>
            </a:r>
          </a:p>
        </p:txBody>
      </p:sp>
      <p:sp>
        <p:nvSpPr>
          <p:cNvPr id="3" name="Text Placeholder 2"/>
          <p:cNvSpPr>
            <a:spLocks noGrp="1"/>
          </p:cNvSpPr>
          <p:nvPr>
            <p:ph type="body" idx="1"/>
          </p:nvPr>
        </p:nvSpPr>
        <p:spPr>
          <a:xfrm>
            <a:off x="1562100" y="1489075"/>
            <a:ext cx="4754880" cy="641350"/>
          </a:xfrm>
          <a:noFill/>
          <a:ln>
            <a:noFill/>
          </a:ln>
        </p:spPr>
        <p:txBody>
          <a:bodyPr anchor="b"/>
          <a:lstStyle>
            <a:lvl1pPr marL="0" indent="0">
              <a:buNone/>
              <a:defRPr sz="2400" b="0">
                <a:solidFill>
                  <a:schemeClr val="accent3">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62100" y="2193925"/>
            <a:ext cx="4754880"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98920" y="1489075"/>
            <a:ext cx="4754880" cy="641350"/>
          </a:xfrm>
          <a:noFill/>
          <a:ln>
            <a:noFill/>
          </a:ln>
        </p:spPr>
        <p:txBody>
          <a:bodyPr anchor="b"/>
          <a:lstStyle>
            <a:lvl1pPr marL="0" indent="0">
              <a:buNone/>
              <a:defRPr sz="2400" b="0">
                <a:solidFill>
                  <a:schemeClr val="accent3">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98920" y="2193925"/>
            <a:ext cx="4754880"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EAB7D7-3608-4730-B2E2-670834DF882C}" type="datetimeFigureOut">
              <a:rPr lang="en-US" smtClean="0"/>
              <a:t>1/28/2025</a:t>
            </a:fld>
            <a:endParaRPr lang="en-US"/>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3231661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6" name="Picture 5" descr="A picture containing diagram&#10;&#10;Description automatically generated">
            <a:extLst>
              <a:ext uri="{FF2B5EF4-FFF2-40B4-BE49-F238E27FC236}">
                <a16:creationId xmlns:a16="http://schemas.microsoft.com/office/drawing/2014/main" id="{F424449F-5200-4224-AEB1-EFD45C9FA799}"/>
              </a:ext>
            </a:extLst>
          </p:cNvPr>
          <p:cNvPicPr>
            <a:picLocks noChangeAspect="1"/>
          </p:cNvPicPr>
          <p:nvPr userDrawn="1"/>
        </p:nvPicPr>
        <p:blipFill>
          <a:blip r:embed="rId2"/>
          <a:stretch>
            <a:fillRect/>
          </a:stretch>
        </p:blipFill>
        <p:spPr>
          <a:xfrm>
            <a:off x="10506974" y="5243423"/>
            <a:ext cx="1545565" cy="154556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510586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A picture containing diagram&#10;&#10;Description automatically generated">
            <a:extLst>
              <a:ext uri="{FF2B5EF4-FFF2-40B4-BE49-F238E27FC236}">
                <a16:creationId xmlns:a16="http://schemas.microsoft.com/office/drawing/2014/main" id="{31264588-9EF7-4B3F-B451-F1AF6A9B37AF}"/>
              </a:ext>
            </a:extLst>
          </p:cNvPr>
          <p:cNvPicPr>
            <a:picLocks noChangeAspect="1"/>
          </p:cNvPicPr>
          <p:nvPr userDrawn="1"/>
        </p:nvPicPr>
        <p:blipFill>
          <a:blip r:embed="rId2"/>
          <a:stretch>
            <a:fillRect/>
          </a:stretch>
        </p:blipFill>
        <p:spPr>
          <a:xfrm>
            <a:off x="10506974" y="5243423"/>
            <a:ext cx="1545565" cy="154556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21514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62100"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678905" y="987425"/>
            <a:ext cx="567648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62100"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AB7D7-3608-4730-B2E2-670834DF882C}" type="datetimeFigureOut">
              <a:rPr lang="en-US" smtClean="0"/>
              <a:t>1/28/2025</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219871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9" name="Title 1"/>
          <p:cNvSpPr>
            <a:spLocks noGrp="1"/>
          </p:cNvSpPr>
          <p:nvPr>
            <p:ph type="title"/>
          </p:nvPr>
        </p:nvSpPr>
        <p:spPr>
          <a:xfrm>
            <a:off x="1562100" y="457200"/>
            <a:ext cx="3932237" cy="1600200"/>
          </a:xfrm>
        </p:spPr>
        <p:txBody>
          <a:bodyPr anchor="b"/>
          <a:lstStyle>
            <a:lvl1pPr>
              <a:defRPr sz="3200"/>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5678904" y="987425"/>
            <a:ext cx="5678424"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ext Placeholder 3"/>
          <p:cNvSpPr>
            <a:spLocks noGrp="1"/>
          </p:cNvSpPr>
          <p:nvPr>
            <p:ph type="body" sz="half" idx="2"/>
          </p:nvPr>
        </p:nvSpPr>
        <p:spPr>
          <a:xfrm>
            <a:off x="1562100"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AB7D7-3608-4730-B2E2-670834DF882C}" type="datetimeFigureOut">
              <a:rPr lang="en-US" smtClean="0"/>
              <a:t>1/28/2025</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1619359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24100" y="365125"/>
            <a:ext cx="9029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562100" y="1825625"/>
            <a:ext cx="9791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562100" y="6356350"/>
            <a:ext cx="2552700"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84EAB7D7-3608-4730-B2E2-670834DF882C}" type="datetimeFigureOut">
              <a:rPr lang="en-US" smtClean="0"/>
              <a:pPr/>
              <a:t>1/28/2025</a:t>
            </a:fld>
            <a:endParaRPr lang="en-US"/>
          </a:p>
        </p:txBody>
      </p:sp>
      <p:sp>
        <p:nvSpPr>
          <p:cNvPr id="5"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r>
              <a:rPr lang="en-US"/>
              <a:t>Add a footer</a:t>
            </a:r>
            <a:endParaRPr lang="en-US" dirty="0"/>
          </a:p>
        </p:txBody>
      </p:sp>
      <p:sp>
        <p:nvSpPr>
          <p:cNvPr id="6"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B7BAC7-FE87-40F6-AA24-4F4685D1B022}" type="slidenum">
              <a:rPr lang="en-US" smtClean="0"/>
              <a:pPr/>
              <a:t>‹#›</a:t>
            </a:fld>
            <a:endParaRPr lang="en-US"/>
          </a:p>
        </p:txBody>
      </p:sp>
    </p:spTree>
    <p:extLst>
      <p:ext uri="{BB962C8B-B14F-4D97-AF65-F5344CB8AC3E}">
        <p14:creationId xmlns:p14="http://schemas.microsoft.com/office/powerpoint/2010/main" val="32193672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8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4400"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ct val="30000"/>
        </a:spcBef>
        <a:buClr>
          <a:schemeClr val="accent3"/>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pos="1464" userDrawn="1">
          <p15:clr>
            <a:srgbClr val="F26B43"/>
          </p15:clr>
        </p15:guide>
        <p15:guide id="3" pos="7152" userDrawn="1">
          <p15:clr>
            <a:srgbClr val="F26B43"/>
          </p15:clr>
        </p15:guide>
        <p15:guide id="4" pos="984" userDrawn="1">
          <p15:clr>
            <a:srgbClr val="F26B43"/>
          </p15:clr>
        </p15:guide>
        <p15:guide id="5" orient="horz" pos="388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youtu.be/cKkbIZtqhyQ?si=c1o8TaZxiPw7kCTO" TargetMode="External"/><Relationship Id="rId2" Type="http://schemas.openxmlformats.org/officeDocument/2006/relationships/slideLayout" Target="../slideLayouts/slideLayout6.xml"/><Relationship Id="rId1" Type="http://schemas.openxmlformats.org/officeDocument/2006/relationships/video" Target="https://www.youtube.com/embed/cKkbIZtqhyQ?feature=oembed" TargetMode="Externa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6.xml"/><Relationship Id="rId1" Type="http://schemas.openxmlformats.org/officeDocument/2006/relationships/video" Target="https://www.youtube.com/embed/SswGxaRo3dw?feature=oembed"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dirty="0"/>
              <a:t>Ministry Friends of Jesus and Mary</a:t>
            </a:r>
          </a:p>
        </p:txBody>
      </p:sp>
      <p:sp>
        <p:nvSpPr>
          <p:cNvPr id="3" name="Subtitle 2"/>
          <p:cNvSpPr>
            <a:spLocks noGrp="1"/>
          </p:cNvSpPr>
          <p:nvPr>
            <p:ph type="subTitle" idx="1"/>
          </p:nvPr>
        </p:nvSpPr>
        <p:spPr>
          <a:xfrm>
            <a:off x="1524000" y="3602038"/>
            <a:ext cx="9144000" cy="3023206"/>
          </a:xfrm>
        </p:spPr>
        <p:txBody>
          <a:bodyPr/>
          <a:lstStyle/>
          <a:p>
            <a:r>
              <a:rPr lang="en-US" dirty="0"/>
              <a:t>Cycle C - IV Sunday in Ordinary Time</a:t>
            </a:r>
          </a:p>
          <a:p>
            <a:r>
              <a:rPr lang="en-US" dirty="0"/>
              <a:t>Luke 2, 22-32</a:t>
            </a:r>
          </a:p>
          <a:p>
            <a:r>
              <a:rPr lang="es-ES" dirty="0" err="1"/>
              <a:t>The</a:t>
            </a:r>
            <a:r>
              <a:rPr lang="es-ES" dirty="0"/>
              <a:t> </a:t>
            </a:r>
            <a:r>
              <a:rPr lang="es-ES" dirty="0" err="1"/>
              <a:t>Presentation</a:t>
            </a:r>
            <a:r>
              <a:rPr lang="es-ES" dirty="0"/>
              <a:t> </a:t>
            </a:r>
            <a:r>
              <a:rPr lang="es-ES" dirty="0" err="1"/>
              <a:t>of</a:t>
            </a:r>
            <a:r>
              <a:rPr lang="es-ES" dirty="0"/>
              <a:t> </a:t>
            </a:r>
            <a:r>
              <a:rPr lang="es-ES" dirty="0" err="1"/>
              <a:t>Jesus</a:t>
            </a:r>
            <a:r>
              <a:rPr lang="es-ES" dirty="0"/>
              <a:t> in </a:t>
            </a:r>
            <a:r>
              <a:rPr lang="es-ES" dirty="0" err="1"/>
              <a:t>the</a:t>
            </a:r>
            <a:r>
              <a:rPr lang="es-ES" dirty="0"/>
              <a:t> Temple</a:t>
            </a:r>
          </a:p>
          <a:p>
            <a:endParaRPr lang="es-ES" dirty="0"/>
          </a:p>
          <a:p>
            <a:endParaRPr lang="es-ES" dirty="0"/>
          </a:p>
          <a:p>
            <a:r>
              <a:rPr lang="es-ES" dirty="0">
                <a:solidFill>
                  <a:schemeClr val="accent1">
                    <a:lumMod val="75000"/>
                  </a:schemeClr>
                </a:solidFill>
                <a:latin typeface="+mj-lt"/>
                <a:ea typeface="+mj-ea"/>
                <a:cs typeface="+mj-cs"/>
              </a:rPr>
              <a:t>www.fcpeace.org</a:t>
            </a:r>
            <a:endParaRPr lang="en-US" dirty="0">
              <a:solidFill>
                <a:schemeClr val="accent1">
                  <a:lumMod val="75000"/>
                </a:schemeClr>
              </a:solidFill>
              <a:latin typeface="+mj-lt"/>
              <a:ea typeface="+mj-ea"/>
              <a:cs typeface="+mj-cs"/>
            </a:endParaRPr>
          </a:p>
        </p:txBody>
      </p:sp>
      <p:pic>
        <p:nvPicPr>
          <p:cNvPr id="4" name="Picture 3" descr="A picture containing diagram&#10;&#10;Description automatically generated">
            <a:extLst>
              <a:ext uri="{FF2B5EF4-FFF2-40B4-BE49-F238E27FC236}">
                <a16:creationId xmlns:a16="http://schemas.microsoft.com/office/drawing/2014/main" id="{7614C49E-B7DB-410F-961E-D195CE7EFD58}"/>
              </a:ext>
            </a:extLst>
          </p:cNvPr>
          <p:cNvPicPr>
            <a:picLocks noChangeAspect="1"/>
          </p:cNvPicPr>
          <p:nvPr/>
        </p:nvPicPr>
        <p:blipFill>
          <a:blip r:embed="rId2"/>
          <a:stretch>
            <a:fillRect/>
          </a:stretch>
        </p:blipFill>
        <p:spPr>
          <a:xfrm>
            <a:off x="4828986" y="418875"/>
            <a:ext cx="2209989" cy="220998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923078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383E3-1441-4B03-BB63-8DA4562D7C7A}"/>
              </a:ext>
            </a:extLst>
          </p:cNvPr>
          <p:cNvSpPr>
            <a:spLocks noGrp="1"/>
          </p:cNvSpPr>
          <p:nvPr>
            <p:ph type="title"/>
          </p:nvPr>
        </p:nvSpPr>
        <p:spPr>
          <a:xfrm>
            <a:off x="1685700" y="-19595"/>
            <a:ext cx="9108566" cy="666841"/>
          </a:xfrm>
        </p:spPr>
        <p:txBody>
          <a:bodyPr>
            <a:normAutofit/>
          </a:bodyPr>
          <a:lstStyle/>
          <a:p>
            <a:r>
              <a:rPr lang="en-US" sz="2800" b="1" dirty="0"/>
              <a:t>How can we take that light to everyone in our life? </a:t>
            </a:r>
            <a:endParaRPr lang="es-419" sz="3000" dirty="0"/>
          </a:p>
        </p:txBody>
      </p:sp>
      <p:sp>
        <p:nvSpPr>
          <p:cNvPr id="11" name="TextBox 10">
            <a:extLst>
              <a:ext uri="{FF2B5EF4-FFF2-40B4-BE49-F238E27FC236}">
                <a16:creationId xmlns:a16="http://schemas.microsoft.com/office/drawing/2014/main" id="{10B68815-A792-4496-8E5E-1941904F2421}"/>
              </a:ext>
            </a:extLst>
          </p:cNvPr>
          <p:cNvSpPr txBox="1"/>
          <p:nvPr/>
        </p:nvSpPr>
        <p:spPr>
          <a:xfrm>
            <a:off x="216522" y="5163825"/>
            <a:ext cx="4052874" cy="430887"/>
          </a:xfrm>
          <a:prstGeom prst="rect">
            <a:avLst/>
          </a:prstGeom>
          <a:noFill/>
          <a:ln>
            <a:solidFill>
              <a:schemeClr val="bg2"/>
            </a:solidFill>
          </a:ln>
        </p:spPr>
        <p:txBody>
          <a:bodyPr wrap="square">
            <a:spAutoFit/>
          </a:bodyPr>
          <a:lstStyle/>
          <a:p>
            <a:pPr algn="ctr"/>
            <a:r>
              <a:rPr lang="es-ES" sz="2200" b="1" dirty="0">
                <a:solidFill>
                  <a:schemeClr val="accent1">
                    <a:lumMod val="75000"/>
                  </a:schemeClr>
                </a:solidFill>
                <a:latin typeface="+mj-lt"/>
                <a:ea typeface="+mj-ea"/>
                <a:cs typeface="+mj-cs"/>
              </a:rPr>
              <a:t>Love and serve </a:t>
            </a:r>
            <a:r>
              <a:rPr lang="es-ES" sz="2200" b="1" dirty="0" err="1">
                <a:solidFill>
                  <a:schemeClr val="accent1">
                    <a:lumMod val="75000"/>
                  </a:schemeClr>
                </a:solidFill>
                <a:latin typeface="+mj-lt"/>
                <a:ea typeface="+mj-ea"/>
                <a:cs typeface="+mj-cs"/>
              </a:rPr>
              <a:t>others</a:t>
            </a:r>
            <a:r>
              <a:rPr lang="es-ES" sz="2200" b="1" dirty="0">
                <a:solidFill>
                  <a:schemeClr val="accent1">
                    <a:lumMod val="75000"/>
                  </a:schemeClr>
                </a:solidFill>
                <a:latin typeface="+mj-lt"/>
                <a:ea typeface="+mj-ea"/>
                <a:cs typeface="+mj-cs"/>
              </a:rPr>
              <a:t>.</a:t>
            </a:r>
            <a:endParaRPr lang="es-419" sz="2200" b="1" dirty="0">
              <a:solidFill>
                <a:schemeClr val="accent1">
                  <a:lumMod val="75000"/>
                </a:schemeClr>
              </a:solidFill>
              <a:latin typeface="+mj-lt"/>
              <a:ea typeface="+mj-ea"/>
              <a:cs typeface="+mj-cs"/>
            </a:endParaRPr>
          </a:p>
        </p:txBody>
      </p:sp>
      <p:pic>
        <p:nvPicPr>
          <p:cNvPr id="11266" name="Picture 2" descr="27 ideas de Jesús en 2021 | cristianos, imágenes cristianas, imágenes  religiosas">
            <a:extLst>
              <a:ext uri="{FF2B5EF4-FFF2-40B4-BE49-F238E27FC236}">
                <a16:creationId xmlns:a16="http://schemas.microsoft.com/office/drawing/2014/main" id="{5FA53A46-7201-42FC-A6B1-5178EE4910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44" t="-889" r="444" b="4508"/>
          <a:stretch/>
        </p:blipFill>
        <p:spPr bwMode="auto">
          <a:xfrm>
            <a:off x="252346" y="1263288"/>
            <a:ext cx="3921438" cy="377952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B8602872-37C7-4EF8-85A1-49B12453970F}"/>
              </a:ext>
            </a:extLst>
          </p:cNvPr>
          <p:cNvSpPr txBox="1"/>
          <p:nvPr/>
        </p:nvSpPr>
        <p:spPr>
          <a:xfrm>
            <a:off x="4721628" y="5223938"/>
            <a:ext cx="3002280" cy="769441"/>
          </a:xfrm>
          <a:prstGeom prst="rect">
            <a:avLst/>
          </a:prstGeom>
          <a:noFill/>
          <a:ln>
            <a:solidFill>
              <a:schemeClr val="bg2"/>
            </a:solidFill>
          </a:ln>
        </p:spPr>
        <p:txBody>
          <a:bodyPr wrap="square">
            <a:spAutoFit/>
          </a:bodyPr>
          <a:lstStyle/>
          <a:p>
            <a:pPr algn="ctr"/>
            <a:r>
              <a:rPr lang="en-US" sz="2200" b="1" dirty="0">
                <a:solidFill>
                  <a:schemeClr val="accent1">
                    <a:lumMod val="75000"/>
                  </a:schemeClr>
                </a:solidFill>
                <a:latin typeface="+mj-lt"/>
                <a:ea typeface="+mj-ea"/>
                <a:cs typeface="+mj-cs"/>
              </a:rPr>
              <a:t>Participate in the Sacraments.</a:t>
            </a:r>
            <a:endParaRPr lang="es-419" sz="2200" b="1" dirty="0">
              <a:solidFill>
                <a:schemeClr val="accent1">
                  <a:lumMod val="75000"/>
                </a:schemeClr>
              </a:solidFill>
              <a:latin typeface="+mj-lt"/>
              <a:ea typeface="+mj-ea"/>
              <a:cs typeface="+mj-cs"/>
            </a:endParaRPr>
          </a:p>
        </p:txBody>
      </p:sp>
      <p:pic>
        <p:nvPicPr>
          <p:cNvPr id="11270" name="Picture 6" descr="Los Sacramentos nos comunican la vida divina - Jesús mi maestro 20">
            <a:extLst>
              <a:ext uri="{FF2B5EF4-FFF2-40B4-BE49-F238E27FC236}">
                <a16:creationId xmlns:a16="http://schemas.microsoft.com/office/drawing/2014/main" id="{896FCD2D-D47C-4F9C-B360-487A359168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319" y="1541963"/>
            <a:ext cx="3590899" cy="3500845"/>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Pin en Manualidades">
            <a:extLst>
              <a:ext uri="{FF2B5EF4-FFF2-40B4-BE49-F238E27FC236}">
                <a16:creationId xmlns:a16="http://schemas.microsoft.com/office/drawing/2014/main" id="{CD9E9CB0-D2DC-407D-A379-A0B2EA80E14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3265"/>
          <a:stretch/>
        </p:blipFill>
        <p:spPr bwMode="auto">
          <a:xfrm>
            <a:off x="8576934" y="1076326"/>
            <a:ext cx="2690634" cy="4153444"/>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D4F9DBDB-80C7-4295-9632-3BAEA96D0DB8}"/>
              </a:ext>
            </a:extLst>
          </p:cNvPr>
          <p:cNvSpPr txBox="1"/>
          <p:nvPr/>
        </p:nvSpPr>
        <p:spPr>
          <a:xfrm>
            <a:off x="8850203" y="5335198"/>
            <a:ext cx="1646884" cy="1107996"/>
          </a:xfrm>
          <a:prstGeom prst="rect">
            <a:avLst/>
          </a:prstGeom>
          <a:noFill/>
          <a:ln>
            <a:solidFill>
              <a:schemeClr val="bg2"/>
            </a:solidFill>
          </a:ln>
        </p:spPr>
        <p:txBody>
          <a:bodyPr wrap="square">
            <a:spAutoFit/>
          </a:bodyPr>
          <a:lstStyle/>
          <a:p>
            <a:pPr algn="ctr"/>
            <a:r>
              <a:rPr lang="en-US" sz="2200" b="1" dirty="0">
                <a:solidFill>
                  <a:schemeClr val="accent1">
                    <a:lumMod val="75000"/>
                  </a:schemeClr>
                </a:solidFill>
                <a:latin typeface="+mj-lt"/>
                <a:ea typeface="+mj-ea"/>
                <a:cs typeface="+mj-cs"/>
              </a:rPr>
              <a:t>Be humble and obedient.</a:t>
            </a:r>
            <a:endParaRPr lang="es-419" sz="2200" b="1" dirty="0">
              <a:solidFill>
                <a:schemeClr val="accent1">
                  <a:lumMod val="75000"/>
                </a:schemeClr>
              </a:solidFill>
              <a:latin typeface="+mj-lt"/>
              <a:ea typeface="+mj-ea"/>
              <a:cs typeface="+mj-cs"/>
            </a:endParaRPr>
          </a:p>
        </p:txBody>
      </p:sp>
      <p:sp>
        <p:nvSpPr>
          <p:cNvPr id="3" name="TextBox 2">
            <a:extLst>
              <a:ext uri="{FF2B5EF4-FFF2-40B4-BE49-F238E27FC236}">
                <a16:creationId xmlns:a16="http://schemas.microsoft.com/office/drawing/2014/main" id="{686B1660-59F1-0750-5A39-E8006B0FA9B5}"/>
              </a:ext>
            </a:extLst>
          </p:cNvPr>
          <p:cNvSpPr txBox="1"/>
          <p:nvPr/>
        </p:nvSpPr>
        <p:spPr>
          <a:xfrm>
            <a:off x="8576934" y="1116631"/>
            <a:ext cx="2690634" cy="1077218"/>
          </a:xfrm>
          <a:prstGeom prst="rect">
            <a:avLst/>
          </a:prstGeom>
          <a:solidFill>
            <a:schemeClr val="bg2">
              <a:lumMod val="90000"/>
            </a:schemeClr>
          </a:solidFill>
          <a:ln>
            <a:solidFill>
              <a:schemeClr val="bg2"/>
            </a:solidFill>
          </a:ln>
        </p:spPr>
        <p:txBody>
          <a:bodyPr wrap="square" rtlCol="0" anchor="ctr" anchorCtr="1">
            <a:spAutoFit/>
          </a:bodyPr>
          <a:lstStyle/>
          <a:p>
            <a:r>
              <a:rPr lang="en-US" sz="3200" b="1" dirty="0">
                <a:solidFill>
                  <a:srgbClr val="FF0000"/>
                </a:solidFill>
                <a:latin typeface="Cavolini" panose="03000502040302020204" pitchFamily="66" charset="0"/>
                <a:cs typeface="Cavolini" panose="03000502040302020204" pitchFamily="66" charset="0"/>
              </a:rPr>
              <a:t>A HUMBLE CHILD IS…</a:t>
            </a:r>
          </a:p>
        </p:txBody>
      </p:sp>
      <p:sp>
        <p:nvSpPr>
          <p:cNvPr id="4" name="TextBox 3">
            <a:extLst>
              <a:ext uri="{FF2B5EF4-FFF2-40B4-BE49-F238E27FC236}">
                <a16:creationId xmlns:a16="http://schemas.microsoft.com/office/drawing/2014/main" id="{C5F357F4-922F-75F7-ED18-D613F216451B}"/>
              </a:ext>
            </a:extLst>
          </p:cNvPr>
          <p:cNvSpPr txBox="1"/>
          <p:nvPr/>
        </p:nvSpPr>
        <p:spPr>
          <a:xfrm>
            <a:off x="10011266" y="2409719"/>
            <a:ext cx="1046375" cy="261610"/>
          </a:xfrm>
          <a:prstGeom prst="rect">
            <a:avLst/>
          </a:prstGeom>
          <a:solidFill>
            <a:schemeClr val="bg2">
              <a:lumMod val="90000"/>
            </a:schemeClr>
          </a:solidFill>
          <a:ln>
            <a:solidFill>
              <a:schemeClr val="bg2"/>
            </a:solidFill>
          </a:ln>
        </p:spPr>
        <p:txBody>
          <a:bodyPr wrap="square" rtlCol="0" anchor="ctr" anchorCtr="1">
            <a:spAutoFit/>
          </a:bodyPr>
          <a:lstStyle/>
          <a:p>
            <a:r>
              <a:rPr lang="en-US" sz="1100" b="1" dirty="0"/>
              <a:t>OBEDIENT</a:t>
            </a:r>
          </a:p>
        </p:txBody>
      </p:sp>
      <p:sp>
        <p:nvSpPr>
          <p:cNvPr id="5" name="TextBox 4">
            <a:extLst>
              <a:ext uri="{FF2B5EF4-FFF2-40B4-BE49-F238E27FC236}">
                <a16:creationId xmlns:a16="http://schemas.microsoft.com/office/drawing/2014/main" id="{21FE12AA-DBFA-F8F7-6549-38D9A3E666F9}"/>
              </a:ext>
            </a:extLst>
          </p:cNvPr>
          <p:cNvSpPr txBox="1"/>
          <p:nvPr/>
        </p:nvSpPr>
        <p:spPr>
          <a:xfrm>
            <a:off x="10011265" y="2969604"/>
            <a:ext cx="1046375" cy="261610"/>
          </a:xfrm>
          <a:prstGeom prst="rect">
            <a:avLst/>
          </a:prstGeom>
          <a:solidFill>
            <a:schemeClr val="bg2">
              <a:lumMod val="90000"/>
            </a:schemeClr>
          </a:solidFill>
          <a:ln>
            <a:solidFill>
              <a:schemeClr val="bg2"/>
            </a:solidFill>
          </a:ln>
        </p:spPr>
        <p:txBody>
          <a:bodyPr wrap="square" rtlCol="0" anchor="ctr" anchorCtr="1">
            <a:spAutoFit/>
          </a:bodyPr>
          <a:lstStyle/>
          <a:p>
            <a:r>
              <a:rPr lang="en-US" sz="1100" b="1" dirty="0"/>
              <a:t>ACCEPTS HELP</a:t>
            </a:r>
          </a:p>
        </p:txBody>
      </p:sp>
      <p:sp>
        <p:nvSpPr>
          <p:cNvPr id="6" name="TextBox 5">
            <a:extLst>
              <a:ext uri="{FF2B5EF4-FFF2-40B4-BE49-F238E27FC236}">
                <a16:creationId xmlns:a16="http://schemas.microsoft.com/office/drawing/2014/main" id="{1050A365-B5F9-C365-7046-2CB6653F2053}"/>
              </a:ext>
            </a:extLst>
          </p:cNvPr>
          <p:cNvSpPr txBox="1"/>
          <p:nvPr/>
        </p:nvSpPr>
        <p:spPr>
          <a:xfrm>
            <a:off x="9973899" y="3558134"/>
            <a:ext cx="1046375" cy="261610"/>
          </a:xfrm>
          <a:prstGeom prst="rect">
            <a:avLst/>
          </a:prstGeom>
          <a:solidFill>
            <a:schemeClr val="bg2">
              <a:lumMod val="90000"/>
            </a:schemeClr>
          </a:solidFill>
          <a:ln>
            <a:solidFill>
              <a:schemeClr val="bg2"/>
            </a:solidFill>
          </a:ln>
        </p:spPr>
        <p:txBody>
          <a:bodyPr wrap="square" rtlCol="0" anchor="ctr" anchorCtr="1">
            <a:spAutoFit/>
          </a:bodyPr>
          <a:lstStyle/>
          <a:p>
            <a:r>
              <a:rPr lang="en-US" sz="1100" b="1" dirty="0"/>
              <a:t>HELPS OTHERS</a:t>
            </a:r>
          </a:p>
        </p:txBody>
      </p:sp>
      <p:sp>
        <p:nvSpPr>
          <p:cNvPr id="7" name="TextBox 6">
            <a:extLst>
              <a:ext uri="{FF2B5EF4-FFF2-40B4-BE49-F238E27FC236}">
                <a16:creationId xmlns:a16="http://schemas.microsoft.com/office/drawing/2014/main" id="{801CC4D4-1412-8E1E-24DC-4BAE25A5A3C5}"/>
              </a:ext>
            </a:extLst>
          </p:cNvPr>
          <p:cNvSpPr txBox="1"/>
          <p:nvPr/>
        </p:nvSpPr>
        <p:spPr>
          <a:xfrm>
            <a:off x="9922251" y="4160999"/>
            <a:ext cx="1168925" cy="253916"/>
          </a:xfrm>
          <a:prstGeom prst="rect">
            <a:avLst/>
          </a:prstGeom>
          <a:solidFill>
            <a:schemeClr val="bg2">
              <a:lumMod val="90000"/>
            </a:schemeClr>
          </a:solidFill>
          <a:ln>
            <a:solidFill>
              <a:schemeClr val="bg2"/>
            </a:solidFill>
          </a:ln>
        </p:spPr>
        <p:txBody>
          <a:bodyPr wrap="square" rtlCol="0" anchor="ctr" anchorCtr="1">
            <a:spAutoFit/>
          </a:bodyPr>
          <a:lstStyle/>
          <a:p>
            <a:r>
              <a:rPr lang="en-US" sz="1050" b="1" dirty="0"/>
              <a:t>SEES HIS ERRORS</a:t>
            </a:r>
          </a:p>
        </p:txBody>
      </p:sp>
      <p:sp>
        <p:nvSpPr>
          <p:cNvPr id="8" name="TextBox 7">
            <a:extLst>
              <a:ext uri="{FF2B5EF4-FFF2-40B4-BE49-F238E27FC236}">
                <a16:creationId xmlns:a16="http://schemas.microsoft.com/office/drawing/2014/main" id="{7580B41E-40A9-64CA-1B18-58B600A325BA}"/>
              </a:ext>
            </a:extLst>
          </p:cNvPr>
          <p:cNvSpPr txBox="1"/>
          <p:nvPr/>
        </p:nvSpPr>
        <p:spPr>
          <a:xfrm>
            <a:off x="9983525" y="4720884"/>
            <a:ext cx="1046375" cy="261610"/>
          </a:xfrm>
          <a:prstGeom prst="rect">
            <a:avLst/>
          </a:prstGeom>
          <a:solidFill>
            <a:schemeClr val="bg2">
              <a:lumMod val="90000"/>
            </a:schemeClr>
          </a:solidFill>
          <a:ln>
            <a:solidFill>
              <a:schemeClr val="bg2"/>
            </a:solidFill>
          </a:ln>
        </p:spPr>
        <p:txBody>
          <a:bodyPr wrap="square" rtlCol="0" anchor="ctr" anchorCtr="1">
            <a:spAutoFit/>
          </a:bodyPr>
          <a:lstStyle/>
          <a:p>
            <a:r>
              <a:rPr lang="en-US" sz="1100" b="1" dirty="0"/>
              <a:t>FORGIVES</a:t>
            </a:r>
          </a:p>
        </p:txBody>
      </p:sp>
      <p:sp>
        <p:nvSpPr>
          <p:cNvPr id="9" name="TextBox 8">
            <a:extLst>
              <a:ext uri="{FF2B5EF4-FFF2-40B4-BE49-F238E27FC236}">
                <a16:creationId xmlns:a16="http://schemas.microsoft.com/office/drawing/2014/main" id="{7EF3CA5D-B41E-B74F-FCC4-92A9444C5ED5}"/>
              </a:ext>
            </a:extLst>
          </p:cNvPr>
          <p:cNvSpPr txBox="1"/>
          <p:nvPr/>
        </p:nvSpPr>
        <p:spPr>
          <a:xfrm>
            <a:off x="348792" y="2986871"/>
            <a:ext cx="1234911" cy="553998"/>
          </a:xfrm>
          <a:prstGeom prst="rect">
            <a:avLst/>
          </a:prstGeom>
          <a:solidFill>
            <a:srgbClr val="00B050"/>
          </a:solidFill>
          <a:ln>
            <a:solidFill>
              <a:srgbClr val="00B050"/>
            </a:solidFill>
          </a:ln>
        </p:spPr>
        <p:txBody>
          <a:bodyPr wrap="square" rtlCol="0" anchor="ctr" anchorCtr="1">
            <a:spAutoFit/>
          </a:bodyPr>
          <a:lstStyle/>
          <a:p>
            <a:r>
              <a:rPr lang="en-US" sz="1500" b="1" i="1" dirty="0">
                <a:solidFill>
                  <a:schemeClr val="bg1"/>
                </a:solidFill>
                <a:latin typeface="Cavolini" panose="03000502040302020204" pitchFamily="66" charset="0"/>
                <a:cs typeface="Cavolini" panose="03000502040302020204" pitchFamily="66" charset="0"/>
              </a:rPr>
              <a:t>LOVE ONE ANOTHER</a:t>
            </a:r>
          </a:p>
        </p:txBody>
      </p:sp>
    </p:spTree>
    <p:extLst>
      <p:ext uri="{BB962C8B-B14F-4D97-AF65-F5344CB8AC3E}">
        <p14:creationId xmlns:p14="http://schemas.microsoft.com/office/powerpoint/2010/main" val="3368507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wheel(1)">
                                      <p:cBhvr>
                                        <p:cTn id="7" dur="2000"/>
                                        <p:tgtEl>
                                          <p:spTgt spid="11266"/>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heel(1)">
                                      <p:cBhvr>
                                        <p:cTn id="10" dur="2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1270"/>
                                        </p:tgtEl>
                                        <p:attrNameLst>
                                          <p:attrName>style.visibility</p:attrName>
                                        </p:attrNameLst>
                                      </p:cBhvr>
                                      <p:to>
                                        <p:strVal val="visible"/>
                                      </p:to>
                                    </p:set>
                                    <p:animEffect transition="in" filter="randombar(horizontal)">
                                      <p:cBhvr>
                                        <p:cTn id="22" dur="500"/>
                                        <p:tgtEl>
                                          <p:spTgt spid="11270"/>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1272"/>
                                        </p:tgtEl>
                                        <p:attrNameLst>
                                          <p:attrName>style.visibility</p:attrName>
                                        </p:attrNameLst>
                                      </p:cBhvr>
                                      <p:to>
                                        <p:strVal val="visible"/>
                                      </p:to>
                                    </p:set>
                                    <p:animEffect transition="in" filter="fade">
                                      <p:cBhvr>
                                        <p:cTn id="34" dur="500"/>
                                        <p:tgtEl>
                                          <p:spTgt spid="11272"/>
                                        </p:tgtEl>
                                      </p:cBhvr>
                                    </p:animEffect>
                                  </p:childTnLst>
                                </p:cTn>
                              </p:par>
                              <p:par>
                                <p:cTn id="35" presetID="42"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par>
                                <p:cTn id="40" presetID="10" presetClass="entr" presetSubtype="0" fill="hold" grpId="0" nodeType="with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500"/>
                                        <p:tgtEl>
                                          <p:spTgt spid="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500"/>
                                        <p:tgtEl>
                                          <p:spTgt spid="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500"/>
                                        <p:tgtEl>
                                          <p:spTgt spid="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500"/>
                                        <p:tgtEl>
                                          <p:spTgt spid="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fade">
                                      <p:cBhvr>
                                        <p:cTn id="54" dur="500"/>
                                        <p:tgtEl>
                                          <p:spTgt spid="7"/>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8" grpId="0" animBg="1"/>
      <p:bldP spid="3" grpId="0" animBg="1"/>
      <p:bldP spid="4" grpId="0" animBg="1"/>
      <p:bldP spid="5" grpId="0" animBg="1"/>
      <p:bldP spid="6" grpId="0" animBg="1"/>
      <p:bldP spid="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Revista Amigo del Hogar: Amar a Dios y al Prójimo">
            <a:extLst>
              <a:ext uri="{FF2B5EF4-FFF2-40B4-BE49-F238E27FC236}">
                <a16:creationId xmlns:a16="http://schemas.microsoft.com/office/drawing/2014/main" id="{E1B77DCB-FC4C-4345-9760-E97C802FF4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339" y="2089513"/>
            <a:ext cx="3137063" cy="220886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0AC33E9-4C93-433D-8AA9-2CD5E3259290}"/>
              </a:ext>
            </a:extLst>
          </p:cNvPr>
          <p:cNvSpPr txBox="1"/>
          <p:nvPr/>
        </p:nvSpPr>
        <p:spPr>
          <a:xfrm>
            <a:off x="3720402" y="2630055"/>
            <a:ext cx="2543175" cy="430887"/>
          </a:xfrm>
          <a:prstGeom prst="rect">
            <a:avLst/>
          </a:prstGeom>
          <a:noFill/>
          <a:ln>
            <a:solidFill>
              <a:schemeClr val="bg2"/>
            </a:solidFill>
          </a:ln>
        </p:spPr>
        <p:txBody>
          <a:bodyPr wrap="square">
            <a:spAutoFit/>
          </a:bodyPr>
          <a:lstStyle/>
          <a:p>
            <a:r>
              <a:rPr lang="en-US" sz="2200" b="1" dirty="0"/>
              <a:t>Love God,</a:t>
            </a:r>
            <a:endParaRPr lang="es-419" sz="2200" b="1" dirty="0"/>
          </a:p>
        </p:txBody>
      </p:sp>
      <p:sp>
        <p:nvSpPr>
          <p:cNvPr id="7" name="TextBox 6">
            <a:extLst>
              <a:ext uri="{FF2B5EF4-FFF2-40B4-BE49-F238E27FC236}">
                <a16:creationId xmlns:a16="http://schemas.microsoft.com/office/drawing/2014/main" id="{65203A55-CA17-4037-AB6A-EAC493DED1F0}"/>
              </a:ext>
            </a:extLst>
          </p:cNvPr>
          <p:cNvSpPr txBox="1"/>
          <p:nvPr/>
        </p:nvSpPr>
        <p:spPr>
          <a:xfrm>
            <a:off x="1141587" y="4763980"/>
            <a:ext cx="3043916" cy="769441"/>
          </a:xfrm>
          <a:prstGeom prst="rect">
            <a:avLst/>
          </a:prstGeom>
          <a:noFill/>
          <a:ln>
            <a:solidFill>
              <a:schemeClr val="bg2"/>
            </a:solidFill>
          </a:ln>
        </p:spPr>
        <p:txBody>
          <a:bodyPr wrap="square">
            <a:spAutoFit/>
          </a:bodyPr>
          <a:lstStyle/>
          <a:p>
            <a:pPr algn="ctr"/>
            <a:r>
              <a:rPr lang="es-ES" sz="2200" b="1" dirty="0"/>
              <a:t>Listen </a:t>
            </a:r>
            <a:r>
              <a:rPr lang="es-ES" sz="2200" b="1" dirty="0" err="1"/>
              <a:t>to</a:t>
            </a:r>
            <a:r>
              <a:rPr lang="es-ES" sz="2200" b="1" dirty="0"/>
              <a:t> </a:t>
            </a:r>
            <a:r>
              <a:rPr lang="es-ES" sz="2200" b="1" dirty="0" err="1"/>
              <a:t>Him</a:t>
            </a:r>
            <a:r>
              <a:rPr lang="es-ES" sz="2200" b="1" dirty="0"/>
              <a:t> in </a:t>
            </a:r>
            <a:r>
              <a:rPr lang="es-ES" sz="2200" b="1" dirty="0" err="1"/>
              <a:t>prayer</a:t>
            </a:r>
            <a:r>
              <a:rPr lang="es-ES" sz="2200" b="1" dirty="0"/>
              <a:t> and in </a:t>
            </a:r>
            <a:r>
              <a:rPr lang="es-ES" sz="2200" b="1" dirty="0" err="1"/>
              <a:t>the</a:t>
            </a:r>
            <a:r>
              <a:rPr lang="es-ES" sz="2200" b="1" dirty="0"/>
              <a:t> </a:t>
            </a:r>
            <a:r>
              <a:rPr lang="es-ES" sz="2200" b="1" dirty="0" err="1"/>
              <a:t>bible</a:t>
            </a:r>
            <a:r>
              <a:rPr lang="es-ES" sz="2200" b="1" dirty="0"/>
              <a:t>,</a:t>
            </a:r>
            <a:endParaRPr lang="es-419" sz="2200" b="1" dirty="0"/>
          </a:p>
        </p:txBody>
      </p:sp>
      <p:pic>
        <p:nvPicPr>
          <p:cNvPr id="10244" name="Picture 4" descr="Facebook">
            <a:extLst>
              <a:ext uri="{FF2B5EF4-FFF2-40B4-BE49-F238E27FC236}">
                <a16:creationId xmlns:a16="http://schemas.microsoft.com/office/drawing/2014/main" id="{1FD33D08-533A-44F2-A845-62BCE766E8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2119" y="4374288"/>
            <a:ext cx="3200400" cy="17922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EAEB6AE3-4A7B-42EE-9947-D3A7632AB385}"/>
              </a:ext>
            </a:extLst>
          </p:cNvPr>
          <p:cNvSpPr txBox="1"/>
          <p:nvPr/>
        </p:nvSpPr>
        <p:spPr>
          <a:xfrm>
            <a:off x="7655591" y="1521620"/>
            <a:ext cx="3717999" cy="430887"/>
          </a:xfrm>
          <a:prstGeom prst="rect">
            <a:avLst/>
          </a:prstGeom>
          <a:noFill/>
          <a:ln>
            <a:solidFill>
              <a:schemeClr val="bg2"/>
            </a:solidFill>
          </a:ln>
        </p:spPr>
        <p:txBody>
          <a:bodyPr wrap="square">
            <a:spAutoFit/>
          </a:bodyPr>
          <a:lstStyle/>
          <a:p>
            <a:r>
              <a:rPr lang="en-US" sz="2200" b="1" dirty="0"/>
              <a:t>Obey His Commandments.</a:t>
            </a:r>
            <a:endParaRPr lang="es-419" sz="2200" b="1" dirty="0"/>
          </a:p>
        </p:txBody>
      </p:sp>
      <p:pic>
        <p:nvPicPr>
          <p:cNvPr id="10246" name="Picture 6" descr="Los diez mandamientos de la ley de Dios. | Flashcards">
            <a:extLst>
              <a:ext uri="{FF2B5EF4-FFF2-40B4-BE49-F238E27FC236}">
                <a16:creationId xmlns:a16="http://schemas.microsoft.com/office/drawing/2014/main" id="{4EF71221-93F7-4F72-A6E8-4150F03418D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024" t="24102" r="17977"/>
          <a:stretch/>
        </p:blipFill>
        <p:spPr bwMode="auto">
          <a:xfrm>
            <a:off x="7811861" y="1952507"/>
            <a:ext cx="3405460" cy="28114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8323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1000"/>
                                        <p:tgtEl>
                                          <p:spTgt spid="10242"/>
                                        </p:tgtEl>
                                      </p:cBhvr>
                                    </p:animEffect>
                                    <p:anim calcmode="lin" valueType="num">
                                      <p:cBhvr>
                                        <p:cTn id="8" dur="1000" fill="hold"/>
                                        <p:tgtEl>
                                          <p:spTgt spid="10242"/>
                                        </p:tgtEl>
                                        <p:attrNameLst>
                                          <p:attrName>ppt_x</p:attrName>
                                        </p:attrNameLst>
                                      </p:cBhvr>
                                      <p:tavLst>
                                        <p:tav tm="0">
                                          <p:val>
                                            <p:strVal val="#ppt_x"/>
                                          </p:val>
                                        </p:tav>
                                        <p:tav tm="100000">
                                          <p:val>
                                            <p:strVal val="#ppt_x"/>
                                          </p:val>
                                        </p:tav>
                                      </p:tavLst>
                                    </p:anim>
                                    <p:anim calcmode="lin" valueType="num">
                                      <p:cBhvr>
                                        <p:cTn id="9" dur="1000" fill="hold"/>
                                        <p:tgtEl>
                                          <p:spTgt spid="1024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0244"/>
                                        </p:tgtEl>
                                        <p:attrNameLst>
                                          <p:attrName>style.visibility</p:attrName>
                                        </p:attrNameLst>
                                      </p:cBhvr>
                                      <p:to>
                                        <p:strVal val="visible"/>
                                      </p:to>
                                    </p:set>
                                    <p:animEffect transition="in" filter="fade">
                                      <p:cBhvr>
                                        <p:cTn id="26" dur="1000"/>
                                        <p:tgtEl>
                                          <p:spTgt spid="10244"/>
                                        </p:tgtEl>
                                      </p:cBhvr>
                                    </p:animEffect>
                                    <p:anim calcmode="lin" valueType="num">
                                      <p:cBhvr>
                                        <p:cTn id="27" dur="1000" fill="hold"/>
                                        <p:tgtEl>
                                          <p:spTgt spid="10244"/>
                                        </p:tgtEl>
                                        <p:attrNameLst>
                                          <p:attrName>ppt_x</p:attrName>
                                        </p:attrNameLst>
                                      </p:cBhvr>
                                      <p:tavLst>
                                        <p:tav tm="0">
                                          <p:val>
                                            <p:strVal val="#ppt_x"/>
                                          </p:val>
                                        </p:tav>
                                        <p:tav tm="100000">
                                          <p:val>
                                            <p:strVal val="#ppt_x"/>
                                          </p:val>
                                        </p:tav>
                                      </p:tavLst>
                                    </p:anim>
                                    <p:anim calcmode="lin" valueType="num">
                                      <p:cBhvr>
                                        <p:cTn id="28" dur="1000" fill="hold"/>
                                        <p:tgtEl>
                                          <p:spTgt spid="1024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0246"/>
                                        </p:tgtEl>
                                        <p:attrNameLst>
                                          <p:attrName>style.visibility</p:attrName>
                                        </p:attrNameLst>
                                      </p:cBhvr>
                                      <p:to>
                                        <p:strVal val="visible"/>
                                      </p:to>
                                    </p:set>
                                    <p:animEffect transition="in" filter="fade">
                                      <p:cBhvr>
                                        <p:cTn id="33" dur="1000"/>
                                        <p:tgtEl>
                                          <p:spTgt spid="10246"/>
                                        </p:tgtEl>
                                      </p:cBhvr>
                                    </p:animEffect>
                                    <p:anim calcmode="lin" valueType="num">
                                      <p:cBhvr>
                                        <p:cTn id="34" dur="1000" fill="hold"/>
                                        <p:tgtEl>
                                          <p:spTgt spid="10246"/>
                                        </p:tgtEl>
                                        <p:attrNameLst>
                                          <p:attrName>ppt_x</p:attrName>
                                        </p:attrNameLst>
                                      </p:cBhvr>
                                      <p:tavLst>
                                        <p:tav tm="0">
                                          <p:val>
                                            <p:strVal val="#ppt_x"/>
                                          </p:val>
                                        </p:tav>
                                        <p:tav tm="100000">
                                          <p:val>
                                            <p:strVal val="#ppt_x"/>
                                          </p:val>
                                        </p:tav>
                                      </p:tavLst>
                                    </p:anim>
                                    <p:anim calcmode="lin" valueType="num">
                                      <p:cBhvr>
                                        <p:cTn id="35" dur="1000" fill="hold"/>
                                        <p:tgtEl>
                                          <p:spTgt spid="10246"/>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anim calcmode="lin" valueType="num">
                                      <p:cBhvr>
                                        <p:cTn id="41" dur="1000" fill="hold"/>
                                        <p:tgtEl>
                                          <p:spTgt spid="10"/>
                                        </p:tgtEl>
                                        <p:attrNameLst>
                                          <p:attrName>ppt_x</p:attrName>
                                        </p:attrNameLst>
                                      </p:cBhvr>
                                      <p:tavLst>
                                        <p:tav tm="0">
                                          <p:val>
                                            <p:strVal val="#ppt_x"/>
                                          </p:val>
                                        </p:tav>
                                        <p:tav tm="100000">
                                          <p:val>
                                            <p:strVal val="#ppt_x"/>
                                          </p:val>
                                        </p:tav>
                                      </p:tavLst>
                                    </p:anim>
                                    <p:anim calcmode="lin" valueType="num">
                                      <p:cBhvr>
                                        <p:cTn id="4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7E50CC63-36C8-4A61-9A43-BD73B390C4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1440" y="2055224"/>
            <a:ext cx="6494221" cy="4645836"/>
          </a:xfrm>
          <a:prstGeom prst="rect">
            <a:avLst/>
          </a:prstGeom>
        </p:spPr>
      </p:pic>
      <p:sp>
        <p:nvSpPr>
          <p:cNvPr id="6" name="Título 1">
            <a:extLst>
              <a:ext uri="{FF2B5EF4-FFF2-40B4-BE49-F238E27FC236}">
                <a16:creationId xmlns:a16="http://schemas.microsoft.com/office/drawing/2014/main" id="{F8FC989D-2C2B-412A-B054-120DFDDDC998}"/>
              </a:ext>
            </a:extLst>
          </p:cNvPr>
          <p:cNvSpPr txBox="1">
            <a:spLocks/>
          </p:cNvSpPr>
          <p:nvPr/>
        </p:nvSpPr>
        <p:spPr>
          <a:xfrm rot="20708394">
            <a:off x="333104" y="1483978"/>
            <a:ext cx="10515600" cy="1278295"/>
          </a:xfrm>
          <a:prstGeom prst="rect">
            <a:avLst/>
          </a:prstGeom>
          <a:ln>
            <a:noFill/>
          </a:ln>
        </p:spPr>
        <p:txBody>
          <a:bodyPr>
            <a:scene3d>
              <a:camera prst="orthographicFront"/>
              <a:lightRig rig="threePt" dir="t"/>
            </a:scene3d>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11500" dirty="0" err="1">
                <a:ln w="57150">
                  <a:solidFill>
                    <a:srgbClr val="FFC000"/>
                  </a:solidFill>
                </a:ln>
                <a:solidFill>
                  <a:srgbClr val="FF0000"/>
                </a:solidFill>
                <a:latin typeface="Caprica Script Upr Personal Use" pitchFamily="2" charset="0"/>
                <a:cs typeface="Times New Roman" panose="02020603050405020304" pitchFamily="18" charset="0"/>
              </a:rPr>
              <a:t>Activity</a:t>
            </a:r>
            <a:endParaRPr lang="es-PE" sz="11500" dirty="0">
              <a:ln w="57150">
                <a:solidFill>
                  <a:srgbClr val="FFC000"/>
                </a:solidFill>
              </a:ln>
              <a:solidFill>
                <a:srgbClr val="FF0000"/>
              </a:solidFill>
              <a:latin typeface="Caprica Script Upr Personal Use" pitchFamily="2" charset="0"/>
              <a:cs typeface="Times New Roman" panose="02020603050405020304" pitchFamily="18" charset="0"/>
            </a:endParaRPr>
          </a:p>
        </p:txBody>
      </p:sp>
    </p:spTree>
    <p:extLst>
      <p:ext uri="{BB962C8B-B14F-4D97-AF65-F5344CB8AC3E}">
        <p14:creationId xmlns:p14="http://schemas.microsoft.com/office/powerpoint/2010/main" val="24713452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53E8425-BA11-9938-416B-8EA2C6E63AFA}"/>
              </a:ext>
            </a:extLst>
          </p:cNvPr>
          <p:cNvSpPr>
            <a:spLocks noChangeArrowheads="1"/>
          </p:cNvSpPr>
          <p:nvPr/>
        </p:nvSpPr>
        <p:spPr bwMode="auto">
          <a:xfrm>
            <a:off x="1248788" y="0"/>
            <a:ext cx="5244662"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2000" b="1" i="0" u="none" strike="noStrike" cap="none" normalizeH="0" baseline="0" dirty="0">
                <a:ln>
                  <a:noFill/>
                </a:ln>
                <a:solidFill>
                  <a:schemeClr val="tx1"/>
                </a:solidFill>
                <a:effectLst/>
                <a:latin typeface="Arial" panose="020B0604020202020204" pitchFamily="34" charset="0"/>
                <a:ea typeface="Cambria" panose="02040503050406030204" pitchFamily="18" charset="0"/>
                <a:cs typeface="Cambria" panose="02040503050406030204" pitchFamily="18" charset="0"/>
              </a:rPr>
              <a:t>La Presentación de Jesús en el Templo</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6145" name="image4.jpeg" descr="Related image">
            <a:extLst>
              <a:ext uri="{FF2B5EF4-FFF2-40B4-BE49-F238E27FC236}">
                <a16:creationId xmlns:a16="http://schemas.microsoft.com/office/drawing/2014/main" id="{99E7FABE-60AD-FCD3-E57A-033376FCA7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025" y="338554"/>
            <a:ext cx="7088188" cy="63563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C3F2E7C-B55A-7947-E5FE-735AEBC0F6D9}"/>
              </a:ext>
            </a:extLst>
          </p:cNvPr>
          <p:cNvSpPr txBox="1"/>
          <p:nvPr/>
        </p:nvSpPr>
        <p:spPr>
          <a:xfrm>
            <a:off x="7998372" y="1809682"/>
            <a:ext cx="3205656" cy="584775"/>
          </a:xfrm>
          <a:prstGeom prst="rect">
            <a:avLst/>
          </a:prstGeom>
          <a:noFill/>
          <a:ln>
            <a:solidFill>
              <a:schemeClr val="bg2"/>
            </a:solidFill>
          </a:ln>
        </p:spPr>
        <p:txBody>
          <a:bodyPr wrap="square" rtlCol="0" anchor="ctr" anchorCtr="1">
            <a:spAutoFit/>
          </a:bodyPr>
          <a:lstStyle/>
          <a:p>
            <a:r>
              <a:rPr lang="en-US" sz="3200" dirty="0">
                <a:solidFill>
                  <a:srgbClr val="0070C0"/>
                </a:solidFill>
              </a:rPr>
              <a:t>COLOR</a:t>
            </a:r>
          </a:p>
        </p:txBody>
      </p:sp>
    </p:spTree>
    <p:extLst>
      <p:ext uri="{BB962C8B-B14F-4D97-AF65-F5344CB8AC3E}">
        <p14:creationId xmlns:p14="http://schemas.microsoft.com/office/powerpoint/2010/main" val="3702282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2B429-00A7-55C7-6DF7-82E0317B6904}"/>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62DC286E-3AE2-B8A8-E955-35F46CF0D711}"/>
              </a:ext>
            </a:extLst>
          </p:cNvPr>
          <p:cNvSpPr txBox="1"/>
          <p:nvPr/>
        </p:nvSpPr>
        <p:spPr>
          <a:xfrm>
            <a:off x="7998372" y="1809682"/>
            <a:ext cx="3205656" cy="584775"/>
          </a:xfrm>
          <a:prstGeom prst="rect">
            <a:avLst/>
          </a:prstGeom>
          <a:noFill/>
          <a:ln>
            <a:solidFill>
              <a:schemeClr val="bg2"/>
            </a:solidFill>
          </a:ln>
        </p:spPr>
        <p:txBody>
          <a:bodyPr wrap="square" rtlCol="0" anchor="ctr" anchorCtr="1">
            <a:spAutoFit/>
          </a:bodyPr>
          <a:lstStyle/>
          <a:p>
            <a:r>
              <a:rPr lang="en-US" sz="3200" dirty="0">
                <a:solidFill>
                  <a:srgbClr val="0070C0"/>
                </a:solidFill>
              </a:rPr>
              <a:t>COLOR</a:t>
            </a:r>
          </a:p>
        </p:txBody>
      </p:sp>
      <p:pic>
        <p:nvPicPr>
          <p:cNvPr id="4" name="Picture 3">
            <a:extLst>
              <a:ext uri="{FF2B5EF4-FFF2-40B4-BE49-F238E27FC236}">
                <a16:creationId xmlns:a16="http://schemas.microsoft.com/office/drawing/2014/main" id="{314630C3-7426-87DF-231C-2C5B1B2D1467}"/>
              </a:ext>
            </a:extLst>
          </p:cNvPr>
          <p:cNvPicPr>
            <a:picLocks noChangeAspect="1"/>
          </p:cNvPicPr>
          <p:nvPr/>
        </p:nvPicPr>
        <p:blipFill>
          <a:blip r:embed="rId2"/>
          <a:stretch>
            <a:fillRect/>
          </a:stretch>
        </p:blipFill>
        <p:spPr>
          <a:xfrm>
            <a:off x="1065947" y="82305"/>
            <a:ext cx="6465992" cy="6693389"/>
          </a:xfrm>
          <a:prstGeom prst="rect">
            <a:avLst/>
          </a:prstGeom>
        </p:spPr>
      </p:pic>
    </p:spTree>
    <p:extLst>
      <p:ext uri="{BB962C8B-B14F-4D97-AF65-F5344CB8AC3E}">
        <p14:creationId xmlns:p14="http://schemas.microsoft.com/office/powerpoint/2010/main" val="1588629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esquinas redondeadas 4">
            <a:extLst>
              <a:ext uri="{FF2B5EF4-FFF2-40B4-BE49-F238E27FC236}">
                <a16:creationId xmlns:a16="http://schemas.microsoft.com/office/drawing/2014/main" id="{C075A9CC-91AB-4D2A-B349-CCA492923784}"/>
              </a:ext>
            </a:extLst>
          </p:cNvPr>
          <p:cNvSpPr/>
          <p:nvPr/>
        </p:nvSpPr>
        <p:spPr>
          <a:xfrm>
            <a:off x="3265713" y="4898570"/>
            <a:ext cx="5309119" cy="1780779"/>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a:p>
        </p:txBody>
      </p:sp>
      <p:sp>
        <p:nvSpPr>
          <p:cNvPr id="4" name="CuadroTexto 3">
            <a:extLst>
              <a:ext uri="{FF2B5EF4-FFF2-40B4-BE49-F238E27FC236}">
                <a16:creationId xmlns:a16="http://schemas.microsoft.com/office/drawing/2014/main" id="{608580F2-B7C3-406F-82CA-4595ED797A08}"/>
              </a:ext>
            </a:extLst>
          </p:cNvPr>
          <p:cNvSpPr txBox="1"/>
          <p:nvPr/>
        </p:nvSpPr>
        <p:spPr>
          <a:xfrm>
            <a:off x="3265713" y="4898570"/>
            <a:ext cx="5309119" cy="1477328"/>
          </a:xfrm>
          <a:prstGeom prst="rect">
            <a:avLst/>
          </a:prstGeom>
          <a:noFill/>
        </p:spPr>
        <p:txBody>
          <a:bodyPr wrap="square" rtlCol="0">
            <a:spAutoFit/>
          </a:bodyPr>
          <a:lstStyle/>
          <a:p>
            <a:pPr algn="ctr"/>
            <a:r>
              <a:rPr lang="en-US" b="1" dirty="0"/>
              <a:t>Prayer</a:t>
            </a:r>
          </a:p>
          <a:p>
            <a:pPr algn="ctr"/>
            <a:r>
              <a:rPr lang="en-US" dirty="0"/>
              <a:t>Jesus, my Savior, light of the world and the glory of Israel, help me to be light to others. I want to obey just as Joseph and Mary always did. I want to love as you love. Amen. </a:t>
            </a:r>
          </a:p>
        </p:txBody>
      </p:sp>
      <p:pic>
        <p:nvPicPr>
          <p:cNvPr id="6" name="Imagen 5">
            <a:extLst>
              <a:ext uri="{FF2B5EF4-FFF2-40B4-BE49-F238E27FC236}">
                <a16:creationId xmlns:a16="http://schemas.microsoft.com/office/drawing/2014/main" id="{1E88CCD7-F2E1-4AD9-81E3-093E111ECD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5193" y="1130373"/>
            <a:ext cx="4875525" cy="32503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TextBox 1">
            <a:extLst>
              <a:ext uri="{FF2B5EF4-FFF2-40B4-BE49-F238E27FC236}">
                <a16:creationId xmlns:a16="http://schemas.microsoft.com/office/drawing/2014/main" id="{A342BCDB-FE7B-4FC3-A918-8D1134F3F01C}"/>
              </a:ext>
            </a:extLst>
          </p:cNvPr>
          <p:cNvSpPr txBox="1"/>
          <p:nvPr/>
        </p:nvSpPr>
        <p:spPr>
          <a:xfrm>
            <a:off x="775063" y="104695"/>
            <a:ext cx="4354285" cy="1015663"/>
          </a:xfrm>
          <a:prstGeom prst="rect">
            <a:avLst/>
          </a:prstGeom>
          <a:noFill/>
          <a:ln>
            <a:solidFill>
              <a:schemeClr val="bg2"/>
            </a:solidFill>
          </a:ln>
        </p:spPr>
        <p:txBody>
          <a:bodyPr wrap="square" rtlCol="0" anchor="ctr" anchorCtr="1">
            <a:spAutoFit/>
          </a:bodyPr>
          <a:lstStyle/>
          <a:p>
            <a:r>
              <a:rPr lang="es-419" sz="6000" dirty="0" err="1">
                <a:solidFill>
                  <a:schemeClr val="accent1">
                    <a:lumMod val="75000"/>
                  </a:schemeClr>
                </a:solidFill>
                <a:latin typeface="+mj-lt"/>
                <a:ea typeface="+mj-ea"/>
                <a:cs typeface="+mj-cs"/>
              </a:rPr>
              <a:t>Prayer</a:t>
            </a:r>
            <a:r>
              <a:rPr lang="es-419" sz="6000" dirty="0"/>
              <a:t> </a:t>
            </a:r>
          </a:p>
        </p:txBody>
      </p:sp>
    </p:spTree>
    <p:extLst>
      <p:ext uri="{BB962C8B-B14F-4D97-AF65-F5344CB8AC3E}">
        <p14:creationId xmlns:p14="http://schemas.microsoft.com/office/powerpoint/2010/main" val="4107248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0B51577-7CA7-7F5C-94E2-D552AEBE1F64}"/>
              </a:ext>
            </a:extLst>
          </p:cNvPr>
          <p:cNvSpPr txBox="1"/>
          <p:nvPr/>
        </p:nvSpPr>
        <p:spPr>
          <a:xfrm>
            <a:off x="143758" y="6581001"/>
            <a:ext cx="7727623" cy="276999"/>
          </a:xfrm>
          <a:prstGeom prst="rect">
            <a:avLst/>
          </a:prstGeom>
          <a:noFill/>
          <a:ln>
            <a:solidFill>
              <a:schemeClr val="bg2"/>
            </a:solidFill>
          </a:ln>
        </p:spPr>
        <p:txBody>
          <a:bodyPr wrap="square" rtlCol="0" anchor="ctr" anchorCtr="1">
            <a:spAutoFit/>
          </a:bodyPr>
          <a:lstStyle/>
          <a:p>
            <a:pPr marL="203200" marR="0">
              <a:spcBef>
                <a:spcPts val="35"/>
              </a:spcBef>
            </a:pPr>
            <a:r>
              <a:rPr lang="en-US" sz="1200" b="1" dirty="0">
                <a:solidFill>
                  <a:srgbClr val="333333"/>
                </a:solidFill>
                <a:effectLst/>
                <a:latin typeface="Cambria" panose="02040503050406030204" pitchFamily="18" charset="0"/>
                <a:ea typeface="Cambria" panose="02040503050406030204" pitchFamily="18" charset="0"/>
                <a:cs typeface="Cambria" panose="02040503050406030204" pitchFamily="18" charset="0"/>
              </a:rPr>
              <a:t>Song:</a:t>
            </a:r>
            <a:r>
              <a:rPr lang="en-US" sz="1200" b="1" spc="-15" dirty="0">
                <a:solidFill>
                  <a:srgbClr val="333333"/>
                </a:solidFill>
                <a:effectLst/>
                <a:latin typeface="Cambria" panose="02040503050406030204" pitchFamily="18" charset="0"/>
                <a:ea typeface="Cambria" panose="02040503050406030204" pitchFamily="18" charset="0"/>
                <a:cs typeface="Cambria" panose="02040503050406030204" pitchFamily="18" charset="0"/>
              </a:rPr>
              <a:t> </a:t>
            </a:r>
            <a:r>
              <a:rPr lang="en-US" sz="1200" dirty="0">
                <a:solidFill>
                  <a:srgbClr val="333333"/>
                </a:solidFill>
                <a:effectLst/>
                <a:latin typeface="Cambria" panose="02040503050406030204" pitchFamily="18" charset="0"/>
                <a:ea typeface="Cambria" panose="02040503050406030204" pitchFamily="18" charset="0"/>
                <a:cs typeface="Cambria" panose="02040503050406030204" pitchFamily="18" charset="0"/>
              </a:rPr>
              <a:t>This Little Light of Mine,</a:t>
            </a:r>
            <a:r>
              <a:rPr lang="en-US" sz="1200" b="1" dirty="0">
                <a:solidFill>
                  <a:srgbClr val="333333"/>
                </a:solidFill>
                <a:effectLst/>
                <a:latin typeface="Cambria" panose="02040503050406030204" pitchFamily="18" charset="0"/>
                <a:ea typeface="Cambria" panose="02040503050406030204" pitchFamily="18" charset="0"/>
                <a:cs typeface="Cambria" panose="02040503050406030204" pitchFamily="18" charset="0"/>
              </a:rPr>
              <a:t> </a:t>
            </a:r>
            <a:r>
              <a:rPr lang="en-US" sz="1200" b="1" u="sng" dirty="0">
                <a:solidFill>
                  <a:srgbClr val="333333"/>
                </a:solidFill>
                <a:effectLst/>
                <a:latin typeface="Cambria" panose="02040503050406030204" pitchFamily="18" charset="0"/>
                <a:ea typeface="Cambria" panose="02040503050406030204" pitchFamily="18" charset="0"/>
                <a:cs typeface="Cambria" panose="02040503050406030204" pitchFamily="18" charset="0"/>
                <a:hlinkClick r:id="rId3"/>
              </a:rPr>
              <a:t>https://youtu.be/cKkbIZtqhyQ?si=c1o8TaZxiPw7kCTO</a:t>
            </a:r>
            <a:endParaRPr lang="en-US" sz="1200" dirty="0">
              <a:effectLst/>
              <a:latin typeface="Cambria" panose="02040503050406030204" pitchFamily="18" charset="0"/>
              <a:ea typeface="Cambria" panose="02040503050406030204" pitchFamily="18" charset="0"/>
              <a:cs typeface="Cambria" panose="02040503050406030204" pitchFamily="18" charset="0"/>
            </a:endParaRPr>
          </a:p>
        </p:txBody>
      </p:sp>
      <p:pic>
        <p:nvPicPr>
          <p:cNvPr id="5" name="Online Media 4" title="&quot;This Little Light Of Mine&quot;">
            <a:hlinkClick r:id="" action="ppaction://media"/>
            <a:extLst>
              <a:ext uri="{FF2B5EF4-FFF2-40B4-BE49-F238E27FC236}">
                <a16:creationId xmlns:a16="http://schemas.microsoft.com/office/drawing/2014/main" id="{7D4FD25F-92D0-5C8C-2C2C-B517AF59460C}"/>
              </a:ext>
            </a:extLst>
          </p:cNvPr>
          <p:cNvPicPr>
            <a:picLocks noRot="1" noChangeAspect="1"/>
          </p:cNvPicPr>
          <p:nvPr>
            <a:videoFile r:link="rId1"/>
          </p:nvPr>
        </p:nvPicPr>
        <p:blipFill>
          <a:blip r:embed="rId4"/>
          <a:stretch>
            <a:fillRect/>
          </a:stretch>
        </p:blipFill>
        <p:spPr>
          <a:xfrm>
            <a:off x="22225" y="0"/>
            <a:ext cx="12147550" cy="6581001"/>
          </a:xfrm>
          <a:prstGeom prst="rect">
            <a:avLst/>
          </a:prstGeom>
        </p:spPr>
      </p:pic>
    </p:spTree>
    <p:extLst>
      <p:ext uri="{BB962C8B-B14F-4D97-AF65-F5344CB8AC3E}">
        <p14:creationId xmlns:p14="http://schemas.microsoft.com/office/powerpoint/2010/main" val="2586072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29AA5-1A66-41D7-8092-44A89967F1C6}"/>
              </a:ext>
            </a:extLst>
          </p:cNvPr>
          <p:cNvSpPr>
            <a:spLocks noGrp="1"/>
          </p:cNvSpPr>
          <p:nvPr>
            <p:ph type="title"/>
          </p:nvPr>
        </p:nvSpPr>
        <p:spPr>
          <a:xfrm>
            <a:off x="2247900" y="77108"/>
            <a:ext cx="9029700" cy="526208"/>
          </a:xfrm>
        </p:spPr>
        <p:txBody>
          <a:bodyPr>
            <a:normAutofit/>
          </a:bodyPr>
          <a:lstStyle/>
          <a:p>
            <a:r>
              <a:rPr lang="es-ES" sz="2800" dirty="0" err="1"/>
              <a:t>The</a:t>
            </a:r>
            <a:r>
              <a:rPr lang="es-ES" sz="2800" dirty="0"/>
              <a:t> </a:t>
            </a:r>
            <a:r>
              <a:rPr lang="es-ES" sz="2800" dirty="0" err="1"/>
              <a:t>Presentation</a:t>
            </a:r>
            <a:r>
              <a:rPr lang="es-ES" sz="2800" dirty="0"/>
              <a:t> in </a:t>
            </a:r>
            <a:r>
              <a:rPr lang="es-ES" sz="2800" dirty="0" err="1"/>
              <a:t>the</a:t>
            </a:r>
            <a:r>
              <a:rPr lang="es-ES" sz="2800" dirty="0"/>
              <a:t> Temple- Luke 2, 22-32</a:t>
            </a:r>
            <a:endParaRPr lang="es-419" sz="2800" dirty="0"/>
          </a:p>
        </p:txBody>
      </p:sp>
      <p:pic>
        <p:nvPicPr>
          <p:cNvPr id="4" name="Online Media 3" title="PRESENTATION IN THE TEMPLE">
            <a:hlinkClick r:id="" action="ppaction://media"/>
            <a:extLst>
              <a:ext uri="{FF2B5EF4-FFF2-40B4-BE49-F238E27FC236}">
                <a16:creationId xmlns:a16="http://schemas.microsoft.com/office/drawing/2014/main" id="{1E88D097-5225-DBE9-603F-DC724A57D1D3}"/>
              </a:ext>
            </a:extLst>
          </p:cNvPr>
          <p:cNvPicPr>
            <a:picLocks noRot="1" noChangeAspect="1"/>
          </p:cNvPicPr>
          <p:nvPr>
            <a:videoFile r:link="rId1"/>
          </p:nvPr>
        </p:nvPicPr>
        <p:blipFill>
          <a:blip r:embed="rId3"/>
          <a:stretch>
            <a:fillRect/>
          </a:stretch>
        </p:blipFill>
        <p:spPr>
          <a:xfrm>
            <a:off x="22225" y="688157"/>
            <a:ext cx="12147550" cy="6169843"/>
          </a:xfrm>
          <a:prstGeom prst="rect">
            <a:avLst/>
          </a:prstGeom>
        </p:spPr>
      </p:pic>
    </p:spTree>
    <p:extLst>
      <p:ext uri="{BB962C8B-B14F-4D97-AF65-F5344CB8AC3E}">
        <p14:creationId xmlns:p14="http://schemas.microsoft.com/office/powerpoint/2010/main" val="388383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6EAC9DF-688F-4EB3-82C7-0AB8DEB5B7B7}"/>
              </a:ext>
            </a:extLst>
          </p:cNvPr>
          <p:cNvSpPr/>
          <p:nvPr/>
        </p:nvSpPr>
        <p:spPr>
          <a:xfrm rot="20528685">
            <a:off x="-2506921" y="3024598"/>
            <a:ext cx="9736338" cy="1354217"/>
          </a:xfrm>
          <a:prstGeom prst="rect">
            <a:avLst/>
          </a:prstGeom>
          <a:noFill/>
        </p:spPr>
        <p:txBody>
          <a:bodyPr wrap="square" lIns="91440" tIns="45720" rIns="91440" bIns="45720">
            <a:spAutoFit/>
          </a:bodyPr>
          <a:lstStyle/>
          <a:p>
            <a:pPr algn="ctr"/>
            <a:r>
              <a:rPr lang="en-US" sz="8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Reflection</a:t>
            </a:r>
          </a:p>
        </p:txBody>
      </p:sp>
      <p:pic>
        <p:nvPicPr>
          <p:cNvPr id="5122" name="Picture 2" descr="PREGUNTAS DIVERTIDAS | Baamboozle">
            <a:extLst>
              <a:ext uri="{FF2B5EF4-FFF2-40B4-BE49-F238E27FC236}">
                <a16:creationId xmlns:a16="http://schemas.microsoft.com/office/drawing/2014/main" id="{85BC9FAC-2743-4C79-A107-C38C7A2642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6805" y="105590"/>
            <a:ext cx="5819659" cy="664681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5124" name="Picture 4" descr="Niño logos dios el padre, jesus pascua, amor, gente, leyendo png | PNGWing">
            <a:extLst>
              <a:ext uri="{FF2B5EF4-FFF2-40B4-BE49-F238E27FC236}">
                <a16:creationId xmlns:a16="http://schemas.microsoft.com/office/drawing/2014/main" id="{C8C8DAD8-12E6-40E7-9FDF-3D14939BD8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490917" y="656947"/>
            <a:ext cx="2155717" cy="193089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123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14AB6-DB65-4D1A-B697-AA25236F2809}"/>
              </a:ext>
            </a:extLst>
          </p:cNvPr>
          <p:cNvSpPr>
            <a:spLocks noGrp="1"/>
          </p:cNvSpPr>
          <p:nvPr>
            <p:ph type="title"/>
          </p:nvPr>
        </p:nvSpPr>
        <p:spPr>
          <a:xfrm>
            <a:off x="569513" y="72345"/>
            <a:ext cx="11052974" cy="794371"/>
          </a:xfrm>
        </p:spPr>
        <p:txBody>
          <a:bodyPr>
            <a:normAutofit/>
          </a:bodyPr>
          <a:lstStyle/>
          <a:p>
            <a:pPr algn="ctr"/>
            <a:r>
              <a:rPr lang="en-US" sz="3200" b="1" dirty="0"/>
              <a:t>Why did Joseph and Mary go to the temple in Jerusalem? </a:t>
            </a:r>
            <a:r>
              <a:rPr lang="es-ES" sz="3200" b="1" dirty="0"/>
              <a:t> </a:t>
            </a:r>
            <a:endParaRPr lang="es-419" sz="3200" dirty="0"/>
          </a:p>
        </p:txBody>
      </p:sp>
      <p:pic>
        <p:nvPicPr>
          <p:cNvPr id="1028" name="Picture 4" descr="Templo del Rey Salomon en Jerusalen - PreparaNiños.com">
            <a:extLst>
              <a:ext uri="{FF2B5EF4-FFF2-40B4-BE49-F238E27FC236}">
                <a16:creationId xmlns:a16="http://schemas.microsoft.com/office/drawing/2014/main" id="{BDFD2D30-8D07-C1AF-AD8A-84D2F50A8D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3167" y="1300682"/>
            <a:ext cx="4663429" cy="338674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image3.jpeg" descr="Image result for gratis, la presentacion en el templo, ninos">
            <a:extLst>
              <a:ext uri="{FF2B5EF4-FFF2-40B4-BE49-F238E27FC236}">
                <a16:creationId xmlns:a16="http://schemas.microsoft.com/office/drawing/2014/main" id="{0C18D09B-E857-A787-A51B-16BD00B9DDE9}"/>
              </a:ext>
            </a:extLst>
          </p:cNvPr>
          <p:cNvPicPr>
            <a:picLocks noChangeAspect="1"/>
          </p:cNvPicPr>
          <p:nvPr/>
        </p:nvPicPr>
        <p:blipFill>
          <a:blip r:embed="rId3" cstate="print"/>
          <a:stretch>
            <a:fillRect/>
          </a:stretch>
        </p:blipFill>
        <p:spPr>
          <a:xfrm>
            <a:off x="658777" y="807543"/>
            <a:ext cx="2942263" cy="4725924"/>
          </a:xfrm>
          <a:prstGeom prst="rect">
            <a:avLst/>
          </a:prstGeom>
          <a:ln>
            <a:noFill/>
          </a:ln>
          <a:effectLst>
            <a:softEdge rad="112500"/>
          </a:effectLst>
        </p:spPr>
      </p:pic>
      <p:sp>
        <p:nvSpPr>
          <p:cNvPr id="6" name="TextBox 5">
            <a:extLst>
              <a:ext uri="{FF2B5EF4-FFF2-40B4-BE49-F238E27FC236}">
                <a16:creationId xmlns:a16="http://schemas.microsoft.com/office/drawing/2014/main" id="{47CF788B-0C7C-784F-F4DB-A22370EE5260}"/>
              </a:ext>
            </a:extLst>
          </p:cNvPr>
          <p:cNvSpPr txBox="1"/>
          <p:nvPr/>
        </p:nvSpPr>
        <p:spPr>
          <a:xfrm>
            <a:off x="3832257" y="1655228"/>
            <a:ext cx="2942263" cy="2677656"/>
          </a:xfrm>
          <a:prstGeom prst="rect">
            <a:avLst/>
          </a:prstGeom>
          <a:noFill/>
          <a:ln>
            <a:solidFill>
              <a:schemeClr val="bg2"/>
            </a:solidFill>
          </a:ln>
        </p:spPr>
        <p:txBody>
          <a:bodyPr wrap="square" rtlCol="0" anchor="ctr" anchorCtr="1">
            <a:spAutoFit/>
          </a:bodyPr>
          <a:lstStyle/>
          <a:p>
            <a:pPr algn="ctr"/>
            <a:r>
              <a:rPr lang="en-US" sz="2400" b="1" dirty="0">
                <a:solidFill>
                  <a:schemeClr val="accent1">
                    <a:lumMod val="75000"/>
                  </a:schemeClr>
                </a:solidFill>
                <a:latin typeface="+mj-lt"/>
                <a:ea typeface="+mj-ea"/>
                <a:cs typeface="+mj-cs"/>
              </a:rPr>
              <a:t>To present Jesus and consecrate Him to God and to offer up two turtle doves as required by the law of Moses. </a:t>
            </a:r>
          </a:p>
        </p:txBody>
      </p:sp>
      <p:sp>
        <p:nvSpPr>
          <p:cNvPr id="7" name="TextBox 6">
            <a:extLst>
              <a:ext uri="{FF2B5EF4-FFF2-40B4-BE49-F238E27FC236}">
                <a16:creationId xmlns:a16="http://schemas.microsoft.com/office/drawing/2014/main" id="{8E7DC093-9A32-288A-9392-180603084D5F}"/>
              </a:ext>
            </a:extLst>
          </p:cNvPr>
          <p:cNvSpPr txBox="1"/>
          <p:nvPr/>
        </p:nvSpPr>
        <p:spPr>
          <a:xfrm>
            <a:off x="131976" y="5635877"/>
            <a:ext cx="10152668" cy="1061829"/>
          </a:xfrm>
          <a:prstGeom prst="rect">
            <a:avLst/>
          </a:prstGeom>
          <a:noFill/>
          <a:ln>
            <a:solidFill>
              <a:schemeClr val="bg2"/>
            </a:solidFill>
          </a:ln>
        </p:spPr>
        <p:txBody>
          <a:bodyPr wrap="square" rtlCol="0" anchor="ctr" anchorCtr="1">
            <a:spAutoFit/>
          </a:bodyPr>
          <a:lstStyle/>
          <a:p>
            <a:r>
              <a:rPr lang="en-US" sz="2100" b="1" dirty="0">
                <a:solidFill>
                  <a:schemeClr val="accent1">
                    <a:lumMod val="75000"/>
                  </a:schemeClr>
                </a:solidFill>
                <a:latin typeface="+mj-lt"/>
                <a:ea typeface="+mj-ea"/>
                <a:cs typeface="+mj-cs"/>
              </a:rPr>
              <a:t>The law asked that all first-born sons be consecrated to God. (Ex. 13,1-2) The law also required that a mother who gave birth to a son be purified during 40 days then offer a pair of turtle doves to God as a sacrifice for sin. </a:t>
            </a:r>
            <a:r>
              <a:rPr lang="es-ES" sz="2100" b="1" dirty="0">
                <a:solidFill>
                  <a:schemeClr val="accent1">
                    <a:lumMod val="75000"/>
                  </a:schemeClr>
                </a:solidFill>
                <a:latin typeface="+mj-lt"/>
                <a:ea typeface="+mj-ea"/>
                <a:cs typeface="+mj-cs"/>
              </a:rPr>
              <a:t>(Lev. 12, 1-8) </a:t>
            </a:r>
            <a:endParaRPr lang="en-US" sz="2100" b="1" dirty="0">
              <a:solidFill>
                <a:schemeClr val="accent1">
                  <a:lumMod val="75000"/>
                </a:schemeClr>
              </a:solidFill>
              <a:latin typeface="+mj-lt"/>
              <a:ea typeface="+mj-ea"/>
              <a:cs typeface="+mj-cs"/>
            </a:endParaRPr>
          </a:p>
        </p:txBody>
      </p:sp>
    </p:spTree>
    <p:extLst>
      <p:ext uri="{BB962C8B-B14F-4D97-AF65-F5344CB8AC3E}">
        <p14:creationId xmlns:p14="http://schemas.microsoft.com/office/powerpoint/2010/main" val="2919041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5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1000"/>
                                        <p:tgtEl>
                                          <p:spTgt spid="6">
                                            <p:txEl>
                                              <p:pRg st="0" end="0"/>
                                            </p:txEl>
                                          </p:spTgt>
                                        </p:tgtEl>
                                      </p:cBhvr>
                                    </p:animEffect>
                                    <p:anim calcmode="lin" valueType="num">
                                      <p:cBhvr>
                                        <p:cTn id="1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20" presetID="10"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44500-7E6B-4E61-A414-566726764FD6}"/>
              </a:ext>
            </a:extLst>
          </p:cNvPr>
          <p:cNvSpPr>
            <a:spLocks noGrp="1"/>
          </p:cNvSpPr>
          <p:nvPr>
            <p:ph type="title"/>
          </p:nvPr>
        </p:nvSpPr>
        <p:spPr>
          <a:xfrm>
            <a:off x="644434" y="0"/>
            <a:ext cx="10709366" cy="636361"/>
          </a:xfrm>
        </p:spPr>
        <p:txBody>
          <a:bodyPr>
            <a:normAutofit/>
          </a:bodyPr>
          <a:lstStyle/>
          <a:p>
            <a:pPr algn="ctr"/>
            <a:r>
              <a:rPr lang="es-ES" sz="2900" b="1" dirty="0" err="1"/>
              <a:t>Did</a:t>
            </a:r>
            <a:r>
              <a:rPr lang="es-ES" sz="2900" b="1" dirty="0"/>
              <a:t> </a:t>
            </a:r>
            <a:r>
              <a:rPr lang="es-ES" sz="2900" b="1" dirty="0" err="1"/>
              <a:t>the</a:t>
            </a:r>
            <a:r>
              <a:rPr lang="es-ES" sz="2900" b="1" dirty="0"/>
              <a:t> </a:t>
            </a:r>
            <a:r>
              <a:rPr lang="es-ES" sz="2900" b="1" dirty="0" err="1"/>
              <a:t>Virgin</a:t>
            </a:r>
            <a:r>
              <a:rPr lang="es-ES" sz="2900" b="1" dirty="0"/>
              <a:t> Mary </a:t>
            </a:r>
            <a:r>
              <a:rPr lang="es-ES" sz="2900" b="1" dirty="0" err="1"/>
              <a:t>have</a:t>
            </a:r>
            <a:r>
              <a:rPr lang="es-ES" sz="2900" b="1" dirty="0"/>
              <a:t> </a:t>
            </a:r>
            <a:r>
              <a:rPr lang="es-ES" sz="2900" b="1" dirty="0" err="1"/>
              <a:t>any</a:t>
            </a:r>
            <a:r>
              <a:rPr lang="es-ES" sz="2900" b="1" dirty="0"/>
              <a:t> </a:t>
            </a:r>
            <a:r>
              <a:rPr lang="es-ES" sz="2900" b="1" dirty="0" err="1"/>
              <a:t>sins</a:t>
            </a:r>
            <a:r>
              <a:rPr lang="es-ES" sz="2900" b="1" dirty="0"/>
              <a:t>?</a:t>
            </a:r>
            <a:endParaRPr lang="es-419" sz="2900" b="1" dirty="0"/>
          </a:p>
        </p:txBody>
      </p:sp>
      <p:sp>
        <p:nvSpPr>
          <p:cNvPr id="3" name="TextBox 2">
            <a:extLst>
              <a:ext uri="{FF2B5EF4-FFF2-40B4-BE49-F238E27FC236}">
                <a16:creationId xmlns:a16="http://schemas.microsoft.com/office/drawing/2014/main" id="{BAB462DC-27CE-03AE-100F-F4B6A8CCC5EB}"/>
              </a:ext>
            </a:extLst>
          </p:cNvPr>
          <p:cNvSpPr txBox="1"/>
          <p:nvPr/>
        </p:nvSpPr>
        <p:spPr>
          <a:xfrm>
            <a:off x="2020388" y="5592921"/>
            <a:ext cx="7957457" cy="769441"/>
          </a:xfrm>
          <a:prstGeom prst="rect">
            <a:avLst/>
          </a:prstGeom>
          <a:noFill/>
          <a:ln>
            <a:solidFill>
              <a:schemeClr val="bg2"/>
            </a:solidFill>
          </a:ln>
        </p:spPr>
        <p:txBody>
          <a:bodyPr wrap="square" rtlCol="0" anchor="ctr" anchorCtr="1">
            <a:spAutoFit/>
          </a:bodyPr>
          <a:lstStyle/>
          <a:p>
            <a:pPr algn="ctr"/>
            <a:r>
              <a:rPr lang="en-US" sz="2200" b="1" dirty="0">
                <a:solidFill>
                  <a:schemeClr val="accent1">
                    <a:lumMod val="75000"/>
                  </a:schemeClr>
                </a:solidFill>
                <a:latin typeface="+mj-lt"/>
                <a:ea typeface="+mj-ea"/>
                <a:cs typeface="+mj-cs"/>
              </a:rPr>
              <a:t>No, Mary was born without original sin and she never sinned; but she was always obedient to the law of God.</a:t>
            </a:r>
            <a:r>
              <a:rPr lang="es-ES" sz="2200" b="1" dirty="0">
                <a:solidFill>
                  <a:schemeClr val="accent1">
                    <a:lumMod val="75000"/>
                  </a:schemeClr>
                </a:solidFill>
                <a:latin typeface="+mj-lt"/>
                <a:ea typeface="+mj-ea"/>
                <a:cs typeface="+mj-cs"/>
              </a:rPr>
              <a:t> </a:t>
            </a:r>
            <a:endParaRPr lang="en-US" sz="2200" b="1" dirty="0">
              <a:solidFill>
                <a:schemeClr val="accent1">
                  <a:lumMod val="75000"/>
                </a:schemeClr>
              </a:solidFill>
              <a:latin typeface="+mj-lt"/>
              <a:ea typeface="+mj-ea"/>
              <a:cs typeface="+mj-cs"/>
            </a:endParaRPr>
          </a:p>
        </p:txBody>
      </p:sp>
      <p:pic>
        <p:nvPicPr>
          <p:cNvPr id="1028" name="Picture 4" descr="Light Ray Background Images - Free Download on Freepik">
            <a:extLst>
              <a:ext uri="{FF2B5EF4-FFF2-40B4-BE49-F238E27FC236}">
                <a16:creationId xmlns:a16="http://schemas.microsoft.com/office/drawing/2014/main" id="{04989CC6-5119-05C0-7119-9030095FD228}"/>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017791" y="672030"/>
            <a:ext cx="5962650" cy="488522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0" name="Picture 2" descr="Imágenes de Inmaculada Concepcion - Descarga gratuita en Freepik">
            <a:extLst>
              <a:ext uri="{FF2B5EF4-FFF2-40B4-BE49-F238E27FC236}">
                <a16:creationId xmlns:a16="http://schemas.microsoft.com/office/drawing/2014/main" id="{EB648FFF-8530-D856-F257-D4E0BDABF1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884" y="926409"/>
            <a:ext cx="4376464" cy="437646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516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fade">
                                      <p:cBhvr>
                                        <p:cTn id="14" dur="500"/>
                                        <p:tgtEl>
                                          <p:spTgt spid="205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2" presetID="1" presetClass="entr" presetSubtype="0" fill="hold" nodeType="withEffect">
                                  <p:stCondLst>
                                    <p:cond delay="0"/>
                                  </p:stCondLst>
                                  <p:childTnLst>
                                    <p:set>
                                      <p:cBhvr>
                                        <p:cTn id="23"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15E49A-A0FB-C355-82AB-B723D20635E1}"/>
              </a:ext>
            </a:extLst>
          </p:cNvPr>
          <p:cNvSpPr>
            <a:spLocks noGrp="1"/>
          </p:cNvSpPr>
          <p:nvPr>
            <p:ph type="title"/>
          </p:nvPr>
        </p:nvSpPr>
        <p:spPr>
          <a:xfrm>
            <a:off x="3120272" y="92982"/>
            <a:ext cx="6023728" cy="843189"/>
          </a:xfrm>
        </p:spPr>
        <p:txBody>
          <a:bodyPr>
            <a:noAutofit/>
          </a:bodyPr>
          <a:lstStyle/>
          <a:p>
            <a:r>
              <a:rPr lang="es-ES" sz="3200" b="1" dirty="0" err="1"/>
              <a:t>What</a:t>
            </a:r>
            <a:r>
              <a:rPr lang="es-ES" sz="3200" b="1" dirty="0"/>
              <a:t> </a:t>
            </a:r>
            <a:r>
              <a:rPr lang="es-ES" sz="3200" b="1" dirty="0" err="1"/>
              <a:t>happened</a:t>
            </a:r>
            <a:r>
              <a:rPr lang="es-ES" sz="3200" b="1" dirty="0"/>
              <a:t> in </a:t>
            </a:r>
            <a:r>
              <a:rPr lang="es-ES" sz="3200" b="1" dirty="0" err="1"/>
              <a:t>the</a:t>
            </a:r>
            <a:r>
              <a:rPr lang="es-ES" sz="3200" b="1" dirty="0"/>
              <a:t> temple?</a:t>
            </a:r>
            <a:endParaRPr lang="en-US" sz="3200" b="1" dirty="0"/>
          </a:p>
        </p:txBody>
      </p:sp>
      <p:sp>
        <p:nvSpPr>
          <p:cNvPr id="6" name="TextBox 5">
            <a:extLst>
              <a:ext uri="{FF2B5EF4-FFF2-40B4-BE49-F238E27FC236}">
                <a16:creationId xmlns:a16="http://schemas.microsoft.com/office/drawing/2014/main" id="{76215D3E-7975-3816-6B86-2DEA9464BC0D}"/>
              </a:ext>
            </a:extLst>
          </p:cNvPr>
          <p:cNvSpPr txBox="1"/>
          <p:nvPr/>
        </p:nvSpPr>
        <p:spPr>
          <a:xfrm>
            <a:off x="522515" y="5433146"/>
            <a:ext cx="9818914" cy="1107996"/>
          </a:xfrm>
          <a:prstGeom prst="rect">
            <a:avLst/>
          </a:prstGeom>
          <a:noFill/>
          <a:ln>
            <a:solidFill>
              <a:schemeClr val="bg2"/>
            </a:solidFill>
          </a:ln>
        </p:spPr>
        <p:txBody>
          <a:bodyPr wrap="square" rtlCol="0" anchor="ctr" anchorCtr="1">
            <a:spAutoFit/>
          </a:bodyPr>
          <a:lstStyle/>
          <a:p>
            <a:pPr algn="ctr"/>
            <a:r>
              <a:rPr lang="en-US" sz="2200" b="1" dirty="0">
                <a:solidFill>
                  <a:schemeClr val="accent1">
                    <a:lumMod val="75000"/>
                  </a:schemeClr>
                </a:solidFill>
                <a:latin typeface="+mj-lt"/>
                <a:ea typeface="+mj-ea"/>
                <a:cs typeface="+mj-cs"/>
              </a:rPr>
              <a:t>Simeon, a just man, filled with the Holy Spirit and who awaited the coming of the Messiah, recognized Jesus as the Savior of the world with the help of the Holy Spirit. He held Jesus and blessed God</a:t>
            </a:r>
            <a:r>
              <a:rPr lang="es-ES" sz="2200" b="1" dirty="0">
                <a:solidFill>
                  <a:schemeClr val="accent1">
                    <a:lumMod val="75000"/>
                  </a:schemeClr>
                </a:solidFill>
                <a:latin typeface="+mj-lt"/>
                <a:ea typeface="+mj-ea"/>
                <a:cs typeface="+mj-cs"/>
              </a:rPr>
              <a:t>.</a:t>
            </a:r>
            <a:endParaRPr lang="en-US" sz="2200" b="1" dirty="0">
              <a:solidFill>
                <a:schemeClr val="accent1">
                  <a:lumMod val="75000"/>
                </a:schemeClr>
              </a:solidFill>
              <a:latin typeface="+mj-lt"/>
              <a:ea typeface="+mj-ea"/>
              <a:cs typeface="+mj-cs"/>
            </a:endParaRPr>
          </a:p>
        </p:txBody>
      </p:sp>
      <p:pic>
        <p:nvPicPr>
          <p:cNvPr id="3074" name="Picture 2" descr="Fiesta de la Presentación del Señor – 2 de Febrero – La Presentación del  Niño Jesús y la Purificación de la Virgen María | Red Mundial Cristiana de  Oración">
            <a:extLst>
              <a:ext uri="{FF2B5EF4-FFF2-40B4-BE49-F238E27FC236}">
                <a16:creationId xmlns:a16="http://schemas.microsoft.com/office/drawing/2014/main" id="{F9ECEEF2-6C69-0E5B-5C2D-6DE3AA4E83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3218" y="1053507"/>
            <a:ext cx="6405563" cy="426230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0889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919C4-7AF8-406B-A47B-C46FB6306BF6}"/>
              </a:ext>
            </a:extLst>
          </p:cNvPr>
          <p:cNvSpPr>
            <a:spLocks noGrp="1"/>
          </p:cNvSpPr>
          <p:nvPr>
            <p:ph type="title"/>
          </p:nvPr>
        </p:nvSpPr>
        <p:spPr>
          <a:xfrm>
            <a:off x="2714896" y="180068"/>
            <a:ext cx="6872164" cy="756104"/>
          </a:xfrm>
        </p:spPr>
        <p:txBody>
          <a:bodyPr>
            <a:noAutofit/>
          </a:bodyPr>
          <a:lstStyle/>
          <a:p>
            <a:r>
              <a:rPr lang="en-US" sz="3200" b="1" dirty="0"/>
              <a:t>What does Simeon say about Jesus? </a:t>
            </a:r>
            <a:endParaRPr lang="es-419" sz="3200" dirty="0"/>
          </a:p>
        </p:txBody>
      </p:sp>
      <p:pic>
        <p:nvPicPr>
          <p:cNvPr id="4" name="Picture 3">
            <a:extLst>
              <a:ext uri="{FF2B5EF4-FFF2-40B4-BE49-F238E27FC236}">
                <a16:creationId xmlns:a16="http://schemas.microsoft.com/office/drawing/2014/main" id="{196A76B7-9938-4B4E-A3BF-11F1713264BF}"/>
              </a:ext>
            </a:extLst>
          </p:cNvPr>
          <p:cNvPicPr>
            <a:picLocks noChangeAspect="1"/>
          </p:cNvPicPr>
          <p:nvPr/>
        </p:nvPicPr>
        <p:blipFill rotWithShape="1">
          <a:blip r:embed="rId2"/>
          <a:srcRect l="6714" t="43080" r="68214" b="18593"/>
          <a:stretch/>
        </p:blipFill>
        <p:spPr>
          <a:xfrm>
            <a:off x="2714896" y="1074905"/>
            <a:ext cx="6762207" cy="3814578"/>
          </a:xfrm>
          <a:prstGeom prst="rect">
            <a:avLst/>
          </a:prstGeom>
          <a:ln>
            <a:noFill/>
          </a:ln>
          <a:effectLst>
            <a:softEdge rad="112500"/>
          </a:effectLst>
        </p:spPr>
      </p:pic>
      <p:sp>
        <p:nvSpPr>
          <p:cNvPr id="3" name="TextBox 2">
            <a:extLst>
              <a:ext uri="{FF2B5EF4-FFF2-40B4-BE49-F238E27FC236}">
                <a16:creationId xmlns:a16="http://schemas.microsoft.com/office/drawing/2014/main" id="{3D636C51-620F-AAB4-2A99-3C33E2FC22F5}"/>
              </a:ext>
            </a:extLst>
          </p:cNvPr>
          <p:cNvSpPr txBox="1"/>
          <p:nvPr/>
        </p:nvSpPr>
        <p:spPr>
          <a:xfrm>
            <a:off x="968829" y="5105457"/>
            <a:ext cx="5366656" cy="430887"/>
          </a:xfrm>
          <a:prstGeom prst="rect">
            <a:avLst/>
          </a:prstGeom>
          <a:noFill/>
          <a:ln>
            <a:solidFill>
              <a:schemeClr val="bg2"/>
            </a:solidFill>
          </a:ln>
        </p:spPr>
        <p:txBody>
          <a:bodyPr wrap="square" rtlCol="0" anchor="ctr" anchorCtr="1">
            <a:spAutoFit/>
          </a:bodyPr>
          <a:lstStyle/>
          <a:p>
            <a:r>
              <a:rPr lang="en-US" sz="2200" b="1" dirty="0">
                <a:solidFill>
                  <a:schemeClr val="accent1">
                    <a:lumMod val="75000"/>
                  </a:schemeClr>
                </a:solidFill>
                <a:latin typeface="+mj-lt"/>
                <a:ea typeface="+mj-ea"/>
                <a:cs typeface="+mj-cs"/>
              </a:rPr>
              <a:t>He is God’s salvation</a:t>
            </a:r>
            <a:r>
              <a:rPr lang="es-ES" sz="2200" b="1" dirty="0">
                <a:solidFill>
                  <a:schemeClr val="accent1">
                    <a:lumMod val="75000"/>
                  </a:schemeClr>
                </a:solidFill>
                <a:latin typeface="+mj-lt"/>
                <a:ea typeface="+mj-ea"/>
                <a:cs typeface="+mj-cs"/>
              </a:rPr>
              <a:t>; </a:t>
            </a:r>
            <a:endParaRPr lang="en-US" sz="2200" b="1" dirty="0">
              <a:solidFill>
                <a:schemeClr val="accent1">
                  <a:lumMod val="75000"/>
                </a:schemeClr>
              </a:solidFill>
              <a:latin typeface="+mj-lt"/>
              <a:ea typeface="+mj-ea"/>
              <a:cs typeface="+mj-cs"/>
            </a:endParaRPr>
          </a:p>
        </p:txBody>
      </p:sp>
      <p:sp>
        <p:nvSpPr>
          <p:cNvPr id="5" name="TextBox 4">
            <a:extLst>
              <a:ext uri="{FF2B5EF4-FFF2-40B4-BE49-F238E27FC236}">
                <a16:creationId xmlns:a16="http://schemas.microsoft.com/office/drawing/2014/main" id="{BD4D4DBA-2546-2E3B-8A3D-78205ED1A94F}"/>
              </a:ext>
            </a:extLst>
          </p:cNvPr>
          <p:cNvSpPr txBox="1"/>
          <p:nvPr/>
        </p:nvSpPr>
        <p:spPr>
          <a:xfrm>
            <a:off x="3799113" y="5676903"/>
            <a:ext cx="5072744" cy="430887"/>
          </a:xfrm>
          <a:prstGeom prst="rect">
            <a:avLst/>
          </a:prstGeom>
          <a:noFill/>
          <a:ln>
            <a:solidFill>
              <a:schemeClr val="bg2"/>
            </a:solidFill>
          </a:ln>
        </p:spPr>
        <p:txBody>
          <a:bodyPr wrap="square" rtlCol="0" anchor="ctr" anchorCtr="1">
            <a:spAutoFit/>
          </a:bodyPr>
          <a:lstStyle/>
          <a:p>
            <a:r>
              <a:rPr lang="en-US" sz="2200" b="1" dirty="0">
                <a:solidFill>
                  <a:schemeClr val="accent1">
                    <a:lumMod val="75000"/>
                  </a:schemeClr>
                </a:solidFill>
                <a:latin typeface="+mj-lt"/>
                <a:ea typeface="+mj-ea"/>
                <a:cs typeface="+mj-cs"/>
              </a:rPr>
              <a:t>a light for revelation to the Gentiles</a:t>
            </a:r>
            <a:r>
              <a:rPr lang="es-ES" sz="2200" b="1" dirty="0">
                <a:solidFill>
                  <a:schemeClr val="accent1">
                    <a:lumMod val="75000"/>
                  </a:schemeClr>
                </a:solidFill>
                <a:latin typeface="+mj-lt"/>
                <a:ea typeface="+mj-ea"/>
                <a:cs typeface="+mj-cs"/>
              </a:rPr>
              <a:t>; </a:t>
            </a:r>
            <a:endParaRPr lang="en-US" sz="2200" b="1" dirty="0">
              <a:solidFill>
                <a:schemeClr val="accent1">
                  <a:lumMod val="75000"/>
                </a:schemeClr>
              </a:solidFill>
              <a:latin typeface="+mj-lt"/>
              <a:ea typeface="+mj-ea"/>
              <a:cs typeface="+mj-cs"/>
            </a:endParaRPr>
          </a:p>
        </p:txBody>
      </p:sp>
      <p:sp>
        <p:nvSpPr>
          <p:cNvPr id="6" name="TextBox 5">
            <a:extLst>
              <a:ext uri="{FF2B5EF4-FFF2-40B4-BE49-F238E27FC236}">
                <a16:creationId xmlns:a16="http://schemas.microsoft.com/office/drawing/2014/main" id="{71F8224C-0A9F-1FE9-4947-0523BF4533FB}"/>
              </a:ext>
            </a:extLst>
          </p:cNvPr>
          <p:cNvSpPr txBox="1"/>
          <p:nvPr/>
        </p:nvSpPr>
        <p:spPr>
          <a:xfrm>
            <a:off x="7837713" y="6247045"/>
            <a:ext cx="2699657" cy="430887"/>
          </a:xfrm>
          <a:prstGeom prst="rect">
            <a:avLst/>
          </a:prstGeom>
          <a:noFill/>
          <a:ln>
            <a:solidFill>
              <a:schemeClr val="bg2"/>
            </a:solidFill>
          </a:ln>
        </p:spPr>
        <p:txBody>
          <a:bodyPr wrap="square" rtlCol="0" anchor="ctr" anchorCtr="1">
            <a:spAutoFit/>
          </a:bodyPr>
          <a:lstStyle/>
          <a:p>
            <a:r>
              <a:rPr lang="en-US" sz="2200" b="1" dirty="0">
                <a:solidFill>
                  <a:schemeClr val="accent1">
                    <a:lumMod val="75000"/>
                  </a:schemeClr>
                </a:solidFill>
                <a:latin typeface="+mj-lt"/>
                <a:ea typeface="+mj-ea"/>
                <a:cs typeface="+mj-cs"/>
              </a:rPr>
              <a:t>the Glory of Israel</a:t>
            </a:r>
            <a:r>
              <a:rPr lang="es-ES" sz="2200" b="1" dirty="0">
                <a:solidFill>
                  <a:schemeClr val="accent1">
                    <a:lumMod val="75000"/>
                  </a:schemeClr>
                </a:solidFill>
                <a:latin typeface="+mj-lt"/>
                <a:ea typeface="+mj-ea"/>
                <a:cs typeface="+mj-cs"/>
              </a:rPr>
              <a:t>.</a:t>
            </a:r>
            <a:endParaRPr lang="en-US" sz="2200" b="1" dirty="0">
              <a:solidFill>
                <a:schemeClr val="accent1">
                  <a:lumMod val="75000"/>
                </a:schemeClr>
              </a:solidFill>
              <a:latin typeface="+mj-lt"/>
              <a:ea typeface="+mj-ea"/>
              <a:cs typeface="+mj-cs"/>
            </a:endParaRPr>
          </a:p>
        </p:txBody>
      </p:sp>
    </p:spTree>
    <p:extLst>
      <p:ext uri="{BB962C8B-B14F-4D97-AF65-F5344CB8AC3E}">
        <p14:creationId xmlns:p14="http://schemas.microsoft.com/office/powerpoint/2010/main" val="639106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1)">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6ABFD-F615-4D25-8696-9A698993A83E}"/>
              </a:ext>
            </a:extLst>
          </p:cNvPr>
          <p:cNvSpPr>
            <a:spLocks noGrp="1"/>
          </p:cNvSpPr>
          <p:nvPr>
            <p:ph type="title"/>
          </p:nvPr>
        </p:nvSpPr>
        <p:spPr>
          <a:xfrm>
            <a:off x="3373327" y="419203"/>
            <a:ext cx="5445346" cy="675399"/>
          </a:xfrm>
        </p:spPr>
        <p:txBody>
          <a:bodyPr>
            <a:noAutofit/>
          </a:bodyPr>
          <a:lstStyle/>
          <a:p>
            <a:r>
              <a:rPr lang="en-US" sz="2900" b="1" dirty="0"/>
              <a:t>From what does Jesus save us? </a:t>
            </a:r>
            <a:endParaRPr lang="es-419" sz="2900" b="1" dirty="0"/>
          </a:p>
        </p:txBody>
      </p:sp>
      <p:sp>
        <p:nvSpPr>
          <p:cNvPr id="3" name="TextBox 2">
            <a:extLst>
              <a:ext uri="{FF2B5EF4-FFF2-40B4-BE49-F238E27FC236}">
                <a16:creationId xmlns:a16="http://schemas.microsoft.com/office/drawing/2014/main" id="{85BFF357-8227-5E7D-C319-2FBD3BB986FB}"/>
              </a:ext>
            </a:extLst>
          </p:cNvPr>
          <p:cNvSpPr txBox="1"/>
          <p:nvPr/>
        </p:nvSpPr>
        <p:spPr>
          <a:xfrm>
            <a:off x="1124068" y="5519381"/>
            <a:ext cx="9207062" cy="430887"/>
          </a:xfrm>
          <a:prstGeom prst="rect">
            <a:avLst/>
          </a:prstGeom>
          <a:noFill/>
          <a:ln>
            <a:solidFill>
              <a:schemeClr val="bg2"/>
            </a:solidFill>
          </a:ln>
        </p:spPr>
        <p:txBody>
          <a:bodyPr wrap="square" rtlCol="0" anchor="ctr" anchorCtr="1">
            <a:spAutoFit/>
          </a:bodyPr>
          <a:lstStyle/>
          <a:p>
            <a:r>
              <a:rPr lang="es-ES" sz="2200" b="1" dirty="0">
                <a:solidFill>
                  <a:schemeClr val="accent1">
                    <a:lumMod val="75000"/>
                  </a:schemeClr>
                </a:solidFill>
                <a:latin typeface="+mj-lt"/>
                <a:ea typeface="+mj-ea"/>
                <a:cs typeface="+mj-cs"/>
              </a:rPr>
              <a:t>…</a:t>
            </a:r>
            <a:r>
              <a:rPr lang="en-US" sz="2200" b="1" dirty="0">
                <a:solidFill>
                  <a:schemeClr val="accent1">
                    <a:lumMod val="75000"/>
                  </a:schemeClr>
                </a:solidFill>
                <a:latin typeface="+mj-lt"/>
                <a:ea typeface="+mj-ea"/>
                <a:cs typeface="+mj-cs"/>
              </a:rPr>
              <a:t>From sin that separates us from God, thus reuniting us with Him.</a:t>
            </a:r>
          </a:p>
        </p:txBody>
      </p:sp>
      <p:pic>
        <p:nvPicPr>
          <p:cNvPr id="4098" name="Picture 2" descr="EXPLICANDO LO QUE ES EL PECADO PARA LOS ...">
            <a:extLst>
              <a:ext uri="{FF2B5EF4-FFF2-40B4-BE49-F238E27FC236}">
                <a16:creationId xmlns:a16="http://schemas.microsoft.com/office/drawing/2014/main" id="{25F29452-BDA7-3ABD-7954-A9EEDD9EEE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1144" y="1647210"/>
            <a:ext cx="4193628" cy="322712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EXPLICANDO LO QUE ES EL PECADO PARA LOS NIÑOS – Santiago 4:17 | Caminando  con Yeshua (Jesús) – Historias bíblicas para los Niños">
            <a:extLst>
              <a:ext uri="{FF2B5EF4-FFF2-40B4-BE49-F238E27FC236}">
                <a16:creationId xmlns:a16="http://schemas.microsoft.com/office/drawing/2014/main" id="{FD3FD67A-82BF-0A37-3595-E52A54701F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7462" y="1647210"/>
            <a:ext cx="4120055" cy="322712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FD97A07-0124-F934-7835-481AE6C2FD13}"/>
              </a:ext>
            </a:extLst>
          </p:cNvPr>
          <p:cNvSpPr txBox="1"/>
          <p:nvPr/>
        </p:nvSpPr>
        <p:spPr>
          <a:xfrm>
            <a:off x="3487918" y="1701441"/>
            <a:ext cx="575035" cy="3139321"/>
          </a:xfrm>
          <a:prstGeom prst="rect">
            <a:avLst/>
          </a:prstGeom>
          <a:solidFill>
            <a:schemeClr val="accent1">
              <a:lumMod val="20000"/>
              <a:lumOff val="80000"/>
            </a:schemeClr>
          </a:solidFill>
          <a:ln>
            <a:solidFill>
              <a:schemeClr val="accent1">
                <a:lumMod val="40000"/>
                <a:lumOff val="60000"/>
              </a:schemeClr>
            </a:solidFill>
          </a:ln>
        </p:spPr>
        <p:txBody>
          <a:bodyPr wrap="square" rtlCol="0" anchor="ctr" anchorCtr="1">
            <a:spAutoFit/>
          </a:bodyPr>
          <a:lstStyle/>
          <a:p>
            <a:pPr algn="ctr"/>
            <a:r>
              <a:rPr lang="en-US" sz="6600" dirty="0">
                <a:latin typeface="Aharoni" panose="02010803020104030203" pitchFamily="2" charset="-79"/>
                <a:cs typeface="Aharoni" panose="02010803020104030203" pitchFamily="2" charset="-79"/>
              </a:rPr>
              <a:t>SIN</a:t>
            </a:r>
          </a:p>
        </p:txBody>
      </p:sp>
      <p:sp>
        <p:nvSpPr>
          <p:cNvPr id="6" name="TextBox 5">
            <a:extLst>
              <a:ext uri="{FF2B5EF4-FFF2-40B4-BE49-F238E27FC236}">
                <a16:creationId xmlns:a16="http://schemas.microsoft.com/office/drawing/2014/main" id="{3407BF4A-2329-546D-7E3A-6271629004C9}"/>
              </a:ext>
            </a:extLst>
          </p:cNvPr>
          <p:cNvSpPr txBox="1"/>
          <p:nvPr/>
        </p:nvSpPr>
        <p:spPr>
          <a:xfrm>
            <a:off x="1820343" y="3810489"/>
            <a:ext cx="914400" cy="646331"/>
          </a:xfrm>
          <a:prstGeom prst="rect">
            <a:avLst/>
          </a:prstGeom>
          <a:solidFill>
            <a:schemeClr val="accent4">
              <a:lumMod val="50000"/>
            </a:schemeClr>
          </a:solidFill>
          <a:ln>
            <a:solidFill>
              <a:schemeClr val="accent4">
                <a:lumMod val="50000"/>
              </a:schemeClr>
            </a:solidFill>
          </a:ln>
        </p:spPr>
        <p:txBody>
          <a:bodyPr wrap="square" rtlCol="0" anchor="ctr" anchorCtr="1">
            <a:spAutoFit/>
          </a:bodyPr>
          <a:lstStyle/>
          <a:p>
            <a:pPr algn="ctr"/>
            <a:r>
              <a:rPr lang="en-US" dirty="0">
                <a:solidFill>
                  <a:srgbClr val="FF0000"/>
                </a:solidFill>
                <a:latin typeface="Aharoni" panose="02010803020104030203" pitchFamily="2" charset="-79"/>
                <a:cs typeface="Aharoni" panose="02010803020104030203" pitchFamily="2" charset="-79"/>
              </a:rPr>
              <a:t>Man</a:t>
            </a:r>
          </a:p>
          <a:p>
            <a:pPr algn="ctr"/>
            <a:r>
              <a:rPr lang="en-US" dirty="0">
                <a:solidFill>
                  <a:srgbClr val="FF0000"/>
                </a:solidFill>
                <a:latin typeface="Aharoni" panose="02010803020104030203" pitchFamily="2" charset="-79"/>
                <a:cs typeface="Aharoni" panose="02010803020104030203" pitchFamily="2" charset="-79"/>
              </a:rPr>
              <a:t>Death</a:t>
            </a:r>
          </a:p>
        </p:txBody>
      </p:sp>
      <p:sp>
        <p:nvSpPr>
          <p:cNvPr id="7" name="TextBox 6">
            <a:extLst>
              <a:ext uri="{FF2B5EF4-FFF2-40B4-BE49-F238E27FC236}">
                <a16:creationId xmlns:a16="http://schemas.microsoft.com/office/drawing/2014/main" id="{60014A8C-200A-C4F1-1BC9-C91015158C1C}"/>
              </a:ext>
            </a:extLst>
          </p:cNvPr>
          <p:cNvSpPr txBox="1"/>
          <p:nvPr/>
        </p:nvSpPr>
        <p:spPr>
          <a:xfrm>
            <a:off x="4700078" y="3745612"/>
            <a:ext cx="1027521" cy="646331"/>
          </a:xfrm>
          <a:prstGeom prst="rect">
            <a:avLst/>
          </a:prstGeom>
          <a:solidFill>
            <a:schemeClr val="accent4">
              <a:lumMod val="75000"/>
            </a:schemeClr>
          </a:solidFill>
          <a:ln>
            <a:solidFill>
              <a:schemeClr val="accent2">
                <a:lumMod val="75000"/>
              </a:schemeClr>
            </a:solidFill>
          </a:ln>
        </p:spPr>
        <p:txBody>
          <a:bodyPr wrap="square" rtlCol="0" anchor="ctr" anchorCtr="1">
            <a:spAutoFit/>
          </a:bodyPr>
          <a:lstStyle/>
          <a:p>
            <a:r>
              <a:rPr lang="en-US" dirty="0">
                <a:solidFill>
                  <a:srgbClr val="FFFF00"/>
                </a:solidFill>
                <a:latin typeface="Aharoni" panose="02010803020104030203" pitchFamily="2" charset="-79"/>
                <a:cs typeface="Aharoni" panose="02010803020104030203" pitchFamily="2" charset="-79"/>
              </a:rPr>
              <a:t>GOD</a:t>
            </a:r>
          </a:p>
          <a:p>
            <a:r>
              <a:rPr lang="en-US" dirty="0">
                <a:solidFill>
                  <a:srgbClr val="FFFF00"/>
                </a:solidFill>
                <a:latin typeface="Aharoni" panose="02010803020104030203" pitchFamily="2" charset="-79"/>
                <a:cs typeface="Aharoni" panose="02010803020104030203" pitchFamily="2" charset="-79"/>
              </a:rPr>
              <a:t>LIFE</a:t>
            </a:r>
          </a:p>
        </p:txBody>
      </p:sp>
      <p:sp>
        <p:nvSpPr>
          <p:cNvPr id="8" name="TextBox 7">
            <a:extLst>
              <a:ext uri="{FF2B5EF4-FFF2-40B4-BE49-F238E27FC236}">
                <a16:creationId xmlns:a16="http://schemas.microsoft.com/office/drawing/2014/main" id="{5066CCBC-21E6-6653-800D-E3DFA424B7E6}"/>
              </a:ext>
            </a:extLst>
          </p:cNvPr>
          <p:cNvSpPr txBox="1"/>
          <p:nvPr/>
        </p:nvSpPr>
        <p:spPr>
          <a:xfrm>
            <a:off x="6298393" y="3734600"/>
            <a:ext cx="1073367" cy="646331"/>
          </a:xfrm>
          <a:prstGeom prst="rect">
            <a:avLst/>
          </a:prstGeom>
          <a:solidFill>
            <a:schemeClr val="accent4">
              <a:lumMod val="50000"/>
            </a:schemeClr>
          </a:solidFill>
          <a:ln>
            <a:solidFill>
              <a:schemeClr val="accent4">
                <a:lumMod val="50000"/>
              </a:schemeClr>
            </a:solidFill>
          </a:ln>
        </p:spPr>
        <p:txBody>
          <a:bodyPr wrap="square" rtlCol="0" anchor="ctr" anchorCtr="1">
            <a:spAutoFit/>
          </a:bodyPr>
          <a:lstStyle/>
          <a:p>
            <a:pPr algn="ctr"/>
            <a:r>
              <a:rPr lang="en-US" dirty="0">
                <a:solidFill>
                  <a:srgbClr val="FF0000"/>
                </a:solidFill>
                <a:latin typeface="Aharoni" panose="02010803020104030203" pitchFamily="2" charset="-79"/>
                <a:cs typeface="Aharoni" panose="02010803020104030203" pitchFamily="2" charset="-79"/>
              </a:rPr>
              <a:t>Man</a:t>
            </a:r>
          </a:p>
          <a:p>
            <a:pPr algn="ctr"/>
            <a:r>
              <a:rPr lang="en-US" dirty="0">
                <a:solidFill>
                  <a:srgbClr val="FF0000"/>
                </a:solidFill>
                <a:latin typeface="Aharoni" panose="02010803020104030203" pitchFamily="2" charset="-79"/>
                <a:cs typeface="Aharoni" panose="02010803020104030203" pitchFamily="2" charset="-79"/>
              </a:rPr>
              <a:t>Death</a:t>
            </a:r>
          </a:p>
        </p:txBody>
      </p:sp>
      <p:sp>
        <p:nvSpPr>
          <p:cNvPr id="9" name="TextBox 8">
            <a:extLst>
              <a:ext uri="{FF2B5EF4-FFF2-40B4-BE49-F238E27FC236}">
                <a16:creationId xmlns:a16="http://schemas.microsoft.com/office/drawing/2014/main" id="{4193126D-92FE-40F3-B459-E657C11197A6}"/>
              </a:ext>
            </a:extLst>
          </p:cNvPr>
          <p:cNvSpPr txBox="1"/>
          <p:nvPr/>
        </p:nvSpPr>
        <p:spPr>
          <a:xfrm>
            <a:off x="9245368" y="3805301"/>
            <a:ext cx="1027521" cy="646331"/>
          </a:xfrm>
          <a:prstGeom prst="rect">
            <a:avLst/>
          </a:prstGeom>
          <a:solidFill>
            <a:schemeClr val="accent4">
              <a:lumMod val="75000"/>
            </a:schemeClr>
          </a:solidFill>
          <a:ln>
            <a:solidFill>
              <a:schemeClr val="accent2">
                <a:lumMod val="75000"/>
              </a:schemeClr>
            </a:solidFill>
          </a:ln>
        </p:spPr>
        <p:txBody>
          <a:bodyPr wrap="square" rtlCol="0" anchor="ctr" anchorCtr="1">
            <a:spAutoFit/>
          </a:bodyPr>
          <a:lstStyle/>
          <a:p>
            <a:r>
              <a:rPr lang="en-US" dirty="0">
                <a:solidFill>
                  <a:srgbClr val="FFFF00"/>
                </a:solidFill>
                <a:latin typeface="Aharoni" panose="02010803020104030203" pitchFamily="2" charset="-79"/>
                <a:cs typeface="Aharoni" panose="02010803020104030203" pitchFamily="2" charset="-79"/>
              </a:rPr>
              <a:t>GOD</a:t>
            </a:r>
          </a:p>
          <a:p>
            <a:r>
              <a:rPr lang="en-US" dirty="0">
                <a:solidFill>
                  <a:srgbClr val="FFFF00"/>
                </a:solidFill>
                <a:latin typeface="Aharoni" panose="02010803020104030203" pitchFamily="2" charset="-79"/>
                <a:cs typeface="Aharoni" panose="02010803020104030203" pitchFamily="2" charset="-79"/>
              </a:rPr>
              <a:t>LIFE</a:t>
            </a:r>
          </a:p>
        </p:txBody>
      </p:sp>
    </p:spTree>
    <p:extLst>
      <p:ext uri="{BB962C8B-B14F-4D97-AF65-F5344CB8AC3E}">
        <p14:creationId xmlns:p14="http://schemas.microsoft.com/office/powerpoint/2010/main" val="3474801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nodeType="withEffect">
                                  <p:stCondLst>
                                    <p:cond delay="0"/>
                                  </p:stCondLst>
                                  <p:childTnLst>
                                    <p:set>
                                      <p:cBhvr>
                                        <p:cTn id="16" dur="1" fill="hold">
                                          <p:stCondLst>
                                            <p:cond delay="0"/>
                                          </p:stCondLst>
                                        </p:cTn>
                                        <p:tgtEl>
                                          <p:spTgt spid="4098"/>
                                        </p:tgtEl>
                                        <p:attrNameLst>
                                          <p:attrName>style.visibility</p:attrName>
                                        </p:attrNameLst>
                                      </p:cBhvr>
                                      <p:to>
                                        <p:strVal val="visible"/>
                                      </p:to>
                                    </p:set>
                                    <p:animEffect transition="in" filter="fade">
                                      <p:cBhvr>
                                        <p:cTn id="17" dur="500"/>
                                        <p:tgtEl>
                                          <p:spTgt spid="409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nodeType="withEffect">
                                  <p:stCondLst>
                                    <p:cond delay="0"/>
                                  </p:stCondLst>
                                  <p:childTnLst>
                                    <p:set>
                                      <p:cBhvr>
                                        <p:cTn id="25" dur="1" fill="hold">
                                          <p:stCondLst>
                                            <p:cond delay="0"/>
                                          </p:stCondLst>
                                        </p:cTn>
                                        <p:tgtEl>
                                          <p:spTgt spid="4100"/>
                                        </p:tgtEl>
                                        <p:attrNameLst>
                                          <p:attrName>style.visibility</p:attrName>
                                        </p:attrNameLst>
                                      </p:cBhvr>
                                      <p:to>
                                        <p:strVal val="visible"/>
                                      </p:to>
                                    </p:set>
                                    <p:animEffect transition="in" filter="fade">
                                      <p:cBhvr>
                                        <p:cTn id="26" dur="500"/>
                                        <p:tgtEl>
                                          <p:spTgt spid="410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1000"/>
                                        <p:tgtEl>
                                          <p:spTgt spid="3"/>
                                        </p:tgtEl>
                                      </p:cBhvr>
                                    </p:animEffect>
                                    <p:anim calcmode="lin" valueType="num">
                                      <p:cBhvr>
                                        <p:cTn id="38" dur="1000" fill="hold"/>
                                        <p:tgtEl>
                                          <p:spTgt spid="3"/>
                                        </p:tgtEl>
                                        <p:attrNameLst>
                                          <p:attrName>ppt_x</p:attrName>
                                        </p:attrNameLst>
                                      </p:cBhvr>
                                      <p:tavLst>
                                        <p:tav tm="0">
                                          <p:val>
                                            <p:strVal val="#ppt_x"/>
                                          </p:val>
                                        </p:tav>
                                        <p:tav tm="100000">
                                          <p:val>
                                            <p:strVal val="#ppt_x"/>
                                          </p:val>
                                        </p:tav>
                                      </p:tavLst>
                                    </p:anim>
                                    <p:anim calcmode="lin" valueType="num">
                                      <p:cBhvr>
                                        <p:cTn id="3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6" grpId="0" animBg="1"/>
      <p:bldP spid="7"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5748C-BBE9-446B-B49D-8E308F6899B3}"/>
              </a:ext>
            </a:extLst>
          </p:cNvPr>
          <p:cNvSpPr>
            <a:spLocks noGrp="1"/>
          </p:cNvSpPr>
          <p:nvPr>
            <p:ph type="title"/>
          </p:nvPr>
        </p:nvSpPr>
        <p:spPr>
          <a:xfrm>
            <a:off x="4055402" y="0"/>
            <a:ext cx="4081195" cy="634259"/>
          </a:xfrm>
        </p:spPr>
        <p:txBody>
          <a:bodyPr>
            <a:normAutofit/>
          </a:bodyPr>
          <a:lstStyle/>
          <a:p>
            <a:r>
              <a:rPr lang="en-US" sz="3200" b="1" dirty="0"/>
              <a:t>How is Jesus a light? </a:t>
            </a:r>
            <a:endParaRPr lang="es-419" sz="3200" dirty="0"/>
          </a:p>
        </p:txBody>
      </p:sp>
      <p:sp>
        <p:nvSpPr>
          <p:cNvPr id="5" name="TextBox 4">
            <a:extLst>
              <a:ext uri="{FF2B5EF4-FFF2-40B4-BE49-F238E27FC236}">
                <a16:creationId xmlns:a16="http://schemas.microsoft.com/office/drawing/2014/main" id="{B5855581-25E4-CF13-7EDC-D2056EFE4C5B}"/>
              </a:ext>
            </a:extLst>
          </p:cNvPr>
          <p:cNvSpPr txBox="1"/>
          <p:nvPr/>
        </p:nvSpPr>
        <p:spPr>
          <a:xfrm>
            <a:off x="1923393" y="1277835"/>
            <a:ext cx="6190592" cy="1785104"/>
          </a:xfrm>
          <a:prstGeom prst="rect">
            <a:avLst/>
          </a:prstGeom>
          <a:noFill/>
          <a:ln>
            <a:solidFill>
              <a:schemeClr val="bg2"/>
            </a:solidFill>
          </a:ln>
        </p:spPr>
        <p:txBody>
          <a:bodyPr wrap="square" rtlCol="0" anchor="ctr" anchorCtr="1">
            <a:spAutoFit/>
          </a:bodyPr>
          <a:lstStyle/>
          <a:p>
            <a:pPr marL="203200" marR="2376805" algn="ctr"/>
            <a:r>
              <a:rPr lang="en-US" sz="2200" b="1" dirty="0">
                <a:solidFill>
                  <a:schemeClr val="accent1">
                    <a:lumMod val="75000"/>
                  </a:schemeClr>
                </a:solidFill>
                <a:latin typeface="+mj-lt"/>
                <a:ea typeface="+mj-ea"/>
                <a:cs typeface="+mj-cs"/>
              </a:rPr>
              <a:t>With His words and His life, Jesus lights the path to eternity showing us how to love God and our neighbor. </a:t>
            </a:r>
            <a:endParaRPr lang="es-ES" sz="2200" b="1" dirty="0">
              <a:solidFill>
                <a:schemeClr val="accent1">
                  <a:lumMod val="75000"/>
                </a:schemeClr>
              </a:solidFill>
              <a:latin typeface="+mj-lt"/>
              <a:ea typeface="+mj-ea"/>
              <a:cs typeface="+mj-cs"/>
            </a:endParaRPr>
          </a:p>
        </p:txBody>
      </p:sp>
      <p:sp>
        <p:nvSpPr>
          <p:cNvPr id="6" name="TextBox 5">
            <a:extLst>
              <a:ext uri="{FF2B5EF4-FFF2-40B4-BE49-F238E27FC236}">
                <a16:creationId xmlns:a16="http://schemas.microsoft.com/office/drawing/2014/main" id="{A9D554B5-48BF-1732-437E-75B2DDEAC041}"/>
              </a:ext>
            </a:extLst>
          </p:cNvPr>
          <p:cNvSpPr txBox="1"/>
          <p:nvPr/>
        </p:nvSpPr>
        <p:spPr>
          <a:xfrm>
            <a:off x="4519448" y="5214770"/>
            <a:ext cx="7945821" cy="1107996"/>
          </a:xfrm>
          <a:prstGeom prst="rect">
            <a:avLst/>
          </a:prstGeom>
          <a:noFill/>
          <a:ln>
            <a:solidFill>
              <a:schemeClr val="bg2"/>
            </a:solidFill>
          </a:ln>
        </p:spPr>
        <p:txBody>
          <a:bodyPr wrap="square" rtlCol="0" anchor="ctr" anchorCtr="1">
            <a:spAutoFit/>
          </a:bodyPr>
          <a:lstStyle/>
          <a:p>
            <a:pPr marL="203200" marR="2376805" algn="ctr"/>
            <a:r>
              <a:rPr lang="en-US" sz="2200" b="1" dirty="0">
                <a:solidFill>
                  <a:schemeClr val="accent1">
                    <a:lumMod val="75000"/>
                  </a:schemeClr>
                </a:solidFill>
                <a:latin typeface="+mj-lt"/>
                <a:ea typeface="+mj-ea"/>
                <a:cs typeface="+mj-cs"/>
              </a:rPr>
              <a:t>His presence in the Eucharist unites us to God and fills us with the Holy Spirit and the warmth of His love</a:t>
            </a:r>
            <a:r>
              <a:rPr lang="es-ES" sz="2200" b="1" dirty="0">
                <a:solidFill>
                  <a:schemeClr val="accent1">
                    <a:lumMod val="75000"/>
                  </a:schemeClr>
                </a:solidFill>
                <a:latin typeface="+mj-lt"/>
                <a:ea typeface="+mj-ea"/>
                <a:cs typeface="+mj-cs"/>
              </a:rPr>
              <a:t>.</a:t>
            </a:r>
            <a:endParaRPr lang="en-US" sz="2200" b="1" dirty="0">
              <a:solidFill>
                <a:schemeClr val="accent1">
                  <a:lumMod val="75000"/>
                </a:schemeClr>
              </a:solidFill>
              <a:latin typeface="+mj-lt"/>
              <a:ea typeface="+mj-ea"/>
              <a:cs typeface="+mj-cs"/>
            </a:endParaRPr>
          </a:p>
        </p:txBody>
      </p:sp>
      <p:pic>
        <p:nvPicPr>
          <p:cNvPr id="5122" name="Picture 2" descr="Las mejores 19 ideas de El yo soy | dibujos fano, catequesis, dibujos de  jesús">
            <a:extLst>
              <a:ext uri="{FF2B5EF4-FFF2-40B4-BE49-F238E27FC236}">
                <a16:creationId xmlns:a16="http://schemas.microsoft.com/office/drawing/2014/main" id="{1AD81250-52F5-D73A-1B27-6A206AE1FA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936887"/>
            <a:ext cx="5268178" cy="394006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4" name="Picture 4" descr="Misa Con Niños Sagrado Corazón de Jesús, Gpe N.L. - &quot;La Eucaristía es mi  autopista al Cielo.&quot; | Facebook">
            <a:extLst>
              <a:ext uri="{FF2B5EF4-FFF2-40B4-BE49-F238E27FC236}">
                <a16:creationId xmlns:a16="http://schemas.microsoft.com/office/drawing/2014/main" id="{D5C8250A-09F6-D607-DA69-AC6E3C85BB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4681" y="3403885"/>
            <a:ext cx="2510987" cy="335229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5504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122"/>
                                        </p:tgtEl>
                                        <p:attrNameLst>
                                          <p:attrName>style.visibility</p:attrName>
                                        </p:attrNameLst>
                                      </p:cBhvr>
                                      <p:to>
                                        <p:strVal val="visible"/>
                                      </p:to>
                                    </p:set>
                                    <p:animEffect transition="in" filter="fade">
                                      <p:cBhvr>
                                        <p:cTn id="14" dur="500"/>
                                        <p:tgtEl>
                                          <p:spTgt spid="5122"/>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124"/>
                                        </p:tgtEl>
                                        <p:attrNameLst>
                                          <p:attrName>style.visibility</p:attrName>
                                        </p:attrNameLst>
                                      </p:cBhvr>
                                      <p:to>
                                        <p:strVal val="visible"/>
                                      </p:to>
                                    </p:set>
                                    <p:animEffect transition="in" filter="fade">
                                      <p:cBhvr>
                                        <p:cTn id="24" dur="500"/>
                                        <p:tgtEl>
                                          <p:spTgt spid="5124"/>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Lst>
  </p:timing>
</p:sld>
</file>

<file path=ppt/theme/theme1.xml><?xml version="1.0" encoding="utf-8"?>
<a:theme xmlns:a="http://schemas.openxmlformats.org/drawingml/2006/main" name="Cloud skipper design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2"/>
        </a:lnRef>
        <a:fillRef idx="0">
          <a:schemeClr val="accent2"/>
        </a:fillRef>
        <a:effectRef idx="0">
          <a:schemeClr val="accent2"/>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Cloud skipper design slides.potx" id="{A839CB2D-CAF8-4C90-9E08-F1ACA2C5BDD5}" vid="{4C3DFA96-B4CF-43D6-AFA3-6C4764C0CDA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TotalTime>
  <Words>458</Words>
  <Application>Microsoft Office PowerPoint</Application>
  <PresentationFormat>Widescreen</PresentationFormat>
  <Paragraphs>56</Paragraphs>
  <Slides>16</Slides>
  <Notes>0</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Aharoni</vt:lpstr>
      <vt:lpstr>Arial</vt:lpstr>
      <vt:lpstr>Calibri</vt:lpstr>
      <vt:lpstr>Cambria</vt:lpstr>
      <vt:lpstr>Caprica Script Upr Personal Use</vt:lpstr>
      <vt:lpstr>Cavolini</vt:lpstr>
      <vt:lpstr>Cloud skipper design template</vt:lpstr>
      <vt:lpstr>Ministry Friends of Jesus and Mary</vt:lpstr>
      <vt:lpstr>The Presentation in the Temple- Luke 2, 22-32</vt:lpstr>
      <vt:lpstr>PowerPoint Presentation</vt:lpstr>
      <vt:lpstr>Why did Joseph and Mary go to the temple in Jerusalem?  </vt:lpstr>
      <vt:lpstr>Did the Virgin Mary have any sins?</vt:lpstr>
      <vt:lpstr>What happened in the temple?</vt:lpstr>
      <vt:lpstr>What does Simeon say about Jesus? </vt:lpstr>
      <vt:lpstr>From what does Jesus save us? </vt:lpstr>
      <vt:lpstr>How is Jesus a light? </vt:lpstr>
      <vt:lpstr>How can we take that light to everyone in our life?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Ministerio Amigos de Jesús y María</dc:title>
  <dc:creator>Maria Varona</dc:creator>
  <cp:lastModifiedBy>Maria Varona</cp:lastModifiedBy>
  <cp:revision>16</cp:revision>
  <dcterms:modified xsi:type="dcterms:W3CDTF">2025-01-29T04:00:49Z</dcterms:modified>
</cp:coreProperties>
</file>