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
  </p:notesMasterIdLst>
  <p:sldIdLst>
    <p:sldId id="257" r:id="rId2"/>
    <p:sldId id="470" r:id="rId3"/>
    <p:sldId id="471" r:id="rId4"/>
    <p:sldId id="262" r:id="rId5"/>
    <p:sldId id="486" r:id="rId6"/>
    <p:sldId id="491" r:id="rId7"/>
    <p:sldId id="493" r:id="rId8"/>
    <p:sldId id="494" r:id="rId9"/>
    <p:sldId id="492" r:id="rId10"/>
    <p:sldId id="495" r:id="rId11"/>
    <p:sldId id="496" r:id="rId12"/>
    <p:sldId id="497" r:id="rId13"/>
    <p:sldId id="269" r:id="rId1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F98"/>
    <a:srgbClr val="F1F1F1"/>
    <a:srgbClr val="B1BBCA"/>
    <a:srgbClr val="E4002B"/>
    <a:srgbClr val="1D4F91"/>
    <a:srgbClr val="A4A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8" autoAdjust="0"/>
    <p:restoredTop sz="55162" autoAdjust="0"/>
  </p:normalViewPr>
  <p:slideViewPr>
    <p:cSldViewPr snapToGrid="0">
      <p:cViewPr varScale="1">
        <p:scale>
          <a:sx n="38" d="100"/>
          <a:sy n="38" d="100"/>
        </p:scale>
        <p:origin x="1938" y="252"/>
      </p:cViewPr>
      <p:guideLst/>
    </p:cSldViewPr>
  </p:slideViewPr>
  <p:notesTextViewPr>
    <p:cViewPr>
      <p:scale>
        <a:sx n="3" d="2"/>
        <a:sy n="3" d="2"/>
      </p:scale>
      <p:origin x="0" y="-6"/>
    </p:cViewPr>
  </p:notesTextViewPr>
  <p:sorterViewPr>
    <p:cViewPr>
      <p:scale>
        <a:sx n="100" d="100"/>
        <a:sy n="100" d="100"/>
      </p:scale>
      <p:origin x="0" y="-6948"/>
    </p:cViewPr>
  </p:sorterViewPr>
  <p:notesViewPr>
    <p:cSldViewPr snapToGrid="0">
      <p:cViewPr>
        <p:scale>
          <a:sx n="66" d="100"/>
          <a:sy n="66" d="100"/>
        </p:scale>
        <p:origin x="1452"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teve.Lambert\Downloads\Event%20Type%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AU" sz="2000" b="1" i="0" baseline="0" dirty="0">
                <a:solidFill>
                  <a:srgbClr val="FF0000"/>
                </a:solidFill>
                <a:effectLst/>
              </a:rPr>
              <a:t>Total Recordable Incident Frequency Rate Chart </a:t>
            </a:r>
            <a:endParaRPr lang="en-AU" sz="2000" b="1" dirty="0">
              <a:solidFill>
                <a:srgbClr val="FF0000"/>
              </a:solidFill>
              <a:effectLst/>
            </a:endParaRPr>
          </a:p>
        </c:rich>
      </c:tx>
      <c:layout>
        <c:manualLayout>
          <c:xMode val="edge"/>
          <c:yMode val="edge"/>
          <c:x val="6.0882514077128759E-3"/>
          <c:y val="1.1083035058607003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manualLayout>
          <c:layoutTarget val="inner"/>
          <c:xMode val="edge"/>
          <c:yMode val="edge"/>
          <c:x val="2.8845037719874629E-2"/>
          <c:y val="0.10239233911268965"/>
          <c:w val="0.86587464725665431"/>
          <c:h val="0.84412746749906242"/>
        </c:manualLayout>
      </c:layout>
      <c:barChart>
        <c:barDir val="col"/>
        <c:grouping val="clustered"/>
        <c:varyColors val="0"/>
        <c:ser>
          <c:idx val="2"/>
          <c:order val="1"/>
          <c:tx>
            <c:strRef>
              <c:f>Sheet1!$B$1</c:f>
              <c:strCache>
                <c:ptCount val="1"/>
                <c:pt idx="0">
                  <c:v>Hours</c:v>
                </c:pt>
              </c:strCache>
            </c:strRef>
          </c:tx>
          <c:spPr>
            <a:solidFill>
              <a:schemeClr val="bg2">
                <a:lumMod val="90000"/>
                <a:alpha val="31000"/>
              </a:schemeClr>
            </a:solidFill>
            <a:ln>
              <a:solidFill>
                <a:schemeClr val="accent1">
                  <a:alpha val="40000"/>
                </a:schemeClr>
              </a:solidFill>
            </a:ln>
            <a:effectLst/>
          </c:spPr>
          <c:invertIfNegative val="0"/>
          <c:cat>
            <c:numRef>
              <c:f>Sheet1!$A$2:$A$114</c:f>
              <c:numCache>
                <c:formatCode>mmm\-yy</c:formatCode>
                <c:ptCount val="113"/>
                <c:pt idx="0">
                  <c:v>42430</c:v>
                </c:pt>
                <c:pt idx="1">
                  <c:v>42461</c:v>
                </c:pt>
                <c:pt idx="2">
                  <c:v>42491</c:v>
                </c:pt>
                <c:pt idx="3">
                  <c:v>42522</c:v>
                </c:pt>
                <c:pt idx="4">
                  <c:v>42552</c:v>
                </c:pt>
                <c:pt idx="5">
                  <c:v>42583</c:v>
                </c:pt>
                <c:pt idx="6">
                  <c:v>42614</c:v>
                </c:pt>
                <c:pt idx="7">
                  <c:v>42644</c:v>
                </c:pt>
                <c:pt idx="8">
                  <c:v>42675</c:v>
                </c:pt>
                <c:pt idx="9">
                  <c:v>42705</c:v>
                </c:pt>
                <c:pt idx="10">
                  <c:v>42736</c:v>
                </c:pt>
                <c:pt idx="11">
                  <c:v>42767</c:v>
                </c:pt>
                <c:pt idx="12">
                  <c:v>42795</c:v>
                </c:pt>
                <c:pt idx="13">
                  <c:v>42826</c:v>
                </c:pt>
                <c:pt idx="14">
                  <c:v>42856</c:v>
                </c:pt>
                <c:pt idx="15">
                  <c:v>42887</c:v>
                </c:pt>
                <c:pt idx="16">
                  <c:v>42917</c:v>
                </c:pt>
                <c:pt idx="17">
                  <c:v>42948</c:v>
                </c:pt>
                <c:pt idx="18">
                  <c:v>42979</c:v>
                </c:pt>
                <c:pt idx="19">
                  <c:v>43009</c:v>
                </c:pt>
                <c:pt idx="20">
                  <c:v>43040</c:v>
                </c:pt>
                <c:pt idx="21">
                  <c:v>43070</c:v>
                </c:pt>
                <c:pt idx="22">
                  <c:v>43101</c:v>
                </c:pt>
                <c:pt idx="23">
                  <c:v>43132</c:v>
                </c:pt>
                <c:pt idx="24">
                  <c:v>43160</c:v>
                </c:pt>
                <c:pt idx="25">
                  <c:v>43191</c:v>
                </c:pt>
                <c:pt idx="26">
                  <c:v>43221</c:v>
                </c:pt>
                <c:pt idx="27">
                  <c:v>43252</c:v>
                </c:pt>
                <c:pt idx="28">
                  <c:v>43282</c:v>
                </c:pt>
                <c:pt idx="29">
                  <c:v>43313</c:v>
                </c:pt>
                <c:pt idx="30">
                  <c:v>43344</c:v>
                </c:pt>
                <c:pt idx="31">
                  <c:v>43374</c:v>
                </c:pt>
                <c:pt idx="32">
                  <c:v>43405</c:v>
                </c:pt>
                <c:pt idx="33">
                  <c:v>43435</c:v>
                </c:pt>
                <c:pt idx="34">
                  <c:v>43466</c:v>
                </c:pt>
                <c:pt idx="35">
                  <c:v>43497</c:v>
                </c:pt>
                <c:pt idx="36">
                  <c:v>43525</c:v>
                </c:pt>
                <c:pt idx="37">
                  <c:v>43556</c:v>
                </c:pt>
                <c:pt idx="38">
                  <c:v>43586</c:v>
                </c:pt>
                <c:pt idx="39">
                  <c:v>43617</c:v>
                </c:pt>
                <c:pt idx="40">
                  <c:v>43647</c:v>
                </c:pt>
                <c:pt idx="41">
                  <c:v>43678</c:v>
                </c:pt>
                <c:pt idx="42">
                  <c:v>43709</c:v>
                </c:pt>
                <c:pt idx="43">
                  <c:v>43739</c:v>
                </c:pt>
                <c:pt idx="44">
                  <c:v>43770</c:v>
                </c:pt>
                <c:pt idx="45">
                  <c:v>43800</c:v>
                </c:pt>
                <c:pt idx="46">
                  <c:v>43831</c:v>
                </c:pt>
                <c:pt idx="47">
                  <c:v>43862</c:v>
                </c:pt>
                <c:pt idx="48">
                  <c:v>43891</c:v>
                </c:pt>
                <c:pt idx="49">
                  <c:v>43922</c:v>
                </c:pt>
                <c:pt idx="50">
                  <c:v>43952</c:v>
                </c:pt>
                <c:pt idx="51">
                  <c:v>43983</c:v>
                </c:pt>
                <c:pt idx="52">
                  <c:v>44013</c:v>
                </c:pt>
                <c:pt idx="53">
                  <c:v>44044</c:v>
                </c:pt>
                <c:pt idx="54">
                  <c:v>44075</c:v>
                </c:pt>
                <c:pt idx="55">
                  <c:v>44105</c:v>
                </c:pt>
                <c:pt idx="56">
                  <c:v>44136</c:v>
                </c:pt>
                <c:pt idx="57">
                  <c:v>44166</c:v>
                </c:pt>
                <c:pt idx="58">
                  <c:v>44197</c:v>
                </c:pt>
                <c:pt idx="59">
                  <c:v>44228</c:v>
                </c:pt>
                <c:pt idx="60">
                  <c:v>44256</c:v>
                </c:pt>
                <c:pt idx="61">
                  <c:v>44287</c:v>
                </c:pt>
                <c:pt idx="62">
                  <c:v>44317</c:v>
                </c:pt>
                <c:pt idx="63">
                  <c:v>44348</c:v>
                </c:pt>
                <c:pt idx="64">
                  <c:v>44378</c:v>
                </c:pt>
                <c:pt idx="65">
                  <c:v>44409</c:v>
                </c:pt>
                <c:pt idx="66">
                  <c:v>44440</c:v>
                </c:pt>
                <c:pt idx="67">
                  <c:v>44470</c:v>
                </c:pt>
                <c:pt idx="68">
                  <c:v>44501</c:v>
                </c:pt>
                <c:pt idx="69">
                  <c:v>44531</c:v>
                </c:pt>
                <c:pt idx="70">
                  <c:v>44562</c:v>
                </c:pt>
                <c:pt idx="71">
                  <c:v>44593</c:v>
                </c:pt>
                <c:pt idx="72">
                  <c:v>44621</c:v>
                </c:pt>
                <c:pt idx="73">
                  <c:v>44652</c:v>
                </c:pt>
                <c:pt idx="74">
                  <c:v>44682</c:v>
                </c:pt>
                <c:pt idx="75">
                  <c:v>44713</c:v>
                </c:pt>
                <c:pt idx="76">
                  <c:v>44743</c:v>
                </c:pt>
                <c:pt idx="77">
                  <c:v>44774</c:v>
                </c:pt>
                <c:pt idx="78">
                  <c:v>44805</c:v>
                </c:pt>
                <c:pt idx="79">
                  <c:v>44835</c:v>
                </c:pt>
                <c:pt idx="80">
                  <c:v>44866</c:v>
                </c:pt>
                <c:pt idx="81">
                  <c:v>44896</c:v>
                </c:pt>
                <c:pt idx="82">
                  <c:v>44927</c:v>
                </c:pt>
                <c:pt idx="83">
                  <c:v>44958</c:v>
                </c:pt>
                <c:pt idx="84">
                  <c:v>44986</c:v>
                </c:pt>
                <c:pt idx="85">
                  <c:v>45017</c:v>
                </c:pt>
                <c:pt idx="86">
                  <c:v>45047</c:v>
                </c:pt>
                <c:pt idx="87">
                  <c:v>45078</c:v>
                </c:pt>
                <c:pt idx="88">
                  <c:v>45108</c:v>
                </c:pt>
                <c:pt idx="89">
                  <c:v>45139</c:v>
                </c:pt>
                <c:pt idx="90">
                  <c:v>45170</c:v>
                </c:pt>
                <c:pt idx="91">
                  <c:v>45200</c:v>
                </c:pt>
                <c:pt idx="92">
                  <c:v>45231</c:v>
                </c:pt>
                <c:pt idx="93">
                  <c:v>45261</c:v>
                </c:pt>
                <c:pt idx="94">
                  <c:v>45292</c:v>
                </c:pt>
                <c:pt idx="95">
                  <c:v>45323</c:v>
                </c:pt>
                <c:pt idx="96">
                  <c:v>45352</c:v>
                </c:pt>
                <c:pt idx="97">
                  <c:v>45383</c:v>
                </c:pt>
                <c:pt idx="98">
                  <c:v>45413</c:v>
                </c:pt>
                <c:pt idx="99">
                  <c:v>45444</c:v>
                </c:pt>
                <c:pt idx="100">
                  <c:v>45474</c:v>
                </c:pt>
                <c:pt idx="101">
                  <c:v>45505</c:v>
                </c:pt>
                <c:pt idx="102">
                  <c:v>45536</c:v>
                </c:pt>
                <c:pt idx="103">
                  <c:v>45566</c:v>
                </c:pt>
                <c:pt idx="104">
                  <c:v>45597</c:v>
                </c:pt>
                <c:pt idx="105">
                  <c:v>45627</c:v>
                </c:pt>
                <c:pt idx="106">
                  <c:v>45658</c:v>
                </c:pt>
                <c:pt idx="107">
                  <c:v>45689</c:v>
                </c:pt>
                <c:pt idx="108">
                  <c:v>45717</c:v>
                </c:pt>
                <c:pt idx="109">
                  <c:v>45748</c:v>
                </c:pt>
                <c:pt idx="110">
                  <c:v>45778</c:v>
                </c:pt>
                <c:pt idx="111">
                  <c:v>45809</c:v>
                </c:pt>
                <c:pt idx="112">
                  <c:v>45839</c:v>
                </c:pt>
              </c:numCache>
            </c:numRef>
          </c:cat>
          <c:val>
            <c:numRef>
              <c:f>Sheet1!$B$2:$B$114</c:f>
              <c:numCache>
                <c:formatCode>General</c:formatCode>
                <c:ptCount val="113"/>
                <c:pt idx="0">
                  <c:v>0</c:v>
                </c:pt>
                <c:pt idx="1">
                  <c:v>0</c:v>
                </c:pt>
                <c:pt idx="2">
                  <c:v>0</c:v>
                </c:pt>
                <c:pt idx="3">
                  <c:v>0</c:v>
                </c:pt>
                <c:pt idx="4">
                  <c:v>0</c:v>
                </c:pt>
                <c:pt idx="5">
                  <c:v>10892</c:v>
                </c:pt>
                <c:pt idx="6">
                  <c:v>60332</c:v>
                </c:pt>
                <c:pt idx="7">
                  <c:v>117292</c:v>
                </c:pt>
                <c:pt idx="8">
                  <c:v>180612</c:v>
                </c:pt>
                <c:pt idx="9">
                  <c:v>245666</c:v>
                </c:pt>
                <c:pt idx="10">
                  <c:v>314672</c:v>
                </c:pt>
                <c:pt idx="11">
                  <c:v>363018</c:v>
                </c:pt>
                <c:pt idx="12">
                  <c:v>418714</c:v>
                </c:pt>
                <c:pt idx="13">
                  <c:v>469122</c:v>
                </c:pt>
                <c:pt idx="14">
                  <c:v>520632</c:v>
                </c:pt>
                <c:pt idx="15">
                  <c:v>567662</c:v>
                </c:pt>
                <c:pt idx="16">
                  <c:v>593942</c:v>
                </c:pt>
                <c:pt idx="17">
                  <c:v>624470</c:v>
                </c:pt>
                <c:pt idx="18">
                  <c:v>664510</c:v>
                </c:pt>
                <c:pt idx="19">
                  <c:v>710766</c:v>
                </c:pt>
                <c:pt idx="20">
                  <c:v>765614</c:v>
                </c:pt>
                <c:pt idx="21">
                  <c:v>824550</c:v>
                </c:pt>
                <c:pt idx="22">
                  <c:v>882514</c:v>
                </c:pt>
                <c:pt idx="23">
                  <c:v>932122</c:v>
                </c:pt>
                <c:pt idx="24">
                  <c:v>975706</c:v>
                </c:pt>
                <c:pt idx="25">
                  <c:v>1022170</c:v>
                </c:pt>
                <c:pt idx="26">
                  <c:v>1070338</c:v>
                </c:pt>
                <c:pt idx="27">
                  <c:v>1117294</c:v>
                </c:pt>
                <c:pt idx="28">
                  <c:v>1172088</c:v>
                </c:pt>
                <c:pt idx="29">
                  <c:v>1231510</c:v>
                </c:pt>
                <c:pt idx="30">
                  <c:v>1287062</c:v>
                </c:pt>
                <c:pt idx="31">
                  <c:v>1344010</c:v>
                </c:pt>
                <c:pt idx="32">
                  <c:v>1401582</c:v>
                </c:pt>
                <c:pt idx="33">
                  <c:v>1463382</c:v>
                </c:pt>
                <c:pt idx="34">
                  <c:v>1524628</c:v>
                </c:pt>
                <c:pt idx="35">
                  <c:v>1580496</c:v>
                </c:pt>
                <c:pt idx="36">
                  <c:v>1640996</c:v>
                </c:pt>
                <c:pt idx="37">
                  <c:v>1708396</c:v>
                </c:pt>
                <c:pt idx="38">
                  <c:v>1774788</c:v>
                </c:pt>
                <c:pt idx="39">
                  <c:v>1832984</c:v>
                </c:pt>
                <c:pt idx="40">
                  <c:v>1892720</c:v>
                </c:pt>
                <c:pt idx="41">
                  <c:v>1954620</c:v>
                </c:pt>
                <c:pt idx="42">
                  <c:v>2009080</c:v>
                </c:pt>
                <c:pt idx="43">
                  <c:v>2062738</c:v>
                </c:pt>
                <c:pt idx="44">
                  <c:v>2116090</c:v>
                </c:pt>
                <c:pt idx="45">
                  <c:v>2165998</c:v>
                </c:pt>
                <c:pt idx="46">
                  <c:v>2217080</c:v>
                </c:pt>
                <c:pt idx="47">
                  <c:v>2268148</c:v>
                </c:pt>
                <c:pt idx="48">
                  <c:v>2315568</c:v>
                </c:pt>
                <c:pt idx="49">
                  <c:v>2332796</c:v>
                </c:pt>
                <c:pt idx="50">
                  <c:v>2346380</c:v>
                </c:pt>
                <c:pt idx="51">
                  <c:v>2363384</c:v>
                </c:pt>
                <c:pt idx="52">
                  <c:v>2380504</c:v>
                </c:pt>
                <c:pt idx="53">
                  <c:v>2397672</c:v>
                </c:pt>
                <c:pt idx="54">
                  <c:v>2411944</c:v>
                </c:pt>
                <c:pt idx="55">
                  <c:v>2423948</c:v>
                </c:pt>
                <c:pt idx="56">
                  <c:v>2431892</c:v>
                </c:pt>
                <c:pt idx="57">
                  <c:v>2440668</c:v>
                </c:pt>
                <c:pt idx="58">
                  <c:v>2447582</c:v>
                </c:pt>
                <c:pt idx="59">
                  <c:v>2455276</c:v>
                </c:pt>
                <c:pt idx="60">
                  <c:v>2466284</c:v>
                </c:pt>
                <c:pt idx="61">
                  <c:v>2475404</c:v>
                </c:pt>
                <c:pt idx="62">
                  <c:v>2485040</c:v>
                </c:pt>
                <c:pt idx="63">
                  <c:v>2493656</c:v>
                </c:pt>
                <c:pt idx="64">
                  <c:v>2508588</c:v>
                </c:pt>
                <c:pt idx="65">
                  <c:v>2531792</c:v>
                </c:pt>
                <c:pt idx="66">
                  <c:v>2562612</c:v>
                </c:pt>
                <c:pt idx="67">
                  <c:v>2591612</c:v>
                </c:pt>
                <c:pt idx="68">
                  <c:v>2624576</c:v>
                </c:pt>
                <c:pt idx="69">
                  <c:v>2662712</c:v>
                </c:pt>
                <c:pt idx="70">
                  <c:v>2701508</c:v>
                </c:pt>
                <c:pt idx="71">
                  <c:v>2738732</c:v>
                </c:pt>
                <c:pt idx="72">
                  <c:v>2777052</c:v>
                </c:pt>
                <c:pt idx="73">
                  <c:v>2809528</c:v>
                </c:pt>
                <c:pt idx="74">
                  <c:v>2847524</c:v>
                </c:pt>
                <c:pt idx="75">
                  <c:v>2883978</c:v>
                </c:pt>
                <c:pt idx="76">
                  <c:v>2919798</c:v>
                </c:pt>
                <c:pt idx="77">
                  <c:v>2955565</c:v>
                </c:pt>
                <c:pt idx="78">
                  <c:v>2992657</c:v>
                </c:pt>
                <c:pt idx="79">
                  <c:v>3027105</c:v>
                </c:pt>
                <c:pt idx="80">
                  <c:v>3055855</c:v>
                </c:pt>
                <c:pt idx="81">
                  <c:v>3074091</c:v>
                </c:pt>
                <c:pt idx="82">
                  <c:v>3097375</c:v>
                </c:pt>
                <c:pt idx="83">
                  <c:v>3123135</c:v>
                </c:pt>
                <c:pt idx="84">
                  <c:v>3159295</c:v>
                </c:pt>
                <c:pt idx="85">
                  <c:v>3195503</c:v>
                </c:pt>
                <c:pt idx="86">
                  <c:v>3236187</c:v>
                </c:pt>
                <c:pt idx="87">
                  <c:v>3276307</c:v>
                </c:pt>
                <c:pt idx="88">
                  <c:v>3313399</c:v>
                </c:pt>
                <c:pt idx="89">
                  <c:v>3353511</c:v>
                </c:pt>
                <c:pt idx="90">
                  <c:v>3391671</c:v>
                </c:pt>
                <c:pt idx="91">
                  <c:v>3431283</c:v>
                </c:pt>
                <c:pt idx="92">
                  <c:v>3471459</c:v>
                </c:pt>
                <c:pt idx="93">
                  <c:v>3503991</c:v>
                </c:pt>
                <c:pt idx="94">
                  <c:v>3548607</c:v>
                </c:pt>
                <c:pt idx="95">
                  <c:v>3587299</c:v>
                </c:pt>
                <c:pt idx="96">
                  <c:v>3631295</c:v>
                </c:pt>
                <c:pt idx="97">
                  <c:v>3672859</c:v>
                </c:pt>
                <c:pt idx="98">
                  <c:v>3707847</c:v>
                </c:pt>
                <c:pt idx="99">
                  <c:v>3728491</c:v>
                </c:pt>
                <c:pt idx="100">
                  <c:v>3751063</c:v>
                </c:pt>
                <c:pt idx="101">
                  <c:v>3773799</c:v>
                </c:pt>
                <c:pt idx="102">
                  <c:v>3791007</c:v>
                </c:pt>
                <c:pt idx="103">
                  <c:v>3808851</c:v>
                </c:pt>
                <c:pt idx="104">
                  <c:v>3826351</c:v>
                </c:pt>
                <c:pt idx="105">
                  <c:v>3861351</c:v>
                </c:pt>
                <c:pt idx="106">
                  <c:v>3896351</c:v>
                </c:pt>
                <c:pt idx="107">
                  <c:v>3931351</c:v>
                </c:pt>
                <c:pt idx="108">
                  <c:v>3966351</c:v>
                </c:pt>
                <c:pt idx="109">
                  <c:v>4001351</c:v>
                </c:pt>
                <c:pt idx="110">
                  <c:v>4036351</c:v>
                </c:pt>
                <c:pt idx="111">
                  <c:v>4071351</c:v>
                </c:pt>
                <c:pt idx="112">
                  <c:v>4106351</c:v>
                </c:pt>
              </c:numCache>
            </c:numRef>
          </c:val>
          <c:extLst>
            <c:ext xmlns:c16="http://schemas.microsoft.com/office/drawing/2014/chart" uri="{C3380CC4-5D6E-409C-BE32-E72D297353CC}">
              <c16:uniqueId val="{00000000-29D6-49FC-9886-8554C722A8BD}"/>
            </c:ext>
          </c:extLst>
        </c:ser>
        <c:dLbls>
          <c:showLegendKey val="0"/>
          <c:showVal val="0"/>
          <c:showCatName val="0"/>
          <c:showSerName val="0"/>
          <c:showPercent val="0"/>
          <c:showBubbleSize val="0"/>
        </c:dLbls>
        <c:gapWidth val="0"/>
        <c:axId val="186425808"/>
        <c:axId val="186434960"/>
      </c:barChart>
      <c:lineChart>
        <c:grouping val="standard"/>
        <c:varyColors val="0"/>
        <c:ser>
          <c:idx val="0"/>
          <c:order val="0"/>
          <c:tx>
            <c:strRef>
              <c:f>Sheet1!$D$1</c:f>
              <c:strCache>
                <c:ptCount val="1"/>
                <c:pt idx="0">
                  <c:v>TRC FR</c:v>
                </c:pt>
              </c:strCache>
            </c:strRef>
          </c:tx>
          <c:spPr>
            <a:ln w="63500" cap="rnd">
              <a:solidFill>
                <a:schemeClr val="accent1"/>
              </a:solidFill>
              <a:round/>
            </a:ln>
            <a:effectLst/>
          </c:spPr>
          <c:marker>
            <c:symbol val="none"/>
          </c:marker>
          <c:cat>
            <c:numRef>
              <c:f>Sheet1!$C$2:$C$114</c:f>
              <c:numCache>
                <c:formatCode>mmm\-yy</c:formatCode>
                <c:ptCount val="113"/>
                <c:pt idx="0">
                  <c:v>42430</c:v>
                </c:pt>
                <c:pt idx="1">
                  <c:v>42461</c:v>
                </c:pt>
                <c:pt idx="2">
                  <c:v>42491</c:v>
                </c:pt>
                <c:pt idx="3">
                  <c:v>42522</c:v>
                </c:pt>
                <c:pt idx="4">
                  <c:v>42552</c:v>
                </c:pt>
                <c:pt idx="5">
                  <c:v>42583</c:v>
                </c:pt>
                <c:pt idx="6">
                  <c:v>42614</c:v>
                </c:pt>
                <c:pt idx="7">
                  <c:v>42644</c:v>
                </c:pt>
                <c:pt idx="8">
                  <c:v>42675</c:v>
                </c:pt>
                <c:pt idx="9">
                  <c:v>42705</c:v>
                </c:pt>
                <c:pt idx="10">
                  <c:v>42736</c:v>
                </c:pt>
                <c:pt idx="11">
                  <c:v>42767</c:v>
                </c:pt>
                <c:pt idx="12">
                  <c:v>42795</c:v>
                </c:pt>
                <c:pt idx="13">
                  <c:v>42826</c:v>
                </c:pt>
                <c:pt idx="14">
                  <c:v>42856</c:v>
                </c:pt>
                <c:pt idx="15">
                  <c:v>42887</c:v>
                </c:pt>
                <c:pt idx="16">
                  <c:v>42917</c:v>
                </c:pt>
                <c:pt idx="17">
                  <c:v>42948</c:v>
                </c:pt>
                <c:pt idx="18">
                  <c:v>42979</c:v>
                </c:pt>
                <c:pt idx="19">
                  <c:v>43009</c:v>
                </c:pt>
                <c:pt idx="20">
                  <c:v>43040</c:v>
                </c:pt>
                <c:pt idx="21">
                  <c:v>43070</c:v>
                </c:pt>
                <c:pt idx="22">
                  <c:v>43101</c:v>
                </c:pt>
                <c:pt idx="23">
                  <c:v>43132</c:v>
                </c:pt>
                <c:pt idx="24">
                  <c:v>43160</c:v>
                </c:pt>
                <c:pt idx="25">
                  <c:v>43191</c:v>
                </c:pt>
                <c:pt idx="26">
                  <c:v>43221</c:v>
                </c:pt>
                <c:pt idx="27">
                  <c:v>43252</c:v>
                </c:pt>
                <c:pt idx="28">
                  <c:v>43282</c:v>
                </c:pt>
                <c:pt idx="29">
                  <c:v>43313</c:v>
                </c:pt>
                <c:pt idx="30">
                  <c:v>43344</c:v>
                </c:pt>
                <c:pt idx="31">
                  <c:v>43374</c:v>
                </c:pt>
                <c:pt idx="32">
                  <c:v>43405</c:v>
                </c:pt>
                <c:pt idx="33">
                  <c:v>43435</c:v>
                </c:pt>
                <c:pt idx="34">
                  <c:v>43466</c:v>
                </c:pt>
                <c:pt idx="35">
                  <c:v>43497</c:v>
                </c:pt>
                <c:pt idx="36">
                  <c:v>43525</c:v>
                </c:pt>
                <c:pt idx="37">
                  <c:v>43556</c:v>
                </c:pt>
                <c:pt idx="38">
                  <c:v>43586</c:v>
                </c:pt>
                <c:pt idx="39">
                  <c:v>43617</c:v>
                </c:pt>
                <c:pt idx="40">
                  <c:v>43647</c:v>
                </c:pt>
                <c:pt idx="41">
                  <c:v>43678</c:v>
                </c:pt>
                <c:pt idx="42">
                  <c:v>43709</c:v>
                </c:pt>
                <c:pt idx="43">
                  <c:v>43739</c:v>
                </c:pt>
                <c:pt idx="44">
                  <c:v>43770</c:v>
                </c:pt>
                <c:pt idx="45">
                  <c:v>43800</c:v>
                </c:pt>
                <c:pt idx="46">
                  <c:v>43831</c:v>
                </c:pt>
                <c:pt idx="47">
                  <c:v>43862</c:v>
                </c:pt>
                <c:pt idx="48">
                  <c:v>43891</c:v>
                </c:pt>
                <c:pt idx="49">
                  <c:v>43922</c:v>
                </c:pt>
                <c:pt idx="50">
                  <c:v>43952</c:v>
                </c:pt>
                <c:pt idx="51">
                  <c:v>43983</c:v>
                </c:pt>
                <c:pt idx="52">
                  <c:v>44013</c:v>
                </c:pt>
                <c:pt idx="53">
                  <c:v>44044</c:v>
                </c:pt>
                <c:pt idx="54">
                  <c:v>44075</c:v>
                </c:pt>
                <c:pt idx="55">
                  <c:v>44105</c:v>
                </c:pt>
                <c:pt idx="56">
                  <c:v>44136</c:v>
                </c:pt>
                <c:pt idx="57">
                  <c:v>44166</c:v>
                </c:pt>
                <c:pt idx="58">
                  <c:v>44197</c:v>
                </c:pt>
                <c:pt idx="59">
                  <c:v>44228</c:v>
                </c:pt>
                <c:pt idx="60">
                  <c:v>44256</c:v>
                </c:pt>
                <c:pt idx="61">
                  <c:v>44287</c:v>
                </c:pt>
                <c:pt idx="62">
                  <c:v>44317</c:v>
                </c:pt>
                <c:pt idx="63">
                  <c:v>44348</c:v>
                </c:pt>
                <c:pt idx="64">
                  <c:v>44378</c:v>
                </c:pt>
                <c:pt idx="65">
                  <c:v>44409</c:v>
                </c:pt>
                <c:pt idx="66">
                  <c:v>44440</c:v>
                </c:pt>
                <c:pt idx="67">
                  <c:v>44470</c:v>
                </c:pt>
                <c:pt idx="68">
                  <c:v>44501</c:v>
                </c:pt>
                <c:pt idx="69">
                  <c:v>44531</c:v>
                </c:pt>
                <c:pt idx="70">
                  <c:v>44562</c:v>
                </c:pt>
                <c:pt idx="71">
                  <c:v>44593</c:v>
                </c:pt>
                <c:pt idx="72">
                  <c:v>44621</c:v>
                </c:pt>
                <c:pt idx="73">
                  <c:v>44652</c:v>
                </c:pt>
                <c:pt idx="74">
                  <c:v>44682</c:v>
                </c:pt>
                <c:pt idx="75">
                  <c:v>44713</c:v>
                </c:pt>
                <c:pt idx="76">
                  <c:v>44743</c:v>
                </c:pt>
                <c:pt idx="77">
                  <c:v>44774</c:v>
                </c:pt>
                <c:pt idx="78">
                  <c:v>44805</c:v>
                </c:pt>
                <c:pt idx="79">
                  <c:v>44835</c:v>
                </c:pt>
                <c:pt idx="80">
                  <c:v>44866</c:v>
                </c:pt>
                <c:pt idx="81">
                  <c:v>44896</c:v>
                </c:pt>
                <c:pt idx="82">
                  <c:v>44927</c:v>
                </c:pt>
                <c:pt idx="83">
                  <c:v>44958</c:v>
                </c:pt>
                <c:pt idx="84">
                  <c:v>44986</c:v>
                </c:pt>
                <c:pt idx="85">
                  <c:v>45017</c:v>
                </c:pt>
                <c:pt idx="86">
                  <c:v>45047</c:v>
                </c:pt>
                <c:pt idx="87">
                  <c:v>45078</c:v>
                </c:pt>
                <c:pt idx="88">
                  <c:v>45108</c:v>
                </c:pt>
                <c:pt idx="89">
                  <c:v>45139</c:v>
                </c:pt>
                <c:pt idx="90">
                  <c:v>45170</c:v>
                </c:pt>
                <c:pt idx="91">
                  <c:v>45200</c:v>
                </c:pt>
                <c:pt idx="92">
                  <c:v>45231</c:v>
                </c:pt>
                <c:pt idx="93">
                  <c:v>45261</c:v>
                </c:pt>
                <c:pt idx="94">
                  <c:v>45292</c:v>
                </c:pt>
                <c:pt idx="95">
                  <c:v>45323</c:v>
                </c:pt>
                <c:pt idx="96">
                  <c:v>45352</c:v>
                </c:pt>
                <c:pt idx="97">
                  <c:v>45383</c:v>
                </c:pt>
                <c:pt idx="98">
                  <c:v>45413</c:v>
                </c:pt>
                <c:pt idx="99">
                  <c:v>45444</c:v>
                </c:pt>
                <c:pt idx="100">
                  <c:v>45474</c:v>
                </c:pt>
                <c:pt idx="101">
                  <c:v>45505</c:v>
                </c:pt>
                <c:pt idx="102">
                  <c:v>45536</c:v>
                </c:pt>
                <c:pt idx="103">
                  <c:v>45566</c:v>
                </c:pt>
                <c:pt idx="104">
                  <c:v>45597</c:v>
                </c:pt>
                <c:pt idx="105">
                  <c:v>45627</c:v>
                </c:pt>
                <c:pt idx="106">
                  <c:v>45658</c:v>
                </c:pt>
                <c:pt idx="107">
                  <c:v>45689</c:v>
                </c:pt>
                <c:pt idx="108">
                  <c:v>45717</c:v>
                </c:pt>
                <c:pt idx="109">
                  <c:v>45748</c:v>
                </c:pt>
                <c:pt idx="110">
                  <c:v>45778</c:v>
                </c:pt>
                <c:pt idx="111">
                  <c:v>45809</c:v>
                </c:pt>
                <c:pt idx="112">
                  <c:v>45839</c:v>
                </c:pt>
              </c:numCache>
            </c:numRef>
          </c:cat>
          <c:val>
            <c:numRef>
              <c:f>Sheet1!$D$2:$D$114</c:f>
              <c:numCache>
                <c:formatCode>General</c:formatCode>
                <c:ptCount val="113"/>
                <c:pt idx="0">
                  <c:v>0.578781298804528</c:v>
                </c:pt>
                <c:pt idx="1">
                  <c:v>0.58479931149627806</c:v>
                </c:pt>
                <c:pt idx="2">
                  <c:v>0.60925395837373797</c:v>
                </c:pt>
                <c:pt idx="3">
                  <c:v>0.636573030310424</c:v>
                </c:pt>
                <c:pt idx="4">
                  <c:v>0.67360403982796202</c:v>
                </c:pt>
                <c:pt idx="5">
                  <c:v>0.95502204310253203</c:v>
                </c:pt>
                <c:pt idx="6">
                  <c:v>0.75274658409872997</c:v>
                </c:pt>
                <c:pt idx="7">
                  <c:v>0.78700394157807396</c:v>
                </c:pt>
                <c:pt idx="8">
                  <c:v>0.81167842923990396</c:v>
                </c:pt>
                <c:pt idx="9">
                  <c:v>0.54949357298579593</c:v>
                </c:pt>
                <c:pt idx="10">
                  <c:v>0.55849775274466806</c:v>
                </c:pt>
                <c:pt idx="11">
                  <c:v>0.58308867904175199</c:v>
                </c:pt>
                <c:pt idx="12">
                  <c:v>0.60398326966342997</c:v>
                </c:pt>
                <c:pt idx="13">
                  <c:v>0.61820171303694604</c:v>
                </c:pt>
                <c:pt idx="14">
                  <c:v>0.61492484081133203</c:v>
                </c:pt>
                <c:pt idx="15">
                  <c:v>0.31086117872341801</c:v>
                </c:pt>
                <c:pt idx="16">
                  <c:v>0.31211278507601603</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numCache>
            </c:numRef>
          </c:val>
          <c:smooth val="0"/>
          <c:extLst>
            <c:ext xmlns:c16="http://schemas.microsoft.com/office/drawing/2014/chart" uri="{C3380CC4-5D6E-409C-BE32-E72D297353CC}">
              <c16:uniqueId val="{00000001-29D6-49FC-9886-8554C722A8BD}"/>
            </c:ext>
          </c:extLst>
        </c:ser>
        <c:dLbls>
          <c:showLegendKey val="0"/>
          <c:showVal val="0"/>
          <c:showCatName val="0"/>
          <c:showSerName val="0"/>
          <c:showPercent val="0"/>
          <c:showBubbleSize val="0"/>
        </c:dLbls>
        <c:marker val="1"/>
        <c:smooth val="0"/>
        <c:axId val="1155272960"/>
        <c:axId val="1155268384"/>
      </c:lineChart>
      <c:dateAx>
        <c:axId val="1155272960"/>
        <c:scaling>
          <c:orientation val="minMax"/>
          <c:max val="45901"/>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55268384"/>
        <c:crosses val="autoZero"/>
        <c:auto val="1"/>
        <c:lblOffset val="100"/>
        <c:baseTimeUnit val="months"/>
        <c:majorUnit val="6"/>
        <c:majorTimeUnit val="months"/>
      </c:dateAx>
      <c:valAx>
        <c:axId val="1155268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55272960"/>
        <c:crosses val="autoZero"/>
        <c:crossBetween val="between"/>
      </c:valAx>
      <c:valAx>
        <c:axId val="186434960"/>
        <c:scaling>
          <c:orientation val="minMax"/>
          <c:max val="4000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6425808"/>
        <c:crosses val="max"/>
        <c:crossBetween val="between"/>
      </c:valAx>
      <c:dateAx>
        <c:axId val="186425808"/>
        <c:scaling>
          <c:orientation val="minMax"/>
        </c:scaling>
        <c:delete val="1"/>
        <c:axPos val="b"/>
        <c:numFmt formatCode="mmm\-yy" sourceLinked="1"/>
        <c:majorTickMark val="out"/>
        <c:minorTickMark val="none"/>
        <c:tickLblPos val="nextTo"/>
        <c:crossAx val="186434960"/>
        <c:crosses val="autoZero"/>
        <c:auto val="1"/>
        <c:lblOffset val="100"/>
        <c:baseTimeUnit val="months"/>
      </c:date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 active Risk Management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c:f>
              <c:strCache>
                <c:ptCount val="1"/>
                <c:pt idx="0">
                  <c:v>Count of Event Type</c:v>
                </c:pt>
              </c:strCache>
            </c:strRef>
          </c:tx>
          <c:explosion val="28"/>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5AE-435C-A67F-6871F00174E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5AE-435C-A67F-6871F00174E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5AE-435C-A67F-6871F00174E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5AE-435C-A67F-6871F00174E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5AE-435C-A67F-6871F00174E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5AE-435C-A67F-6871F00174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Sheet1!$A$4:$A$9</c:f>
              <c:strCache>
                <c:ptCount val="6"/>
                <c:pt idx="0">
                  <c:v>Safety Meeting</c:v>
                </c:pt>
                <c:pt idx="1">
                  <c:v>Permit to Work</c:v>
                </c:pt>
                <c:pt idx="2">
                  <c:v>Inspection</c:v>
                </c:pt>
                <c:pt idx="3">
                  <c:v>Drills</c:v>
                </c:pt>
                <c:pt idx="4">
                  <c:v>Document Review</c:v>
                </c:pt>
                <c:pt idx="5">
                  <c:v>Audit</c:v>
                </c:pt>
              </c:strCache>
            </c:strRef>
          </c:cat>
          <c:val>
            <c:numRef>
              <c:f>Sheet1!$B$4:$B$9</c:f>
              <c:numCache>
                <c:formatCode>General</c:formatCode>
                <c:ptCount val="6"/>
                <c:pt idx="0">
                  <c:v>466</c:v>
                </c:pt>
                <c:pt idx="1">
                  <c:v>887</c:v>
                </c:pt>
                <c:pt idx="2">
                  <c:v>702</c:v>
                </c:pt>
                <c:pt idx="3">
                  <c:v>50</c:v>
                </c:pt>
                <c:pt idx="4">
                  <c:v>4459</c:v>
                </c:pt>
                <c:pt idx="5">
                  <c:v>75</c:v>
                </c:pt>
              </c:numCache>
            </c:numRef>
          </c:val>
          <c:extLst>
            <c:ext xmlns:c16="http://schemas.microsoft.com/office/drawing/2014/chart" uri="{C3380CC4-5D6E-409C-BE32-E72D297353CC}">
              <c16:uniqueId val="{0000000C-E5AE-435C-A67F-6871F00174E1}"/>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9941343134131354"/>
          <c:y val="0.83182863337001334"/>
          <c:w val="0.6914910563925174"/>
          <c:h val="0.168171366629986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0.17848</cdr:x>
      <cdr:y>0.09888</cdr:y>
    </cdr:from>
    <cdr:to>
      <cdr:x>0.72141</cdr:x>
      <cdr:y>0.78513</cdr:y>
    </cdr:to>
    <cdr:sp macro="" textlink="">
      <cdr:nvSpPr>
        <cdr:cNvPr id="2" name="TextBox 5">
          <a:extLst xmlns:a="http://schemas.openxmlformats.org/drawingml/2006/main">
            <a:ext uri="{FF2B5EF4-FFF2-40B4-BE49-F238E27FC236}">
              <a16:creationId xmlns:a16="http://schemas.microsoft.com/office/drawing/2014/main" id="{8E8F059F-1953-C792-4EB9-7A9B53597249}"/>
            </a:ext>
          </a:extLst>
        </cdr:cNvPr>
        <cdr:cNvSpPr txBox="1"/>
      </cdr:nvSpPr>
      <cdr:spPr>
        <a:xfrm xmlns:a="http://schemas.openxmlformats.org/drawingml/2006/main">
          <a:off x="2061882" y="544713"/>
          <a:ext cx="6272358" cy="3780522"/>
        </a:xfrm>
        <a:prstGeom xmlns:a="http://schemas.openxmlformats.org/drawingml/2006/main" prst="rect">
          <a:avLst/>
        </a:prstGeom>
        <a:solidFill xmlns:a="http://schemas.openxmlformats.org/drawingml/2006/main">
          <a:schemeClr val="bg1">
            <a:lumMod val="95000"/>
            <a:alpha val="65000"/>
          </a:schemeClr>
        </a:solidFill>
      </cdr:spPr>
      <cdr:txBody>
        <a:bodyPr xmlns:a="http://schemas.openxmlformats.org/drawingml/2006/main" wrap="square" lIns="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lvl="1" defTabSz="740664">
            <a:lnSpc>
              <a:spcPct val="90000"/>
            </a:lnSpc>
            <a:spcAft>
              <a:spcPts val="486"/>
            </a:spcAft>
          </a:pPr>
          <a:r>
            <a:rPr lang="en-US" sz="2000" b="1" dirty="0"/>
            <a:t>High Arctic in PNG</a:t>
          </a:r>
        </a:p>
        <a:p xmlns:a="http://schemas.openxmlformats.org/drawingml/2006/main">
          <a:pPr marL="0" lvl="1" defTabSz="740664">
            <a:lnSpc>
              <a:spcPct val="90000"/>
            </a:lnSpc>
            <a:spcAft>
              <a:spcPts val="486"/>
            </a:spcAft>
            <a:buFont typeface="Arial" panose="020B0604020202020204" pitchFamily="34" charset="0"/>
            <a:buChar char="•"/>
          </a:pPr>
          <a:r>
            <a:rPr lang="en-US" sz="2000" dirty="0"/>
            <a:t>9 years recordable incident free</a:t>
          </a:r>
        </a:p>
        <a:p xmlns:a="http://schemas.openxmlformats.org/drawingml/2006/main">
          <a:pPr marL="0" lvl="1" defTabSz="740664">
            <a:lnSpc>
              <a:spcPct val="90000"/>
            </a:lnSpc>
            <a:spcAft>
              <a:spcPts val="486"/>
            </a:spcAft>
            <a:buFont typeface="Arial" panose="020B0604020202020204" pitchFamily="34" charset="0"/>
            <a:buChar char="•"/>
          </a:pPr>
          <a:r>
            <a:rPr lang="en-US" sz="2000" dirty="0"/>
            <a:t>20% female workforce;</a:t>
          </a:r>
        </a:p>
        <a:p xmlns:a="http://schemas.openxmlformats.org/drawingml/2006/main">
          <a:pPr marL="0" lvl="1" defTabSz="740664">
            <a:lnSpc>
              <a:spcPct val="90000"/>
            </a:lnSpc>
            <a:spcAft>
              <a:spcPts val="486"/>
            </a:spcAft>
            <a:buFont typeface="Arial" panose="020B0604020202020204" pitchFamily="34" charset="0"/>
            <a:buChar char="•"/>
          </a:pPr>
          <a:r>
            <a:rPr lang="en-US" sz="2000" kern="1200" dirty="0">
              <a:solidFill>
                <a:schemeClr val="tx1"/>
              </a:solidFill>
              <a:latin typeface="+mn-lt"/>
              <a:ea typeface="+mn-ea"/>
              <a:cs typeface="+mn-cs"/>
            </a:rPr>
            <a:t>80% PNG National workforce;</a:t>
          </a:r>
        </a:p>
        <a:p xmlns:a="http://schemas.openxmlformats.org/drawingml/2006/main">
          <a:pPr marL="0" lvl="1" defTabSz="740664">
            <a:lnSpc>
              <a:spcPct val="90000"/>
            </a:lnSpc>
            <a:spcAft>
              <a:spcPts val="486"/>
            </a:spcAft>
            <a:buFont typeface="Arial" panose="020B0604020202020204" pitchFamily="34" charset="0"/>
            <a:buChar char="•"/>
          </a:pPr>
          <a:r>
            <a:rPr lang="en-US" sz="2000" kern="1200" dirty="0">
              <a:solidFill>
                <a:schemeClr val="tx1"/>
              </a:solidFill>
              <a:latin typeface="+mn-lt"/>
              <a:ea typeface="+mn-ea"/>
              <a:cs typeface="+mn-cs"/>
            </a:rPr>
            <a:t>154 leadership and development offered to our workforce; </a:t>
          </a:r>
        </a:p>
        <a:p xmlns:a="http://schemas.openxmlformats.org/drawingml/2006/main">
          <a:pPr marL="0" lvl="1" defTabSz="740664">
            <a:lnSpc>
              <a:spcPct val="90000"/>
            </a:lnSpc>
            <a:spcAft>
              <a:spcPts val="486"/>
            </a:spcAft>
            <a:buFont typeface="Arial" panose="020B0604020202020204" pitchFamily="34" charset="0"/>
            <a:buChar char="•"/>
          </a:pPr>
          <a:r>
            <a:rPr lang="en-US" sz="2000" dirty="0"/>
            <a:t>1417 Tok </a:t>
          </a:r>
          <a:r>
            <a:rPr lang="en-US" sz="2000" dirty="0" err="1"/>
            <a:t>Sefti</a:t>
          </a:r>
          <a:r>
            <a:rPr lang="en-US" sz="2000" dirty="0"/>
            <a:t> - Leader-led conversations</a:t>
          </a:r>
          <a:r>
            <a:rPr lang="en-US" sz="2000" kern="1200" dirty="0">
              <a:solidFill>
                <a:schemeClr val="tx1"/>
              </a:solidFill>
              <a:latin typeface="+mn-lt"/>
              <a:ea typeface="+mn-ea"/>
              <a:cs typeface="+mn-cs"/>
            </a:rPr>
            <a:t>;</a:t>
          </a:r>
        </a:p>
        <a:p xmlns:a="http://schemas.openxmlformats.org/drawingml/2006/main">
          <a:pPr marL="0" lvl="1" defTabSz="740664">
            <a:lnSpc>
              <a:spcPct val="90000"/>
            </a:lnSpc>
            <a:spcAft>
              <a:spcPts val="486"/>
            </a:spcAft>
            <a:buFont typeface="Arial" panose="020B0604020202020204" pitchFamily="34" charset="0"/>
            <a:buChar char="•"/>
          </a:pPr>
          <a:r>
            <a:rPr lang="en-US" sz="2000" kern="1200" dirty="0">
              <a:solidFill>
                <a:schemeClr val="tx1"/>
              </a:solidFill>
              <a:latin typeface="+mn-lt"/>
              <a:ea typeface="+mn-ea"/>
              <a:cs typeface="+mn-cs"/>
            </a:rPr>
            <a:t>1424 hazard observations submitted across our business</a:t>
          </a:r>
        </a:p>
        <a:p xmlns:a="http://schemas.openxmlformats.org/drawingml/2006/main">
          <a:pPr marL="0" lvl="1" defTabSz="740664">
            <a:lnSpc>
              <a:spcPct val="90000"/>
            </a:lnSpc>
            <a:spcAft>
              <a:spcPts val="486"/>
            </a:spcAft>
            <a:buFont typeface="Arial" panose="020B0604020202020204" pitchFamily="34" charset="0"/>
            <a:buChar char="•"/>
          </a:pPr>
          <a:r>
            <a:rPr lang="en-US" sz="2000" kern="1200" dirty="0">
              <a:solidFill>
                <a:schemeClr val="tx1"/>
              </a:solidFill>
              <a:latin typeface="+mn-lt"/>
              <a:ea typeface="+mn-ea"/>
              <a:cs typeface="+mn-cs"/>
            </a:rPr>
            <a:t>10568 Stop Cards raised – 91% positive interactions</a:t>
          </a:r>
        </a:p>
        <a:p xmlns:a="http://schemas.openxmlformats.org/drawingml/2006/main">
          <a:pPr marL="0" lvl="1" defTabSz="740664">
            <a:lnSpc>
              <a:spcPct val="90000"/>
            </a:lnSpc>
            <a:spcAft>
              <a:spcPts val="486"/>
            </a:spcAft>
            <a:buFont typeface="Arial" panose="020B0604020202020204" pitchFamily="34" charset="0"/>
            <a:buChar char="•"/>
          </a:pPr>
          <a:endParaRPr lang="en-US" sz="2000" dirty="0"/>
        </a:p>
        <a:p xmlns:a="http://schemas.openxmlformats.org/drawingml/2006/main">
          <a:pPr marL="0" lvl="1" defTabSz="740664">
            <a:lnSpc>
              <a:spcPct val="90000"/>
            </a:lnSpc>
            <a:spcAft>
              <a:spcPts val="486"/>
            </a:spcAft>
          </a:pPr>
          <a:r>
            <a:rPr lang="en-US" sz="2000" kern="1200" dirty="0">
              <a:solidFill>
                <a:schemeClr val="tx1"/>
              </a:solidFill>
              <a:latin typeface="+mn-lt"/>
              <a:ea typeface="+mn-ea"/>
              <a:cs typeface="+mn-cs"/>
            </a:rPr>
            <a:t>Positive quality centered workforce culture</a:t>
          </a:r>
        </a:p>
        <a:p xmlns:a="http://schemas.openxmlformats.org/drawingml/2006/main">
          <a:pPr marL="0" lvl="1" defTabSz="740664">
            <a:lnSpc>
              <a:spcPct val="90000"/>
            </a:lnSpc>
            <a:spcAft>
              <a:spcPts val="486"/>
            </a:spcAft>
          </a:pPr>
          <a:r>
            <a:rPr lang="en-US" sz="2000" dirty="0"/>
            <a:t>We can help your business too!</a:t>
          </a:r>
          <a:endParaRPr lang="en-US" sz="2000" kern="1200" dirty="0">
            <a:solidFill>
              <a:schemeClr val="tx1"/>
            </a:solidFill>
            <a:latin typeface="+mn-lt"/>
            <a:ea typeface="+mn-ea"/>
            <a:cs typeface="+mn-cs"/>
          </a:endParaRPr>
        </a:p>
      </cdr:txBody>
    </cdr:sp>
  </cdr:relSizeAnchor>
  <cdr:relSizeAnchor xmlns:cdr="http://schemas.openxmlformats.org/drawingml/2006/chartDrawing">
    <cdr:from>
      <cdr:x>0.89931</cdr:x>
      <cdr:y>0</cdr:y>
    </cdr:from>
    <cdr:to>
      <cdr:x>0.99575</cdr:x>
      <cdr:y>0.08738</cdr:y>
    </cdr:to>
    <cdr:sp macro="" textlink="">
      <cdr:nvSpPr>
        <cdr:cNvPr id="3" name="TextBox 2">
          <a:extLst xmlns:a="http://schemas.openxmlformats.org/drawingml/2006/main">
            <a:ext uri="{FF2B5EF4-FFF2-40B4-BE49-F238E27FC236}">
              <a16:creationId xmlns:a16="http://schemas.microsoft.com/office/drawing/2014/main" id="{FAC23901-8C91-992A-2142-041CA814E768}"/>
            </a:ext>
          </a:extLst>
        </cdr:cNvPr>
        <cdr:cNvSpPr txBox="1"/>
      </cdr:nvSpPr>
      <cdr:spPr>
        <a:xfrm xmlns:a="http://schemas.openxmlformats.org/drawingml/2006/main">
          <a:off x="10389475" y="0"/>
          <a:ext cx="1114098" cy="4813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kern="1200" dirty="0"/>
            <a:t>Work hours</a:t>
          </a:r>
          <a:endParaRPr lang="en-AU" sz="1600" kern="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78427" cy="274973"/>
          </a:xfrm>
          <a:prstGeom prst="rect">
            <a:avLst/>
          </a:prstGeom>
        </p:spPr>
        <p:txBody>
          <a:bodyPr vert="horz" lIns="82220" tIns="41110" rIns="82220" bIns="41110" rtlCol="0"/>
          <a:lstStyle>
            <a:lvl1pPr algn="l">
              <a:defRPr sz="1100"/>
            </a:lvl1pPr>
          </a:lstStyle>
          <a:p>
            <a:endParaRPr lang="en-AU" dirty="0"/>
          </a:p>
        </p:txBody>
      </p:sp>
      <p:sp>
        <p:nvSpPr>
          <p:cNvPr id="3" name="Date Placeholder 2"/>
          <p:cNvSpPr>
            <a:spLocks noGrp="1"/>
          </p:cNvSpPr>
          <p:nvPr>
            <p:ph type="dt" idx="1"/>
          </p:nvPr>
        </p:nvSpPr>
        <p:spPr>
          <a:xfrm>
            <a:off x="4023993" y="3"/>
            <a:ext cx="3078427" cy="274973"/>
          </a:xfrm>
          <a:prstGeom prst="rect">
            <a:avLst/>
          </a:prstGeom>
        </p:spPr>
        <p:txBody>
          <a:bodyPr vert="horz" lIns="82220" tIns="41110" rIns="82220" bIns="41110" rtlCol="0"/>
          <a:lstStyle>
            <a:lvl1pPr algn="r">
              <a:defRPr sz="1100"/>
            </a:lvl1pPr>
          </a:lstStyle>
          <a:p>
            <a:fld id="{C0E7833F-AD05-44D3-9B4B-F9730518E61D}" type="datetimeFigureOut">
              <a:rPr lang="en-AU" smtClean="0"/>
              <a:t>7/10/2025</a:t>
            </a:fld>
            <a:endParaRPr lang="en-AU"/>
          </a:p>
        </p:txBody>
      </p:sp>
      <p:sp>
        <p:nvSpPr>
          <p:cNvPr id="4" name="Slide Image Placeholder 3"/>
          <p:cNvSpPr>
            <a:spLocks noGrp="1" noRot="1" noChangeAspect="1"/>
          </p:cNvSpPr>
          <p:nvPr>
            <p:ph type="sldImg" idx="2"/>
          </p:nvPr>
        </p:nvSpPr>
        <p:spPr>
          <a:xfrm>
            <a:off x="484188" y="388938"/>
            <a:ext cx="6135687" cy="3452812"/>
          </a:xfrm>
          <a:prstGeom prst="rect">
            <a:avLst/>
          </a:prstGeom>
          <a:noFill/>
          <a:ln w="12700">
            <a:solidFill>
              <a:prstClr val="black"/>
            </a:solidFill>
          </a:ln>
        </p:spPr>
        <p:txBody>
          <a:bodyPr vert="horz" lIns="82220" tIns="41110" rIns="82220" bIns="41110" rtlCol="0" anchor="ctr"/>
          <a:lstStyle/>
          <a:p>
            <a:endParaRPr lang="en-AU"/>
          </a:p>
        </p:txBody>
      </p:sp>
      <p:sp>
        <p:nvSpPr>
          <p:cNvPr id="5" name="Notes Placeholder 4"/>
          <p:cNvSpPr>
            <a:spLocks noGrp="1"/>
          </p:cNvSpPr>
          <p:nvPr>
            <p:ph type="body" sz="quarter" idx="3"/>
          </p:nvPr>
        </p:nvSpPr>
        <p:spPr>
          <a:xfrm>
            <a:off x="439649" y="3955597"/>
            <a:ext cx="6224765" cy="5890503"/>
          </a:xfrm>
          <a:prstGeom prst="rect">
            <a:avLst/>
          </a:prstGeom>
        </p:spPr>
        <p:txBody>
          <a:bodyPr vert="horz" lIns="82220" tIns="41110" rIns="82220" bIns="411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959637"/>
            <a:ext cx="3078427" cy="274975"/>
          </a:xfrm>
          <a:prstGeom prst="rect">
            <a:avLst/>
          </a:prstGeom>
        </p:spPr>
        <p:txBody>
          <a:bodyPr vert="horz" lIns="82220" tIns="41110" rIns="82220" bIns="41110" rtlCol="0" anchor="b"/>
          <a:lstStyle>
            <a:lvl1pPr algn="l">
              <a:defRPr sz="1100"/>
            </a:lvl1pPr>
          </a:lstStyle>
          <a:p>
            <a:endParaRPr lang="en-AU" dirty="0"/>
          </a:p>
        </p:txBody>
      </p:sp>
      <p:sp>
        <p:nvSpPr>
          <p:cNvPr id="7" name="Slide Number Placeholder 6"/>
          <p:cNvSpPr>
            <a:spLocks noGrp="1"/>
          </p:cNvSpPr>
          <p:nvPr>
            <p:ph type="sldNum" sz="quarter" idx="5"/>
          </p:nvPr>
        </p:nvSpPr>
        <p:spPr>
          <a:xfrm>
            <a:off x="4023993" y="9959639"/>
            <a:ext cx="3078427" cy="274974"/>
          </a:xfrm>
          <a:prstGeom prst="rect">
            <a:avLst/>
          </a:prstGeom>
        </p:spPr>
        <p:txBody>
          <a:bodyPr vert="horz" lIns="82220" tIns="41110" rIns="82220" bIns="41110" rtlCol="0" anchor="b"/>
          <a:lstStyle>
            <a:lvl1pPr algn="r">
              <a:defRPr sz="1100"/>
            </a:lvl1pPr>
          </a:lstStyle>
          <a:p>
            <a:fld id="{E3E7C204-7AB1-481D-BBB2-1966433E8413}" type="slidenum">
              <a:rPr lang="en-AU" smtClean="0"/>
              <a:t>‹#›</a:t>
            </a:fld>
            <a:endParaRPr lang="en-AU"/>
          </a:p>
        </p:txBody>
      </p:sp>
    </p:spTree>
    <p:extLst>
      <p:ext uri="{BB962C8B-B14F-4D97-AF65-F5344CB8AC3E}">
        <p14:creationId xmlns:p14="http://schemas.microsoft.com/office/powerpoint/2010/main" val="687757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87350"/>
            <a:ext cx="6138863" cy="34544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E7C204-7AB1-481D-BBB2-1966433E8413}" type="slidenum">
              <a:rPr lang="en-AU" smtClean="0"/>
              <a:t>1</a:t>
            </a:fld>
            <a:endParaRPr lang="en-AU"/>
          </a:p>
        </p:txBody>
      </p:sp>
    </p:spTree>
    <p:extLst>
      <p:ext uri="{BB962C8B-B14F-4D97-AF65-F5344CB8AC3E}">
        <p14:creationId xmlns:p14="http://schemas.microsoft.com/office/powerpoint/2010/main" val="3652356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651AF-C07F-1899-0E52-F54711ADE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0170C-A2A3-0DF5-C7AD-56DB897308F4}"/>
              </a:ext>
            </a:extLst>
          </p:cNvPr>
          <p:cNvSpPr>
            <a:spLocks noGrp="1" noRot="1" noChangeAspect="1"/>
          </p:cNvSpPr>
          <p:nvPr>
            <p:ph type="sldImg"/>
          </p:nvPr>
        </p:nvSpPr>
        <p:spPr>
          <a:xfrm>
            <a:off x="482600" y="387350"/>
            <a:ext cx="6138863" cy="3454400"/>
          </a:xfrm>
        </p:spPr>
      </p:sp>
      <p:sp>
        <p:nvSpPr>
          <p:cNvPr id="3" name="Notes Placeholder 2">
            <a:extLst>
              <a:ext uri="{FF2B5EF4-FFF2-40B4-BE49-F238E27FC236}">
                <a16:creationId xmlns:a16="http://schemas.microsoft.com/office/drawing/2014/main" id="{748B422F-C404-6116-A6A7-F21C0C0A5089}"/>
              </a:ext>
            </a:extLst>
          </p:cNvPr>
          <p:cNvSpPr>
            <a:spLocks noGrp="1"/>
          </p:cNvSpPr>
          <p:nvPr>
            <p:ph type="body" idx="1"/>
          </p:nvPr>
        </p:nvSpPr>
        <p:spPr/>
        <p:txBody>
          <a:bodyPr/>
          <a:lstStyle/>
          <a:p>
            <a:pPr marL="171450" indent="-171450">
              <a:buFont typeface="Arial" panose="020B0604020202020204" pitchFamily="34" charset="0"/>
              <a:buChar char="•"/>
            </a:pPr>
            <a:r>
              <a:rPr lang="en-US" dirty="0"/>
              <a:t>A problem of traditional procurement models is that short term contracts do not allow for investment in long term training and the development of management opportunities for locals.</a:t>
            </a:r>
            <a:endParaRPr lang="en-AU" dirty="0"/>
          </a:p>
          <a:p>
            <a:pPr marL="171450" indent="-171450">
              <a:buFont typeface="Arial" panose="020B0604020202020204" pitchFamily="34" charset="0"/>
              <a:buChar char="•"/>
            </a:pPr>
            <a:r>
              <a:rPr lang="en-AU" dirty="0"/>
              <a:t>No matter where we’ve done oil and gas development around the world, when the people of an area see value being made under their feet, they rightfully expect to be involved.</a:t>
            </a:r>
          </a:p>
          <a:p>
            <a:pPr marL="171450" indent="-171450">
              <a:buFont typeface="Arial" panose="020B0604020202020204" pitchFamily="34" charset="0"/>
              <a:buChar char="•"/>
            </a:pPr>
            <a:r>
              <a:rPr lang="en-AU" dirty="0"/>
              <a:t>We’ve never seen success where locals are not respectfully included.  A long term approach helps us meet our clients local benefits goals.  </a:t>
            </a:r>
          </a:p>
          <a:p>
            <a:pPr marL="171450" indent="-171450">
              <a:buFont typeface="Arial" panose="020B0604020202020204" pitchFamily="34" charset="0"/>
              <a:buChar char="•"/>
            </a:pPr>
            <a:r>
              <a:rPr lang="en-AU" dirty="0"/>
              <a:t>A long term approach reduces security risks through the engagement and development of employees from nearby communities.</a:t>
            </a:r>
          </a:p>
          <a:p>
            <a:endParaRPr lang="en-AU" dirty="0"/>
          </a:p>
        </p:txBody>
      </p:sp>
      <p:sp>
        <p:nvSpPr>
          <p:cNvPr id="4" name="Slide Number Placeholder 3">
            <a:extLst>
              <a:ext uri="{FF2B5EF4-FFF2-40B4-BE49-F238E27FC236}">
                <a16:creationId xmlns:a16="http://schemas.microsoft.com/office/drawing/2014/main" id="{48D715E6-D406-EA22-625E-8C531EEB9D45}"/>
              </a:ext>
            </a:extLst>
          </p:cNvPr>
          <p:cNvSpPr>
            <a:spLocks noGrp="1"/>
          </p:cNvSpPr>
          <p:nvPr>
            <p:ph type="sldNum" sz="quarter" idx="5"/>
          </p:nvPr>
        </p:nvSpPr>
        <p:spPr/>
        <p:txBody>
          <a:bodyPr/>
          <a:lstStyle/>
          <a:p>
            <a:fld id="{E3E7C204-7AB1-481D-BBB2-1966433E8413}" type="slidenum">
              <a:rPr lang="en-AU" smtClean="0"/>
              <a:t>10</a:t>
            </a:fld>
            <a:endParaRPr lang="en-AU"/>
          </a:p>
        </p:txBody>
      </p:sp>
    </p:spTree>
    <p:extLst>
      <p:ext uri="{BB962C8B-B14F-4D97-AF65-F5344CB8AC3E}">
        <p14:creationId xmlns:p14="http://schemas.microsoft.com/office/powerpoint/2010/main" val="13853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04DA6-BC24-8811-EBA3-DBC3157D0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785BB-A9FD-2A1D-522F-61C089CD8D29}"/>
              </a:ext>
            </a:extLst>
          </p:cNvPr>
          <p:cNvSpPr>
            <a:spLocks noGrp="1" noRot="1" noChangeAspect="1"/>
          </p:cNvSpPr>
          <p:nvPr>
            <p:ph type="sldImg"/>
          </p:nvPr>
        </p:nvSpPr>
        <p:spPr>
          <a:xfrm>
            <a:off x="482600" y="387350"/>
            <a:ext cx="6138863" cy="3454400"/>
          </a:xfrm>
        </p:spPr>
      </p:sp>
      <p:sp>
        <p:nvSpPr>
          <p:cNvPr id="3" name="Notes Placeholder 2">
            <a:extLst>
              <a:ext uri="{FF2B5EF4-FFF2-40B4-BE49-F238E27FC236}">
                <a16:creationId xmlns:a16="http://schemas.microsoft.com/office/drawing/2014/main" id="{52BD6A4F-31D3-AB62-D144-C43A7AD37318}"/>
              </a:ext>
            </a:extLst>
          </p:cNvPr>
          <p:cNvSpPr>
            <a:spLocks noGrp="1"/>
          </p:cNvSpPr>
          <p:nvPr>
            <p:ph type="body" idx="1"/>
          </p:nvPr>
        </p:nvSpPr>
        <p:spPr/>
        <p:txBody>
          <a:bodyPr/>
          <a:lstStyle/>
          <a:p>
            <a:r>
              <a:rPr lang="en-AU" dirty="0"/>
              <a:t>The proof is in the pudding as they say.</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In 2015 we changed our model to focus on quality, and the development of our local workforce, and as a result we changed safety to an outcome.  </a:t>
            </a:r>
          </a:p>
          <a:p>
            <a:pPr marL="171450" indent="-171450">
              <a:buFont typeface="Arial" panose="020B0604020202020204" pitchFamily="34" charset="0"/>
              <a:buChar char="•"/>
            </a:pPr>
            <a:r>
              <a:rPr lang="en-AU" dirty="0"/>
              <a:t>Our results are world leading in a very challenging place. Over 9 years and 4 million hours of recordable incident free work to date.  </a:t>
            </a:r>
          </a:p>
          <a:p>
            <a:pPr marL="171450" indent="-171450">
              <a:buFont typeface="Arial" panose="020B0604020202020204" pitchFamily="34" charset="0"/>
              <a:buChar char="•"/>
            </a:pPr>
            <a:r>
              <a:rPr lang="en-AU" dirty="0"/>
              <a:t>We have achieved employee buy-in to our way of work and lifted literacy along the way, resulting in advancement of personnel. </a:t>
            </a:r>
          </a:p>
          <a:p>
            <a:pPr marL="171450" indent="-171450">
              <a:buFont typeface="Arial" panose="020B0604020202020204" pitchFamily="34" charset="0"/>
              <a:buChar char="•"/>
            </a:pPr>
            <a:r>
              <a:rPr lang="en-AU" dirty="0"/>
              <a:t>And we have often prevented loss of project control, saving our clients enormous time and money along the way. </a:t>
            </a:r>
          </a:p>
          <a:p>
            <a:endParaRPr lang="en-AU" dirty="0"/>
          </a:p>
        </p:txBody>
      </p:sp>
      <p:sp>
        <p:nvSpPr>
          <p:cNvPr id="4" name="Slide Number Placeholder 3">
            <a:extLst>
              <a:ext uri="{FF2B5EF4-FFF2-40B4-BE49-F238E27FC236}">
                <a16:creationId xmlns:a16="http://schemas.microsoft.com/office/drawing/2014/main" id="{95B57C1B-1CE0-402B-827D-5B3E48AE913B}"/>
              </a:ext>
            </a:extLst>
          </p:cNvPr>
          <p:cNvSpPr>
            <a:spLocks noGrp="1"/>
          </p:cNvSpPr>
          <p:nvPr>
            <p:ph type="sldNum" sz="quarter" idx="5"/>
          </p:nvPr>
        </p:nvSpPr>
        <p:spPr/>
        <p:txBody>
          <a:bodyPr/>
          <a:lstStyle/>
          <a:p>
            <a:fld id="{E3E7C204-7AB1-481D-BBB2-1966433E8413}" type="slidenum">
              <a:rPr lang="en-AU" smtClean="0"/>
              <a:t>11</a:t>
            </a:fld>
            <a:endParaRPr lang="en-AU"/>
          </a:p>
        </p:txBody>
      </p:sp>
    </p:spTree>
    <p:extLst>
      <p:ext uri="{BB962C8B-B14F-4D97-AF65-F5344CB8AC3E}">
        <p14:creationId xmlns:p14="http://schemas.microsoft.com/office/powerpoint/2010/main" val="3941980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B241-EC97-19D0-2712-111F0813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32C68-D512-D483-EE5A-739F8C9D2601}"/>
              </a:ext>
            </a:extLst>
          </p:cNvPr>
          <p:cNvSpPr>
            <a:spLocks noGrp="1" noRot="1" noChangeAspect="1"/>
          </p:cNvSpPr>
          <p:nvPr>
            <p:ph type="sldImg"/>
          </p:nvPr>
        </p:nvSpPr>
        <p:spPr>
          <a:xfrm>
            <a:off x="482600" y="387350"/>
            <a:ext cx="6138863" cy="3454400"/>
          </a:xfrm>
        </p:spPr>
      </p:sp>
      <p:sp>
        <p:nvSpPr>
          <p:cNvPr id="3" name="Notes Placeholder 2">
            <a:extLst>
              <a:ext uri="{FF2B5EF4-FFF2-40B4-BE49-F238E27FC236}">
                <a16:creationId xmlns:a16="http://schemas.microsoft.com/office/drawing/2014/main" id="{7B275F35-EC4A-0E93-5025-4AC2A86B8D6A}"/>
              </a:ext>
            </a:extLst>
          </p:cNvPr>
          <p:cNvSpPr>
            <a:spLocks noGrp="1"/>
          </p:cNvSpPr>
          <p:nvPr>
            <p:ph type="body" idx="1"/>
          </p:nvPr>
        </p:nvSpPr>
        <p:spPr/>
        <p:txBody>
          <a:bodyPr/>
          <a:lstStyle/>
          <a:p>
            <a:pPr marL="243059" indent="-243059">
              <a:buFont typeface="Wingdings" panose="05000000000000000000" pitchFamily="2" charset="2"/>
              <a:buChar char="§"/>
            </a:pPr>
            <a:r>
              <a:rPr lang="en-US" sz="1200" dirty="0">
                <a:solidFill>
                  <a:schemeClr val="tx1">
                    <a:lumMod val="75000"/>
                    <a:lumOff val="25000"/>
                  </a:schemeClr>
                </a:solidFill>
                <a:latin typeface="+mj-lt"/>
                <a:ea typeface="Arial" charset="0"/>
                <a:cs typeface="Arial" charset="0"/>
              </a:rPr>
              <a:t>We are committed long term to PNG and its citizens and we kept our clients working through the covid crisis with a trained local workforce and at a loss to us.</a:t>
            </a:r>
          </a:p>
          <a:p>
            <a:pPr marL="243059" indent="-243059">
              <a:buFont typeface="Wingdings" panose="05000000000000000000" pitchFamily="2" charset="2"/>
              <a:buChar char="§"/>
            </a:pPr>
            <a:r>
              <a:rPr lang="en-US" sz="1200" dirty="0">
                <a:solidFill>
                  <a:schemeClr val="tx1">
                    <a:lumMod val="75000"/>
                    <a:lumOff val="25000"/>
                  </a:schemeClr>
                </a:solidFill>
                <a:latin typeface="+mj-lt"/>
                <a:ea typeface="Arial" charset="0"/>
                <a:cs typeface="Arial" charset="0"/>
              </a:rPr>
              <a:t>Few service companies have made the long-term commitment to the social development of PNG citizens and maintaining ESG standards. We have.</a:t>
            </a:r>
          </a:p>
          <a:p>
            <a:pPr marL="243059" indent="-243059">
              <a:buFont typeface="Wingdings" panose="05000000000000000000" pitchFamily="2" charset="2"/>
              <a:buChar char="§"/>
            </a:pPr>
            <a:r>
              <a:rPr lang="en-US" sz="1200" dirty="0">
                <a:solidFill>
                  <a:schemeClr val="tx1">
                    <a:lumMod val="75000"/>
                    <a:lumOff val="25000"/>
                  </a:schemeClr>
                </a:solidFill>
                <a:latin typeface="+mj-lt"/>
                <a:ea typeface="Arial" charset="0"/>
                <a:cs typeface="Arial" charset="0"/>
              </a:rPr>
              <a:t>We think this is key to successfully unlocking PNG resources.</a:t>
            </a:r>
          </a:p>
          <a:p>
            <a:pPr marL="243059" indent="-243059">
              <a:buFont typeface="Wingdings" panose="05000000000000000000" pitchFamily="2" charset="2"/>
              <a:buChar char="§"/>
            </a:pPr>
            <a:r>
              <a:rPr lang="en-US" sz="1200" dirty="0">
                <a:solidFill>
                  <a:schemeClr val="tx1">
                    <a:lumMod val="75000"/>
                    <a:lumOff val="25000"/>
                  </a:schemeClr>
                </a:solidFill>
                <a:latin typeface="+mj-lt"/>
                <a:ea typeface="Arial" charset="0"/>
                <a:cs typeface="Arial"/>
              </a:rPr>
              <a:t>We want to collaborate and solve problems for our clients, to create long term trusted and effective supply chain relationships.</a:t>
            </a:r>
          </a:p>
          <a:p>
            <a:pPr marL="243059" indent="-243059">
              <a:buFont typeface="Wingdings" panose="05000000000000000000" pitchFamily="2" charset="2"/>
              <a:buChar char="§"/>
            </a:pPr>
            <a:r>
              <a:rPr lang="en-US" sz="1200">
                <a:solidFill>
                  <a:schemeClr val="tx1">
                    <a:lumMod val="75000"/>
                    <a:lumOff val="25000"/>
                  </a:schemeClr>
                </a:solidFill>
                <a:latin typeface="+mj-lt"/>
                <a:ea typeface="Arial" charset="0"/>
                <a:cs typeface="Arial"/>
              </a:rPr>
              <a:t>We </a:t>
            </a:r>
            <a:r>
              <a:rPr lang="en-US" sz="1200" dirty="0">
                <a:solidFill>
                  <a:schemeClr val="tx1">
                    <a:lumMod val="75000"/>
                    <a:lumOff val="25000"/>
                  </a:schemeClr>
                </a:solidFill>
                <a:latin typeface="+mj-lt"/>
                <a:ea typeface="Arial" charset="0"/>
                <a:cs typeface="Arial"/>
              </a:rPr>
              <a:t>think our results are speaking for themselves, and we hope to be a key supply chain partner in unlocking PNG resources for a long time into the future.</a:t>
            </a:r>
          </a:p>
          <a:p>
            <a:endParaRPr lang="en-AU" dirty="0"/>
          </a:p>
        </p:txBody>
      </p:sp>
      <p:sp>
        <p:nvSpPr>
          <p:cNvPr id="4" name="Slide Number Placeholder 3">
            <a:extLst>
              <a:ext uri="{FF2B5EF4-FFF2-40B4-BE49-F238E27FC236}">
                <a16:creationId xmlns:a16="http://schemas.microsoft.com/office/drawing/2014/main" id="{50ACBCE1-1CD5-D3FA-01A1-A33C80F0D1D2}"/>
              </a:ext>
            </a:extLst>
          </p:cNvPr>
          <p:cNvSpPr>
            <a:spLocks noGrp="1"/>
          </p:cNvSpPr>
          <p:nvPr>
            <p:ph type="sldNum" sz="quarter" idx="5"/>
          </p:nvPr>
        </p:nvSpPr>
        <p:spPr/>
        <p:txBody>
          <a:bodyPr/>
          <a:lstStyle/>
          <a:p>
            <a:fld id="{E3E7C204-7AB1-481D-BBB2-1966433E8413}" type="slidenum">
              <a:rPr lang="en-AU" smtClean="0"/>
              <a:t>12</a:t>
            </a:fld>
            <a:endParaRPr lang="en-AU"/>
          </a:p>
        </p:txBody>
      </p:sp>
    </p:spTree>
    <p:extLst>
      <p:ext uri="{BB962C8B-B14F-4D97-AF65-F5344CB8AC3E}">
        <p14:creationId xmlns:p14="http://schemas.microsoft.com/office/powerpoint/2010/main" val="616922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87350"/>
            <a:ext cx="6138863" cy="3454400"/>
          </a:xfrm>
        </p:spPr>
      </p:sp>
      <p:sp>
        <p:nvSpPr>
          <p:cNvPr id="3" name="Notes Placeholder 2"/>
          <p:cNvSpPr>
            <a:spLocks noGrp="1"/>
          </p:cNvSpPr>
          <p:nvPr>
            <p:ph type="body" idx="1"/>
          </p:nvPr>
        </p:nvSpPr>
        <p:spPr/>
        <p:txBody>
          <a:bodyPr/>
          <a:lstStyle/>
          <a:p>
            <a:r>
              <a:rPr lang="en-US" dirty="0"/>
              <a:t>Thankyou and I am happy to take any questions.</a:t>
            </a:r>
            <a:endParaRPr lang="en-AU" dirty="0"/>
          </a:p>
        </p:txBody>
      </p:sp>
      <p:sp>
        <p:nvSpPr>
          <p:cNvPr id="4" name="Slide Number Placeholder 3"/>
          <p:cNvSpPr>
            <a:spLocks noGrp="1"/>
          </p:cNvSpPr>
          <p:nvPr>
            <p:ph type="sldNum" sz="quarter" idx="5"/>
          </p:nvPr>
        </p:nvSpPr>
        <p:spPr/>
        <p:txBody>
          <a:bodyPr/>
          <a:lstStyle/>
          <a:p>
            <a:fld id="{E3E7C204-7AB1-481D-BBB2-1966433E8413}" type="slidenum">
              <a:rPr lang="en-AU" smtClean="0"/>
              <a:t>13</a:t>
            </a:fld>
            <a:endParaRPr lang="en-AU"/>
          </a:p>
        </p:txBody>
      </p:sp>
    </p:spTree>
    <p:extLst>
      <p:ext uri="{BB962C8B-B14F-4D97-AF65-F5344CB8AC3E}">
        <p14:creationId xmlns:p14="http://schemas.microsoft.com/office/powerpoint/2010/main" val="28929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87350"/>
            <a:ext cx="6138863" cy="34544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Thankyou.  I’m MM, Chief Exec of High Arctic.  I might be a little off-topic at first consideration, however we thought we would share with you something we have learned during our 18 years in Papua New Guinea, </a:t>
            </a:r>
            <a:r>
              <a:rPr lang="en-AU" dirty="0">
                <a:solidFill>
                  <a:srgbClr val="FF0000"/>
                </a:solidFill>
              </a:rPr>
              <a:t>which</a:t>
            </a:r>
            <a:r>
              <a:rPr lang="en-AU" dirty="0"/>
              <a:t> we think, helps our customers to realise their objectives of effectively unlocking PNG resources.</a:t>
            </a:r>
          </a:p>
          <a:p>
            <a:pPr marL="171450" indent="-171450">
              <a:buFont typeface="Arial" panose="020B0604020202020204" pitchFamily="34" charset="0"/>
              <a:buChar char="•"/>
            </a:pPr>
            <a:r>
              <a:rPr lang="en-AU" dirty="0"/>
              <a:t>In the world today with incredible access to information through the internet and social media, people can know a lot about everything, but you still cannot understand the nuances of anything without experience.</a:t>
            </a:r>
          </a:p>
          <a:p>
            <a:pPr marL="171450" indent="-171450">
              <a:buFont typeface="Arial" panose="020B0604020202020204" pitchFamily="34" charset="0"/>
              <a:buChar char="•"/>
            </a:pPr>
            <a:r>
              <a:rPr lang="en-AU" dirty="0"/>
              <a:t>We believe that successfully unlocking the enormous resource potential of PNG is not just about technology &amp; infrastructure, its about a modern approach to local involvement and supply chain management.  </a:t>
            </a:r>
          </a:p>
          <a:p>
            <a:pPr marL="171450" indent="-171450">
              <a:buFont typeface="Arial" panose="020B0604020202020204" pitchFamily="34" charset="0"/>
              <a:buChar char="•"/>
            </a:pPr>
            <a:r>
              <a:rPr lang="en-AU" dirty="0"/>
              <a:t>This, we believe has become our expertise and it has enabled us to deliver some world leading performance in one of the worlds most challenging places.</a:t>
            </a:r>
          </a:p>
          <a:p>
            <a:endParaRPr lang="en-AU" dirty="0"/>
          </a:p>
        </p:txBody>
      </p:sp>
      <p:sp>
        <p:nvSpPr>
          <p:cNvPr id="4" name="Slide Number Placeholder 3"/>
          <p:cNvSpPr>
            <a:spLocks noGrp="1"/>
          </p:cNvSpPr>
          <p:nvPr>
            <p:ph type="sldNum" sz="quarter" idx="5"/>
          </p:nvPr>
        </p:nvSpPr>
        <p:spPr/>
        <p:txBody>
          <a:bodyPr/>
          <a:lstStyle/>
          <a:p>
            <a:fld id="{E3E7C204-7AB1-481D-BBB2-1966433E8413}" type="slidenum">
              <a:rPr lang="en-AU" smtClean="0"/>
              <a:t>2</a:t>
            </a:fld>
            <a:endParaRPr lang="en-AU"/>
          </a:p>
        </p:txBody>
      </p:sp>
    </p:spTree>
    <p:extLst>
      <p:ext uri="{BB962C8B-B14F-4D97-AF65-F5344CB8AC3E}">
        <p14:creationId xmlns:p14="http://schemas.microsoft.com/office/powerpoint/2010/main" val="86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87350"/>
            <a:ext cx="6138863" cy="3454400"/>
          </a:xfrm>
        </p:spPr>
      </p:sp>
      <p:sp>
        <p:nvSpPr>
          <p:cNvPr id="3" name="Notes Placeholder 2"/>
          <p:cNvSpPr>
            <a:spLocks noGrp="1"/>
          </p:cNvSpPr>
          <p:nvPr>
            <p:ph type="body" idx="1"/>
          </p:nvPr>
        </p:nvSpPr>
        <p:spPr/>
        <p:txBody>
          <a:bodyPr/>
          <a:lstStyle/>
          <a:p>
            <a:pPr marL="0" algn="l" defTabSz="914400" rtl="0" eaLnBrk="1" latinLnBrk="0" hangingPunct="1">
              <a:defRPr/>
            </a:pPr>
            <a:r>
              <a:rPr lang="en-US" sz="1200" b="0" i="0" kern="1200" dirty="0">
                <a:solidFill>
                  <a:schemeClr val="tx1"/>
                </a:solidFill>
                <a:effectLst/>
                <a:latin typeface="Google Sans Text"/>
                <a:ea typeface="+mn-ea"/>
                <a:cs typeface="+mn-cs"/>
              </a:rPr>
              <a:t>Most people would identify us as the pre-eminent PNG focused oil and gas drilling contractor.</a:t>
            </a:r>
          </a:p>
          <a:p>
            <a:pPr marL="0" algn="l" defTabSz="914400" rtl="0" eaLnBrk="1" latinLnBrk="0" hangingPunct="1">
              <a:defRPr/>
            </a:pPr>
            <a:endParaRPr lang="en-US" sz="1200" b="0" i="0" kern="1200" dirty="0">
              <a:solidFill>
                <a:schemeClr val="tx1"/>
              </a:solidFill>
              <a:effectLst/>
              <a:latin typeface="Google Sans Text"/>
              <a:ea typeface="+mn-ea"/>
              <a:cs typeface="+mn-cs"/>
            </a:endParaRPr>
          </a:p>
          <a:p>
            <a:pPr marL="0" algn="l" defTabSz="914400" rtl="0" eaLnBrk="1" latinLnBrk="0" hangingPunct="1">
              <a:defRPr/>
            </a:pPr>
            <a:r>
              <a:rPr lang="en-US" sz="1200" b="0" i="0" kern="1200" dirty="0">
                <a:solidFill>
                  <a:schemeClr val="tx1"/>
                </a:solidFill>
                <a:effectLst/>
                <a:latin typeface="Google Sans Text"/>
                <a:ea typeface="+mn-ea"/>
                <a:cs typeface="+mn-cs"/>
              </a:rPr>
              <a:t>Our can-do attitude saw us secure a contract to oversee the commissioning , delivery and operation of purpose built brand new rigs in 2008.  Unique at the time for their state-of-the-art AC electric drives, PLC controls and offshore style cyber-chair drilling cabins.  </a:t>
            </a:r>
          </a:p>
          <a:p>
            <a:pPr marL="0" algn="l" defTabSz="914400" rtl="0" eaLnBrk="1" latinLnBrk="0" hangingPunct="1">
              <a:defRPr/>
            </a:pPr>
            <a:endParaRPr lang="en-US" sz="1200" b="0" i="0" kern="1200" dirty="0">
              <a:solidFill>
                <a:schemeClr val="tx1"/>
              </a:solidFill>
              <a:effectLst/>
              <a:latin typeface="Google Sans Text"/>
              <a:ea typeface="+mn-ea"/>
              <a:cs typeface="+mn-cs"/>
            </a:endParaRPr>
          </a:p>
          <a:p>
            <a:pPr marL="0" algn="l" defTabSz="914400" rtl="0" eaLnBrk="1" latinLnBrk="0" hangingPunct="1">
              <a:defRPr/>
            </a:pPr>
            <a:r>
              <a:rPr lang="en-US" sz="1200" b="0" i="0" kern="1200" dirty="0">
                <a:solidFill>
                  <a:schemeClr val="tx1"/>
                </a:solidFill>
                <a:effectLst/>
                <a:latin typeface="Google Sans Text"/>
                <a:ea typeface="+mn-ea"/>
                <a:cs typeface="+mn-cs"/>
              </a:rPr>
              <a:t>In 2014 we sourced more versatile rigs to meet a growing demand for remote exploration drilling in PNG.  The result was the procurement, upgrade and delivery of rigs 115 &amp; 116.  Crucially, they shared the same AC electric drive and cyber chair drilling technology that has been fundamental to drilling success in PNG.  But they have the flexibility to break-down to lighter transport loads – providing access to use a wider range of available helicopters and other transport methods – de-risking remote access and egress challenges.</a:t>
            </a:r>
          </a:p>
          <a:p>
            <a:pPr marL="0" algn="l" defTabSz="914400" rtl="0" eaLnBrk="1" latinLnBrk="0" hangingPunct="1">
              <a:defRPr/>
            </a:pPr>
            <a:endParaRPr lang="en-US" sz="1200" b="0" i="0" kern="1200" dirty="0">
              <a:solidFill>
                <a:schemeClr val="tx1"/>
              </a:solidFill>
              <a:effectLst/>
              <a:latin typeface="Google Sans Text"/>
              <a:ea typeface="+mn-ea"/>
              <a:cs typeface="+mn-cs"/>
            </a:endParaRPr>
          </a:p>
          <a:p>
            <a:pPr marL="0" algn="l" defTabSz="914400" rtl="0" eaLnBrk="1" latinLnBrk="0" hangingPunct="1">
              <a:defRPr/>
            </a:pPr>
            <a:r>
              <a:rPr lang="en-US" sz="1200" b="0" i="0" kern="1200" dirty="0">
                <a:solidFill>
                  <a:schemeClr val="tx1"/>
                </a:solidFill>
                <a:effectLst/>
                <a:latin typeface="Google Sans Text"/>
                <a:ea typeface="+mn-ea"/>
                <a:cs typeface="+mn-cs"/>
              </a:rPr>
              <a:t>At the same time, recognizing our obligations to create employment opportunities in the local communities, all rigs retain a significant amount of meaningful crew work, with automation targeting reliability and efficiency improvement over worker displacement.</a:t>
            </a:r>
          </a:p>
          <a:p>
            <a:pPr marL="0" algn="l" defTabSz="914400" rtl="0" eaLnBrk="1" latinLnBrk="0" hangingPunct="1">
              <a:defRPr/>
            </a:pPr>
            <a:endParaRPr lang="en-US" sz="1200" b="0" i="0" kern="1200" dirty="0">
              <a:solidFill>
                <a:schemeClr val="tx1"/>
              </a:solidFill>
              <a:effectLst/>
              <a:latin typeface="Google Sans Text"/>
              <a:ea typeface="+mn-ea"/>
              <a:cs typeface="+mn-cs"/>
            </a:endParaRPr>
          </a:p>
          <a:p>
            <a:pPr marL="0" algn="l" defTabSz="914400" rtl="0" eaLnBrk="1" latinLnBrk="0" hangingPunct="1">
              <a:defRPr/>
            </a:pPr>
            <a:r>
              <a:rPr lang="en-US" sz="1200" b="0" i="0" kern="1200" dirty="0">
                <a:solidFill>
                  <a:schemeClr val="tx1"/>
                </a:solidFill>
                <a:effectLst/>
                <a:latin typeface="Google Sans Text"/>
                <a:ea typeface="+mn-ea"/>
                <a:cs typeface="+mn-cs"/>
              </a:rPr>
              <a:t>Innovations, like the leapfrog designs have been fundamental to improving customer well cost reduction and reducing non-productive time.  The leapfrog concept has a second center section comprising the rig structure and some of the power system, along with a subset of camp and office buildings that can be assembled before the drilling crew is released from drilling on the current well.  </a:t>
            </a:r>
          </a:p>
          <a:p>
            <a:pPr marL="0" algn="l" defTabSz="914400" rtl="0" eaLnBrk="1" latinLnBrk="0" hangingPunct="1">
              <a:defRPr/>
            </a:pPr>
            <a:endParaRPr lang="en-US" sz="1200" b="0" i="0" kern="1200" dirty="0">
              <a:solidFill>
                <a:schemeClr val="tx1"/>
              </a:solidFill>
              <a:effectLst/>
              <a:latin typeface="Google Sans Text"/>
              <a:ea typeface="+mn-ea"/>
              <a:cs typeface="+mn-cs"/>
            </a:endParaRPr>
          </a:p>
          <a:p>
            <a:pPr marL="0" algn="l" defTabSz="914400" rtl="0" eaLnBrk="1" latinLnBrk="0" hangingPunct="1">
              <a:defRPr/>
            </a:pPr>
            <a:r>
              <a:rPr lang="en-US" sz="1200" b="0" i="0" kern="1200" dirty="0">
                <a:solidFill>
                  <a:schemeClr val="tx1"/>
                </a:solidFill>
                <a:effectLst/>
                <a:latin typeface="Google Sans Text"/>
                <a:ea typeface="+mn-ea"/>
                <a:cs typeface="+mn-cs"/>
              </a:rPr>
              <a:t>At the beginning of 2015 there were 7 working rigs in PNG with High Arctic operating 2 of them.  Between 2016 and 2022 the only drilling rigs that operated in PNG were High Arctic.  But it is fair to say that activity today for exploration and appraisal drilling, well workover and well abandonment is at the lowest levels seen since we first arrived.  </a:t>
            </a:r>
          </a:p>
          <a:p>
            <a:pPr marL="0" algn="l" defTabSz="914400" rtl="0" eaLnBrk="1" latinLnBrk="0" hangingPunct="1">
              <a:defRPr/>
            </a:pPr>
            <a:endParaRPr lang="en-US" sz="1200" b="0" i="0" kern="1200" dirty="0">
              <a:solidFill>
                <a:schemeClr val="tx1"/>
              </a:solidFill>
              <a:effectLst/>
              <a:latin typeface="Google Sans Text"/>
              <a:ea typeface="+mn-ea"/>
              <a:cs typeface="+mn-cs"/>
            </a:endParaRPr>
          </a:p>
          <a:p>
            <a:pPr marL="0" algn="l" defTabSz="914400" rtl="0" eaLnBrk="1" latinLnBrk="0" hangingPunct="1">
              <a:defRPr/>
            </a:pPr>
            <a:r>
              <a:rPr lang="en-US" sz="1200" b="0" i="0" kern="1200" dirty="0">
                <a:solidFill>
                  <a:schemeClr val="tx1"/>
                </a:solidFill>
                <a:effectLst/>
                <a:latin typeface="Google Sans Text"/>
                <a:ea typeface="+mn-ea"/>
                <a:cs typeface="+mn-cs"/>
              </a:rPr>
              <a:t>This low activity is troubling for the nascent dedicated PNG services industry, as we contemplate a substantive upswing for major projects in the coming years.</a:t>
            </a:r>
            <a:endParaRPr lang="en-AU" dirty="0"/>
          </a:p>
        </p:txBody>
      </p:sp>
      <p:sp>
        <p:nvSpPr>
          <p:cNvPr id="4" name="Slide Number Placeholder 3"/>
          <p:cNvSpPr>
            <a:spLocks noGrp="1"/>
          </p:cNvSpPr>
          <p:nvPr>
            <p:ph type="sldNum" sz="quarter" idx="5"/>
          </p:nvPr>
        </p:nvSpPr>
        <p:spPr/>
        <p:txBody>
          <a:bodyPr/>
          <a:lstStyle/>
          <a:p>
            <a:fld id="{E3E7C204-7AB1-481D-BBB2-1966433E8413}" type="slidenum">
              <a:rPr lang="en-AU" smtClean="0"/>
              <a:t>3</a:t>
            </a:fld>
            <a:endParaRPr lang="en-AU"/>
          </a:p>
        </p:txBody>
      </p:sp>
    </p:spTree>
    <p:extLst>
      <p:ext uri="{BB962C8B-B14F-4D97-AF65-F5344CB8AC3E}">
        <p14:creationId xmlns:p14="http://schemas.microsoft.com/office/powerpoint/2010/main" val="586584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87350"/>
            <a:ext cx="6138863" cy="3454400"/>
          </a:xfrm>
        </p:spPr>
      </p:sp>
      <p:sp>
        <p:nvSpPr>
          <p:cNvPr id="3" name="Notes Placeholder 2"/>
          <p:cNvSpPr>
            <a:spLocks noGrp="1"/>
          </p:cNvSpPr>
          <p:nvPr>
            <p:ph type="body" idx="1"/>
          </p:nvPr>
        </p:nvSpPr>
        <p:spPr/>
        <p:txBody>
          <a:bodyPr/>
          <a:lstStyle/>
          <a:p>
            <a:r>
              <a:rPr lang="en-AU" dirty="0"/>
              <a:t>Our business in PNG is not just about drilling services, we are a solutions focussed business.  We identify needs and prepare ourselves to be a supplier of solutions.</a:t>
            </a:r>
          </a:p>
          <a:p>
            <a:endParaRPr lang="en-AU" dirty="0"/>
          </a:p>
          <a:p>
            <a:r>
              <a:rPr lang="en-AU" dirty="0"/>
              <a:t>In 2009 we imported the first High Density Poly Ethylene rugged work-site mats to PNG.  They were an instant success, eliminating lost time due to bogged vehicles, immobilised material handling plant and stuck people too!  The Oil and Gas industry adopted uptake in PNG to the point were we had over 10,000 mats under rental at the peak of activity.  </a:t>
            </a:r>
          </a:p>
          <a:p>
            <a:endParaRPr lang="en-AU" dirty="0"/>
          </a:p>
          <a:p>
            <a:r>
              <a:rPr lang="en-AU" dirty="0"/>
              <a:t>The mats are a great and simple example of the solutions focused attitude that has seen High Arctic succeed in a place were others have not.  We have assembled a large array of rental equipment modified or designed to deploy efficiently under a </a:t>
            </a:r>
            <a:r>
              <a:rPr lang="en-AU" dirty="0" err="1"/>
              <a:t>heli</a:t>
            </a:r>
            <a:r>
              <a:rPr lang="en-AU" dirty="0"/>
              <a:t>-copter or via other limited transport methods available. </a:t>
            </a:r>
          </a:p>
          <a:p>
            <a:endParaRPr lang="en-AU" dirty="0"/>
          </a:p>
          <a:p>
            <a:r>
              <a:rPr lang="en-AU" dirty="0"/>
              <a:t>In 2023, we added the provision of </a:t>
            </a:r>
            <a:r>
              <a:rPr lang="en-AU" strike="noStrike" dirty="0"/>
              <a:t>certified</a:t>
            </a:r>
            <a:r>
              <a:rPr lang="en-AU" dirty="0"/>
              <a:t> safety training, competency verification and equipment licencing services.  We have long provided these in-house, but in the covid shutdown we found these services in demand from our customers and their other contractors.  So too we found demand for the skills of our people away from our core service offerings.  </a:t>
            </a:r>
          </a:p>
          <a:p>
            <a:endParaRPr lang="en-AU" dirty="0"/>
          </a:p>
          <a:p>
            <a:r>
              <a:rPr lang="en-AU" dirty="0"/>
              <a:t>We have been building the capacity of PNG Industry Manpower Solutions (or PIMS as we call it), to provide skilled &amp; semi-skilled labour, trades qualified personnel and professionals in PNG.  We have aligned our training programs to the Australian Training Framework and obtained licences for delivery in PNG.  And we currently have dozens of people deployed with various customers conducting an array of technical activity.  I am excited about the role we will be playing in preparing PNG citizens to be job ready for the major increase in site based workers that are going to be needed for the advancement of major projects anticipated through the tail end of this decade and beyond.</a:t>
            </a:r>
          </a:p>
          <a:p>
            <a:endParaRPr lang="en-AU" dirty="0"/>
          </a:p>
          <a:p>
            <a:r>
              <a:rPr lang="en-AU" dirty="0"/>
              <a:t>Earlier this year we made a strategic decision to add fire safety services to our service offerings.  The decision was driven by the identification of a growing need for fire detection and deluge installation and maintenance and a serious deficiency of quality service providers.  We commenced services in August and have a growing pipeline of projects in oil and gas as well as mining facilities, vehicles and commercial buildings.</a:t>
            </a:r>
          </a:p>
        </p:txBody>
      </p:sp>
      <p:sp>
        <p:nvSpPr>
          <p:cNvPr id="4" name="Slide Number Placeholder 3"/>
          <p:cNvSpPr>
            <a:spLocks noGrp="1"/>
          </p:cNvSpPr>
          <p:nvPr>
            <p:ph type="sldNum" sz="quarter" idx="5"/>
          </p:nvPr>
        </p:nvSpPr>
        <p:spPr/>
        <p:txBody>
          <a:bodyPr/>
          <a:lstStyle/>
          <a:p>
            <a:fld id="{E3E7C204-7AB1-481D-BBB2-1966433E8413}" type="slidenum">
              <a:rPr lang="en-AU" smtClean="0"/>
              <a:t>4</a:t>
            </a:fld>
            <a:endParaRPr lang="en-AU"/>
          </a:p>
        </p:txBody>
      </p:sp>
    </p:spTree>
    <p:extLst>
      <p:ext uri="{BB962C8B-B14F-4D97-AF65-F5344CB8AC3E}">
        <p14:creationId xmlns:p14="http://schemas.microsoft.com/office/powerpoint/2010/main" val="79439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110F-D645-D681-88B8-990A8D38E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7575A-4EE8-ACFA-AB4D-C5508D0B81E2}"/>
              </a:ext>
            </a:extLst>
          </p:cNvPr>
          <p:cNvSpPr>
            <a:spLocks noGrp="1" noRot="1" noChangeAspect="1"/>
          </p:cNvSpPr>
          <p:nvPr>
            <p:ph type="sldImg"/>
          </p:nvPr>
        </p:nvSpPr>
        <p:spPr>
          <a:xfrm>
            <a:off x="482600" y="387350"/>
            <a:ext cx="6138863" cy="3454400"/>
          </a:xfrm>
        </p:spPr>
      </p:sp>
      <p:sp>
        <p:nvSpPr>
          <p:cNvPr id="3" name="Notes Placeholder 2">
            <a:extLst>
              <a:ext uri="{FF2B5EF4-FFF2-40B4-BE49-F238E27FC236}">
                <a16:creationId xmlns:a16="http://schemas.microsoft.com/office/drawing/2014/main" id="{F57478FD-20D5-CAB9-B88D-6E41541C37EA}"/>
              </a:ext>
            </a:extLst>
          </p:cNvPr>
          <p:cNvSpPr>
            <a:spLocks noGrp="1"/>
          </p:cNvSpPr>
          <p:nvPr>
            <p:ph type="body" idx="1"/>
          </p:nvPr>
        </p:nvSpPr>
        <p:spPr/>
        <p:txBody>
          <a:bodyPr/>
          <a:lstStyle/>
          <a:p>
            <a:r>
              <a:rPr lang="en-AU" dirty="0"/>
              <a:t>We have heard many encouraging and interesting facts presented here this morning.  We understand that the global demand for resources and energy is expected to be strong for decades to come, and that current producing projects cannot meet expected demand.  </a:t>
            </a:r>
          </a:p>
          <a:p>
            <a:endParaRPr lang="en-AU" dirty="0"/>
          </a:p>
          <a:p>
            <a:r>
              <a:rPr lang="en-AU" dirty="0"/>
              <a:t>We also aware that global under-investment in recent years is expected to result in a supply gap and that there is an ideal window for bringing new supply to market.</a:t>
            </a:r>
          </a:p>
          <a:p>
            <a:endParaRPr lang="en-AU" dirty="0"/>
          </a:p>
          <a:p>
            <a:r>
              <a:rPr lang="en-AU" dirty="0"/>
              <a:t>Nowhere illustrates this point better than PNG.  In the 5 years from 2014 to 2019 nearly a hundred oil and gas wells were drilled here.  However, in the last 5 years there have only been 12.  </a:t>
            </a:r>
          </a:p>
          <a:p>
            <a:endParaRPr lang="en-AU" dirty="0"/>
          </a:p>
          <a:p>
            <a:r>
              <a:rPr lang="en-AU" dirty="0"/>
              <a:t>Now there are many reasons for this, including the impact of Covid-19 restrictions.  But it highlights one of the challenges – how to successfully ramp that activity level back up so that we can collectively work safely, efficiently and effectively deliver the next wave of major projects on time and within budget, for the benefit and betterment of the people of PNG. </a:t>
            </a:r>
          </a:p>
          <a:p>
            <a:endParaRPr lang="en-AU" dirty="0"/>
          </a:p>
        </p:txBody>
      </p:sp>
      <p:sp>
        <p:nvSpPr>
          <p:cNvPr id="4" name="Slide Number Placeholder 3">
            <a:extLst>
              <a:ext uri="{FF2B5EF4-FFF2-40B4-BE49-F238E27FC236}">
                <a16:creationId xmlns:a16="http://schemas.microsoft.com/office/drawing/2014/main" id="{F9163781-4E6F-5C6B-4C30-D62ED32D47D8}"/>
              </a:ext>
            </a:extLst>
          </p:cNvPr>
          <p:cNvSpPr>
            <a:spLocks noGrp="1"/>
          </p:cNvSpPr>
          <p:nvPr>
            <p:ph type="sldNum" sz="quarter" idx="5"/>
          </p:nvPr>
        </p:nvSpPr>
        <p:spPr/>
        <p:txBody>
          <a:bodyPr/>
          <a:lstStyle/>
          <a:p>
            <a:fld id="{E3E7C204-7AB1-481D-BBB2-1966433E8413}" type="slidenum">
              <a:rPr lang="en-AU" smtClean="0"/>
              <a:t>5</a:t>
            </a:fld>
            <a:endParaRPr lang="en-AU"/>
          </a:p>
        </p:txBody>
      </p:sp>
    </p:spTree>
    <p:extLst>
      <p:ext uri="{BB962C8B-B14F-4D97-AF65-F5344CB8AC3E}">
        <p14:creationId xmlns:p14="http://schemas.microsoft.com/office/powerpoint/2010/main" val="2496400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84E17-F007-C2E7-CAAA-798E30ABE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D00B7-1F5D-8D3A-16D3-2733A3038BDB}"/>
              </a:ext>
            </a:extLst>
          </p:cNvPr>
          <p:cNvSpPr>
            <a:spLocks noGrp="1" noRot="1" noChangeAspect="1"/>
          </p:cNvSpPr>
          <p:nvPr>
            <p:ph type="sldImg"/>
          </p:nvPr>
        </p:nvSpPr>
        <p:spPr>
          <a:xfrm>
            <a:off x="482600" y="387350"/>
            <a:ext cx="6138863" cy="3454400"/>
          </a:xfrm>
        </p:spPr>
      </p:sp>
      <p:sp>
        <p:nvSpPr>
          <p:cNvPr id="3" name="Notes Placeholder 2">
            <a:extLst>
              <a:ext uri="{FF2B5EF4-FFF2-40B4-BE49-F238E27FC236}">
                <a16:creationId xmlns:a16="http://schemas.microsoft.com/office/drawing/2014/main" id="{9080DA23-7722-B141-44A2-393DCF930C70}"/>
              </a:ext>
            </a:extLst>
          </p:cNvPr>
          <p:cNvSpPr>
            <a:spLocks noGrp="1"/>
          </p:cNvSpPr>
          <p:nvPr>
            <p:ph type="body" idx="1"/>
          </p:nvPr>
        </p:nvSpPr>
        <p:spPr/>
        <p:txBody>
          <a:bodyPr/>
          <a:lstStyle/>
          <a:p>
            <a:r>
              <a:rPr lang="en-US" dirty="0"/>
              <a:t>The nature of the technical work required to assess and transform a prospect into a resource is always complicated and challenging. </a:t>
            </a:r>
            <a:r>
              <a:rPr lang="en-AU" dirty="0"/>
              <a:t>Nowhere is that more apparent, than here in Papua New Guinea.</a:t>
            </a:r>
          </a:p>
          <a:p>
            <a:r>
              <a:rPr lang="en-AU" dirty="0"/>
              <a:t>In PNG, getting to the location is one of many substantive challenges.</a:t>
            </a:r>
          </a:p>
          <a:p>
            <a:endParaRPr lang="en-AU" dirty="0"/>
          </a:p>
          <a:p>
            <a:pPr marL="171450" indent="-171450">
              <a:buFont typeface="Arial" panose="020B0604020202020204" pitchFamily="34" charset="0"/>
              <a:buChar char="•"/>
            </a:pPr>
            <a:r>
              <a:rPr lang="en-AU" dirty="0"/>
              <a:t>Drillers and engineers all know how a loss of well-control can lead to a well blow-out and cause costs to blow a wells budget very quickly.</a:t>
            </a:r>
          </a:p>
          <a:p>
            <a:pPr marL="171450" indent="-171450">
              <a:buFont typeface="Arial" panose="020B0604020202020204" pitchFamily="34" charset="0"/>
              <a:buChar char="•"/>
            </a:pPr>
            <a:r>
              <a:rPr lang="en-AU" dirty="0"/>
              <a:t>In PNG, the loss of ‘project control’ can do the same thing, and it is a lot easier to happen.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jungle environment can be murder on the reliability of otherwise high quality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And there is a lack of local support infrastructure that most places, take for granted.</a:t>
            </a:r>
          </a:p>
          <a:p>
            <a:pPr marL="171450" indent="-171450">
              <a:buFont typeface="Arial" panose="020B0604020202020204" pitchFamily="34" charset="0"/>
              <a:buChar char="•"/>
            </a:pPr>
            <a:r>
              <a:rPr lang="en-AU" dirty="0"/>
              <a:t>The want of a seemingly small and insignificant spare part can bring a multi-million dollar worksite to a halt and result in extended periods of expensive lost progress.  </a:t>
            </a:r>
          </a:p>
          <a:p>
            <a:pPr marL="171450" indent="-171450">
              <a:buFont typeface="Arial" panose="020B0604020202020204" pitchFamily="34" charset="0"/>
              <a:buChar char="•"/>
            </a:pPr>
            <a:r>
              <a:rPr lang="en-AU" dirty="0"/>
              <a:t>Some of you may be recalling specific projects that come to mind, and which lead to some participants pulling out of PNG altogether.  </a:t>
            </a:r>
          </a:p>
          <a:p>
            <a:endParaRPr lang="en-AU" dirty="0"/>
          </a:p>
        </p:txBody>
      </p:sp>
      <p:sp>
        <p:nvSpPr>
          <p:cNvPr id="4" name="Slide Number Placeholder 3">
            <a:extLst>
              <a:ext uri="{FF2B5EF4-FFF2-40B4-BE49-F238E27FC236}">
                <a16:creationId xmlns:a16="http://schemas.microsoft.com/office/drawing/2014/main" id="{EF4B71EB-840A-4E6D-3704-6F22F39B8945}"/>
              </a:ext>
            </a:extLst>
          </p:cNvPr>
          <p:cNvSpPr>
            <a:spLocks noGrp="1"/>
          </p:cNvSpPr>
          <p:nvPr>
            <p:ph type="sldNum" sz="quarter" idx="5"/>
          </p:nvPr>
        </p:nvSpPr>
        <p:spPr/>
        <p:txBody>
          <a:bodyPr/>
          <a:lstStyle/>
          <a:p>
            <a:fld id="{E3E7C204-7AB1-481D-BBB2-1966433E8413}" type="slidenum">
              <a:rPr lang="en-AU" smtClean="0"/>
              <a:t>6</a:t>
            </a:fld>
            <a:endParaRPr lang="en-AU"/>
          </a:p>
        </p:txBody>
      </p:sp>
    </p:spTree>
    <p:extLst>
      <p:ext uri="{BB962C8B-B14F-4D97-AF65-F5344CB8AC3E}">
        <p14:creationId xmlns:p14="http://schemas.microsoft.com/office/powerpoint/2010/main" val="263218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E495-94FD-5853-4F82-0B77D2082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B8119-62DD-9A8A-D160-10154747622D}"/>
              </a:ext>
            </a:extLst>
          </p:cNvPr>
          <p:cNvSpPr>
            <a:spLocks noGrp="1" noRot="1" noChangeAspect="1"/>
          </p:cNvSpPr>
          <p:nvPr>
            <p:ph type="sldImg"/>
          </p:nvPr>
        </p:nvSpPr>
        <p:spPr>
          <a:xfrm>
            <a:off x="482600" y="387350"/>
            <a:ext cx="6138863" cy="3454400"/>
          </a:xfrm>
        </p:spPr>
      </p:sp>
      <p:sp>
        <p:nvSpPr>
          <p:cNvPr id="3" name="Notes Placeholder 2">
            <a:extLst>
              <a:ext uri="{FF2B5EF4-FFF2-40B4-BE49-F238E27FC236}">
                <a16:creationId xmlns:a16="http://schemas.microsoft.com/office/drawing/2014/main" id="{545CD6D3-DE50-677D-D6BA-261834C26DC2}"/>
              </a:ext>
            </a:extLst>
          </p:cNvPr>
          <p:cNvSpPr>
            <a:spLocks noGrp="1"/>
          </p:cNvSpPr>
          <p:nvPr>
            <p:ph type="body" idx="1"/>
          </p:nvPr>
        </p:nvSpPr>
        <p:spPr/>
        <p:txBody>
          <a:bodyPr/>
          <a:lstStyle/>
          <a:p>
            <a:r>
              <a:rPr lang="en-AU" dirty="0"/>
              <a:t>High Arctic learned to meet the challenges presented in PNG by taking a modern entrepreneurial approach to two areas:</a:t>
            </a:r>
          </a:p>
          <a:p>
            <a:endParaRPr lang="en-AU" dirty="0"/>
          </a:p>
          <a:p>
            <a:pPr marL="228600" indent="-228600">
              <a:buFont typeface="+mj-lt"/>
              <a:buAutoNum type="arabicPeriod"/>
            </a:pPr>
            <a:r>
              <a:rPr lang="en-AU" dirty="0"/>
              <a:t>Focus on quality to achieve safety as an outcome.  </a:t>
            </a:r>
          </a:p>
          <a:p>
            <a:pPr marL="228600" indent="-228600">
              <a:buFont typeface="+mj-lt"/>
              <a:buAutoNum type="arabicPeriod"/>
            </a:pPr>
            <a:r>
              <a:rPr lang="en-AU" dirty="0"/>
              <a:t>Setting aspirational goals for the advancement of PNG citizen employees to align our mutual success.</a:t>
            </a:r>
          </a:p>
          <a:p>
            <a:pPr marL="228600" indent="-228600">
              <a:buFont typeface="+mj-lt"/>
              <a:buAutoNum type="arabicPeriod"/>
            </a:pPr>
            <a:endParaRPr lang="en-AU" dirty="0"/>
          </a:p>
          <a:p>
            <a:r>
              <a:rPr lang="en-AU" dirty="0"/>
              <a:t>Competent personnel, following proven processes, using bespoke equipment and materials, from a large inventory kept locally.</a:t>
            </a:r>
          </a:p>
          <a:p>
            <a:r>
              <a:rPr lang="en-AU" dirty="0"/>
              <a:t>Our view was, if it’s done right the first time, it is safe and reliable every time. This attitude has given us a worlds best safety record with our over 80% PNG citizen workforce, and a reputation for successful project control in PNG.</a:t>
            </a:r>
          </a:p>
          <a:p>
            <a:r>
              <a:rPr lang="en-AU" dirty="0"/>
              <a:t>We have leaned into the PNG “</a:t>
            </a:r>
            <a:r>
              <a:rPr lang="en-AU" dirty="0" err="1"/>
              <a:t>Wantok</a:t>
            </a:r>
            <a:r>
              <a:rPr lang="en-AU" dirty="0"/>
              <a:t>” culture, by not only engaging with the local community to provide jobs while we are in their lands; but also identifying key individuals that we make a permanent part of our crew.</a:t>
            </a:r>
          </a:p>
          <a:p>
            <a:r>
              <a:rPr lang="en-AU" dirty="0"/>
              <a:t>A core part of that assessment is how they engage in safe work programs and look out for and genuinely care for the safety of the people they work with, who are for the most part, from other places.</a:t>
            </a:r>
          </a:p>
          <a:p>
            <a:endParaRPr lang="en-AU" dirty="0"/>
          </a:p>
          <a:p>
            <a:endParaRPr lang="en-AU" dirty="0"/>
          </a:p>
        </p:txBody>
      </p:sp>
      <p:sp>
        <p:nvSpPr>
          <p:cNvPr id="4" name="Slide Number Placeholder 3">
            <a:extLst>
              <a:ext uri="{FF2B5EF4-FFF2-40B4-BE49-F238E27FC236}">
                <a16:creationId xmlns:a16="http://schemas.microsoft.com/office/drawing/2014/main" id="{3BA762AD-345E-5575-9394-8464F885FE63}"/>
              </a:ext>
            </a:extLst>
          </p:cNvPr>
          <p:cNvSpPr>
            <a:spLocks noGrp="1"/>
          </p:cNvSpPr>
          <p:nvPr>
            <p:ph type="sldNum" sz="quarter" idx="5"/>
          </p:nvPr>
        </p:nvSpPr>
        <p:spPr/>
        <p:txBody>
          <a:bodyPr/>
          <a:lstStyle/>
          <a:p>
            <a:fld id="{E3E7C204-7AB1-481D-BBB2-1966433E8413}" type="slidenum">
              <a:rPr lang="en-AU" smtClean="0"/>
              <a:t>7</a:t>
            </a:fld>
            <a:endParaRPr lang="en-AU"/>
          </a:p>
        </p:txBody>
      </p:sp>
    </p:spTree>
    <p:extLst>
      <p:ext uri="{BB962C8B-B14F-4D97-AF65-F5344CB8AC3E}">
        <p14:creationId xmlns:p14="http://schemas.microsoft.com/office/powerpoint/2010/main" val="1384942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0B64-A054-DC1D-2600-5FFF7E4E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4829B-2B14-09C5-1E6B-3051AC7810F7}"/>
              </a:ext>
            </a:extLst>
          </p:cNvPr>
          <p:cNvSpPr>
            <a:spLocks noGrp="1" noRot="1" noChangeAspect="1"/>
          </p:cNvSpPr>
          <p:nvPr>
            <p:ph type="sldImg"/>
          </p:nvPr>
        </p:nvSpPr>
        <p:spPr>
          <a:xfrm>
            <a:off x="482600" y="387350"/>
            <a:ext cx="6138863" cy="3454400"/>
          </a:xfrm>
        </p:spPr>
      </p:sp>
      <p:sp>
        <p:nvSpPr>
          <p:cNvPr id="3" name="Notes Placeholder 2">
            <a:extLst>
              <a:ext uri="{FF2B5EF4-FFF2-40B4-BE49-F238E27FC236}">
                <a16:creationId xmlns:a16="http://schemas.microsoft.com/office/drawing/2014/main" id="{336D88DF-9CA7-9FE8-A521-7541F0F6A223}"/>
              </a:ext>
            </a:extLst>
          </p:cNvPr>
          <p:cNvSpPr>
            <a:spLocks noGrp="1"/>
          </p:cNvSpPr>
          <p:nvPr>
            <p:ph type="body" idx="1"/>
          </p:nvPr>
        </p:nvSpPr>
        <p:spPr/>
        <p:txBody>
          <a:bodyPr/>
          <a:lstStyle/>
          <a:p>
            <a:r>
              <a:rPr lang="en-AU" sz="1200" dirty="0"/>
              <a:t>Many decades ago the automobile industry learned a supply chain model that endures today.</a:t>
            </a:r>
          </a:p>
          <a:p>
            <a:endParaRPr lang="en-AU" sz="1200" dirty="0"/>
          </a:p>
          <a:p>
            <a:r>
              <a:rPr lang="en-AU" sz="1200" dirty="0"/>
              <a:t>High Arctic takes the same approach with our customers – we seek alignment and long term relationships.</a:t>
            </a:r>
            <a:endParaRPr lang="en-AU" sz="1200" dirty="0">
              <a:highlight>
                <a:srgbClr val="FFFF00"/>
              </a:highlight>
            </a:endParaRPr>
          </a:p>
          <a:p>
            <a:endParaRPr lang="en-AU" sz="1200" dirty="0"/>
          </a:p>
          <a:p>
            <a:pPr marL="171450" indent="-171450">
              <a:buFont typeface="Arial" panose="020B0604020202020204" pitchFamily="34" charset="0"/>
              <a:buChar char="•"/>
            </a:pPr>
            <a:r>
              <a:rPr lang="en-AU" sz="1200" dirty="0"/>
              <a:t>Our commitment to PNG as a market, means we don’t need to maximise a single job or contract</a:t>
            </a:r>
          </a:p>
          <a:p>
            <a:pPr marL="171450" indent="-171450">
              <a:buFont typeface="Arial" panose="020B0604020202020204" pitchFamily="34" charset="0"/>
              <a:buChar char="•"/>
            </a:pPr>
            <a:r>
              <a:rPr lang="en-AU" sz="1200" dirty="0"/>
              <a:t>For just one example, we were able to keep frontline operational workers in the field during the tightest covid travel restrictions, keeping our customers essential operations running, but at the same time we lost money.  If it was just about a contract to us, financial logic said to shutdown, stranding our clients and our citizen workforce.</a:t>
            </a:r>
          </a:p>
          <a:p>
            <a:endParaRPr lang="en-AU" dirty="0"/>
          </a:p>
        </p:txBody>
      </p:sp>
      <p:sp>
        <p:nvSpPr>
          <p:cNvPr id="4" name="Slide Number Placeholder 3">
            <a:extLst>
              <a:ext uri="{FF2B5EF4-FFF2-40B4-BE49-F238E27FC236}">
                <a16:creationId xmlns:a16="http://schemas.microsoft.com/office/drawing/2014/main" id="{8C2B8899-E25E-D0E1-2519-725083DDAE27}"/>
              </a:ext>
            </a:extLst>
          </p:cNvPr>
          <p:cNvSpPr>
            <a:spLocks noGrp="1"/>
          </p:cNvSpPr>
          <p:nvPr>
            <p:ph type="sldNum" sz="quarter" idx="5"/>
          </p:nvPr>
        </p:nvSpPr>
        <p:spPr/>
        <p:txBody>
          <a:bodyPr/>
          <a:lstStyle/>
          <a:p>
            <a:fld id="{E3E7C204-7AB1-481D-BBB2-1966433E8413}" type="slidenum">
              <a:rPr lang="en-AU" smtClean="0"/>
              <a:t>8</a:t>
            </a:fld>
            <a:endParaRPr lang="en-AU"/>
          </a:p>
        </p:txBody>
      </p:sp>
    </p:spTree>
    <p:extLst>
      <p:ext uri="{BB962C8B-B14F-4D97-AF65-F5344CB8AC3E}">
        <p14:creationId xmlns:p14="http://schemas.microsoft.com/office/powerpoint/2010/main" val="291055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EFCFE-F385-573B-D6C9-760492433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BA1E3-A9EE-2C96-D8BD-D121A5F93749}"/>
              </a:ext>
            </a:extLst>
          </p:cNvPr>
          <p:cNvSpPr>
            <a:spLocks noGrp="1" noRot="1" noChangeAspect="1"/>
          </p:cNvSpPr>
          <p:nvPr>
            <p:ph type="sldImg"/>
          </p:nvPr>
        </p:nvSpPr>
        <p:spPr>
          <a:xfrm>
            <a:off x="482600" y="387350"/>
            <a:ext cx="6138863" cy="3454400"/>
          </a:xfrm>
        </p:spPr>
      </p:sp>
      <p:sp>
        <p:nvSpPr>
          <p:cNvPr id="3" name="Notes Placeholder 2">
            <a:extLst>
              <a:ext uri="{FF2B5EF4-FFF2-40B4-BE49-F238E27FC236}">
                <a16:creationId xmlns:a16="http://schemas.microsoft.com/office/drawing/2014/main" id="{FE018C01-678E-6AFA-5EC9-FE15BCE14453}"/>
              </a:ext>
            </a:extLst>
          </p:cNvPr>
          <p:cNvSpPr>
            <a:spLocks noGrp="1"/>
          </p:cNvSpPr>
          <p:nvPr>
            <p:ph type="body" idx="1"/>
          </p:nvPr>
        </p:nvSpPr>
        <p:spPr/>
        <p:txBody>
          <a:bodyPr/>
          <a:lstStyle/>
          <a:p>
            <a:pPr defTabSz="777789">
              <a:lnSpc>
                <a:spcPct val="90000"/>
              </a:lnSpc>
              <a:spcBef>
                <a:spcPts val="851"/>
              </a:spcBef>
              <a:defRPr/>
            </a:pPr>
            <a:r>
              <a:rPr lang="en-US" sz="1200" b="1" kern="1200" dirty="0">
                <a:solidFill>
                  <a:prstClr val="black">
                    <a:lumMod val="75000"/>
                    <a:lumOff val="25000"/>
                  </a:prstClr>
                </a:solidFill>
                <a:latin typeface="Calibri Light" panose="020F0302020204030204"/>
                <a:ea typeface="Arial" charset="0"/>
                <a:cs typeface="Arial" charset="0"/>
              </a:rPr>
              <a:t>Procurement</a:t>
            </a:r>
            <a:r>
              <a:rPr lang="en-US" sz="1200" kern="1200" dirty="0">
                <a:solidFill>
                  <a:prstClr val="black">
                    <a:lumMod val="75000"/>
                    <a:lumOff val="25000"/>
                  </a:prstClr>
                </a:solidFill>
                <a:latin typeface="Calibri Light" panose="020F0302020204030204"/>
                <a:ea typeface="Arial" charset="0"/>
                <a:cs typeface="Arial" charset="0"/>
              </a:rPr>
              <a:t>: it is the act </a:t>
            </a:r>
            <a:r>
              <a:rPr lang="en-US" sz="1200" dirty="0">
                <a:solidFill>
                  <a:prstClr val="black">
                    <a:lumMod val="75000"/>
                    <a:lumOff val="25000"/>
                  </a:prstClr>
                </a:solidFill>
                <a:latin typeface="Calibri Light" panose="020F0302020204030204"/>
                <a:ea typeface="Arial" charset="0"/>
                <a:cs typeface="Arial" charset="0"/>
              </a:rPr>
              <a:t>of finding, buying goods, services or works from an external source, often by tendering or competitive bidding process  …… a purely transactional deal by deal approach.</a:t>
            </a:r>
          </a:p>
          <a:p>
            <a:pPr marL="243059" indent="-243059" defTabSz="777789">
              <a:buFont typeface="Wingdings" panose="05000000000000000000" pitchFamily="2" charset="2"/>
              <a:buChar char="§"/>
              <a:defRPr/>
            </a:pPr>
            <a:endParaRPr lang="en-US" sz="1200" dirty="0">
              <a:solidFill>
                <a:prstClr val="black">
                  <a:lumMod val="75000"/>
                  <a:lumOff val="25000"/>
                </a:prstClr>
              </a:solidFill>
              <a:latin typeface="Calibri Light" panose="020F0302020204030204"/>
              <a:ea typeface="Arial" charset="0"/>
              <a:cs typeface="Arial"/>
            </a:endParaRPr>
          </a:p>
          <a:p>
            <a:pPr marL="243059" indent="-243059" defTabSz="777789">
              <a:buFont typeface="Wingdings" panose="05000000000000000000" pitchFamily="2" charset="2"/>
              <a:buChar char="§"/>
              <a:defRPr/>
            </a:pPr>
            <a:r>
              <a:rPr lang="en-US" sz="1200" dirty="0">
                <a:solidFill>
                  <a:prstClr val="black">
                    <a:lumMod val="75000"/>
                    <a:lumOff val="25000"/>
                  </a:prstClr>
                </a:solidFill>
                <a:latin typeface="Calibri Light" panose="020F0302020204030204"/>
                <a:ea typeface="Arial" charset="0"/>
                <a:cs typeface="Arial" charset="0"/>
              </a:rPr>
              <a:t>At its core, </a:t>
            </a:r>
            <a:r>
              <a:rPr lang="en-US" sz="1200" b="1" dirty="0">
                <a:solidFill>
                  <a:prstClr val="black">
                    <a:lumMod val="75000"/>
                    <a:lumOff val="25000"/>
                  </a:prstClr>
                </a:solidFill>
                <a:latin typeface="Calibri Light" panose="020F0302020204030204"/>
                <a:ea typeface="Arial" charset="0"/>
                <a:cs typeface="Arial" charset="0"/>
              </a:rPr>
              <a:t>supply chain management </a:t>
            </a:r>
            <a:r>
              <a:rPr lang="en-US" sz="1200" dirty="0">
                <a:solidFill>
                  <a:prstClr val="black">
                    <a:lumMod val="75000"/>
                    <a:lumOff val="25000"/>
                  </a:prstClr>
                </a:solidFill>
                <a:latin typeface="Calibri Light" panose="020F0302020204030204"/>
                <a:ea typeface="Arial" charset="0"/>
                <a:cs typeface="Arial" charset="0"/>
              </a:rPr>
              <a:t>is the act of </a:t>
            </a:r>
            <a:r>
              <a:rPr lang="en-US" sz="1200" b="1" dirty="0">
                <a:solidFill>
                  <a:prstClr val="black">
                    <a:lumMod val="75000"/>
                    <a:lumOff val="25000"/>
                  </a:prstClr>
                </a:solidFill>
                <a:latin typeface="Calibri Light" panose="020F0302020204030204"/>
                <a:ea typeface="Arial" charset="0"/>
                <a:cs typeface="Arial" charset="0"/>
              </a:rPr>
              <a:t>overseeing</a:t>
            </a:r>
            <a:r>
              <a:rPr lang="en-US" sz="1200" dirty="0">
                <a:solidFill>
                  <a:prstClr val="black">
                    <a:lumMod val="75000"/>
                    <a:lumOff val="25000"/>
                  </a:prstClr>
                </a:solidFill>
                <a:latin typeface="Calibri Light" panose="020F0302020204030204"/>
                <a:ea typeface="Arial" charset="0"/>
                <a:cs typeface="Arial" charset="0"/>
              </a:rPr>
              <a:t> and </a:t>
            </a:r>
            <a:r>
              <a:rPr lang="en-US" sz="1200" b="1" dirty="0">
                <a:solidFill>
                  <a:prstClr val="black">
                    <a:lumMod val="75000"/>
                    <a:lumOff val="25000"/>
                  </a:prstClr>
                </a:solidFill>
                <a:latin typeface="Calibri Light" panose="020F0302020204030204"/>
                <a:ea typeface="Arial" charset="0"/>
                <a:cs typeface="Arial" charset="0"/>
              </a:rPr>
              <a:t>managing</a:t>
            </a:r>
            <a:r>
              <a:rPr lang="en-US" sz="1200" dirty="0">
                <a:solidFill>
                  <a:prstClr val="black">
                    <a:lumMod val="75000"/>
                    <a:lumOff val="25000"/>
                  </a:prstClr>
                </a:solidFill>
                <a:latin typeface="Calibri Light" panose="020F0302020204030204"/>
                <a:ea typeface="Arial" charset="0"/>
                <a:cs typeface="Arial" charset="0"/>
              </a:rPr>
              <a:t> a supply chain to ensure it is operating as efficiently as possible.</a:t>
            </a:r>
          </a:p>
          <a:p>
            <a:pPr marL="243059" indent="-243059" defTabSz="777789">
              <a:buFont typeface="Wingdings" panose="05000000000000000000" pitchFamily="2" charset="2"/>
              <a:buChar char="§"/>
              <a:defRPr/>
            </a:pPr>
            <a:r>
              <a:rPr lang="en-US" sz="1200" dirty="0">
                <a:solidFill>
                  <a:prstClr val="black">
                    <a:lumMod val="75000"/>
                    <a:lumOff val="25000"/>
                  </a:prstClr>
                </a:solidFill>
                <a:latin typeface="Calibri Light" panose="020F0302020204030204"/>
                <a:ea typeface="Arial" charset="0"/>
                <a:cs typeface="Arial" charset="0"/>
              </a:rPr>
              <a:t>That means, ensuring all suppliers are aligned in improving quality and focusing on reducing costs.</a:t>
            </a:r>
          </a:p>
          <a:p>
            <a:pPr marL="243059" indent="-243059" defTabSz="777789">
              <a:buFont typeface="Wingdings" panose="05000000000000000000" pitchFamily="2" charset="2"/>
              <a:buChar char="§"/>
              <a:defRPr/>
            </a:pPr>
            <a:r>
              <a:rPr lang="en-US" sz="1200" dirty="0">
                <a:solidFill>
                  <a:prstClr val="black">
                    <a:lumMod val="75000"/>
                    <a:lumOff val="25000"/>
                  </a:prstClr>
                </a:solidFill>
                <a:latin typeface="Calibri Light" panose="020F0302020204030204"/>
                <a:ea typeface="Arial" charset="0"/>
                <a:cs typeface="Arial" charset="0"/>
              </a:rPr>
              <a:t>It means knowing that your success depends upon the success of the other party.</a:t>
            </a:r>
          </a:p>
          <a:p>
            <a:pPr marL="243059" indent="-243059" defTabSz="777789">
              <a:buFont typeface="Wingdings" panose="05000000000000000000" pitchFamily="2" charset="2"/>
              <a:buChar char="§"/>
              <a:defRPr/>
            </a:pPr>
            <a:r>
              <a:rPr lang="en-US" sz="1200" dirty="0">
                <a:solidFill>
                  <a:prstClr val="black">
                    <a:lumMod val="75000"/>
                    <a:lumOff val="25000"/>
                  </a:prstClr>
                </a:solidFill>
                <a:latin typeface="Calibri Light" panose="020F0302020204030204"/>
                <a:ea typeface="Arial" charset="0"/>
                <a:cs typeface="Arial" charset="0"/>
              </a:rPr>
              <a:t>It is the </a:t>
            </a:r>
            <a:r>
              <a:rPr lang="en-US" sz="1200" dirty="0" err="1">
                <a:solidFill>
                  <a:prstClr val="black">
                    <a:lumMod val="75000"/>
                    <a:lumOff val="25000"/>
                  </a:prstClr>
                </a:solidFill>
                <a:latin typeface="Calibri Light" panose="020F0302020204030204"/>
                <a:ea typeface="Arial" charset="0"/>
                <a:cs typeface="Arial" charset="0"/>
              </a:rPr>
              <a:t>Wantok</a:t>
            </a:r>
            <a:r>
              <a:rPr lang="en-US" sz="1200" dirty="0">
                <a:solidFill>
                  <a:prstClr val="black">
                    <a:lumMod val="75000"/>
                    <a:lumOff val="25000"/>
                  </a:prstClr>
                </a:solidFill>
                <a:latin typeface="Calibri Light" panose="020F0302020204030204"/>
                <a:ea typeface="Arial" charset="0"/>
                <a:cs typeface="Arial" charset="0"/>
              </a:rPr>
              <a:t> system in place through the supply chain.</a:t>
            </a:r>
          </a:p>
          <a:p>
            <a:pPr marL="243059" indent="-243059" defTabSz="777789">
              <a:buFont typeface="Wingdings" panose="05000000000000000000" pitchFamily="2" charset="2"/>
              <a:buChar char="§"/>
              <a:defRPr/>
            </a:pPr>
            <a:r>
              <a:rPr lang="en-US" sz="1200" dirty="0">
                <a:solidFill>
                  <a:prstClr val="black">
                    <a:lumMod val="75000"/>
                    <a:lumOff val="25000"/>
                  </a:prstClr>
                </a:solidFill>
                <a:latin typeface="Calibri Light" panose="020F0302020204030204"/>
                <a:ea typeface="Arial" charset="0"/>
                <a:cs typeface="Arial" charset="0"/>
              </a:rPr>
              <a:t>In a world increasingly concerned about ESG this modern supply chain management approach also improves control over governance and management of desired environment and social outcomes as well.</a:t>
            </a:r>
            <a:endParaRPr lang="en-AU" sz="1200" dirty="0"/>
          </a:p>
          <a:p>
            <a:endParaRPr lang="en-AU" dirty="0"/>
          </a:p>
        </p:txBody>
      </p:sp>
      <p:sp>
        <p:nvSpPr>
          <p:cNvPr id="4" name="Slide Number Placeholder 3">
            <a:extLst>
              <a:ext uri="{FF2B5EF4-FFF2-40B4-BE49-F238E27FC236}">
                <a16:creationId xmlns:a16="http://schemas.microsoft.com/office/drawing/2014/main" id="{45C17EA5-E216-A112-6FD6-6E630D42B8FA}"/>
              </a:ext>
            </a:extLst>
          </p:cNvPr>
          <p:cNvSpPr>
            <a:spLocks noGrp="1"/>
          </p:cNvSpPr>
          <p:nvPr>
            <p:ph type="sldNum" sz="quarter" idx="5"/>
          </p:nvPr>
        </p:nvSpPr>
        <p:spPr/>
        <p:txBody>
          <a:bodyPr/>
          <a:lstStyle/>
          <a:p>
            <a:fld id="{E3E7C204-7AB1-481D-BBB2-1966433E8413}" type="slidenum">
              <a:rPr lang="en-AU" smtClean="0"/>
              <a:t>9</a:t>
            </a:fld>
            <a:endParaRPr lang="en-AU"/>
          </a:p>
        </p:txBody>
      </p:sp>
    </p:spTree>
    <p:extLst>
      <p:ext uri="{BB962C8B-B14F-4D97-AF65-F5344CB8AC3E}">
        <p14:creationId xmlns:p14="http://schemas.microsoft.com/office/powerpoint/2010/main" val="59554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8517-9867-40A0-A817-6F355C614E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992CBF2-9EBC-435A-AACE-C5BA0FB6F40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13F9BC5-E59D-4F0A-AFDA-C89BC94DB3AE}"/>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5" name="Footer Placeholder 4">
            <a:extLst>
              <a:ext uri="{FF2B5EF4-FFF2-40B4-BE49-F238E27FC236}">
                <a16:creationId xmlns:a16="http://schemas.microsoft.com/office/drawing/2014/main" id="{C183AD6A-9854-442A-9434-BF776FFAC4B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6E65DD6-10A4-4CFA-A1DF-F49D598C36CE}"/>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389916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3826-DA40-481F-BCD9-6B402D9B1F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A1CCABC-8F6A-471C-93D3-CDBDB981ED7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ACF7505-98FA-4428-A375-C3801435A12E}"/>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5" name="Footer Placeholder 4">
            <a:extLst>
              <a:ext uri="{FF2B5EF4-FFF2-40B4-BE49-F238E27FC236}">
                <a16:creationId xmlns:a16="http://schemas.microsoft.com/office/drawing/2014/main" id="{889A2AD3-264A-4F08-9C35-58345D335B3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48E0CC-EE6D-4B16-AD7C-F31A91B6EBD0}"/>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250101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A43B6-7582-4C50-95D7-E57960139AE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44D3CC4-9F98-40E7-8F33-9659578C871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8DF80EC-BEC0-4575-93FC-8B445435AB09}"/>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5" name="Footer Placeholder 4">
            <a:extLst>
              <a:ext uri="{FF2B5EF4-FFF2-40B4-BE49-F238E27FC236}">
                <a16:creationId xmlns:a16="http://schemas.microsoft.com/office/drawing/2014/main" id="{E2ACE582-080A-4967-B7B3-46A984A3577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1EDDD8BB-DE19-411E-ADB8-1DA5789DEC21}"/>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64349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E232-B451-413A-9C01-20E107813B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62BB428-0E92-404F-A57A-515CE8025F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C2E090-029B-4262-BBC2-94D8C4F6E007}"/>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5" name="Footer Placeholder 4">
            <a:extLst>
              <a:ext uri="{FF2B5EF4-FFF2-40B4-BE49-F238E27FC236}">
                <a16:creationId xmlns:a16="http://schemas.microsoft.com/office/drawing/2014/main" id="{C7BBAABE-775A-43A5-BD68-CF2F4B7B370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FEE9DE2-05A7-471E-99DD-DFF1EF558299}"/>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3849763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76BD-787E-4C5F-953F-59F4B9EC3A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DED11F6-9255-4F92-8858-601462BFE4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E2FFD0-8851-4AF9-B5E5-07BDC2AD0274}"/>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5" name="Footer Placeholder 4">
            <a:extLst>
              <a:ext uri="{FF2B5EF4-FFF2-40B4-BE49-F238E27FC236}">
                <a16:creationId xmlns:a16="http://schemas.microsoft.com/office/drawing/2014/main" id="{F0ECF2FD-923C-40F0-8454-86D47687BF52}"/>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A234DB74-C00B-4712-A5E9-93D7ADE49CFB}"/>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153882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A7D38-FEC7-48FB-877F-6F170FFF7B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1F3AA08-C0F8-46DB-ACAF-724BDDF3EE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AA6149F-D4B4-499F-852A-A8830734C54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FF5EE87-F3BC-4943-ADA6-35B7F44BAF41}"/>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6" name="Footer Placeholder 5">
            <a:extLst>
              <a:ext uri="{FF2B5EF4-FFF2-40B4-BE49-F238E27FC236}">
                <a16:creationId xmlns:a16="http://schemas.microsoft.com/office/drawing/2014/main" id="{95FCF05E-0625-43B5-9D25-C17236B8AA7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AE6F863B-7AD1-4A1B-86A1-CED15515E534}"/>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300881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7144F-CA88-4642-8EF3-F99859CEB1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E35C987-D61F-4A7F-9BA1-6AD5159094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555A55-70BD-4924-8CF4-210BB6EA98F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6A09DF9-D477-47A7-8EA1-DE4D469321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6834FE-E98F-4681-8D84-09774E505D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9CC180A-5995-4303-A476-BB688F287FC9}"/>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8" name="Footer Placeholder 7">
            <a:extLst>
              <a:ext uri="{FF2B5EF4-FFF2-40B4-BE49-F238E27FC236}">
                <a16:creationId xmlns:a16="http://schemas.microsoft.com/office/drawing/2014/main" id="{0E797047-322E-4137-A81D-502789EFDBE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5D85FF10-1739-4B62-8F9E-9B029D0ADFEC}"/>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80724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EECA-97F1-424C-820E-170AFEBAA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A3FF8BD-D064-433D-A8D5-CE83BE2D2182}"/>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4" name="Footer Placeholder 3">
            <a:extLst>
              <a:ext uri="{FF2B5EF4-FFF2-40B4-BE49-F238E27FC236}">
                <a16:creationId xmlns:a16="http://schemas.microsoft.com/office/drawing/2014/main" id="{CCE3BA40-556B-4CB0-BD86-7BF5DCF0773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40F97B5C-D59C-4257-B546-6314A460703F}"/>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3733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CA24A-86A9-42C2-A4CF-1C0863FF4E88}"/>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3" name="Footer Placeholder 2">
            <a:extLst>
              <a:ext uri="{FF2B5EF4-FFF2-40B4-BE49-F238E27FC236}">
                <a16:creationId xmlns:a16="http://schemas.microsoft.com/office/drawing/2014/main" id="{329463FC-1731-4009-ADDF-841C71EC606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1A3440CE-2617-4B8D-A975-A8F0E75AED3C}"/>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190353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9F9A-AA23-44CC-9370-571861B63F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BAF14D2-85A8-4E5F-8FFD-4ED55E7525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697E4C1-119A-469A-899E-9395900D67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74541-0123-4686-A0E2-DF86CAA1478D}"/>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6" name="Footer Placeholder 5">
            <a:extLst>
              <a:ext uri="{FF2B5EF4-FFF2-40B4-BE49-F238E27FC236}">
                <a16:creationId xmlns:a16="http://schemas.microsoft.com/office/drawing/2014/main" id="{CF3984ED-FDA8-4E24-8266-AE74636E720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09AF08CD-0935-481F-A313-91CAC01A109A}"/>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369735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C57ED-A0C1-4AD0-A4BE-6B01E956B38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A8CFE90-2AEA-4BE0-B382-E5A4A575B2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7E7ADE04-3514-448C-829A-B284A7342E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49C94-2734-4D84-BB06-B4E37FA0189A}"/>
              </a:ext>
            </a:extLst>
          </p:cNvPr>
          <p:cNvSpPr>
            <a:spLocks noGrp="1"/>
          </p:cNvSpPr>
          <p:nvPr>
            <p:ph type="dt" sz="half" idx="10"/>
          </p:nvPr>
        </p:nvSpPr>
        <p:spPr>
          <a:xfrm>
            <a:off x="838200" y="6356350"/>
            <a:ext cx="2743200" cy="365125"/>
          </a:xfrm>
          <a:prstGeom prst="rect">
            <a:avLst/>
          </a:prstGeom>
        </p:spPr>
        <p:txBody>
          <a:bodyPr/>
          <a:lstStyle/>
          <a:p>
            <a:fld id="{F95C285E-E3AE-435B-BCA0-DA08554D0FE8}" type="datetimeFigureOut">
              <a:rPr lang="en-CA" smtClean="0"/>
              <a:t>2025-10-07</a:t>
            </a:fld>
            <a:endParaRPr lang="en-CA"/>
          </a:p>
        </p:txBody>
      </p:sp>
      <p:sp>
        <p:nvSpPr>
          <p:cNvPr id="6" name="Footer Placeholder 5">
            <a:extLst>
              <a:ext uri="{FF2B5EF4-FFF2-40B4-BE49-F238E27FC236}">
                <a16:creationId xmlns:a16="http://schemas.microsoft.com/office/drawing/2014/main" id="{4F75E571-F659-4504-9A19-B0AD893DF360}"/>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6CADA6D3-1A1A-4F50-BF2E-04C097AE262D}"/>
              </a:ext>
            </a:extLst>
          </p:cNvPr>
          <p:cNvSpPr>
            <a:spLocks noGrp="1"/>
          </p:cNvSpPr>
          <p:nvPr>
            <p:ph type="sldNum" sz="quarter" idx="12"/>
          </p:nvPr>
        </p:nvSpPr>
        <p:spPr>
          <a:xfrm>
            <a:off x="8610600" y="6356350"/>
            <a:ext cx="2743200" cy="365125"/>
          </a:xfrm>
          <a:prstGeom prst="rect">
            <a:avLst/>
          </a:prstGeom>
        </p:spPr>
        <p:txBody>
          <a:bodyPr/>
          <a:lstStyle/>
          <a:p>
            <a:fld id="{5E98C99E-0C8E-46BA-93B0-ABED31305809}" type="slidenum">
              <a:rPr lang="en-CA" smtClean="0"/>
              <a:t>‹#›</a:t>
            </a:fld>
            <a:endParaRPr lang="en-CA"/>
          </a:p>
        </p:txBody>
      </p:sp>
    </p:spTree>
    <p:extLst>
      <p:ext uri="{BB962C8B-B14F-4D97-AF65-F5344CB8AC3E}">
        <p14:creationId xmlns:p14="http://schemas.microsoft.com/office/powerpoint/2010/main" val="387812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black background with blue letters">
            <a:extLst>
              <a:ext uri="{FF2B5EF4-FFF2-40B4-BE49-F238E27FC236}">
                <a16:creationId xmlns:a16="http://schemas.microsoft.com/office/drawing/2014/main" id="{356DFC45-EC27-CFB5-2454-17F151F34256}"/>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268900" y="100989"/>
            <a:ext cx="1746119" cy="481688"/>
          </a:xfrm>
          <a:prstGeom prst="rect">
            <a:avLst/>
          </a:prstGeom>
        </p:spPr>
      </p:pic>
    </p:spTree>
    <p:extLst>
      <p:ext uri="{BB962C8B-B14F-4D97-AF65-F5344CB8AC3E}">
        <p14:creationId xmlns:p14="http://schemas.microsoft.com/office/powerpoint/2010/main" val="2032283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www.higharctic.com/"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C599AC-427B-9029-96FB-8938CEA65A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4" name="TextBox 3">
            <a:extLst>
              <a:ext uri="{FF2B5EF4-FFF2-40B4-BE49-F238E27FC236}">
                <a16:creationId xmlns:a16="http://schemas.microsoft.com/office/drawing/2014/main" id="{7F830C4C-B92C-5596-AA55-0F10847166D5}"/>
              </a:ext>
            </a:extLst>
          </p:cNvPr>
          <p:cNvSpPr txBox="1"/>
          <p:nvPr/>
        </p:nvSpPr>
        <p:spPr>
          <a:xfrm>
            <a:off x="740444" y="2566232"/>
            <a:ext cx="7218947" cy="1323439"/>
          </a:xfrm>
          <a:prstGeom prst="rect">
            <a:avLst/>
          </a:prstGeom>
          <a:noFill/>
        </p:spPr>
        <p:txBody>
          <a:bodyPr wrap="square" rtlCol="0">
            <a:spAutoFit/>
          </a:bodyPr>
          <a:lstStyle/>
          <a:p>
            <a:pPr algn="r"/>
            <a:r>
              <a:rPr lang="en-AU" sz="1800" b="1" i="1" dirty="0">
                <a:solidFill>
                  <a:srgbClr val="A4A4A5"/>
                </a:solidFill>
                <a:effectLst/>
                <a:latin typeface="Calibri" panose="020F0502020204030204" pitchFamily="34" charset="0"/>
                <a:ea typeface="Calibri" panose="020F0502020204030204" pitchFamily="34" charset="0"/>
              </a:rPr>
              <a:t>the trusted provider of energy services</a:t>
            </a:r>
            <a:endParaRPr lang="en-AU" sz="1800" dirty="0">
              <a:effectLst/>
              <a:latin typeface="Calibri" panose="020F0502020204030204" pitchFamily="34" charset="0"/>
              <a:ea typeface="Calibri" panose="020F0502020204030204" pitchFamily="34" charset="0"/>
            </a:endParaRPr>
          </a:p>
          <a:p>
            <a:pPr algn="ctr"/>
            <a:endParaRPr lang="en-US" sz="1600" dirty="0">
              <a:solidFill>
                <a:schemeClr val="bg1"/>
              </a:solidFill>
              <a:latin typeface="Calibri" panose="020F0502020204030204" pitchFamily="34" charset="0"/>
              <a:ea typeface="Cambria" charset="0"/>
              <a:cs typeface="Calibri" panose="020F0502020204030204" pitchFamily="34" charset="0"/>
            </a:endParaRPr>
          </a:p>
          <a:p>
            <a:pPr algn="ctr"/>
            <a:endParaRPr lang="en-US" b="1" dirty="0">
              <a:solidFill>
                <a:schemeClr val="bg1"/>
              </a:solidFill>
              <a:latin typeface="Calibri" panose="020F0502020204030204" pitchFamily="34" charset="0"/>
              <a:ea typeface="Cambria" charset="0"/>
              <a:cs typeface="Calibri" panose="020F0502020204030204" pitchFamily="34" charset="0"/>
            </a:endParaRPr>
          </a:p>
          <a:p>
            <a:r>
              <a:rPr lang="en-US" sz="2800" b="1" dirty="0">
                <a:solidFill>
                  <a:schemeClr val="bg1"/>
                </a:solidFill>
                <a:latin typeface="Calibri" panose="020F0502020204030204" pitchFamily="34" charset="0"/>
                <a:ea typeface="Cambria" charset="0"/>
                <a:cs typeface="Calibri" panose="020F0502020204030204" pitchFamily="34" charset="0"/>
              </a:rPr>
              <a:t>     </a:t>
            </a:r>
            <a:r>
              <a:rPr lang="en-US" sz="2800" b="1" dirty="0" err="1">
                <a:solidFill>
                  <a:schemeClr val="bg1"/>
                </a:solidFill>
                <a:latin typeface="Calibri" panose="020F0502020204030204" pitchFamily="34" charset="0"/>
                <a:ea typeface="Cambria" charset="0"/>
                <a:cs typeface="Calibri" panose="020F0502020204030204" pitchFamily="34" charset="0"/>
              </a:rPr>
              <a:t>Minimising</a:t>
            </a:r>
            <a:r>
              <a:rPr lang="en-US" sz="2800" b="1" dirty="0">
                <a:solidFill>
                  <a:schemeClr val="bg1"/>
                </a:solidFill>
                <a:latin typeface="Calibri" panose="020F0502020204030204" pitchFamily="34" charset="0"/>
                <a:ea typeface="Cambria" charset="0"/>
                <a:cs typeface="Calibri" panose="020F0502020204030204" pitchFamily="34" charset="0"/>
              </a:rPr>
              <a:t> Project Delivery Risk</a:t>
            </a:r>
          </a:p>
        </p:txBody>
      </p:sp>
      <p:cxnSp>
        <p:nvCxnSpPr>
          <p:cNvPr id="5" name="Straight Connector 4">
            <a:extLst>
              <a:ext uri="{FF2B5EF4-FFF2-40B4-BE49-F238E27FC236}">
                <a16:creationId xmlns:a16="http://schemas.microsoft.com/office/drawing/2014/main" id="{0914A8C2-6208-04FF-7360-5155C2CF3B69}"/>
              </a:ext>
            </a:extLst>
          </p:cNvPr>
          <p:cNvCxnSpPr>
            <a:cxnSpLocks/>
          </p:cNvCxnSpPr>
          <p:nvPr/>
        </p:nvCxnSpPr>
        <p:spPr>
          <a:xfrm>
            <a:off x="-5517" y="2566232"/>
            <a:ext cx="79769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575917-D0A3-3113-3969-1A4FD2DE55AE}"/>
              </a:ext>
            </a:extLst>
          </p:cNvPr>
          <p:cNvSpPr txBox="1"/>
          <p:nvPr/>
        </p:nvSpPr>
        <p:spPr>
          <a:xfrm>
            <a:off x="10468871" y="5770422"/>
            <a:ext cx="1595565" cy="461665"/>
          </a:xfrm>
          <a:prstGeom prst="rect">
            <a:avLst/>
          </a:prstGeom>
          <a:noFill/>
        </p:spPr>
        <p:txBody>
          <a:bodyPr wrap="none" rtlCol="0">
            <a:spAutoFit/>
          </a:bodyPr>
          <a:lstStyle/>
          <a:p>
            <a:r>
              <a:rPr lang="en-US" sz="2400" dirty="0">
                <a:solidFill>
                  <a:srgbClr val="D1202D"/>
                </a:solidFill>
                <a:latin typeface="+mj-lt"/>
                <a:ea typeface="Cambria" charset="0"/>
                <a:cs typeface="Cambria" charset="0"/>
              </a:rPr>
              <a:t>TSXV</a:t>
            </a:r>
            <a:r>
              <a:rPr lang="en-US" sz="2400" dirty="0">
                <a:solidFill>
                  <a:schemeClr val="bg1"/>
                </a:solidFill>
                <a:latin typeface="+mj-lt"/>
                <a:ea typeface="Cambria" charset="0"/>
                <a:cs typeface="Cambria" charset="0"/>
              </a:rPr>
              <a:t> </a:t>
            </a:r>
            <a:r>
              <a:rPr lang="en-US" sz="2400" dirty="0">
                <a:solidFill>
                  <a:srgbClr val="D1202D"/>
                </a:solidFill>
                <a:latin typeface="+mj-lt"/>
                <a:ea typeface="Cambria" charset="0"/>
                <a:cs typeface="Cambria" charset="0"/>
              </a:rPr>
              <a:t>: </a:t>
            </a:r>
            <a:r>
              <a:rPr lang="en-US" sz="2400" dirty="0">
                <a:solidFill>
                  <a:schemeClr val="bg1"/>
                </a:solidFill>
                <a:latin typeface="+mj-lt"/>
                <a:ea typeface="Cambria" charset="0"/>
                <a:cs typeface="Cambria" charset="0"/>
              </a:rPr>
              <a:t>HOH</a:t>
            </a:r>
          </a:p>
        </p:txBody>
      </p:sp>
      <p:pic>
        <p:nvPicPr>
          <p:cNvPr id="3" name="Picture 2" descr="A black background with blue letters">
            <a:extLst>
              <a:ext uri="{FF2B5EF4-FFF2-40B4-BE49-F238E27FC236}">
                <a16:creationId xmlns:a16="http://schemas.microsoft.com/office/drawing/2014/main" id="{83C656D0-ACA0-B8A3-5C19-724DD3D10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661" y="772918"/>
            <a:ext cx="5525759" cy="1524347"/>
          </a:xfrm>
          <a:prstGeom prst="rect">
            <a:avLst/>
          </a:prstGeom>
        </p:spPr>
      </p:pic>
      <p:sp>
        <p:nvSpPr>
          <p:cNvPr id="11" name="TextBox 10">
            <a:extLst>
              <a:ext uri="{FF2B5EF4-FFF2-40B4-BE49-F238E27FC236}">
                <a16:creationId xmlns:a16="http://schemas.microsoft.com/office/drawing/2014/main" id="{2E44FE0E-000D-454E-F420-A317EB944F52}"/>
              </a:ext>
            </a:extLst>
          </p:cNvPr>
          <p:cNvSpPr txBox="1"/>
          <p:nvPr/>
        </p:nvSpPr>
        <p:spPr>
          <a:xfrm>
            <a:off x="127564" y="6001254"/>
            <a:ext cx="9064291" cy="769441"/>
          </a:xfrm>
          <a:prstGeom prst="rect">
            <a:avLst/>
          </a:prstGeom>
          <a:noFill/>
        </p:spPr>
        <p:txBody>
          <a:bodyPr wrap="square" rtlCol="0">
            <a:spAutoFit/>
          </a:bodyPr>
          <a:lstStyle/>
          <a:p>
            <a:pPr algn="ctr"/>
            <a:endParaRPr lang="en-US" sz="1600" dirty="0">
              <a:solidFill>
                <a:schemeClr val="bg1"/>
              </a:solidFill>
              <a:latin typeface="Calibri" panose="020F0502020204030204" pitchFamily="34" charset="0"/>
              <a:ea typeface="Cambria" charset="0"/>
              <a:cs typeface="Calibri" panose="020F0502020204030204" pitchFamily="34" charset="0"/>
            </a:endParaRPr>
          </a:p>
          <a:p>
            <a:r>
              <a:rPr lang="en-US" sz="2800" b="1" dirty="0">
                <a:solidFill>
                  <a:schemeClr val="bg1"/>
                </a:solidFill>
                <a:latin typeface="Calibri" panose="020F0502020204030204" pitchFamily="34" charset="0"/>
                <a:ea typeface="Cambria" charset="0"/>
                <a:cs typeface="Calibri" panose="020F0502020204030204" pitchFamily="34" charset="0"/>
              </a:rPr>
              <a:t>2025 PNG Petroleum &amp; Energy Conference</a:t>
            </a:r>
          </a:p>
        </p:txBody>
      </p:sp>
    </p:spTree>
    <p:extLst>
      <p:ext uri="{BB962C8B-B14F-4D97-AF65-F5344CB8AC3E}">
        <p14:creationId xmlns:p14="http://schemas.microsoft.com/office/powerpoint/2010/main" val="291377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2A237-DC5A-11FD-B0D3-877778003AEC}"/>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771F7253-1CC2-5D94-649F-65803969D90C}"/>
              </a:ext>
            </a:extLst>
          </p:cNvPr>
          <p:cNvSpPr txBox="1"/>
          <p:nvPr/>
        </p:nvSpPr>
        <p:spPr>
          <a:xfrm>
            <a:off x="671558" y="286065"/>
            <a:ext cx="3100977" cy="523220"/>
          </a:xfrm>
          <a:prstGeom prst="rect">
            <a:avLst/>
          </a:prstGeom>
          <a:noFill/>
        </p:spPr>
        <p:txBody>
          <a:bodyPr wrap="none" rtlCol="0">
            <a:spAutoFit/>
          </a:bodyPr>
          <a:lstStyle/>
          <a:p>
            <a:r>
              <a:rPr lang="en-US" sz="2800" b="1" spc="100" dirty="0">
                <a:solidFill>
                  <a:srgbClr val="1D4F91"/>
                </a:solidFill>
                <a:ea typeface="Cambria" charset="0"/>
                <a:cs typeface="Cambria" charset="0"/>
              </a:rPr>
              <a:t>Local involvement</a:t>
            </a:r>
          </a:p>
        </p:txBody>
      </p:sp>
      <p:cxnSp>
        <p:nvCxnSpPr>
          <p:cNvPr id="46" name="Straight Connector 45">
            <a:extLst>
              <a:ext uri="{FF2B5EF4-FFF2-40B4-BE49-F238E27FC236}">
                <a16:creationId xmlns:a16="http://schemas.microsoft.com/office/drawing/2014/main" id="{9C1CFB20-4E8E-D4F3-AA25-89298CF59E19}"/>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52" name="object 7">
            <a:extLst>
              <a:ext uri="{FF2B5EF4-FFF2-40B4-BE49-F238E27FC236}">
                <a16:creationId xmlns:a16="http://schemas.microsoft.com/office/drawing/2014/main" id="{5FCC695E-B610-9B49-9D1A-DCBAA463D714}"/>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10</a:t>
            </a:fld>
            <a:endParaRPr sz="1200" dirty="0">
              <a:solidFill>
                <a:srgbClr val="FF0000"/>
              </a:solidFill>
              <a:latin typeface="Calibri"/>
              <a:cs typeface="Calibri"/>
            </a:endParaRPr>
          </a:p>
        </p:txBody>
      </p:sp>
      <p:sp>
        <p:nvSpPr>
          <p:cNvPr id="2" name="object 3">
            <a:extLst>
              <a:ext uri="{FF2B5EF4-FFF2-40B4-BE49-F238E27FC236}">
                <a16:creationId xmlns:a16="http://schemas.microsoft.com/office/drawing/2014/main" id="{72F3A0DD-E20A-5579-984A-750A2385D198}"/>
              </a:ext>
            </a:extLst>
          </p:cNvPr>
          <p:cNvSpPr>
            <a:spLocks noChangeAspect="1"/>
          </p:cNvSpPr>
          <p:nvPr/>
        </p:nvSpPr>
        <p:spPr>
          <a:xfrm>
            <a:off x="627100" y="1904060"/>
            <a:ext cx="4206102" cy="4206102"/>
          </a:xfrm>
          <a:prstGeom prst="rect">
            <a:avLst/>
          </a:prstGeom>
          <a:blipFill>
            <a:blip r:embed="rId3" cstate="print"/>
            <a:stretch>
              <a:fillRect/>
            </a:stretch>
          </a:blipFill>
        </p:spPr>
        <p:txBody>
          <a:bodyPr wrap="square" lIns="0" tIns="0" rIns="0" bIns="0" rtlCol="0">
            <a:noAutofit/>
          </a:bodyPr>
          <a:lstStyle/>
          <a:p>
            <a:endParaRPr/>
          </a:p>
        </p:txBody>
      </p:sp>
      <p:sp>
        <p:nvSpPr>
          <p:cNvPr id="3" name="object 4">
            <a:extLst>
              <a:ext uri="{FF2B5EF4-FFF2-40B4-BE49-F238E27FC236}">
                <a16:creationId xmlns:a16="http://schemas.microsoft.com/office/drawing/2014/main" id="{466E2CA1-4C82-EBEF-8679-E1FF0ADB295D}"/>
              </a:ext>
            </a:extLst>
          </p:cNvPr>
          <p:cNvSpPr>
            <a:spLocks noChangeAspect="1"/>
          </p:cNvSpPr>
          <p:nvPr/>
        </p:nvSpPr>
        <p:spPr>
          <a:xfrm>
            <a:off x="6086632" y="1904060"/>
            <a:ext cx="5386040" cy="4206102"/>
          </a:xfrm>
          <a:prstGeom prst="rect">
            <a:avLst/>
          </a:prstGeom>
          <a:blipFill>
            <a:blip r:embed="rId4"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966834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A6D7A-9649-1CE2-10B4-F844CA877E0F}"/>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6F25E788-E1E6-6399-8D27-91FA947C0414}"/>
              </a:ext>
            </a:extLst>
          </p:cNvPr>
          <p:cNvSpPr txBox="1"/>
          <p:nvPr/>
        </p:nvSpPr>
        <p:spPr>
          <a:xfrm>
            <a:off x="671558" y="286065"/>
            <a:ext cx="2615973" cy="523220"/>
          </a:xfrm>
          <a:prstGeom prst="rect">
            <a:avLst/>
          </a:prstGeom>
          <a:noFill/>
        </p:spPr>
        <p:txBody>
          <a:bodyPr wrap="none" rtlCol="0">
            <a:spAutoFit/>
          </a:bodyPr>
          <a:lstStyle/>
          <a:p>
            <a:r>
              <a:rPr lang="en-US" sz="2800" b="1" spc="100" dirty="0">
                <a:solidFill>
                  <a:srgbClr val="1D4F91"/>
                </a:solidFill>
                <a:ea typeface="Cambria" charset="0"/>
                <a:cs typeface="Cambria" charset="0"/>
              </a:rPr>
              <a:t>Quality Results</a:t>
            </a:r>
          </a:p>
        </p:txBody>
      </p:sp>
      <p:cxnSp>
        <p:nvCxnSpPr>
          <p:cNvPr id="46" name="Straight Connector 45">
            <a:extLst>
              <a:ext uri="{FF2B5EF4-FFF2-40B4-BE49-F238E27FC236}">
                <a16:creationId xmlns:a16="http://schemas.microsoft.com/office/drawing/2014/main" id="{403788D2-3C5D-7B8B-811E-DD51AA655899}"/>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52" name="object 7">
            <a:extLst>
              <a:ext uri="{FF2B5EF4-FFF2-40B4-BE49-F238E27FC236}">
                <a16:creationId xmlns:a16="http://schemas.microsoft.com/office/drawing/2014/main" id="{4BF14EC7-7543-F200-0C6F-5ABA4FCB77D6}"/>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11</a:t>
            </a:fld>
            <a:endParaRPr sz="1200" dirty="0">
              <a:solidFill>
                <a:srgbClr val="FF0000"/>
              </a:solidFill>
              <a:latin typeface="Calibri"/>
              <a:cs typeface="Calibri"/>
            </a:endParaRPr>
          </a:p>
        </p:txBody>
      </p:sp>
      <p:graphicFrame>
        <p:nvGraphicFramePr>
          <p:cNvPr id="2" name="Chart 1">
            <a:extLst>
              <a:ext uri="{FF2B5EF4-FFF2-40B4-BE49-F238E27FC236}">
                <a16:creationId xmlns:a16="http://schemas.microsoft.com/office/drawing/2014/main" id="{6EEF3D10-3D96-31E4-79BA-D1756B082033}"/>
              </a:ext>
            </a:extLst>
          </p:cNvPr>
          <p:cNvGraphicFramePr>
            <a:graphicFrameLocks/>
          </p:cNvGraphicFramePr>
          <p:nvPr>
            <p:extLst>
              <p:ext uri="{D42A27DB-BD31-4B8C-83A1-F6EECF244321}">
                <p14:modId xmlns:p14="http://schemas.microsoft.com/office/powerpoint/2010/main" val="278789411"/>
              </p:ext>
            </p:extLst>
          </p:nvPr>
        </p:nvGraphicFramePr>
        <p:xfrm>
          <a:off x="457199" y="1137209"/>
          <a:ext cx="11552663" cy="55089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526AACB-6868-E807-6751-124F91268D4C}"/>
              </a:ext>
            </a:extLst>
          </p:cNvPr>
          <p:cNvGraphicFramePr>
            <a:graphicFrameLocks/>
          </p:cNvGraphicFramePr>
          <p:nvPr>
            <p:extLst>
              <p:ext uri="{D42A27DB-BD31-4B8C-83A1-F6EECF244321}">
                <p14:modId xmlns:p14="http://schemas.microsoft.com/office/powerpoint/2010/main" val="1128163108"/>
              </p:ext>
            </p:extLst>
          </p:nvPr>
        </p:nvGraphicFramePr>
        <p:xfrm>
          <a:off x="7254240" y="3891187"/>
          <a:ext cx="4218432" cy="24354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3660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E27A4-C9AC-0F28-B325-294EB7F889ED}"/>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F245D8E0-7C33-05FD-6EBE-0EEDA35652A8}"/>
              </a:ext>
            </a:extLst>
          </p:cNvPr>
          <p:cNvSpPr txBox="1"/>
          <p:nvPr/>
        </p:nvSpPr>
        <p:spPr>
          <a:xfrm>
            <a:off x="671558" y="286065"/>
            <a:ext cx="5708742" cy="523220"/>
          </a:xfrm>
          <a:prstGeom prst="rect">
            <a:avLst/>
          </a:prstGeom>
          <a:noFill/>
        </p:spPr>
        <p:txBody>
          <a:bodyPr wrap="none" rtlCol="0">
            <a:spAutoFit/>
          </a:bodyPr>
          <a:lstStyle/>
          <a:p>
            <a:r>
              <a:rPr lang="en-US" sz="2800" b="1" spc="100" dirty="0">
                <a:solidFill>
                  <a:srgbClr val="1D4F91"/>
                </a:solidFill>
                <a:ea typeface="Cambria" charset="0"/>
                <a:cs typeface="Cambria" charset="0"/>
              </a:rPr>
              <a:t>Conclusion – A recipe for Success</a:t>
            </a:r>
          </a:p>
        </p:txBody>
      </p:sp>
      <p:cxnSp>
        <p:nvCxnSpPr>
          <p:cNvPr id="46" name="Straight Connector 45">
            <a:extLst>
              <a:ext uri="{FF2B5EF4-FFF2-40B4-BE49-F238E27FC236}">
                <a16:creationId xmlns:a16="http://schemas.microsoft.com/office/drawing/2014/main" id="{15C1439E-33D3-ABBC-C363-7A5EE3916914}"/>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52" name="object 7">
            <a:extLst>
              <a:ext uri="{FF2B5EF4-FFF2-40B4-BE49-F238E27FC236}">
                <a16:creationId xmlns:a16="http://schemas.microsoft.com/office/drawing/2014/main" id="{F5EBB955-E439-9651-0C62-8B443E80084A}"/>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12</a:t>
            </a:fld>
            <a:endParaRPr sz="1200" dirty="0">
              <a:solidFill>
                <a:srgbClr val="FF0000"/>
              </a:solidFill>
              <a:latin typeface="Calibri"/>
              <a:cs typeface="Calibri"/>
            </a:endParaRPr>
          </a:p>
        </p:txBody>
      </p:sp>
      <p:pic>
        <p:nvPicPr>
          <p:cNvPr id="2" name="Picture 1" descr="A group of people posing for a photo&#10;&#10;Description automatically generated">
            <a:extLst>
              <a:ext uri="{FF2B5EF4-FFF2-40B4-BE49-F238E27FC236}">
                <a16:creationId xmlns:a16="http://schemas.microsoft.com/office/drawing/2014/main" id="{AB05AC29-EA35-CBEF-A7E1-1B44544EAC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9351" y="3850442"/>
            <a:ext cx="3600000" cy="2424785"/>
          </a:xfrm>
          <a:prstGeom prst="rect">
            <a:avLst/>
          </a:prstGeom>
        </p:spPr>
      </p:pic>
      <p:pic>
        <p:nvPicPr>
          <p:cNvPr id="3" name="Picture 2" descr="A picture containing outdoor, tree, ground, person&#10;&#10;Description automatically generated">
            <a:extLst>
              <a:ext uri="{FF2B5EF4-FFF2-40B4-BE49-F238E27FC236}">
                <a16:creationId xmlns:a16="http://schemas.microsoft.com/office/drawing/2014/main" id="{F9517A95-5FEF-D1BB-AA52-AD9B677E2D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351" y="1333195"/>
            <a:ext cx="3600000" cy="2424788"/>
          </a:xfrm>
          <a:prstGeom prst="rect">
            <a:avLst/>
          </a:prstGeom>
        </p:spPr>
      </p:pic>
      <p:sp>
        <p:nvSpPr>
          <p:cNvPr id="4" name="Rectangle 3">
            <a:extLst>
              <a:ext uri="{FF2B5EF4-FFF2-40B4-BE49-F238E27FC236}">
                <a16:creationId xmlns:a16="http://schemas.microsoft.com/office/drawing/2014/main" id="{65AD253F-E17E-D360-9276-A8C0C19B9219}"/>
              </a:ext>
            </a:extLst>
          </p:cNvPr>
          <p:cNvSpPr/>
          <p:nvPr/>
        </p:nvSpPr>
        <p:spPr>
          <a:xfrm>
            <a:off x="4583151" y="1333195"/>
            <a:ext cx="7149498" cy="5293757"/>
          </a:xfrm>
          <a:prstGeom prst="rect">
            <a:avLst/>
          </a:prstGeom>
        </p:spPr>
        <p:txBody>
          <a:bodyPr wrap="square" lIns="91440" tIns="45720" rIns="91440" bIns="45720" anchor="t">
            <a:spAutoFit/>
          </a:bodyPr>
          <a:lstStyle/>
          <a:p>
            <a:pPr marL="355600" indent="-342900">
              <a:lnSpc>
                <a:spcPct val="100000"/>
              </a:lnSpc>
              <a:buFont typeface="Arial"/>
              <a:buChar char="•"/>
              <a:tabLst>
                <a:tab pos="354965" algn="l"/>
              </a:tabLst>
            </a:pPr>
            <a:r>
              <a:rPr lang="en-US" sz="2000" spc="-70" dirty="0">
                <a:cs typeface="Calibri"/>
              </a:rPr>
              <a:t>Its important - A lot of people depend on a successful supply chain from the well head in PNG to the burner tip in Japan</a:t>
            </a:r>
          </a:p>
          <a:p>
            <a:pPr marL="355600" indent="-342900">
              <a:lnSpc>
                <a:spcPct val="100000"/>
              </a:lnSpc>
              <a:buFont typeface="Arial"/>
              <a:buChar char="•"/>
              <a:tabLst>
                <a:tab pos="354965" algn="l"/>
              </a:tabLst>
            </a:pPr>
            <a:endParaRPr lang="en-US" sz="2000" spc="-70" dirty="0">
              <a:cs typeface="Calibri"/>
            </a:endParaRPr>
          </a:p>
          <a:p>
            <a:pPr marL="355600" indent="-342900">
              <a:lnSpc>
                <a:spcPct val="100000"/>
              </a:lnSpc>
              <a:buFont typeface="Arial"/>
              <a:buChar char="•"/>
              <a:tabLst>
                <a:tab pos="354965" algn="l"/>
              </a:tabLst>
            </a:pPr>
            <a:r>
              <a:rPr lang="en-US" sz="2000" spc="-70" dirty="0">
                <a:cs typeface="Calibri"/>
              </a:rPr>
              <a:t>Future energy investment and access requires efficiency and investor returns while maintaining ESG standards</a:t>
            </a:r>
          </a:p>
          <a:p>
            <a:pPr marL="355600" indent="-342900">
              <a:lnSpc>
                <a:spcPct val="100000"/>
              </a:lnSpc>
              <a:buFont typeface="Arial"/>
              <a:buChar char="•"/>
              <a:tabLst>
                <a:tab pos="354965" algn="l"/>
              </a:tabLst>
            </a:pPr>
            <a:endParaRPr lang="en-US" sz="2000" spc="-70" dirty="0">
              <a:cs typeface="Calibri"/>
            </a:endParaRPr>
          </a:p>
          <a:p>
            <a:pPr marL="355600" indent="-342900">
              <a:lnSpc>
                <a:spcPct val="100000"/>
              </a:lnSpc>
              <a:buFont typeface="Arial"/>
              <a:buChar char="•"/>
              <a:tabLst>
                <a:tab pos="354965" algn="l"/>
              </a:tabLst>
            </a:pPr>
            <a:r>
              <a:rPr lang="en-US" sz="2000" spc="-70" dirty="0">
                <a:cs typeface="Calibri"/>
              </a:rPr>
              <a:t>Success in the PNG market is dependent first and foremost on logistics efficiency and local involvement </a:t>
            </a:r>
          </a:p>
          <a:p>
            <a:pPr marL="812800" lvl="1" indent="-342900">
              <a:buFont typeface="Arial"/>
              <a:buChar char="•"/>
              <a:tabLst>
                <a:tab pos="354965" algn="l"/>
              </a:tabLst>
            </a:pPr>
            <a:r>
              <a:rPr lang="en-US" spc="-70" dirty="0">
                <a:cs typeface="Calibri"/>
              </a:rPr>
              <a:t>nuances need experience and flexibility to prevent train wrecks</a:t>
            </a:r>
          </a:p>
          <a:p>
            <a:pPr marL="355600" indent="-342900">
              <a:lnSpc>
                <a:spcPct val="100000"/>
              </a:lnSpc>
              <a:buFont typeface="Arial"/>
              <a:buChar char="•"/>
              <a:tabLst>
                <a:tab pos="354965" algn="l"/>
              </a:tabLst>
            </a:pPr>
            <a:endParaRPr lang="en-US" sz="2000" spc="-70" dirty="0">
              <a:cs typeface="Calibri"/>
            </a:endParaRPr>
          </a:p>
          <a:p>
            <a:pPr marL="355600" indent="-342900">
              <a:buFont typeface="Arial"/>
              <a:buChar char="•"/>
              <a:tabLst>
                <a:tab pos="354965" algn="l"/>
              </a:tabLst>
            </a:pPr>
            <a:r>
              <a:rPr lang="en-US" sz="2000" spc="-70" dirty="0">
                <a:cs typeface="Calibri"/>
              </a:rPr>
              <a:t>We are committed to PNG and it’s people.</a:t>
            </a:r>
          </a:p>
          <a:p>
            <a:pPr marL="355600" indent="-342900">
              <a:buFont typeface="Arial"/>
              <a:buChar char="•"/>
              <a:tabLst>
                <a:tab pos="354965" algn="l"/>
              </a:tabLst>
            </a:pPr>
            <a:r>
              <a:rPr lang="en-US" sz="2000" spc="-70" dirty="0">
                <a:cs typeface="Calibri"/>
              </a:rPr>
              <a:t>We want to collaborate and solve problems for our clients </a:t>
            </a:r>
          </a:p>
          <a:p>
            <a:pPr marL="355600" indent="-342900">
              <a:buFont typeface="Arial"/>
              <a:buChar char="•"/>
              <a:tabLst>
                <a:tab pos="354965" algn="l"/>
              </a:tabLst>
            </a:pPr>
            <a:r>
              <a:rPr lang="en-US" sz="2000" spc="-70" dirty="0">
                <a:cs typeface="Calibri"/>
              </a:rPr>
              <a:t>Create long term trusted and effective supply chain relationships</a:t>
            </a:r>
          </a:p>
          <a:p>
            <a:pPr marL="355600" indent="-342900">
              <a:buFont typeface="Arial"/>
              <a:buChar char="•"/>
              <a:tabLst>
                <a:tab pos="354965" algn="l"/>
              </a:tabLst>
            </a:pPr>
            <a:endParaRPr lang="en-US" sz="2000" spc="-70" dirty="0">
              <a:cs typeface="Calibri"/>
            </a:endParaRPr>
          </a:p>
          <a:p>
            <a:pPr marL="355600" marR="78105" indent="-342900">
              <a:buFont typeface="Arial"/>
              <a:buChar char="•"/>
              <a:tabLst>
                <a:tab pos="354965" algn="l"/>
              </a:tabLst>
            </a:pPr>
            <a:r>
              <a:rPr lang="en-US" sz="2000" b="1" spc="-70" dirty="0">
                <a:cs typeface="Calibri"/>
              </a:rPr>
              <a:t>A continuous improvement model needs a team that continuously improves – who is on your team?</a:t>
            </a:r>
          </a:p>
          <a:p>
            <a:pPr marL="285750" indent="-285750">
              <a:buFont typeface="Wingdings" panose="05000000000000000000" pitchFamily="2" charset="2"/>
              <a:buChar char="§"/>
            </a:pPr>
            <a:endParaRPr lang="en-US" sz="2000" dirty="0">
              <a:solidFill>
                <a:schemeClr val="tx1">
                  <a:lumMod val="75000"/>
                  <a:lumOff val="25000"/>
                </a:schemeClr>
              </a:solidFill>
              <a:ea typeface="Arial" charset="0"/>
              <a:cs typeface="Arial"/>
            </a:endParaRPr>
          </a:p>
        </p:txBody>
      </p:sp>
      <p:pic>
        <p:nvPicPr>
          <p:cNvPr id="5" name="Picture 2">
            <a:extLst>
              <a:ext uri="{FF2B5EF4-FFF2-40B4-BE49-F238E27FC236}">
                <a16:creationId xmlns:a16="http://schemas.microsoft.com/office/drawing/2014/main" id="{9D4FD1C6-1739-A322-FE59-D5DEDAB2424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9351" y="3826185"/>
            <a:ext cx="360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87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275E6A-A549-2C2A-682E-DD740DB29B0F}"/>
              </a:ext>
            </a:extLst>
          </p:cNvPr>
          <p:cNvPicPr>
            <a:picLocks noChangeAspect="1"/>
          </p:cNvPicPr>
          <p:nvPr/>
        </p:nvPicPr>
        <p:blipFill rotWithShape="1">
          <a:blip r:embed="rId3" cstate="print">
            <a:alphaModFix amt="70000"/>
            <a:extLst>
              <a:ext uri="{BEBA8EAE-BF5A-486C-A8C5-ECC9F3942E4B}">
                <a14:imgProps xmlns:a14="http://schemas.microsoft.com/office/drawing/2010/main">
                  <a14:imgLayer r:embed="rId4">
                    <a14:imgEffect>
                      <a14:colorTemperature colorTemp="7200"/>
                    </a14:imgEffect>
                    <a14:imgEffect>
                      <a14:saturation sat="0"/>
                    </a14:imgEffect>
                  </a14:imgLayer>
                </a14:imgProps>
              </a:ext>
              <a:ext uri="{28A0092B-C50C-407E-A947-70E740481C1C}">
                <a14:useLocalDpi xmlns:a14="http://schemas.microsoft.com/office/drawing/2010/main"/>
              </a:ext>
            </a:extLst>
          </a:blip>
          <a:srcRect/>
          <a:stretch/>
        </p:blipFill>
        <p:spPr>
          <a:xfrm>
            <a:off x="0" y="-382"/>
            <a:ext cx="12191998" cy="6858381"/>
          </a:xfrm>
          <a:prstGeom prst="rect">
            <a:avLst/>
          </a:prstGeom>
        </p:spPr>
      </p:pic>
      <p:sp>
        <p:nvSpPr>
          <p:cNvPr id="11" name="TextBox 10">
            <a:extLst>
              <a:ext uri="{FF2B5EF4-FFF2-40B4-BE49-F238E27FC236}">
                <a16:creationId xmlns:a16="http://schemas.microsoft.com/office/drawing/2014/main" id="{FD99E083-F0D1-7656-C07D-C39F13D0F0F2}"/>
              </a:ext>
            </a:extLst>
          </p:cNvPr>
          <p:cNvSpPr txBox="1"/>
          <p:nvPr/>
        </p:nvSpPr>
        <p:spPr>
          <a:xfrm>
            <a:off x="799785" y="5601574"/>
            <a:ext cx="10585655" cy="461665"/>
          </a:xfrm>
          <a:prstGeom prst="rect">
            <a:avLst/>
          </a:prstGeom>
          <a:solidFill>
            <a:srgbClr val="A4A4A5">
              <a:alpha val="50000"/>
            </a:srgbClr>
          </a:solidFill>
        </p:spPr>
        <p:txBody>
          <a:bodyPr wrap="square" rtlCol="0">
            <a:spAutoFit/>
          </a:bodyPr>
          <a:lstStyle/>
          <a:p>
            <a:r>
              <a:rPr lang="en-US" sz="2400" b="1" dirty="0">
                <a:solidFill>
                  <a:srgbClr val="E4002B"/>
                </a:solidFill>
                <a:latin typeface="+mj-lt"/>
                <a:ea typeface="Cambria" charset="0"/>
                <a:cs typeface="Cambria" charset="0"/>
              </a:rPr>
              <a:t>TSXV : HOH	</a:t>
            </a:r>
            <a:r>
              <a:rPr lang="en-AU" sz="2000" b="1" dirty="0"/>
              <a:t> 	+</a:t>
            </a:r>
            <a:r>
              <a:rPr lang="en-AU" sz="2400" b="1" dirty="0"/>
              <a:t>1.587.320.1301 	+61.7.3911.1385	+675.307.2025</a:t>
            </a:r>
            <a:endParaRPr lang="en-US" sz="2400" b="1" dirty="0">
              <a:solidFill>
                <a:srgbClr val="E4002B"/>
              </a:solidFill>
              <a:latin typeface="+mj-lt"/>
              <a:ea typeface="Cambria" charset="0"/>
              <a:cs typeface="Cambria" charset="0"/>
            </a:endParaRPr>
          </a:p>
        </p:txBody>
      </p:sp>
      <p:cxnSp>
        <p:nvCxnSpPr>
          <p:cNvPr id="12" name="Straight Connector 11">
            <a:extLst>
              <a:ext uri="{FF2B5EF4-FFF2-40B4-BE49-F238E27FC236}">
                <a16:creationId xmlns:a16="http://schemas.microsoft.com/office/drawing/2014/main" id="{10A102D3-738F-B62F-9AF5-7EA3A2F0BE7F}"/>
              </a:ext>
            </a:extLst>
          </p:cNvPr>
          <p:cNvCxnSpPr>
            <a:cxnSpLocks/>
          </p:cNvCxnSpPr>
          <p:nvPr/>
        </p:nvCxnSpPr>
        <p:spPr>
          <a:xfrm>
            <a:off x="715900" y="937078"/>
            <a:ext cx="8125724" cy="0"/>
          </a:xfrm>
          <a:prstGeom prst="line">
            <a:avLst/>
          </a:prstGeom>
          <a:ln>
            <a:solidFill>
              <a:srgbClr val="A4A4A5"/>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9B9CE60-7CFB-779D-06DA-B702748FFB0F}"/>
              </a:ext>
            </a:extLst>
          </p:cNvPr>
          <p:cNvSpPr/>
          <p:nvPr/>
        </p:nvSpPr>
        <p:spPr>
          <a:xfrm>
            <a:off x="3453922" y="2007746"/>
            <a:ext cx="8125724" cy="1021450"/>
          </a:xfrm>
          <a:prstGeom prst="rect">
            <a:avLst/>
          </a:prstGeom>
          <a:solidFill>
            <a:srgbClr val="A4A4A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6000" b="0" i="0" u="none" strike="noStrike" kern="1200" cap="none" spc="0" normalizeH="0" baseline="0" noProof="0" dirty="0">
                <a:ln>
                  <a:noFill/>
                </a:ln>
                <a:solidFill>
                  <a:srgbClr val="1D579A"/>
                </a:solidFill>
                <a:effectLst/>
                <a:uLnTx/>
                <a:uFillTx/>
                <a:latin typeface="Calibri" panose="020F0502020204030204"/>
                <a:ea typeface="+mn-ea"/>
                <a:cs typeface="+mn-cs"/>
              </a:rPr>
              <a:t>Thankyou for listening</a:t>
            </a:r>
            <a:endParaRPr kumimoji="0" lang="en-AU" sz="4800" b="0" i="0" u="none" strike="noStrike" kern="1200" cap="none" spc="0" normalizeH="0" baseline="0" noProof="0" dirty="0">
              <a:ln>
                <a:noFill/>
              </a:ln>
              <a:solidFill>
                <a:srgbClr val="1D579A"/>
              </a:solidFill>
              <a:effectLst/>
              <a:uLnTx/>
              <a:uFillTx/>
              <a:latin typeface="Calibri" panose="020F0502020204030204"/>
              <a:ea typeface="+mn-ea"/>
              <a:cs typeface="+mn-cs"/>
            </a:endParaRPr>
          </a:p>
          <a:p>
            <a:pPr algn="ctr"/>
            <a:endParaRPr lang="en-CA" dirty="0"/>
          </a:p>
        </p:txBody>
      </p:sp>
      <p:sp>
        <p:nvSpPr>
          <p:cNvPr id="2" name="object 7">
            <a:extLst>
              <a:ext uri="{FF2B5EF4-FFF2-40B4-BE49-F238E27FC236}">
                <a16:creationId xmlns:a16="http://schemas.microsoft.com/office/drawing/2014/main" id="{04214BBE-4F94-0AAB-0789-AEAB3A4D2000}"/>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13</a:t>
            </a:fld>
            <a:endParaRPr sz="1200" dirty="0">
              <a:solidFill>
                <a:srgbClr val="FF0000"/>
              </a:solidFill>
              <a:latin typeface="Calibri"/>
              <a:cs typeface="Calibri"/>
            </a:endParaRPr>
          </a:p>
        </p:txBody>
      </p:sp>
      <p:sp>
        <p:nvSpPr>
          <p:cNvPr id="3" name="TextBox 2">
            <a:extLst>
              <a:ext uri="{FF2B5EF4-FFF2-40B4-BE49-F238E27FC236}">
                <a16:creationId xmlns:a16="http://schemas.microsoft.com/office/drawing/2014/main" id="{CB5FB279-86C7-23AA-FFB0-E8AA57A6DA69}"/>
              </a:ext>
            </a:extLst>
          </p:cNvPr>
          <p:cNvSpPr txBox="1"/>
          <p:nvPr/>
        </p:nvSpPr>
        <p:spPr>
          <a:xfrm>
            <a:off x="799785" y="337561"/>
            <a:ext cx="8946381" cy="523220"/>
          </a:xfrm>
          <a:prstGeom prst="rect">
            <a:avLst/>
          </a:prstGeom>
          <a:noFill/>
        </p:spPr>
        <p:txBody>
          <a:bodyPr wrap="square" rtlCol="0">
            <a:spAutoFit/>
          </a:bodyPr>
          <a:lstStyle/>
          <a:p>
            <a:r>
              <a:rPr lang="en-US" sz="2800" b="1" spc="100" dirty="0">
                <a:solidFill>
                  <a:srgbClr val="1D4F91"/>
                </a:solidFill>
                <a:ea typeface="Cambria" charset="0"/>
                <a:cs typeface="Cambria" charset="0"/>
              </a:rPr>
              <a:t>CONTACT US	</a:t>
            </a:r>
            <a:r>
              <a:rPr lang="en-US" spc="100" dirty="0">
                <a:solidFill>
                  <a:srgbClr val="FF0000"/>
                </a:solidFill>
                <a:ea typeface="Cambria" charset="0"/>
                <a:cs typeface="Cambria" charset="0"/>
                <a:hlinkClick r:id="rId5"/>
              </a:rPr>
              <a:t>www.higharctic.com</a:t>
            </a:r>
            <a:r>
              <a:rPr lang="en-US" spc="100" dirty="0">
                <a:solidFill>
                  <a:srgbClr val="FF0000"/>
                </a:solidFill>
                <a:ea typeface="Cambria" charset="0"/>
                <a:cs typeface="Cambria" charset="0"/>
              </a:rPr>
              <a:t>	info@higharctic.com</a:t>
            </a:r>
            <a:endParaRPr lang="en-US" sz="2800" b="1" spc="100" dirty="0">
              <a:solidFill>
                <a:srgbClr val="1D4F91"/>
              </a:solidFill>
              <a:ea typeface="Cambria" charset="0"/>
              <a:cs typeface="Cambria" charset="0"/>
            </a:endParaRPr>
          </a:p>
        </p:txBody>
      </p:sp>
    </p:spTree>
    <p:extLst>
      <p:ext uri="{BB962C8B-B14F-4D97-AF65-F5344CB8AC3E}">
        <p14:creationId xmlns:p14="http://schemas.microsoft.com/office/powerpoint/2010/main" val="1625497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C2D934-5A46-6C88-3F43-73290492BEFC}"/>
              </a:ext>
            </a:extLst>
          </p:cNvPr>
          <p:cNvGrpSpPr>
            <a:grpSpLocks noChangeAspect="1"/>
          </p:cNvGrpSpPr>
          <p:nvPr/>
        </p:nvGrpSpPr>
        <p:grpSpPr>
          <a:xfrm>
            <a:off x="109925" y="1249709"/>
            <a:ext cx="4486819" cy="3964849"/>
            <a:chOff x="4475453" y="681364"/>
            <a:chExt cx="1009002" cy="845226"/>
          </a:xfrm>
          <a:solidFill>
            <a:schemeClr val="bg2">
              <a:lumMod val="25000"/>
              <a:alpha val="16000"/>
            </a:schemeClr>
          </a:solidFill>
        </p:grpSpPr>
        <p:sp>
          <p:nvSpPr>
            <p:cNvPr id="3" name="Freeform 7">
              <a:extLst>
                <a:ext uri="{FF2B5EF4-FFF2-40B4-BE49-F238E27FC236}">
                  <a16:creationId xmlns:a16="http://schemas.microsoft.com/office/drawing/2014/main" id="{1E8DCAD0-E834-FAAB-B08A-112DF32E898C}"/>
                </a:ext>
              </a:extLst>
            </p:cNvPr>
            <p:cNvSpPr>
              <a:spLocks/>
            </p:cNvSpPr>
            <p:nvPr/>
          </p:nvSpPr>
          <p:spPr bwMode="auto">
            <a:xfrm>
              <a:off x="4475453" y="707938"/>
              <a:ext cx="157349" cy="176813"/>
            </a:xfrm>
            <a:custGeom>
              <a:avLst/>
              <a:gdLst>
                <a:gd name="T0" fmla="*/ 68 w 68"/>
                <a:gd name="T1" fmla="*/ 63 h 73"/>
                <a:gd name="T2" fmla="*/ 68 w 68"/>
                <a:gd name="T3" fmla="*/ 53 h 73"/>
                <a:gd name="T4" fmla="*/ 64 w 68"/>
                <a:gd name="T5" fmla="*/ 49 h 73"/>
                <a:gd name="T6" fmla="*/ 59 w 68"/>
                <a:gd name="T7" fmla="*/ 41 h 73"/>
                <a:gd name="T8" fmla="*/ 55 w 68"/>
                <a:gd name="T9" fmla="*/ 37 h 73"/>
                <a:gd name="T10" fmla="*/ 56 w 68"/>
                <a:gd name="T11" fmla="*/ 34 h 73"/>
                <a:gd name="T12" fmla="*/ 54 w 68"/>
                <a:gd name="T13" fmla="*/ 32 h 73"/>
                <a:gd name="T14" fmla="*/ 53 w 68"/>
                <a:gd name="T15" fmla="*/ 32 h 73"/>
                <a:gd name="T16" fmla="*/ 53 w 68"/>
                <a:gd name="T17" fmla="*/ 31 h 73"/>
                <a:gd name="T18" fmla="*/ 46 w 68"/>
                <a:gd name="T19" fmla="*/ 26 h 73"/>
                <a:gd name="T20" fmla="*/ 33 w 68"/>
                <a:gd name="T21" fmla="*/ 16 h 73"/>
                <a:gd name="T22" fmla="*/ 25 w 68"/>
                <a:gd name="T23" fmla="*/ 10 h 73"/>
                <a:gd name="T24" fmla="*/ 23 w 68"/>
                <a:gd name="T25" fmla="*/ 9 h 73"/>
                <a:gd name="T26" fmla="*/ 15 w 68"/>
                <a:gd name="T27" fmla="*/ 0 h 73"/>
                <a:gd name="T28" fmla="*/ 7 w 68"/>
                <a:gd name="T29" fmla="*/ 0 h 73"/>
                <a:gd name="T30" fmla="*/ 3 w 68"/>
                <a:gd name="T31" fmla="*/ 0 h 73"/>
                <a:gd name="T32" fmla="*/ 0 w 68"/>
                <a:gd name="T33" fmla="*/ 0 h 73"/>
                <a:gd name="T34" fmla="*/ 0 w 68"/>
                <a:gd name="T35" fmla="*/ 0 h 73"/>
                <a:gd name="T36" fmla="*/ 7 w 68"/>
                <a:gd name="T37" fmla="*/ 10 h 73"/>
                <a:gd name="T38" fmla="*/ 12 w 68"/>
                <a:gd name="T39" fmla="*/ 12 h 73"/>
                <a:gd name="T40" fmla="*/ 16 w 68"/>
                <a:gd name="T41" fmla="*/ 18 h 73"/>
                <a:gd name="T42" fmla="*/ 24 w 68"/>
                <a:gd name="T43" fmla="*/ 26 h 73"/>
                <a:gd name="T44" fmla="*/ 27 w 68"/>
                <a:gd name="T45" fmla="*/ 34 h 73"/>
                <a:gd name="T46" fmla="*/ 31 w 68"/>
                <a:gd name="T47" fmla="*/ 35 h 73"/>
                <a:gd name="T48" fmla="*/ 32 w 68"/>
                <a:gd name="T49" fmla="*/ 37 h 73"/>
                <a:gd name="T50" fmla="*/ 36 w 68"/>
                <a:gd name="T51" fmla="*/ 43 h 73"/>
                <a:gd name="T52" fmla="*/ 44 w 68"/>
                <a:gd name="T53" fmla="*/ 56 h 73"/>
                <a:gd name="T54" fmla="*/ 57 w 68"/>
                <a:gd name="T55" fmla="*/ 67 h 73"/>
                <a:gd name="T56" fmla="*/ 62 w 68"/>
                <a:gd name="T57" fmla="*/ 73 h 73"/>
                <a:gd name="T58" fmla="*/ 68 w 68"/>
                <a:gd name="T59" fmla="*/ 70 h 73"/>
                <a:gd name="T60" fmla="*/ 68 w 68"/>
                <a:gd name="T61"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3">
                  <a:moveTo>
                    <a:pt x="68" y="63"/>
                  </a:moveTo>
                  <a:cubicBezTo>
                    <a:pt x="68" y="58"/>
                    <a:pt x="68" y="56"/>
                    <a:pt x="68" y="53"/>
                  </a:cubicBezTo>
                  <a:cubicBezTo>
                    <a:pt x="68" y="51"/>
                    <a:pt x="66" y="51"/>
                    <a:pt x="64" y="49"/>
                  </a:cubicBezTo>
                  <a:cubicBezTo>
                    <a:pt x="62" y="47"/>
                    <a:pt x="59" y="45"/>
                    <a:pt x="59" y="41"/>
                  </a:cubicBezTo>
                  <a:cubicBezTo>
                    <a:pt x="57" y="41"/>
                    <a:pt x="55" y="40"/>
                    <a:pt x="55" y="37"/>
                  </a:cubicBezTo>
                  <a:cubicBezTo>
                    <a:pt x="56" y="34"/>
                    <a:pt x="56" y="34"/>
                    <a:pt x="56" y="34"/>
                  </a:cubicBezTo>
                  <a:cubicBezTo>
                    <a:pt x="56" y="33"/>
                    <a:pt x="55" y="32"/>
                    <a:pt x="54" y="32"/>
                  </a:cubicBezTo>
                  <a:cubicBezTo>
                    <a:pt x="54" y="32"/>
                    <a:pt x="53" y="32"/>
                    <a:pt x="53" y="32"/>
                  </a:cubicBezTo>
                  <a:cubicBezTo>
                    <a:pt x="53" y="32"/>
                    <a:pt x="53" y="31"/>
                    <a:pt x="53" y="31"/>
                  </a:cubicBezTo>
                  <a:cubicBezTo>
                    <a:pt x="53" y="28"/>
                    <a:pt x="49" y="27"/>
                    <a:pt x="46" y="26"/>
                  </a:cubicBezTo>
                  <a:cubicBezTo>
                    <a:pt x="39" y="24"/>
                    <a:pt x="37" y="21"/>
                    <a:pt x="33" y="16"/>
                  </a:cubicBezTo>
                  <a:cubicBezTo>
                    <a:pt x="30" y="14"/>
                    <a:pt x="29" y="11"/>
                    <a:pt x="25" y="10"/>
                  </a:cubicBezTo>
                  <a:cubicBezTo>
                    <a:pt x="24" y="10"/>
                    <a:pt x="23" y="10"/>
                    <a:pt x="23" y="9"/>
                  </a:cubicBezTo>
                  <a:cubicBezTo>
                    <a:pt x="21" y="5"/>
                    <a:pt x="19" y="4"/>
                    <a:pt x="15" y="0"/>
                  </a:cubicBezTo>
                  <a:cubicBezTo>
                    <a:pt x="7" y="0"/>
                    <a:pt x="7" y="0"/>
                    <a:pt x="7" y="0"/>
                  </a:cubicBezTo>
                  <a:cubicBezTo>
                    <a:pt x="5" y="0"/>
                    <a:pt x="5" y="0"/>
                    <a:pt x="3" y="0"/>
                  </a:cubicBezTo>
                  <a:cubicBezTo>
                    <a:pt x="2" y="0"/>
                    <a:pt x="0" y="0"/>
                    <a:pt x="0" y="0"/>
                  </a:cubicBezTo>
                  <a:cubicBezTo>
                    <a:pt x="0" y="0"/>
                    <a:pt x="0" y="0"/>
                    <a:pt x="0" y="0"/>
                  </a:cubicBezTo>
                  <a:cubicBezTo>
                    <a:pt x="0" y="3"/>
                    <a:pt x="5" y="9"/>
                    <a:pt x="7" y="10"/>
                  </a:cubicBezTo>
                  <a:cubicBezTo>
                    <a:pt x="9" y="10"/>
                    <a:pt x="11" y="10"/>
                    <a:pt x="12" y="12"/>
                  </a:cubicBezTo>
                  <a:cubicBezTo>
                    <a:pt x="14" y="14"/>
                    <a:pt x="14" y="16"/>
                    <a:pt x="16" y="18"/>
                  </a:cubicBezTo>
                  <a:cubicBezTo>
                    <a:pt x="17" y="22"/>
                    <a:pt x="23" y="21"/>
                    <a:pt x="24" y="26"/>
                  </a:cubicBezTo>
                  <a:cubicBezTo>
                    <a:pt x="25" y="28"/>
                    <a:pt x="26" y="33"/>
                    <a:pt x="27" y="34"/>
                  </a:cubicBezTo>
                  <a:cubicBezTo>
                    <a:pt x="28" y="34"/>
                    <a:pt x="31" y="34"/>
                    <a:pt x="31" y="35"/>
                  </a:cubicBezTo>
                  <a:cubicBezTo>
                    <a:pt x="31" y="36"/>
                    <a:pt x="31" y="37"/>
                    <a:pt x="32" y="37"/>
                  </a:cubicBezTo>
                  <a:cubicBezTo>
                    <a:pt x="32" y="37"/>
                    <a:pt x="35" y="41"/>
                    <a:pt x="36" y="43"/>
                  </a:cubicBezTo>
                  <a:cubicBezTo>
                    <a:pt x="38" y="48"/>
                    <a:pt x="40" y="52"/>
                    <a:pt x="44" y="56"/>
                  </a:cubicBezTo>
                  <a:cubicBezTo>
                    <a:pt x="49" y="60"/>
                    <a:pt x="53" y="62"/>
                    <a:pt x="57" y="67"/>
                  </a:cubicBezTo>
                  <a:cubicBezTo>
                    <a:pt x="57" y="67"/>
                    <a:pt x="61" y="73"/>
                    <a:pt x="62" y="73"/>
                  </a:cubicBezTo>
                  <a:cubicBezTo>
                    <a:pt x="64" y="73"/>
                    <a:pt x="68" y="72"/>
                    <a:pt x="68" y="70"/>
                  </a:cubicBezTo>
                  <a:cubicBezTo>
                    <a:pt x="68" y="67"/>
                    <a:pt x="68" y="64"/>
                    <a:pt x="68" y="63"/>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4" name="Freeform 8">
              <a:extLst>
                <a:ext uri="{FF2B5EF4-FFF2-40B4-BE49-F238E27FC236}">
                  <a16:creationId xmlns:a16="http://schemas.microsoft.com/office/drawing/2014/main" id="{19B125BF-1A63-6A3D-52EA-84016EC59542}"/>
                </a:ext>
              </a:extLst>
            </p:cNvPr>
            <p:cNvSpPr>
              <a:spLocks/>
            </p:cNvSpPr>
            <p:nvPr/>
          </p:nvSpPr>
          <p:spPr bwMode="auto">
            <a:xfrm>
              <a:off x="4683941" y="681364"/>
              <a:ext cx="151448" cy="176813"/>
            </a:xfrm>
            <a:custGeom>
              <a:avLst/>
              <a:gdLst>
                <a:gd name="T0" fmla="*/ 0 w 65"/>
                <a:gd name="T1" fmla="*/ 41 h 73"/>
                <a:gd name="T2" fmla="*/ 3 w 65"/>
                <a:gd name="T3" fmla="*/ 50 h 73"/>
                <a:gd name="T4" fmla="*/ 6 w 65"/>
                <a:gd name="T5" fmla="*/ 52 h 73"/>
                <a:gd name="T6" fmla="*/ 6 w 65"/>
                <a:gd name="T7" fmla="*/ 53 h 73"/>
                <a:gd name="T8" fmla="*/ 13 w 65"/>
                <a:gd name="T9" fmla="*/ 65 h 73"/>
                <a:gd name="T10" fmla="*/ 18 w 65"/>
                <a:gd name="T11" fmla="*/ 64 h 73"/>
                <a:gd name="T12" fmla="*/ 19 w 65"/>
                <a:gd name="T13" fmla="*/ 67 h 73"/>
                <a:gd name="T14" fmla="*/ 20 w 65"/>
                <a:gd name="T15" fmla="*/ 69 h 73"/>
                <a:gd name="T16" fmla="*/ 26 w 65"/>
                <a:gd name="T17" fmla="*/ 66 h 73"/>
                <a:gd name="T18" fmla="*/ 36 w 65"/>
                <a:gd name="T19" fmla="*/ 70 h 73"/>
                <a:gd name="T20" fmla="*/ 39 w 65"/>
                <a:gd name="T21" fmla="*/ 73 h 73"/>
                <a:gd name="T22" fmla="*/ 46 w 65"/>
                <a:gd name="T23" fmla="*/ 69 h 73"/>
                <a:gd name="T24" fmla="*/ 49 w 65"/>
                <a:gd name="T25" fmla="*/ 62 h 73"/>
                <a:gd name="T26" fmla="*/ 48 w 65"/>
                <a:gd name="T27" fmla="*/ 58 h 73"/>
                <a:gd name="T28" fmla="*/ 53 w 65"/>
                <a:gd name="T29" fmla="*/ 53 h 73"/>
                <a:gd name="T30" fmla="*/ 56 w 65"/>
                <a:gd name="T31" fmla="*/ 43 h 73"/>
                <a:gd name="T32" fmla="*/ 57 w 65"/>
                <a:gd name="T33" fmla="*/ 41 h 73"/>
                <a:gd name="T34" fmla="*/ 59 w 65"/>
                <a:gd name="T35" fmla="*/ 40 h 73"/>
                <a:gd name="T36" fmla="*/ 64 w 65"/>
                <a:gd name="T37" fmla="*/ 38 h 73"/>
                <a:gd name="T38" fmla="*/ 54 w 65"/>
                <a:gd name="T39" fmla="*/ 23 h 73"/>
                <a:gd name="T40" fmla="*/ 55 w 65"/>
                <a:gd name="T41" fmla="*/ 22 h 73"/>
                <a:gd name="T42" fmla="*/ 54 w 65"/>
                <a:gd name="T43" fmla="*/ 20 h 73"/>
                <a:gd name="T44" fmla="*/ 61 w 65"/>
                <a:gd name="T45" fmla="*/ 16 h 73"/>
                <a:gd name="T46" fmla="*/ 60 w 65"/>
                <a:gd name="T47" fmla="*/ 15 h 73"/>
                <a:gd name="T48" fmla="*/ 65 w 65"/>
                <a:gd name="T49" fmla="*/ 13 h 73"/>
                <a:gd name="T50" fmla="*/ 56 w 65"/>
                <a:gd name="T51" fmla="*/ 6 h 73"/>
                <a:gd name="T52" fmla="*/ 52 w 65"/>
                <a:gd name="T53" fmla="*/ 0 h 73"/>
                <a:gd name="T54" fmla="*/ 42 w 65"/>
                <a:gd name="T55" fmla="*/ 13 h 73"/>
                <a:gd name="T56" fmla="*/ 34 w 65"/>
                <a:gd name="T57" fmla="*/ 15 h 73"/>
                <a:gd name="T58" fmla="*/ 32 w 65"/>
                <a:gd name="T59" fmla="*/ 17 h 73"/>
                <a:gd name="T60" fmla="*/ 30 w 65"/>
                <a:gd name="T61" fmla="*/ 19 h 73"/>
                <a:gd name="T62" fmla="*/ 28 w 65"/>
                <a:gd name="T63" fmla="*/ 21 h 73"/>
                <a:gd name="T64" fmla="*/ 23 w 65"/>
                <a:gd name="T65" fmla="*/ 26 h 73"/>
                <a:gd name="T66" fmla="*/ 17 w 65"/>
                <a:gd name="T67" fmla="*/ 28 h 73"/>
                <a:gd name="T68" fmla="*/ 7 w 65"/>
                <a:gd name="T69" fmla="*/ 38 h 73"/>
                <a:gd name="T70" fmla="*/ 0 w 65"/>
                <a:gd name="T7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73">
                  <a:moveTo>
                    <a:pt x="0" y="41"/>
                  </a:moveTo>
                  <a:cubicBezTo>
                    <a:pt x="0" y="42"/>
                    <a:pt x="2" y="50"/>
                    <a:pt x="3" y="50"/>
                  </a:cubicBezTo>
                  <a:cubicBezTo>
                    <a:pt x="4" y="50"/>
                    <a:pt x="5" y="50"/>
                    <a:pt x="6" y="52"/>
                  </a:cubicBezTo>
                  <a:cubicBezTo>
                    <a:pt x="6" y="52"/>
                    <a:pt x="6" y="52"/>
                    <a:pt x="6" y="53"/>
                  </a:cubicBezTo>
                  <a:cubicBezTo>
                    <a:pt x="9" y="57"/>
                    <a:pt x="5" y="65"/>
                    <a:pt x="13" y="65"/>
                  </a:cubicBezTo>
                  <a:cubicBezTo>
                    <a:pt x="15" y="65"/>
                    <a:pt x="16" y="64"/>
                    <a:pt x="18" y="64"/>
                  </a:cubicBezTo>
                  <a:cubicBezTo>
                    <a:pt x="18" y="65"/>
                    <a:pt x="18" y="67"/>
                    <a:pt x="19" y="67"/>
                  </a:cubicBezTo>
                  <a:cubicBezTo>
                    <a:pt x="19" y="67"/>
                    <a:pt x="20" y="69"/>
                    <a:pt x="20" y="69"/>
                  </a:cubicBezTo>
                  <a:cubicBezTo>
                    <a:pt x="23" y="69"/>
                    <a:pt x="24" y="66"/>
                    <a:pt x="26" y="66"/>
                  </a:cubicBezTo>
                  <a:cubicBezTo>
                    <a:pt x="30" y="66"/>
                    <a:pt x="32" y="69"/>
                    <a:pt x="36" y="70"/>
                  </a:cubicBezTo>
                  <a:cubicBezTo>
                    <a:pt x="36" y="71"/>
                    <a:pt x="37" y="73"/>
                    <a:pt x="39" y="73"/>
                  </a:cubicBezTo>
                  <a:cubicBezTo>
                    <a:pt x="42" y="73"/>
                    <a:pt x="42" y="70"/>
                    <a:pt x="46" y="69"/>
                  </a:cubicBezTo>
                  <a:cubicBezTo>
                    <a:pt x="46" y="67"/>
                    <a:pt x="49" y="63"/>
                    <a:pt x="49" y="62"/>
                  </a:cubicBezTo>
                  <a:cubicBezTo>
                    <a:pt x="49" y="60"/>
                    <a:pt x="48" y="60"/>
                    <a:pt x="48" y="58"/>
                  </a:cubicBezTo>
                  <a:cubicBezTo>
                    <a:pt x="48" y="57"/>
                    <a:pt x="50" y="54"/>
                    <a:pt x="53" y="53"/>
                  </a:cubicBezTo>
                  <a:cubicBezTo>
                    <a:pt x="53" y="49"/>
                    <a:pt x="54" y="48"/>
                    <a:pt x="56" y="43"/>
                  </a:cubicBezTo>
                  <a:cubicBezTo>
                    <a:pt x="57" y="41"/>
                    <a:pt x="57" y="41"/>
                    <a:pt x="57" y="41"/>
                  </a:cubicBezTo>
                  <a:cubicBezTo>
                    <a:pt x="57" y="40"/>
                    <a:pt x="58" y="40"/>
                    <a:pt x="59" y="40"/>
                  </a:cubicBezTo>
                  <a:cubicBezTo>
                    <a:pt x="61" y="40"/>
                    <a:pt x="63" y="41"/>
                    <a:pt x="64" y="38"/>
                  </a:cubicBezTo>
                  <a:cubicBezTo>
                    <a:pt x="60" y="38"/>
                    <a:pt x="54" y="27"/>
                    <a:pt x="54" y="23"/>
                  </a:cubicBezTo>
                  <a:cubicBezTo>
                    <a:pt x="54" y="23"/>
                    <a:pt x="55" y="22"/>
                    <a:pt x="55" y="22"/>
                  </a:cubicBezTo>
                  <a:cubicBezTo>
                    <a:pt x="55" y="21"/>
                    <a:pt x="55" y="20"/>
                    <a:pt x="54" y="20"/>
                  </a:cubicBezTo>
                  <a:cubicBezTo>
                    <a:pt x="54" y="20"/>
                    <a:pt x="61" y="17"/>
                    <a:pt x="61" y="16"/>
                  </a:cubicBezTo>
                  <a:cubicBezTo>
                    <a:pt x="61" y="16"/>
                    <a:pt x="60" y="16"/>
                    <a:pt x="60" y="15"/>
                  </a:cubicBezTo>
                  <a:cubicBezTo>
                    <a:pt x="60" y="13"/>
                    <a:pt x="65" y="15"/>
                    <a:pt x="65" y="13"/>
                  </a:cubicBezTo>
                  <a:cubicBezTo>
                    <a:pt x="65" y="8"/>
                    <a:pt x="56" y="11"/>
                    <a:pt x="56" y="6"/>
                  </a:cubicBezTo>
                  <a:cubicBezTo>
                    <a:pt x="56" y="3"/>
                    <a:pt x="56" y="0"/>
                    <a:pt x="52" y="0"/>
                  </a:cubicBezTo>
                  <a:cubicBezTo>
                    <a:pt x="49" y="0"/>
                    <a:pt x="44" y="9"/>
                    <a:pt x="42" y="13"/>
                  </a:cubicBezTo>
                  <a:cubicBezTo>
                    <a:pt x="41" y="14"/>
                    <a:pt x="36" y="13"/>
                    <a:pt x="34" y="15"/>
                  </a:cubicBezTo>
                  <a:cubicBezTo>
                    <a:pt x="33" y="16"/>
                    <a:pt x="33" y="17"/>
                    <a:pt x="32" y="17"/>
                  </a:cubicBezTo>
                  <a:cubicBezTo>
                    <a:pt x="31" y="18"/>
                    <a:pt x="31" y="18"/>
                    <a:pt x="30" y="19"/>
                  </a:cubicBezTo>
                  <a:cubicBezTo>
                    <a:pt x="30" y="19"/>
                    <a:pt x="27" y="21"/>
                    <a:pt x="28" y="21"/>
                  </a:cubicBezTo>
                  <a:cubicBezTo>
                    <a:pt x="27" y="23"/>
                    <a:pt x="27" y="25"/>
                    <a:pt x="23" y="26"/>
                  </a:cubicBezTo>
                  <a:cubicBezTo>
                    <a:pt x="21" y="27"/>
                    <a:pt x="18" y="27"/>
                    <a:pt x="17" y="28"/>
                  </a:cubicBezTo>
                  <a:cubicBezTo>
                    <a:pt x="14" y="31"/>
                    <a:pt x="15" y="38"/>
                    <a:pt x="7" y="38"/>
                  </a:cubicBezTo>
                  <a:cubicBezTo>
                    <a:pt x="4" y="38"/>
                    <a:pt x="0" y="37"/>
                    <a:pt x="0"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5" name="Freeform 9">
              <a:extLst>
                <a:ext uri="{FF2B5EF4-FFF2-40B4-BE49-F238E27FC236}">
                  <a16:creationId xmlns:a16="http://schemas.microsoft.com/office/drawing/2014/main" id="{BAD77F25-E07D-CF31-D275-AA3DAF79C376}"/>
                </a:ext>
              </a:extLst>
            </p:cNvPr>
            <p:cNvSpPr>
              <a:spLocks/>
            </p:cNvSpPr>
            <p:nvPr/>
          </p:nvSpPr>
          <p:spPr bwMode="auto">
            <a:xfrm>
              <a:off x="4828506" y="766194"/>
              <a:ext cx="97359" cy="116512"/>
            </a:xfrm>
            <a:custGeom>
              <a:avLst/>
              <a:gdLst>
                <a:gd name="T0" fmla="*/ 32 w 42"/>
                <a:gd name="T1" fmla="*/ 14 h 48"/>
                <a:gd name="T2" fmla="*/ 18 w 42"/>
                <a:gd name="T3" fmla="*/ 18 h 48"/>
                <a:gd name="T4" fmla="*/ 18 w 42"/>
                <a:gd name="T5" fmla="*/ 17 h 48"/>
                <a:gd name="T6" fmla="*/ 15 w 42"/>
                <a:gd name="T7" fmla="*/ 20 h 48"/>
                <a:gd name="T8" fmla="*/ 10 w 42"/>
                <a:gd name="T9" fmla="*/ 12 h 48"/>
                <a:gd name="T10" fmla="*/ 17 w 42"/>
                <a:gd name="T11" fmla="*/ 8 h 48"/>
                <a:gd name="T12" fmla="*/ 26 w 42"/>
                <a:gd name="T13" fmla="*/ 7 h 48"/>
                <a:gd name="T14" fmla="*/ 34 w 42"/>
                <a:gd name="T15" fmla="*/ 9 h 48"/>
                <a:gd name="T16" fmla="*/ 41 w 42"/>
                <a:gd name="T17" fmla="*/ 2 h 48"/>
                <a:gd name="T18" fmla="*/ 42 w 42"/>
                <a:gd name="T19" fmla="*/ 0 h 48"/>
                <a:gd name="T20" fmla="*/ 40 w 42"/>
                <a:gd name="T21" fmla="*/ 0 h 48"/>
                <a:gd name="T22" fmla="*/ 33 w 42"/>
                <a:gd name="T23" fmla="*/ 4 h 48"/>
                <a:gd name="T24" fmla="*/ 31 w 42"/>
                <a:gd name="T25" fmla="*/ 4 h 48"/>
                <a:gd name="T26" fmla="*/ 16 w 42"/>
                <a:gd name="T27" fmla="*/ 2 h 48"/>
                <a:gd name="T28" fmla="*/ 7 w 42"/>
                <a:gd name="T29" fmla="*/ 15 h 48"/>
                <a:gd name="T30" fmla="*/ 5 w 42"/>
                <a:gd name="T31" fmla="*/ 19 h 48"/>
                <a:gd name="T32" fmla="*/ 0 w 42"/>
                <a:gd name="T33" fmla="*/ 31 h 48"/>
                <a:gd name="T34" fmla="*/ 4 w 42"/>
                <a:gd name="T35" fmla="*/ 34 h 48"/>
                <a:gd name="T36" fmla="*/ 4 w 42"/>
                <a:gd name="T37" fmla="*/ 45 h 48"/>
                <a:gd name="T38" fmla="*/ 8 w 42"/>
                <a:gd name="T39" fmla="*/ 48 h 48"/>
                <a:gd name="T40" fmla="*/ 12 w 42"/>
                <a:gd name="T41" fmla="*/ 39 h 48"/>
                <a:gd name="T42" fmla="*/ 10 w 42"/>
                <a:gd name="T43" fmla="*/ 31 h 48"/>
                <a:gd name="T44" fmla="*/ 14 w 42"/>
                <a:gd name="T45" fmla="*/ 29 h 48"/>
                <a:gd name="T46" fmla="*/ 15 w 42"/>
                <a:gd name="T47" fmla="*/ 29 h 48"/>
                <a:gd name="T48" fmla="*/ 15 w 42"/>
                <a:gd name="T49" fmla="*/ 33 h 48"/>
                <a:gd name="T50" fmla="*/ 18 w 42"/>
                <a:gd name="T51" fmla="*/ 41 h 48"/>
                <a:gd name="T52" fmla="*/ 18 w 42"/>
                <a:gd name="T53" fmla="*/ 44 h 48"/>
                <a:gd name="T54" fmla="*/ 21 w 42"/>
                <a:gd name="T55" fmla="*/ 44 h 48"/>
                <a:gd name="T56" fmla="*/ 26 w 42"/>
                <a:gd name="T57" fmla="*/ 38 h 48"/>
                <a:gd name="T58" fmla="*/ 23 w 42"/>
                <a:gd name="T59" fmla="*/ 34 h 48"/>
                <a:gd name="T60" fmla="*/ 24 w 42"/>
                <a:gd name="T61" fmla="*/ 32 h 48"/>
                <a:gd name="T62" fmla="*/ 19 w 42"/>
                <a:gd name="T63" fmla="*/ 23 h 48"/>
                <a:gd name="T64" fmla="*/ 32 w 42"/>
                <a:gd name="T65" fmla="*/ 16 h 48"/>
                <a:gd name="T66" fmla="*/ 32 w 42"/>
                <a:gd name="T6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48">
                  <a:moveTo>
                    <a:pt x="32" y="14"/>
                  </a:moveTo>
                  <a:cubicBezTo>
                    <a:pt x="28" y="14"/>
                    <a:pt x="18" y="18"/>
                    <a:pt x="18" y="18"/>
                  </a:cubicBezTo>
                  <a:cubicBezTo>
                    <a:pt x="18" y="17"/>
                    <a:pt x="18" y="17"/>
                    <a:pt x="18" y="17"/>
                  </a:cubicBezTo>
                  <a:cubicBezTo>
                    <a:pt x="17" y="19"/>
                    <a:pt x="16" y="20"/>
                    <a:pt x="15" y="20"/>
                  </a:cubicBezTo>
                  <a:cubicBezTo>
                    <a:pt x="11" y="20"/>
                    <a:pt x="10" y="15"/>
                    <a:pt x="10" y="12"/>
                  </a:cubicBezTo>
                  <a:cubicBezTo>
                    <a:pt x="10" y="7"/>
                    <a:pt x="13" y="8"/>
                    <a:pt x="17" y="8"/>
                  </a:cubicBezTo>
                  <a:cubicBezTo>
                    <a:pt x="21" y="8"/>
                    <a:pt x="23" y="7"/>
                    <a:pt x="26" y="7"/>
                  </a:cubicBezTo>
                  <a:cubicBezTo>
                    <a:pt x="29" y="7"/>
                    <a:pt x="31" y="9"/>
                    <a:pt x="34" y="9"/>
                  </a:cubicBezTo>
                  <a:cubicBezTo>
                    <a:pt x="38" y="9"/>
                    <a:pt x="40" y="5"/>
                    <a:pt x="41" y="2"/>
                  </a:cubicBezTo>
                  <a:cubicBezTo>
                    <a:pt x="41" y="2"/>
                    <a:pt x="42" y="0"/>
                    <a:pt x="42" y="0"/>
                  </a:cubicBezTo>
                  <a:cubicBezTo>
                    <a:pt x="40" y="0"/>
                    <a:pt x="40" y="0"/>
                    <a:pt x="40" y="0"/>
                  </a:cubicBezTo>
                  <a:cubicBezTo>
                    <a:pt x="38" y="0"/>
                    <a:pt x="35" y="4"/>
                    <a:pt x="33" y="4"/>
                  </a:cubicBezTo>
                  <a:cubicBezTo>
                    <a:pt x="31" y="4"/>
                    <a:pt x="31" y="4"/>
                    <a:pt x="31" y="4"/>
                  </a:cubicBezTo>
                  <a:cubicBezTo>
                    <a:pt x="16" y="2"/>
                    <a:pt x="16" y="2"/>
                    <a:pt x="16" y="2"/>
                  </a:cubicBezTo>
                  <a:cubicBezTo>
                    <a:pt x="10" y="2"/>
                    <a:pt x="7" y="10"/>
                    <a:pt x="7" y="15"/>
                  </a:cubicBezTo>
                  <a:cubicBezTo>
                    <a:pt x="7" y="16"/>
                    <a:pt x="5" y="18"/>
                    <a:pt x="5" y="19"/>
                  </a:cubicBezTo>
                  <a:cubicBezTo>
                    <a:pt x="3" y="24"/>
                    <a:pt x="0" y="26"/>
                    <a:pt x="0" y="31"/>
                  </a:cubicBezTo>
                  <a:cubicBezTo>
                    <a:pt x="0" y="34"/>
                    <a:pt x="4" y="34"/>
                    <a:pt x="4" y="34"/>
                  </a:cubicBezTo>
                  <a:cubicBezTo>
                    <a:pt x="4" y="38"/>
                    <a:pt x="4" y="42"/>
                    <a:pt x="4" y="45"/>
                  </a:cubicBezTo>
                  <a:cubicBezTo>
                    <a:pt x="4" y="46"/>
                    <a:pt x="6" y="48"/>
                    <a:pt x="8" y="48"/>
                  </a:cubicBezTo>
                  <a:cubicBezTo>
                    <a:pt x="11" y="48"/>
                    <a:pt x="12" y="40"/>
                    <a:pt x="12" y="39"/>
                  </a:cubicBezTo>
                  <a:cubicBezTo>
                    <a:pt x="12" y="36"/>
                    <a:pt x="10" y="34"/>
                    <a:pt x="10" y="31"/>
                  </a:cubicBezTo>
                  <a:cubicBezTo>
                    <a:pt x="10" y="30"/>
                    <a:pt x="12" y="29"/>
                    <a:pt x="14" y="29"/>
                  </a:cubicBezTo>
                  <a:cubicBezTo>
                    <a:pt x="14" y="29"/>
                    <a:pt x="15" y="29"/>
                    <a:pt x="15" y="29"/>
                  </a:cubicBezTo>
                  <a:cubicBezTo>
                    <a:pt x="15" y="33"/>
                    <a:pt x="15" y="33"/>
                    <a:pt x="15" y="33"/>
                  </a:cubicBezTo>
                  <a:cubicBezTo>
                    <a:pt x="15" y="36"/>
                    <a:pt x="18" y="38"/>
                    <a:pt x="18" y="41"/>
                  </a:cubicBezTo>
                  <a:cubicBezTo>
                    <a:pt x="18" y="42"/>
                    <a:pt x="18" y="40"/>
                    <a:pt x="18" y="44"/>
                  </a:cubicBezTo>
                  <a:cubicBezTo>
                    <a:pt x="21" y="44"/>
                    <a:pt x="21" y="44"/>
                    <a:pt x="21" y="44"/>
                  </a:cubicBezTo>
                  <a:cubicBezTo>
                    <a:pt x="21" y="40"/>
                    <a:pt x="26" y="41"/>
                    <a:pt x="26" y="38"/>
                  </a:cubicBezTo>
                  <a:cubicBezTo>
                    <a:pt x="25" y="38"/>
                    <a:pt x="23" y="35"/>
                    <a:pt x="23" y="34"/>
                  </a:cubicBezTo>
                  <a:cubicBezTo>
                    <a:pt x="23" y="34"/>
                    <a:pt x="24" y="33"/>
                    <a:pt x="24" y="32"/>
                  </a:cubicBezTo>
                  <a:cubicBezTo>
                    <a:pt x="23" y="32"/>
                    <a:pt x="19" y="23"/>
                    <a:pt x="19" y="23"/>
                  </a:cubicBezTo>
                  <a:cubicBezTo>
                    <a:pt x="25" y="23"/>
                    <a:pt x="24" y="18"/>
                    <a:pt x="32" y="16"/>
                  </a:cubicBezTo>
                  <a:lnTo>
                    <a:pt x="32" y="14"/>
                  </a:ln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6" name="Freeform 10">
              <a:extLst>
                <a:ext uri="{FF2B5EF4-FFF2-40B4-BE49-F238E27FC236}">
                  <a16:creationId xmlns:a16="http://schemas.microsoft.com/office/drawing/2014/main" id="{273890E4-D969-F9DC-0C44-DF2248C33112}"/>
                </a:ext>
              </a:extLst>
            </p:cNvPr>
            <p:cNvSpPr>
              <a:spLocks/>
            </p:cNvSpPr>
            <p:nvPr/>
          </p:nvSpPr>
          <p:spPr bwMode="auto">
            <a:xfrm>
              <a:off x="4630836" y="884750"/>
              <a:ext cx="153416" cy="45992"/>
            </a:xfrm>
            <a:custGeom>
              <a:avLst/>
              <a:gdLst>
                <a:gd name="T0" fmla="*/ 59 w 66"/>
                <a:gd name="T1" fmla="*/ 17 h 19"/>
                <a:gd name="T2" fmla="*/ 64 w 66"/>
                <a:gd name="T3" fmla="*/ 18 h 19"/>
                <a:gd name="T4" fmla="*/ 66 w 66"/>
                <a:gd name="T5" fmla="*/ 16 h 19"/>
                <a:gd name="T6" fmla="*/ 62 w 66"/>
                <a:gd name="T7" fmla="*/ 14 h 19"/>
                <a:gd name="T8" fmla="*/ 57 w 66"/>
                <a:gd name="T9" fmla="*/ 13 h 19"/>
                <a:gd name="T10" fmla="*/ 55 w 66"/>
                <a:gd name="T11" fmla="*/ 11 h 19"/>
                <a:gd name="T12" fmla="*/ 46 w 66"/>
                <a:gd name="T13" fmla="*/ 8 h 19"/>
                <a:gd name="T14" fmla="*/ 54 w 66"/>
                <a:gd name="T15" fmla="*/ 7 h 19"/>
                <a:gd name="T16" fmla="*/ 52 w 66"/>
                <a:gd name="T17" fmla="*/ 7 h 19"/>
                <a:gd name="T18" fmla="*/ 45 w 66"/>
                <a:gd name="T19" fmla="*/ 8 h 19"/>
                <a:gd name="T20" fmla="*/ 35 w 66"/>
                <a:gd name="T21" fmla="*/ 4 h 19"/>
                <a:gd name="T22" fmla="*/ 28 w 66"/>
                <a:gd name="T23" fmla="*/ 7 h 19"/>
                <a:gd name="T24" fmla="*/ 11 w 66"/>
                <a:gd name="T25" fmla="*/ 0 h 19"/>
                <a:gd name="T26" fmla="*/ 8 w 66"/>
                <a:gd name="T27" fmla="*/ 1 h 19"/>
                <a:gd name="T28" fmla="*/ 6 w 66"/>
                <a:gd name="T29" fmla="*/ 0 h 19"/>
                <a:gd name="T30" fmla="*/ 0 w 66"/>
                <a:gd name="T31" fmla="*/ 5 h 19"/>
                <a:gd name="T32" fmla="*/ 8 w 66"/>
                <a:gd name="T33" fmla="*/ 10 h 19"/>
                <a:gd name="T34" fmla="*/ 17 w 66"/>
                <a:gd name="T35" fmla="*/ 11 h 19"/>
                <a:gd name="T36" fmla="*/ 29 w 66"/>
                <a:gd name="T37" fmla="*/ 13 h 19"/>
                <a:gd name="T38" fmla="*/ 35 w 66"/>
                <a:gd name="T39" fmla="*/ 16 h 19"/>
                <a:gd name="T40" fmla="*/ 59 w 66"/>
                <a:gd name="T41" fmla="*/ 19 h 19"/>
                <a:gd name="T42" fmla="*/ 59 w 66"/>
                <a:gd name="T4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9">
                  <a:moveTo>
                    <a:pt x="59" y="17"/>
                  </a:moveTo>
                  <a:cubicBezTo>
                    <a:pt x="62" y="17"/>
                    <a:pt x="61" y="18"/>
                    <a:pt x="64" y="18"/>
                  </a:cubicBezTo>
                  <a:cubicBezTo>
                    <a:pt x="64" y="18"/>
                    <a:pt x="66" y="17"/>
                    <a:pt x="66" y="16"/>
                  </a:cubicBezTo>
                  <a:cubicBezTo>
                    <a:pt x="64" y="15"/>
                    <a:pt x="64" y="14"/>
                    <a:pt x="62" y="14"/>
                  </a:cubicBezTo>
                  <a:cubicBezTo>
                    <a:pt x="60" y="13"/>
                    <a:pt x="59" y="15"/>
                    <a:pt x="57" y="13"/>
                  </a:cubicBezTo>
                  <a:cubicBezTo>
                    <a:pt x="57" y="13"/>
                    <a:pt x="57" y="11"/>
                    <a:pt x="55" y="11"/>
                  </a:cubicBezTo>
                  <a:cubicBezTo>
                    <a:pt x="51" y="11"/>
                    <a:pt x="48" y="11"/>
                    <a:pt x="46" y="8"/>
                  </a:cubicBezTo>
                  <a:cubicBezTo>
                    <a:pt x="46" y="9"/>
                    <a:pt x="54" y="7"/>
                    <a:pt x="54" y="7"/>
                  </a:cubicBezTo>
                  <a:cubicBezTo>
                    <a:pt x="52" y="7"/>
                    <a:pt x="52" y="7"/>
                    <a:pt x="52" y="7"/>
                  </a:cubicBezTo>
                  <a:cubicBezTo>
                    <a:pt x="45" y="8"/>
                    <a:pt x="45" y="8"/>
                    <a:pt x="45" y="8"/>
                  </a:cubicBezTo>
                  <a:cubicBezTo>
                    <a:pt x="41" y="8"/>
                    <a:pt x="40" y="4"/>
                    <a:pt x="35" y="4"/>
                  </a:cubicBezTo>
                  <a:cubicBezTo>
                    <a:pt x="33" y="4"/>
                    <a:pt x="32" y="7"/>
                    <a:pt x="28" y="7"/>
                  </a:cubicBezTo>
                  <a:cubicBezTo>
                    <a:pt x="21" y="7"/>
                    <a:pt x="18" y="0"/>
                    <a:pt x="11" y="0"/>
                  </a:cubicBezTo>
                  <a:cubicBezTo>
                    <a:pt x="10" y="0"/>
                    <a:pt x="9" y="1"/>
                    <a:pt x="8" y="1"/>
                  </a:cubicBezTo>
                  <a:cubicBezTo>
                    <a:pt x="7" y="1"/>
                    <a:pt x="6" y="0"/>
                    <a:pt x="6" y="0"/>
                  </a:cubicBezTo>
                  <a:cubicBezTo>
                    <a:pt x="4" y="0"/>
                    <a:pt x="0" y="4"/>
                    <a:pt x="0" y="5"/>
                  </a:cubicBezTo>
                  <a:cubicBezTo>
                    <a:pt x="4" y="5"/>
                    <a:pt x="5" y="8"/>
                    <a:pt x="8" y="10"/>
                  </a:cubicBezTo>
                  <a:cubicBezTo>
                    <a:pt x="10" y="12"/>
                    <a:pt x="13" y="10"/>
                    <a:pt x="17" y="11"/>
                  </a:cubicBezTo>
                  <a:cubicBezTo>
                    <a:pt x="21" y="12"/>
                    <a:pt x="25" y="13"/>
                    <a:pt x="29" y="13"/>
                  </a:cubicBezTo>
                  <a:cubicBezTo>
                    <a:pt x="31" y="13"/>
                    <a:pt x="32" y="16"/>
                    <a:pt x="35" y="16"/>
                  </a:cubicBezTo>
                  <a:cubicBezTo>
                    <a:pt x="44" y="16"/>
                    <a:pt x="51" y="16"/>
                    <a:pt x="59" y="19"/>
                  </a:cubicBezTo>
                  <a:cubicBezTo>
                    <a:pt x="59" y="18"/>
                    <a:pt x="58" y="17"/>
                    <a:pt x="59"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7" name="Freeform 11">
              <a:extLst>
                <a:ext uri="{FF2B5EF4-FFF2-40B4-BE49-F238E27FC236}">
                  <a16:creationId xmlns:a16="http://schemas.microsoft.com/office/drawing/2014/main" id="{64B40642-5DD5-8F45-49DA-2776CAE0BB27}"/>
                </a:ext>
              </a:extLst>
            </p:cNvPr>
            <p:cNvSpPr>
              <a:spLocks/>
            </p:cNvSpPr>
            <p:nvPr/>
          </p:nvSpPr>
          <p:spPr bwMode="auto">
            <a:xfrm>
              <a:off x="4847191" y="921544"/>
              <a:ext cx="46221" cy="11243"/>
            </a:xfrm>
            <a:custGeom>
              <a:avLst/>
              <a:gdLst>
                <a:gd name="T0" fmla="*/ 13 w 20"/>
                <a:gd name="T1" fmla="*/ 4 h 5"/>
                <a:gd name="T2" fmla="*/ 20 w 20"/>
                <a:gd name="T3" fmla="*/ 0 h 5"/>
                <a:gd name="T4" fmla="*/ 13 w 20"/>
                <a:gd name="T5" fmla="*/ 2 h 5"/>
                <a:gd name="T6" fmla="*/ 4 w 20"/>
                <a:gd name="T7" fmla="*/ 1 h 5"/>
                <a:gd name="T8" fmla="*/ 0 w 20"/>
                <a:gd name="T9" fmla="*/ 2 h 5"/>
                <a:gd name="T10" fmla="*/ 5 w 20"/>
                <a:gd name="T11" fmla="*/ 4 h 5"/>
                <a:gd name="T12" fmla="*/ 13 w 2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3" y="4"/>
                  </a:moveTo>
                  <a:cubicBezTo>
                    <a:pt x="16" y="4"/>
                    <a:pt x="18" y="3"/>
                    <a:pt x="20" y="0"/>
                  </a:cubicBezTo>
                  <a:cubicBezTo>
                    <a:pt x="18" y="1"/>
                    <a:pt x="17" y="2"/>
                    <a:pt x="13" y="2"/>
                  </a:cubicBezTo>
                  <a:cubicBezTo>
                    <a:pt x="10" y="2"/>
                    <a:pt x="8" y="1"/>
                    <a:pt x="4" y="1"/>
                  </a:cubicBezTo>
                  <a:cubicBezTo>
                    <a:pt x="3" y="1"/>
                    <a:pt x="0" y="0"/>
                    <a:pt x="0" y="2"/>
                  </a:cubicBezTo>
                  <a:cubicBezTo>
                    <a:pt x="0" y="5"/>
                    <a:pt x="4" y="4"/>
                    <a:pt x="5" y="4"/>
                  </a:cubicBezTo>
                  <a:cubicBezTo>
                    <a:pt x="7" y="4"/>
                    <a:pt x="10" y="4"/>
                    <a:pt x="13" y="4"/>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8" name="Freeform 12">
              <a:extLst>
                <a:ext uri="{FF2B5EF4-FFF2-40B4-BE49-F238E27FC236}">
                  <a16:creationId xmlns:a16="http://schemas.microsoft.com/office/drawing/2014/main" id="{EF1D4110-20CF-FF8E-BE21-9D0BC2A45317}"/>
                </a:ext>
              </a:extLst>
            </p:cNvPr>
            <p:cNvSpPr>
              <a:spLocks/>
            </p:cNvSpPr>
            <p:nvPr/>
          </p:nvSpPr>
          <p:spPr bwMode="auto">
            <a:xfrm>
              <a:off x="4802937" y="921544"/>
              <a:ext cx="35404" cy="14308"/>
            </a:xfrm>
            <a:custGeom>
              <a:avLst/>
              <a:gdLst>
                <a:gd name="T0" fmla="*/ 8 w 15"/>
                <a:gd name="T1" fmla="*/ 0 h 6"/>
                <a:gd name="T2" fmla="*/ 8 w 15"/>
                <a:gd name="T3" fmla="*/ 2 h 6"/>
                <a:gd name="T4" fmla="*/ 3 w 15"/>
                <a:gd name="T5" fmla="*/ 2 h 6"/>
                <a:gd name="T6" fmla="*/ 0 w 15"/>
                <a:gd name="T7" fmla="*/ 4 h 6"/>
                <a:gd name="T8" fmla="*/ 4 w 15"/>
                <a:gd name="T9" fmla="*/ 6 h 6"/>
                <a:gd name="T10" fmla="*/ 10 w 15"/>
                <a:gd name="T11" fmla="*/ 3 h 6"/>
                <a:gd name="T12" fmla="*/ 11 w 15"/>
                <a:gd name="T13" fmla="*/ 4 h 6"/>
                <a:gd name="T14" fmla="*/ 15 w 15"/>
                <a:gd name="T15" fmla="*/ 4 h 6"/>
                <a:gd name="T16" fmla="*/ 15 w 15"/>
                <a:gd name="T17" fmla="*/ 0 h 6"/>
                <a:gd name="T18" fmla="*/ 8 w 1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8" y="0"/>
                  </a:moveTo>
                  <a:cubicBezTo>
                    <a:pt x="8" y="0"/>
                    <a:pt x="8" y="2"/>
                    <a:pt x="8" y="2"/>
                  </a:cubicBezTo>
                  <a:cubicBezTo>
                    <a:pt x="7" y="2"/>
                    <a:pt x="5" y="2"/>
                    <a:pt x="3" y="2"/>
                  </a:cubicBezTo>
                  <a:cubicBezTo>
                    <a:pt x="1" y="2"/>
                    <a:pt x="0" y="2"/>
                    <a:pt x="0" y="4"/>
                  </a:cubicBezTo>
                  <a:cubicBezTo>
                    <a:pt x="0" y="5"/>
                    <a:pt x="2" y="6"/>
                    <a:pt x="4" y="6"/>
                  </a:cubicBezTo>
                  <a:cubicBezTo>
                    <a:pt x="6" y="6"/>
                    <a:pt x="7" y="4"/>
                    <a:pt x="10" y="3"/>
                  </a:cubicBezTo>
                  <a:cubicBezTo>
                    <a:pt x="11" y="4"/>
                    <a:pt x="11" y="4"/>
                    <a:pt x="11" y="4"/>
                  </a:cubicBezTo>
                  <a:cubicBezTo>
                    <a:pt x="15" y="4"/>
                    <a:pt x="15" y="4"/>
                    <a:pt x="15" y="4"/>
                  </a:cubicBezTo>
                  <a:cubicBezTo>
                    <a:pt x="11" y="4"/>
                    <a:pt x="15" y="4"/>
                    <a:pt x="15" y="0"/>
                  </a:cubicBezTo>
                  <a:lnTo>
                    <a:pt x="8" y="0"/>
                  </a:ln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9" name="Freeform 13">
              <a:extLst>
                <a:ext uri="{FF2B5EF4-FFF2-40B4-BE49-F238E27FC236}">
                  <a16:creationId xmlns:a16="http://schemas.microsoft.com/office/drawing/2014/main" id="{F70857DC-F457-2B2C-88B3-06594F2A5E81}"/>
                </a:ext>
              </a:extLst>
            </p:cNvPr>
            <p:cNvSpPr>
              <a:spLocks/>
            </p:cNvSpPr>
            <p:nvPr/>
          </p:nvSpPr>
          <p:spPr bwMode="auto">
            <a:xfrm>
              <a:off x="4835390" y="937896"/>
              <a:ext cx="23602" cy="21463"/>
            </a:xfrm>
            <a:custGeom>
              <a:avLst/>
              <a:gdLst>
                <a:gd name="T0" fmla="*/ 6 w 10"/>
                <a:gd name="T1" fmla="*/ 5 h 9"/>
                <a:gd name="T2" fmla="*/ 8 w 10"/>
                <a:gd name="T3" fmla="*/ 9 h 9"/>
                <a:gd name="T4" fmla="*/ 8 w 10"/>
                <a:gd name="T5" fmla="*/ 9 h 9"/>
                <a:gd name="T6" fmla="*/ 10 w 10"/>
                <a:gd name="T7" fmla="*/ 7 h 9"/>
                <a:gd name="T8" fmla="*/ 7 w 10"/>
                <a:gd name="T9" fmla="*/ 1 h 9"/>
                <a:gd name="T10" fmla="*/ 5 w 10"/>
                <a:gd name="T11" fmla="*/ 1 h 9"/>
                <a:gd name="T12" fmla="*/ 0 w 10"/>
                <a:gd name="T13" fmla="*/ 2 h 9"/>
                <a:gd name="T14" fmla="*/ 6 w 10"/>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6" y="5"/>
                  </a:moveTo>
                  <a:cubicBezTo>
                    <a:pt x="6" y="6"/>
                    <a:pt x="6" y="9"/>
                    <a:pt x="8" y="9"/>
                  </a:cubicBezTo>
                  <a:cubicBezTo>
                    <a:pt x="8" y="9"/>
                    <a:pt x="8" y="9"/>
                    <a:pt x="8" y="9"/>
                  </a:cubicBezTo>
                  <a:cubicBezTo>
                    <a:pt x="9" y="9"/>
                    <a:pt x="10" y="8"/>
                    <a:pt x="10" y="7"/>
                  </a:cubicBezTo>
                  <a:cubicBezTo>
                    <a:pt x="10" y="4"/>
                    <a:pt x="7" y="5"/>
                    <a:pt x="7" y="1"/>
                  </a:cubicBezTo>
                  <a:cubicBezTo>
                    <a:pt x="6" y="1"/>
                    <a:pt x="5" y="1"/>
                    <a:pt x="5" y="1"/>
                  </a:cubicBezTo>
                  <a:cubicBezTo>
                    <a:pt x="3" y="1"/>
                    <a:pt x="0" y="0"/>
                    <a:pt x="0" y="2"/>
                  </a:cubicBezTo>
                  <a:cubicBezTo>
                    <a:pt x="0" y="4"/>
                    <a:pt x="4" y="5"/>
                    <a:pt x="6" y="5"/>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0" name="Freeform 14">
              <a:extLst>
                <a:ext uri="{FF2B5EF4-FFF2-40B4-BE49-F238E27FC236}">
                  <a16:creationId xmlns:a16="http://schemas.microsoft.com/office/drawing/2014/main" id="{F543E32E-4207-EAEC-75AA-E14C8C063155}"/>
                </a:ext>
              </a:extLst>
            </p:cNvPr>
            <p:cNvSpPr>
              <a:spLocks/>
            </p:cNvSpPr>
            <p:nvPr/>
          </p:nvSpPr>
          <p:spPr bwMode="auto">
            <a:xfrm>
              <a:off x="4789169" y="923587"/>
              <a:ext cx="8851" cy="9198"/>
            </a:xfrm>
            <a:custGeom>
              <a:avLst/>
              <a:gdLst>
                <a:gd name="T0" fmla="*/ 2 w 4"/>
                <a:gd name="T1" fmla="*/ 0 h 4"/>
                <a:gd name="T2" fmla="*/ 0 w 4"/>
                <a:gd name="T3" fmla="*/ 0 h 4"/>
                <a:gd name="T4" fmla="*/ 0 w 4"/>
                <a:gd name="T5" fmla="*/ 2 h 4"/>
                <a:gd name="T6" fmla="*/ 2 w 4"/>
                <a:gd name="T7" fmla="*/ 4 h 4"/>
                <a:gd name="T8" fmla="*/ 4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0"/>
                    <a:pt x="1" y="0"/>
                    <a:pt x="0" y="0"/>
                  </a:cubicBezTo>
                  <a:cubicBezTo>
                    <a:pt x="0" y="1"/>
                    <a:pt x="0" y="1"/>
                    <a:pt x="0" y="2"/>
                  </a:cubicBezTo>
                  <a:cubicBezTo>
                    <a:pt x="0" y="3"/>
                    <a:pt x="1" y="4"/>
                    <a:pt x="2" y="4"/>
                  </a:cubicBezTo>
                  <a:cubicBezTo>
                    <a:pt x="3" y="4"/>
                    <a:pt x="4" y="3"/>
                    <a:pt x="4" y="1"/>
                  </a:cubicBezTo>
                  <a:cubicBezTo>
                    <a:pt x="4" y="1"/>
                    <a:pt x="4" y="0"/>
                    <a:pt x="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1" name="Freeform 15">
              <a:extLst>
                <a:ext uri="{FF2B5EF4-FFF2-40B4-BE49-F238E27FC236}">
                  <a16:creationId xmlns:a16="http://schemas.microsoft.com/office/drawing/2014/main" id="{FF73D51E-569A-87EA-C0E3-19E664845C68}"/>
                </a:ext>
              </a:extLst>
            </p:cNvPr>
            <p:cNvSpPr>
              <a:spLocks/>
            </p:cNvSpPr>
            <p:nvPr/>
          </p:nvSpPr>
          <p:spPr bwMode="auto">
            <a:xfrm>
              <a:off x="4903247" y="923587"/>
              <a:ext cx="53106" cy="33727"/>
            </a:xfrm>
            <a:custGeom>
              <a:avLst/>
              <a:gdLst>
                <a:gd name="T0" fmla="*/ 9 w 23"/>
                <a:gd name="T1" fmla="*/ 7 h 14"/>
                <a:gd name="T2" fmla="*/ 23 w 23"/>
                <a:gd name="T3" fmla="*/ 2 h 14"/>
                <a:gd name="T4" fmla="*/ 8 w 23"/>
                <a:gd name="T5" fmla="*/ 3 h 14"/>
                <a:gd name="T6" fmla="*/ 7 w 23"/>
                <a:gd name="T7" fmla="*/ 6 h 14"/>
                <a:gd name="T8" fmla="*/ 0 w 23"/>
                <a:gd name="T9" fmla="*/ 12 h 14"/>
                <a:gd name="T10" fmla="*/ 1 w 23"/>
                <a:gd name="T11" fmla="*/ 14 h 14"/>
                <a:gd name="T12" fmla="*/ 9 w 23"/>
                <a:gd name="T13" fmla="*/ 10 h 14"/>
                <a:gd name="T14" fmla="*/ 9 w 2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9" y="7"/>
                  </a:moveTo>
                  <a:cubicBezTo>
                    <a:pt x="13" y="7"/>
                    <a:pt x="21" y="5"/>
                    <a:pt x="23" y="2"/>
                  </a:cubicBezTo>
                  <a:cubicBezTo>
                    <a:pt x="21" y="0"/>
                    <a:pt x="11" y="1"/>
                    <a:pt x="8" y="3"/>
                  </a:cubicBezTo>
                  <a:cubicBezTo>
                    <a:pt x="8" y="4"/>
                    <a:pt x="8" y="5"/>
                    <a:pt x="7" y="6"/>
                  </a:cubicBezTo>
                  <a:cubicBezTo>
                    <a:pt x="4" y="7"/>
                    <a:pt x="0" y="7"/>
                    <a:pt x="0" y="12"/>
                  </a:cubicBezTo>
                  <a:cubicBezTo>
                    <a:pt x="0" y="13"/>
                    <a:pt x="0" y="14"/>
                    <a:pt x="1" y="14"/>
                  </a:cubicBezTo>
                  <a:cubicBezTo>
                    <a:pt x="4" y="14"/>
                    <a:pt x="8" y="11"/>
                    <a:pt x="9" y="10"/>
                  </a:cubicBezTo>
                  <a:cubicBezTo>
                    <a:pt x="9" y="9"/>
                    <a:pt x="8" y="7"/>
                    <a:pt x="9" y="7"/>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2" name="Freeform 16">
              <a:extLst>
                <a:ext uri="{FF2B5EF4-FFF2-40B4-BE49-F238E27FC236}">
                  <a16:creationId xmlns:a16="http://schemas.microsoft.com/office/drawing/2014/main" id="{39464FDA-6BFB-FDBD-BCC0-0614755C47BB}"/>
                </a:ext>
              </a:extLst>
            </p:cNvPr>
            <p:cNvSpPr>
              <a:spLocks/>
            </p:cNvSpPr>
            <p:nvPr/>
          </p:nvSpPr>
          <p:spPr bwMode="auto">
            <a:xfrm>
              <a:off x="5058629" y="879640"/>
              <a:ext cx="11801" cy="22484"/>
            </a:xfrm>
            <a:custGeom>
              <a:avLst/>
              <a:gdLst>
                <a:gd name="T0" fmla="*/ 5 w 5"/>
                <a:gd name="T1" fmla="*/ 2 h 9"/>
                <a:gd name="T2" fmla="*/ 4 w 5"/>
                <a:gd name="T3" fmla="*/ 0 h 9"/>
                <a:gd name="T4" fmla="*/ 3 w 5"/>
                <a:gd name="T5" fmla="*/ 4 h 9"/>
                <a:gd name="T6" fmla="*/ 0 w 5"/>
                <a:gd name="T7" fmla="*/ 7 h 9"/>
                <a:gd name="T8" fmla="*/ 2 w 5"/>
                <a:gd name="T9" fmla="*/ 9 h 9"/>
                <a:gd name="T10" fmla="*/ 3 w 5"/>
                <a:gd name="T11" fmla="*/ 4 h 9"/>
                <a:gd name="T12" fmla="*/ 5 w 5"/>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5" y="2"/>
                  </a:moveTo>
                  <a:cubicBezTo>
                    <a:pt x="5" y="1"/>
                    <a:pt x="4" y="2"/>
                    <a:pt x="4" y="0"/>
                  </a:cubicBezTo>
                  <a:cubicBezTo>
                    <a:pt x="2" y="0"/>
                    <a:pt x="3" y="2"/>
                    <a:pt x="3" y="4"/>
                  </a:cubicBezTo>
                  <a:cubicBezTo>
                    <a:pt x="3" y="5"/>
                    <a:pt x="0" y="5"/>
                    <a:pt x="0" y="7"/>
                  </a:cubicBezTo>
                  <a:cubicBezTo>
                    <a:pt x="0" y="8"/>
                    <a:pt x="1" y="9"/>
                    <a:pt x="2" y="9"/>
                  </a:cubicBezTo>
                  <a:cubicBezTo>
                    <a:pt x="4" y="9"/>
                    <a:pt x="3" y="7"/>
                    <a:pt x="3" y="4"/>
                  </a:cubicBezTo>
                  <a:cubicBezTo>
                    <a:pt x="4" y="4"/>
                    <a:pt x="5" y="4"/>
                    <a:pt x="5" y="2"/>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3" name="Freeform 17">
              <a:extLst>
                <a:ext uri="{FF2B5EF4-FFF2-40B4-BE49-F238E27FC236}">
                  <a16:creationId xmlns:a16="http://schemas.microsoft.com/office/drawing/2014/main" id="{8798EC5C-0F6C-9D13-F855-AD04B6049166}"/>
                </a:ext>
              </a:extLst>
            </p:cNvPr>
            <p:cNvSpPr>
              <a:spLocks/>
            </p:cNvSpPr>
            <p:nvPr/>
          </p:nvSpPr>
          <p:spPr bwMode="auto">
            <a:xfrm>
              <a:off x="4940617" y="836714"/>
              <a:ext cx="13768" cy="16353"/>
            </a:xfrm>
            <a:custGeom>
              <a:avLst/>
              <a:gdLst>
                <a:gd name="T0" fmla="*/ 0 w 6"/>
                <a:gd name="T1" fmla="*/ 3 h 7"/>
                <a:gd name="T2" fmla="*/ 4 w 6"/>
                <a:gd name="T3" fmla="*/ 7 h 7"/>
                <a:gd name="T4" fmla="*/ 6 w 6"/>
                <a:gd name="T5" fmla="*/ 4 h 7"/>
                <a:gd name="T6" fmla="*/ 0 w 6"/>
                <a:gd name="T7" fmla="*/ 3 h 7"/>
              </a:gdLst>
              <a:ahLst/>
              <a:cxnLst>
                <a:cxn ang="0">
                  <a:pos x="T0" y="T1"/>
                </a:cxn>
                <a:cxn ang="0">
                  <a:pos x="T2" y="T3"/>
                </a:cxn>
                <a:cxn ang="0">
                  <a:pos x="T4" y="T5"/>
                </a:cxn>
                <a:cxn ang="0">
                  <a:pos x="T6" y="T7"/>
                </a:cxn>
              </a:cxnLst>
              <a:rect l="0" t="0" r="r" b="b"/>
              <a:pathLst>
                <a:path w="6" h="7">
                  <a:moveTo>
                    <a:pt x="0" y="3"/>
                  </a:moveTo>
                  <a:cubicBezTo>
                    <a:pt x="0" y="5"/>
                    <a:pt x="3" y="7"/>
                    <a:pt x="4" y="7"/>
                  </a:cubicBezTo>
                  <a:cubicBezTo>
                    <a:pt x="5" y="7"/>
                    <a:pt x="6" y="5"/>
                    <a:pt x="6" y="4"/>
                  </a:cubicBezTo>
                  <a:cubicBezTo>
                    <a:pt x="6" y="2"/>
                    <a:pt x="0" y="0"/>
                    <a:pt x="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4" name="Freeform 18">
              <a:extLst>
                <a:ext uri="{FF2B5EF4-FFF2-40B4-BE49-F238E27FC236}">
                  <a16:creationId xmlns:a16="http://schemas.microsoft.com/office/drawing/2014/main" id="{D825E7E7-8911-9594-DB5A-9F4003A0C782}"/>
                </a:ext>
              </a:extLst>
            </p:cNvPr>
            <p:cNvSpPr>
              <a:spLocks/>
            </p:cNvSpPr>
            <p:nvPr/>
          </p:nvSpPr>
          <p:spPr bwMode="auto">
            <a:xfrm>
              <a:off x="4968153" y="833648"/>
              <a:ext cx="42287" cy="17374"/>
            </a:xfrm>
            <a:custGeom>
              <a:avLst/>
              <a:gdLst>
                <a:gd name="T0" fmla="*/ 0 w 18"/>
                <a:gd name="T1" fmla="*/ 3 h 7"/>
                <a:gd name="T2" fmla="*/ 4 w 18"/>
                <a:gd name="T3" fmla="*/ 4 h 7"/>
                <a:gd name="T4" fmla="*/ 9 w 18"/>
                <a:gd name="T5" fmla="*/ 4 h 7"/>
                <a:gd name="T6" fmla="*/ 17 w 18"/>
                <a:gd name="T7" fmla="*/ 7 h 7"/>
                <a:gd name="T8" fmla="*/ 18 w 18"/>
                <a:gd name="T9" fmla="*/ 6 h 7"/>
                <a:gd name="T10" fmla="*/ 16 w 18"/>
                <a:gd name="T11" fmla="*/ 2 h 7"/>
                <a:gd name="T12" fmla="*/ 15 w 18"/>
                <a:gd name="T13" fmla="*/ 2 h 7"/>
                <a:gd name="T14" fmla="*/ 12 w 18"/>
                <a:gd name="T15" fmla="*/ 0 h 7"/>
                <a:gd name="T16" fmla="*/ 1 w 18"/>
                <a:gd name="T17" fmla="*/ 0 h 7"/>
                <a:gd name="T18" fmla="*/ 0 w 18"/>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3"/>
                  </a:moveTo>
                  <a:cubicBezTo>
                    <a:pt x="0" y="3"/>
                    <a:pt x="3" y="4"/>
                    <a:pt x="4" y="4"/>
                  </a:cubicBezTo>
                  <a:cubicBezTo>
                    <a:pt x="6" y="4"/>
                    <a:pt x="7" y="4"/>
                    <a:pt x="9" y="4"/>
                  </a:cubicBezTo>
                  <a:cubicBezTo>
                    <a:pt x="12" y="4"/>
                    <a:pt x="14" y="7"/>
                    <a:pt x="17" y="7"/>
                  </a:cubicBezTo>
                  <a:cubicBezTo>
                    <a:pt x="17" y="7"/>
                    <a:pt x="18" y="7"/>
                    <a:pt x="18" y="6"/>
                  </a:cubicBezTo>
                  <a:cubicBezTo>
                    <a:pt x="18" y="5"/>
                    <a:pt x="16" y="4"/>
                    <a:pt x="16" y="2"/>
                  </a:cubicBezTo>
                  <a:cubicBezTo>
                    <a:pt x="15" y="2"/>
                    <a:pt x="15" y="2"/>
                    <a:pt x="15" y="2"/>
                  </a:cubicBezTo>
                  <a:cubicBezTo>
                    <a:pt x="14" y="2"/>
                    <a:pt x="12" y="4"/>
                    <a:pt x="12" y="0"/>
                  </a:cubicBezTo>
                  <a:cubicBezTo>
                    <a:pt x="1" y="0"/>
                    <a:pt x="1" y="0"/>
                    <a:pt x="1" y="0"/>
                  </a:cubicBezTo>
                  <a:cubicBezTo>
                    <a:pt x="1" y="4"/>
                    <a:pt x="0" y="1"/>
                    <a:pt x="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5" name="Freeform 19">
              <a:extLst>
                <a:ext uri="{FF2B5EF4-FFF2-40B4-BE49-F238E27FC236}">
                  <a16:creationId xmlns:a16="http://schemas.microsoft.com/office/drawing/2014/main" id="{768F8E3D-FC94-DF4B-248B-4C9C093BE36B}"/>
                </a:ext>
              </a:extLst>
            </p:cNvPr>
            <p:cNvSpPr>
              <a:spLocks/>
            </p:cNvSpPr>
            <p:nvPr/>
          </p:nvSpPr>
          <p:spPr bwMode="auto">
            <a:xfrm>
              <a:off x="4968153" y="790723"/>
              <a:ext cx="6884" cy="9198"/>
            </a:xfrm>
            <a:custGeom>
              <a:avLst/>
              <a:gdLst>
                <a:gd name="T0" fmla="*/ 3 w 3"/>
                <a:gd name="T1" fmla="*/ 4 h 4"/>
                <a:gd name="T2" fmla="*/ 0 w 3"/>
                <a:gd name="T3" fmla="*/ 0 h 4"/>
                <a:gd name="T4" fmla="*/ 3 w 3"/>
                <a:gd name="T5" fmla="*/ 4 h 4"/>
              </a:gdLst>
              <a:ahLst/>
              <a:cxnLst>
                <a:cxn ang="0">
                  <a:pos x="T0" y="T1"/>
                </a:cxn>
                <a:cxn ang="0">
                  <a:pos x="T2" y="T3"/>
                </a:cxn>
                <a:cxn ang="0">
                  <a:pos x="T4" y="T5"/>
                </a:cxn>
              </a:cxnLst>
              <a:rect l="0" t="0" r="r" b="b"/>
              <a:pathLst>
                <a:path w="3" h="4">
                  <a:moveTo>
                    <a:pt x="3" y="4"/>
                  </a:moveTo>
                  <a:cubicBezTo>
                    <a:pt x="2" y="2"/>
                    <a:pt x="0" y="2"/>
                    <a:pt x="0" y="0"/>
                  </a:cubicBezTo>
                  <a:cubicBezTo>
                    <a:pt x="0" y="2"/>
                    <a:pt x="1" y="4"/>
                    <a:pt x="3" y="4"/>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6" name="Freeform 20">
              <a:extLst>
                <a:ext uri="{FF2B5EF4-FFF2-40B4-BE49-F238E27FC236}">
                  <a16:creationId xmlns:a16="http://schemas.microsoft.com/office/drawing/2014/main" id="{9E65FE17-DFE1-4602-22F7-4C289E18BFBC}"/>
                </a:ext>
              </a:extLst>
            </p:cNvPr>
            <p:cNvSpPr>
              <a:spLocks/>
            </p:cNvSpPr>
            <p:nvPr/>
          </p:nvSpPr>
          <p:spPr bwMode="auto">
            <a:xfrm>
              <a:off x="4968153" y="7907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7" name="Freeform 21">
              <a:extLst>
                <a:ext uri="{FF2B5EF4-FFF2-40B4-BE49-F238E27FC236}">
                  <a16:creationId xmlns:a16="http://schemas.microsoft.com/office/drawing/2014/main" id="{8531376A-9084-DE56-A71B-CBCFEB812C35}"/>
                </a:ext>
              </a:extLst>
            </p:cNvPr>
            <p:cNvSpPr>
              <a:spLocks/>
            </p:cNvSpPr>
            <p:nvPr/>
          </p:nvSpPr>
          <p:spPr bwMode="auto">
            <a:xfrm>
              <a:off x="4961270" y="756995"/>
              <a:ext cx="18685" cy="30661"/>
            </a:xfrm>
            <a:custGeom>
              <a:avLst/>
              <a:gdLst>
                <a:gd name="T0" fmla="*/ 8 w 8"/>
                <a:gd name="T1" fmla="*/ 6 h 13"/>
                <a:gd name="T2" fmla="*/ 2 w 8"/>
                <a:gd name="T3" fmla="*/ 0 h 13"/>
                <a:gd name="T4" fmla="*/ 0 w 8"/>
                <a:gd name="T5" fmla="*/ 4 h 13"/>
                <a:gd name="T6" fmla="*/ 3 w 8"/>
                <a:gd name="T7" fmla="*/ 11 h 13"/>
                <a:gd name="T8" fmla="*/ 3 w 8"/>
                <a:gd name="T9" fmla="*/ 13 h 13"/>
                <a:gd name="T10" fmla="*/ 8 w 8"/>
                <a:gd name="T11" fmla="*/ 12 h 13"/>
                <a:gd name="T12" fmla="*/ 6 w 8"/>
                <a:gd name="T13" fmla="*/ 9 h 13"/>
                <a:gd name="T14" fmla="*/ 8 w 8"/>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8" y="6"/>
                  </a:moveTo>
                  <a:cubicBezTo>
                    <a:pt x="4" y="5"/>
                    <a:pt x="2" y="3"/>
                    <a:pt x="2" y="0"/>
                  </a:cubicBezTo>
                  <a:cubicBezTo>
                    <a:pt x="0" y="1"/>
                    <a:pt x="0" y="3"/>
                    <a:pt x="0" y="4"/>
                  </a:cubicBezTo>
                  <a:cubicBezTo>
                    <a:pt x="0" y="7"/>
                    <a:pt x="3" y="8"/>
                    <a:pt x="3" y="11"/>
                  </a:cubicBezTo>
                  <a:cubicBezTo>
                    <a:pt x="3" y="12"/>
                    <a:pt x="3" y="12"/>
                    <a:pt x="3" y="13"/>
                  </a:cubicBezTo>
                  <a:cubicBezTo>
                    <a:pt x="3" y="13"/>
                    <a:pt x="7" y="12"/>
                    <a:pt x="8" y="12"/>
                  </a:cubicBezTo>
                  <a:cubicBezTo>
                    <a:pt x="8" y="10"/>
                    <a:pt x="6" y="10"/>
                    <a:pt x="6" y="9"/>
                  </a:cubicBezTo>
                  <a:cubicBezTo>
                    <a:pt x="6" y="7"/>
                    <a:pt x="8" y="7"/>
                    <a:pt x="8" y="6"/>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8" name="Freeform 22">
              <a:extLst>
                <a:ext uri="{FF2B5EF4-FFF2-40B4-BE49-F238E27FC236}">
                  <a16:creationId xmlns:a16="http://schemas.microsoft.com/office/drawing/2014/main" id="{165725E5-8417-B846-DA1F-5CDDF2DC21A4}"/>
                </a:ext>
              </a:extLst>
            </p:cNvPr>
            <p:cNvSpPr>
              <a:spLocks/>
            </p:cNvSpPr>
            <p:nvPr/>
          </p:nvSpPr>
          <p:spPr bwMode="auto">
            <a:xfrm>
              <a:off x="5285223" y="861256"/>
              <a:ext cx="54106" cy="31626"/>
            </a:xfrm>
            <a:custGeom>
              <a:avLst/>
              <a:gdLst>
                <a:gd name="T0" fmla="*/ 0 w 25"/>
                <a:gd name="T1" fmla="*/ 10 h 14"/>
                <a:gd name="T2" fmla="*/ 5 w 25"/>
                <a:gd name="T3" fmla="*/ 13 h 14"/>
                <a:gd name="T4" fmla="*/ 6 w 25"/>
                <a:gd name="T5" fmla="*/ 13 h 14"/>
                <a:gd name="T6" fmla="*/ 6 w 25"/>
                <a:gd name="T7" fmla="*/ 13 h 14"/>
                <a:gd name="T8" fmla="*/ 6 w 25"/>
                <a:gd name="T9" fmla="*/ 13 h 14"/>
                <a:gd name="T10" fmla="*/ 9 w 25"/>
                <a:gd name="T11" fmla="*/ 14 h 14"/>
                <a:gd name="T12" fmla="*/ 20 w 25"/>
                <a:gd name="T13" fmla="*/ 11 h 14"/>
                <a:gd name="T14" fmla="*/ 25 w 25"/>
                <a:gd name="T15" fmla="*/ 3 h 14"/>
                <a:gd name="T16" fmla="*/ 23 w 25"/>
                <a:gd name="T17" fmla="*/ 0 h 14"/>
                <a:gd name="T18" fmla="*/ 18 w 25"/>
                <a:gd name="T19" fmla="*/ 6 h 14"/>
                <a:gd name="T20" fmla="*/ 9 w 25"/>
                <a:gd name="T21" fmla="*/ 9 h 14"/>
                <a:gd name="T22" fmla="*/ 7 w 25"/>
                <a:gd name="T23" fmla="*/ 10 h 14"/>
                <a:gd name="T24" fmla="*/ 0 w 25"/>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4">
                  <a:moveTo>
                    <a:pt x="0" y="10"/>
                  </a:moveTo>
                  <a:cubicBezTo>
                    <a:pt x="0" y="10"/>
                    <a:pt x="3" y="12"/>
                    <a:pt x="5" y="13"/>
                  </a:cubicBezTo>
                  <a:cubicBezTo>
                    <a:pt x="6" y="13"/>
                    <a:pt x="6" y="13"/>
                    <a:pt x="6" y="13"/>
                  </a:cubicBezTo>
                  <a:cubicBezTo>
                    <a:pt x="6" y="13"/>
                    <a:pt x="6" y="13"/>
                    <a:pt x="6" y="13"/>
                  </a:cubicBezTo>
                  <a:cubicBezTo>
                    <a:pt x="6" y="13"/>
                    <a:pt x="6" y="13"/>
                    <a:pt x="6" y="13"/>
                  </a:cubicBezTo>
                  <a:cubicBezTo>
                    <a:pt x="7" y="14"/>
                    <a:pt x="9" y="14"/>
                    <a:pt x="9" y="14"/>
                  </a:cubicBezTo>
                  <a:cubicBezTo>
                    <a:pt x="14" y="14"/>
                    <a:pt x="16" y="12"/>
                    <a:pt x="20" y="11"/>
                  </a:cubicBezTo>
                  <a:cubicBezTo>
                    <a:pt x="20" y="7"/>
                    <a:pt x="25" y="8"/>
                    <a:pt x="25" y="3"/>
                  </a:cubicBezTo>
                  <a:cubicBezTo>
                    <a:pt x="25" y="2"/>
                    <a:pt x="24" y="0"/>
                    <a:pt x="23" y="0"/>
                  </a:cubicBezTo>
                  <a:cubicBezTo>
                    <a:pt x="20" y="0"/>
                    <a:pt x="21" y="5"/>
                    <a:pt x="18" y="6"/>
                  </a:cubicBezTo>
                  <a:cubicBezTo>
                    <a:pt x="16" y="7"/>
                    <a:pt x="12" y="8"/>
                    <a:pt x="9" y="9"/>
                  </a:cubicBezTo>
                  <a:cubicBezTo>
                    <a:pt x="9" y="9"/>
                    <a:pt x="7" y="10"/>
                    <a:pt x="7" y="10"/>
                  </a:cubicBezTo>
                  <a:lnTo>
                    <a:pt x="0" y="10"/>
                  </a:lnTo>
                  <a:close/>
                </a:path>
              </a:pathLst>
            </a:custGeom>
            <a:solidFill>
              <a:srgbClr val="E4002B"/>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9" name="Freeform 23">
              <a:extLst>
                <a:ext uri="{FF2B5EF4-FFF2-40B4-BE49-F238E27FC236}">
                  <a16:creationId xmlns:a16="http://schemas.microsoft.com/office/drawing/2014/main" id="{C8F730A2-B334-2CC8-E74F-DD099E826658}"/>
                </a:ext>
              </a:extLst>
            </p:cNvPr>
            <p:cNvSpPr>
              <a:spLocks/>
            </p:cNvSpPr>
            <p:nvPr/>
          </p:nvSpPr>
          <p:spPr bwMode="auto">
            <a:xfrm>
              <a:off x="5010441" y="794811"/>
              <a:ext cx="303881" cy="164548"/>
            </a:xfrm>
            <a:custGeom>
              <a:avLst/>
              <a:gdLst>
                <a:gd name="T0" fmla="*/ 104 w 131"/>
                <a:gd name="T1" fmla="*/ 37 h 68"/>
                <a:gd name="T2" fmla="*/ 92 w 131"/>
                <a:gd name="T3" fmla="*/ 26 h 68"/>
                <a:gd name="T4" fmla="*/ 89 w 131"/>
                <a:gd name="T5" fmla="*/ 23 h 68"/>
                <a:gd name="T6" fmla="*/ 82 w 131"/>
                <a:gd name="T7" fmla="*/ 20 h 68"/>
                <a:gd name="T8" fmla="*/ 66 w 131"/>
                <a:gd name="T9" fmla="*/ 15 h 68"/>
                <a:gd name="T10" fmla="*/ 66 w 131"/>
                <a:gd name="T11" fmla="*/ 15 h 68"/>
                <a:gd name="T12" fmla="*/ 66 w 131"/>
                <a:gd name="T13" fmla="*/ 15 h 68"/>
                <a:gd name="T14" fmla="*/ 65 w 131"/>
                <a:gd name="T15" fmla="*/ 15 h 68"/>
                <a:gd name="T16" fmla="*/ 66 w 131"/>
                <a:gd name="T17" fmla="*/ 14 h 68"/>
                <a:gd name="T18" fmla="*/ 62 w 131"/>
                <a:gd name="T19" fmla="*/ 12 h 68"/>
                <a:gd name="T20" fmla="*/ 56 w 131"/>
                <a:gd name="T21" fmla="*/ 12 h 68"/>
                <a:gd name="T22" fmla="*/ 50 w 131"/>
                <a:gd name="T23" fmla="*/ 8 h 68"/>
                <a:gd name="T24" fmla="*/ 47 w 131"/>
                <a:gd name="T25" fmla="*/ 7 h 68"/>
                <a:gd name="T26" fmla="*/ 40 w 131"/>
                <a:gd name="T27" fmla="*/ 13 h 68"/>
                <a:gd name="T28" fmla="*/ 35 w 131"/>
                <a:gd name="T29" fmla="*/ 16 h 68"/>
                <a:gd name="T30" fmla="*/ 30 w 131"/>
                <a:gd name="T31" fmla="*/ 20 h 68"/>
                <a:gd name="T32" fmla="*/ 26 w 131"/>
                <a:gd name="T33" fmla="*/ 15 h 68"/>
                <a:gd name="T34" fmla="*/ 22 w 131"/>
                <a:gd name="T35" fmla="*/ 13 h 68"/>
                <a:gd name="T36" fmla="*/ 22 w 131"/>
                <a:gd name="T37" fmla="*/ 5 h 68"/>
                <a:gd name="T38" fmla="*/ 11 w 131"/>
                <a:gd name="T39" fmla="*/ 0 h 68"/>
                <a:gd name="T40" fmla="*/ 3 w 131"/>
                <a:gd name="T41" fmla="*/ 4 h 68"/>
                <a:gd name="T42" fmla="*/ 0 w 131"/>
                <a:gd name="T43" fmla="*/ 6 h 68"/>
                <a:gd name="T44" fmla="*/ 7 w 131"/>
                <a:gd name="T45" fmla="*/ 11 h 68"/>
                <a:gd name="T46" fmla="*/ 8 w 131"/>
                <a:gd name="T47" fmla="*/ 13 h 68"/>
                <a:gd name="T48" fmla="*/ 12 w 131"/>
                <a:gd name="T49" fmla="*/ 14 h 68"/>
                <a:gd name="T50" fmla="*/ 18 w 131"/>
                <a:gd name="T51" fmla="*/ 12 h 68"/>
                <a:gd name="T52" fmla="*/ 20 w 131"/>
                <a:gd name="T53" fmla="*/ 12 h 68"/>
                <a:gd name="T54" fmla="*/ 8 w 131"/>
                <a:gd name="T55" fmla="*/ 16 h 68"/>
                <a:gd name="T56" fmla="*/ 12 w 131"/>
                <a:gd name="T57" fmla="*/ 19 h 68"/>
                <a:gd name="T58" fmla="*/ 13 w 131"/>
                <a:gd name="T59" fmla="*/ 25 h 68"/>
                <a:gd name="T60" fmla="*/ 15 w 131"/>
                <a:gd name="T61" fmla="*/ 25 h 68"/>
                <a:gd name="T62" fmla="*/ 18 w 131"/>
                <a:gd name="T63" fmla="*/ 21 h 68"/>
                <a:gd name="T64" fmla="*/ 18 w 131"/>
                <a:gd name="T65" fmla="*/ 23 h 68"/>
                <a:gd name="T66" fmla="*/ 27 w 131"/>
                <a:gd name="T67" fmla="*/ 28 h 68"/>
                <a:gd name="T68" fmla="*/ 39 w 131"/>
                <a:gd name="T69" fmla="*/ 30 h 68"/>
                <a:gd name="T70" fmla="*/ 49 w 131"/>
                <a:gd name="T71" fmla="*/ 37 h 68"/>
                <a:gd name="T72" fmla="*/ 52 w 131"/>
                <a:gd name="T73" fmla="*/ 46 h 68"/>
                <a:gd name="T74" fmla="*/ 47 w 131"/>
                <a:gd name="T75" fmla="*/ 51 h 68"/>
                <a:gd name="T76" fmla="*/ 50 w 131"/>
                <a:gd name="T77" fmla="*/ 52 h 68"/>
                <a:gd name="T78" fmla="*/ 55 w 131"/>
                <a:gd name="T79" fmla="*/ 52 h 68"/>
                <a:gd name="T80" fmla="*/ 58 w 131"/>
                <a:gd name="T81" fmla="*/ 52 h 68"/>
                <a:gd name="T82" fmla="*/ 72 w 131"/>
                <a:gd name="T83" fmla="*/ 60 h 68"/>
                <a:gd name="T84" fmla="*/ 80 w 131"/>
                <a:gd name="T85" fmla="*/ 60 h 68"/>
                <a:gd name="T86" fmla="*/ 81 w 131"/>
                <a:gd name="T87" fmla="*/ 54 h 68"/>
                <a:gd name="T88" fmla="*/ 90 w 131"/>
                <a:gd name="T89" fmla="*/ 48 h 68"/>
                <a:gd name="T90" fmla="*/ 106 w 131"/>
                <a:gd name="T91" fmla="*/ 58 h 68"/>
                <a:gd name="T92" fmla="*/ 108 w 131"/>
                <a:gd name="T93" fmla="*/ 59 h 68"/>
                <a:gd name="T94" fmla="*/ 117 w 131"/>
                <a:gd name="T95" fmla="*/ 64 h 68"/>
                <a:gd name="T96" fmla="*/ 123 w 131"/>
                <a:gd name="T97" fmla="*/ 64 h 68"/>
                <a:gd name="T98" fmla="*/ 127 w 131"/>
                <a:gd name="T99" fmla="*/ 68 h 68"/>
                <a:gd name="T100" fmla="*/ 128 w 131"/>
                <a:gd name="T101" fmla="*/ 68 h 68"/>
                <a:gd name="T102" fmla="*/ 131 w 131"/>
                <a:gd name="T103" fmla="*/ 65 h 68"/>
                <a:gd name="T104" fmla="*/ 127 w 131"/>
                <a:gd name="T105" fmla="*/ 64 h 68"/>
                <a:gd name="T106" fmla="*/ 125 w 131"/>
                <a:gd name="T107" fmla="*/ 61 h 68"/>
                <a:gd name="T108" fmla="*/ 122 w 131"/>
                <a:gd name="T109" fmla="*/ 61 h 68"/>
                <a:gd name="T110" fmla="*/ 120 w 131"/>
                <a:gd name="T111" fmla="*/ 58 h 68"/>
                <a:gd name="T112" fmla="*/ 115 w 131"/>
                <a:gd name="T113" fmla="*/ 56 h 68"/>
                <a:gd name="T114" fmla="*/ 111 w 131"/>
                <a:gd name="T115" fmla="*/ 49 h 68"/>
                <a:gd name="T116" fmla="*/ 107 w 131"/>
                <a:gd name="T117" fmla="*/ 44 h 68"/>
                <a:gd name="T118" fmla="*/ 111 w 131"/>
                <a:gd name="T119" fmla="*/ 40 h 68"/>
                <a:gd name="T120" fmla="*/ 104 w 131"/>
                <a:gd name="T121"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68">
                  <a:moveTo>
                    <a:pt x="104" y="37"/>
                  </a:moveTo>
                  <a:cubicBezTo>
                    <a:pt x="99" y="34"/>
                    <a:pt x="99" y="28"/>
                    <a:pt x="92" y="26"/>
                  </a:cubicBezTo>
                  <a:cubicBezTo>
                    <a:pt x="91" y="25"/>
                    <a:pt x="89" y="25"/>
                    <a:pt x="89" y="23"/>
                  </a:cubicBezTo>
                  <a:cubicBezTo>
                    <a:pt x="86" y="23"/>
                    <a:pt x="85" y="20"/>
                    <a:pt x="82" y="20"/>
                  </a:cubicBezTo>
                  <a:cubicBezTo>
                    <a:pt x="77" y="20"/>
                    <a:pt x="70" y="18"/>
                    <a:pt x="66" y="15"/>
                  </a:cubicBezTo>
                  <a:cubicBezTo>
                    <a:pt x="66" y="15"/>
                    <a:pt x="66" y="15"/>
                    <a:pt x="66" y="15"/>
                  </a:cubicBezTo>
                  <a:cubicBezTo>
                    <a:pt x="66" y="15"/>
                    <a:pt x="66" y="15"/>
                    <a:pt x="66" y="15"/>
                  </a:cubicBezTo>
                  <a:cubicBezTo>
                    <a:pt x="66" y="15"/>
                    <a:pt x="66" y="15"/>
                    <a:pt x="65" y="15"/>
                  </a:cubicBezTo>
                  <a:cubicBezTo>
                    <a:pt x="66" y="14"/>
                    <a:pt x="66" y="14"/>
                    <a:pt x="66" y="14"/>
                  </a:cubicBezTo>
                  <a:cubicBezTo>
                    <a:pt x="65" y="14"/>
                    <a:pt x="63" y="16"/>
                    <a:pt x="62" y="12"/>
                  </a:cubicBezTo>
                  <a:cubicBezTo>
                    <a:pt x="56" y="12"/>
                    <a:pt x="56" y="12"/>
                    <a:pt x="56" y="12"/>
                  </a:cubicBezTo>
                  <a:cubicBezTo>
                    <a:pt x="55" y="12"/>
                    <a:pt x="53" y="9"/>
                    <a:pt x="50" y="8"/>
                  </a:cubicBezTo>
                  <a:cubicBezTo>
                    <a:pt x="50" y="8"/>
                    <a:pt x="48" y="9"/>
                    <a:pt x="47" y="7"/>
                  </a:cubicBezTo>
                  <a:cubicBezTo>
                    <a:pt x="45" y="8"/>
                    <a:pt x="42" y="12"/>
                    <a:pt x="40" y="13"/>
                  </a:cubicBezTo>
                  <a:cubicBezTo>
                    <a:pt x="37" y="14"/>
                    <a:pt x="36" y="14"/>
                    <a:pt x="35" y="16"/>
                  </a:cubicBezTo>
                  <a:cubicBezTo>
                    <a:pt x="34" y="16"/>
                    <a:pt x="32" y="20"/>
                    <a:pt x="30" y="20"/>
                  </a:cubicBezTo>
                  <a:cubicBezTo>
                    <a:pt x="29" y="20"/>
                    <a:pt x="26" y="16"/>
                    <a:pt x="26" y="15"/>
                  </a:cubicBezTo>
                  <a:cubicBezTo>
                    <a:pt x="24" y="15"/>
                    <a:pt x="22" y="14"/>
                    <a:pt x="22" y="13"/>
                  </a:cubicBezTo>
                  <a:cubicBezTo>
                    <a:pt x="22" y="11"/>
                    <a:pt x="22" y="8"/>
                    <a:pt x="22" y="5"/>
                  </a:cubicBezTo>
                  <a:cubicBezTo>
                    <a:pt x="18" y="4"/>
                    <a:pt x="15" y="0"/>
                    <a:pt x="11" y="0"/>
                  </a:cubicBezTo>
                  <a:cubicBezTo>
                    <a:pt x="7" y="0"/>
                    <a:pt x="6" y="4"/>
                    <a:pt x="3" y="4"/>
                  </a:cubicBezTo>
                  <a:cubicBezTo>
                    <a:pt x="2" y="4"/>
                    <a:pt x="0" y="5"/>
                    <a:pt x="0" y="6"/>
                  </a:cubicBezTo>
                  <a:cubicBezTo>
                    <a:pt x="0" y="10"/>
                    <a:pt x="6" y="8"/>
                    <a:pt x="7" y="11"/>
                  </a:cubicBezTo>
                  <a:cubicBezTo>
                    <a:pt x="7" y="12"/>
                    <a:pt x="8" y="13"/>
                    <a:pt x="8" y="13"/>
                  </a:cubicBezTo>
                  <a:cubicBezTo>
                    <a:pt x="10" y="14"/>
                    <a:pt x="11" y="14"/>
                    <a:pt x="12" y="14"/>
                  </a:cubicBezTo>
                  <a:cubicBezTo>
                    <a:pt x="14" y="14"/>
                    <a:pt x="16" y="12"/>
                    <a:pt x="18" y="12"/>
                  </a:cubicBezTo>
                  <a:cubicBezTo>
                    <a:pt x="20" y="12"/>
                    <a:pt x="20" y="12"/>
                    <a:pt x="20" y="12"/>
                  </a:cubicBezTo>
                  <a:cubicBezTo>
                    <a:pt x="18" y="16"/>
                    <a:pt x="11" y="15"/>
                    <a:pt x="8" y="16"/>
                  </a:cubicBezTo>
                  <a:cubicBezTo>
                    <a:pt x="9" y="18"/>
                    <a:pt x="11" y="18"/>
                    <a:pt x="12" y="19"/>
                  </a:cubicBezTo>
                  <a:cubicBezTo>
                    <a:pt x="13" y="21"/>
                    <a:pt x="12" y="22"/>
                    <a:pt x="13" y="25"/>
                  </a:cubicBezTo>
                  <a:cubicBezTo>
                    <a:pt x="14" y="25"/>
                    <a:pt x="14" y="25"/>
                    <a:pt x="15" y="25"/>
                  </a:cubicBezTo>
                  <a:cubicBezTo>
                    <a:pt x="17" y="25"/>
                    <a:pt x="18" y="23"/>
                    <a:pt x="18" y="21"/>
                  </a:cubicBezTo>
                  <a:cubicBezTo>
                    <a:pt x="18" y="23"/>
                    <a:pt x="18" y="23"/>
                    <a:pt x="18" y="23"/>
                  </a:cubicBezTo>
                  <a:cubicBezTo>
                    <a:pt x="22" y="22"/>
                    <a:pt x="24" y="28"/>
                    <a:pt x="27" y="28"/>
                  </a:cubicBezTo>
                  <a:cubicBezTo>
                    <a:pt x="31" y="28"/>
                    <a:pt x="37" y="29"/>
                    <a:pt x="39" y="30"/>
                  </a:cubicBezTo>
                  <a:cubicBezTo>
                    <a:pt x="42" y="32"/>
                    <a:pt x="48" y="34"/>
                    <a:pt x="49" y="37"/>
                  </a:cubicBezTo>
                  <a:cubicBezTo>
                    <a:pt x="50" y="40"/>
                    <a:pt x="49" y="43"/>
                    <a:pt x="52" y="46"/>
                  </a:cubicBezTo>
                  <a:cubicBezTo>
                    <a:pt x="51" y="47"/>
                    <a:pt x="47" y="48"/>
                    <a:pt x="47" y="51"/>
                  </a:cubicBezTo>
                  <a:cubicBezTo>
                    <a:pt x="47" y="52"/>
                    <a:pt x="49" y="52"/>
                    <a:pt x="50" y="52"/>
                  </a:cubicBezTo>
                  <a:cubicBezTo>
                    <a:pt x="55" y="52"/>
                    <a:pt x="55" y="52"/>
                    <a:pt x="55" y="52"/>
                  </a:cubicBezTo>
                  <a:cubicBezTo>
                    <a:pt x="55" y="52"/>
                    <a:pt x="57" y="52"/>
                    <a:pt x="58" y="52"/>
                  </a:cubicBezTo>
                  <a:cubicBezTo>
                    <a:pt x="64" y="52"/>
                    <a:pt x="66" y="60"/>
                    <a:pt x="72" y="60"/>
                  </a:cubicBezTo>
                  <a:cubicBezTo>
                    <a:pt x="74" y="60"/>
                    <a:pt x="75" y="60"/>
                    <a:pt x="80" y="60"/>
                  </a:cubicBezTo>
                  <a:cubicBezTo>
                    <a:pt x="80" y="56"/>
                    <a:pt x="82" y="57"/>
                    <a:pt x="81" y="54"/>
                  </a:cubicBezTo>
                  <a:cubicBezTo>
                    <a:pt x="85" y="52"/>
                    <a:pt x="84" y="48"/>
                    <a:pt x="90" y="48"/>
                  </a:cubicBezTo>
                  <a:cubicBezTo>
                    <a:pt x="97" y="48"/>
                    <a:pt x="101" y="54"/>
                    <a:pt x="106" y="58"/>
                  </a:cubicBezTo>
                  <a:cubicBezTo>
                    <a:pt x="106" y="59"/>
                    <a:pt x="108" y="58"/>
                    <a:pt x="108" y="59"/>
                  </a:cubicBezTo>
                  <a:cubicBezTo>
                    <a:pt x="108" y="62"/>
                    <a:pt x="113" y="64"/>
                    <a:pt x="117" y="64"/>
                  </a:cubicBezTo>
                  <a:cubicBezTo>
                    <a:pt x="123" y="64"/>
                    <a:pt x="123" y="64"/>
                    <a:pt x="123" y="64"/>
                  </a:cubicBezTo>
                  <a:cubicBezTo>
                    <a:pt x="123" y="68"/>
                    <a:pt x="127" y="68"/>
                    <a:pt x="127" y="68"/>
                  </a:cubicBezTo>
                  <a:cubicBezTo>
                    <a:pt x="127" y="68"/>
                    <a:pt x="128" y="68"/>
                    <a:pt x="128" y="68"/>
                  </a:cubicBezTo>
                  <a:cubicBezTo>
                    <a:pt x="128" y="68"/>
                    <a:pt x="130" y="66"/>
                    <a:pt x="131" y="65"/>
                  </a:cubicBezTo>
                  <a:cubicBezTo>
                    <a:pt x="131" y="64"/>
                    <a:pt x="127" y="65"/>
                    <a:pt x="127" y="64"/>
                  </a:cubicBezTo>
                  <a:cubicBezTo>
                    <a:pt x="126" y="63"/>
                    <a:pt x="126" y="62"/>
                    <a:pt x="125" y="61"/>
                  </a:cubicBezTo>
                  <a:cubicBezTo>
                    <a:pt x="124" y="61"/>
                    <a:pt x="122" y="62"/>
                    <a:pt x="122" y="61"/>
                  </a:cubicBezTo>
                  <a:cubicBezTo>
                    <a:pt x="121" y="60"/>
                    <a:pt x="121" y="58"/>
                    <a:pt x="120" y="58"/>
                  </a:cubicBezTo>
                  <a:cubicBezTo>
                    <a:pt x="118" y="58"/>
                    <a:pt x="116" y="57"/>
                    <a:pt x="115" y="56"/>
                  </a:cubicBezTo>
                  <a:cubicBezTo>
                    <a:pt x="113" y="53"/>
                    <a:pt x="114" y="52"/>
                    <a:pt x="111" y="49"/>
                  </a:cubicBezTo>
                  <a:cubicBezTo>
                    <a:pt x="111" y="49"/>
                    <a:pt x="107" y="45"/>
                    <a:pt x="107" y="44"/>
                  </a:cubicBezTo>
                  <a:cubicBezTo>
                    <a:pt x="107" y="42"/>
                    <a:pt x="111" y="43"/>
                    <a:pt x="111" y="40"/>
                  </a:cubicBezTo>
                  <a:cubicBezTo>
                    <a:pt x="111" y="35"/>
                    <a:pt x="107" y="38"/>
                    <a:pt x="104"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0" name="Freeform 24">
              <a:extLst>
                <a:ext uri="{FF2B5EF4-FFF2-40B4-BE49-F238E27FC236}">
                  <a16:creationId xmlns:a16="http://schemas.microsoft.com/office/drawing/2014/main" id="{0C025E29-0642-FDEB-3389-624D953D935A}"/>
                </a:ext>
              </a:extLst>
            </p:cNvPr>
            <p:cNvSpPr>
              <a:spLocks/>
            </p:cNvSpPr>
            <p:nvPr/>
          </p:nvSpPr>
          <p:spPr bwMode="auto">
            <a:xfrm>
              <a:off x="5324560" y="834683"/>
              <a:ext cx="30262" cy="31626"/>
            </a:xfrm>
            <a:custGeom>
              <a:avLst/>
              <a:gdLst>
                <a:gd name="T0" fmla="*/ 9 w 14"/>
                <a:gd name="T1" fmla="*/ 7 h 14"/>
                <a:gd name="T2" fmla="*/ 0 w 14"/>
                <a:gd name="T3" fmla="*/ 0 h 14"/>
                <a:gd name="T4" fmla="*/ 4 w 14"/>
                <a:gd name="T5" fmla="*/ 3 h 14"/>
                <a:gd name="T6" fmla="*/ 10 w 14"/>
                <a:gd name="T7" fmla="*/ 9 h 14"/>
                <a:gd name="T8" fmla="*/ 12 w 14"/>
                <a:gd name="T9" fmla="*/ 13 h 14"/>
                <a:gd name="T10" fmla="*/ 14 w 14"/>
                <a:gd name="T11" fmla="*/ 13 h 14"/>
                <a:gd name="T12" fmla="*/ 14 w 14"/>
                <a:gd name="T13" fmla="*/ 12 h 14"/>
                <a:gd name="T14" fmla="*/ 9 w 14"/>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9" y="7"/>
                  </a:moveTo>
                  <a:cubicBezTo>
                    <a:pt x="7" y="5"/>
                    <a:pt x="5" y="2"/>
                    <a:pt x="0" y="0"/>
                  </a:cubicBezTo>
                  <a:cubicBezTo>
                    <a:pt x="1" y="2"/>
                    <a:pt x="3" y="2"/>
                    <a:pt x="4" y="3"/>
                  </a:cubicBezTo>
                  <a:cubicBezTo>
                    <a:pt x="7" y="5"/>
                    <a:pt x="7" y="7"/>
                    <a:pt x="10" y="9"/>
                  </a:cubicBezTo>
                  <a:cubicBezTo>
                    <a:pt x="9" y="11"/>
                    <a:pt x="9" y="13"/>
                    <a:pt x="12" y="13"/>
                  </a:cubicBezTo>
                  <a:cubicBezTo>
                    <a:pt x="13" y="14"/>
                    <a:pt x="13" y="13"/>
                    <a:pt x="14" y="13"/>
                  </a:cubicBezTo>
                  <a:cubicBezTo>
                    <a:pt x="13" y="13"/>
                    <a:pt x="14" y="12"/>
                    <a:pt x="14" y="12"/>
                  </a:cubicBezTo>
                  <a:cubicBezTo>
                    <a:pt x="14" y="8"/>
                    <a:pt x="11" y="9"/>
                    <a:pt x="9" y="7"/>
                  </a:cubicBezTo>
                  <a:close/>
                </a:path>
              </a:pathLst>
            </a:custGeom>
            <a:solidFill>
              <a:srgbClr val="E4002B"/>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1" name="Freeform 25">
              <a:extLst>
                <a:ext uri="{FF2B5EF4-FFF2-40B4-BE49-F238E27FC236}">
                  <a16:creationId xmlns:a16="http://schemas.microsoft.com/office/drawing/2014/main" id="{ED113785-894D-9DD4-BD18-D12F7657C095}"/>
                </a:ext>
              </a:extLst>
            </p:cNvPr>
            <p:cNvSpPr>
              <a:spLocks/>
            </p:cNvSpPr>
            <p:nvPr/>
          </p:nvSpPr>
          <p:spPr bwMode="auto">
            <a:xfrm>
              <a:off x="5375295" y="877596"/>
              <a:ext cx="16719" cy="19419"/>
            </a:xfrm>
            <a:custGeom>
              <a:avLst/>
              <a:gdLst>
                <a:gd name="T0" fmla="*/ 1 w 7"/>
                <a:gd name="T1" fmla="*/ 0 h 8"/>
                <a:gd name="T2" fmla="*/ 5 w 7"/>
                <a:gd name="T3" fmla="*/ 5 h 8"/>
                <a:gd name="T4" fmla="*/ 5 w 7"/>
                <a:gd name="T5" fmla="*/ 7 h 8"/>
                <a:gd name="T6" fmla="*/ 5 w 7"/>
                <a:gd name="T7" fmla="*/ 8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2"/>
                    <a:pt x="1" y="5"/>
                    <a:pt x="5" y="5"/>
                  </a:cubicBezTo>
                  <a:cubicBezTo>
                    <a:pt x="5" y="6"/>
                    <a:pt x="5" y="6"/>
                    <a:pt x="5" y="7"/>
                  </a:cubicBezTo>
                  <a:cubicBezTo>
                    <a:pt x="5" y="8"/>
                    <a:pt x="5" y="8"/>
                    <a:pt x="5" y="8"/>
                  </a:cubicBezTo>
                  <a:cubicBezTo>
                    <a:pt x="6" y="8"/>
                    <a:pt x="7" y="7"/>
                    <a:pt x="7" y="7"/>
                  </a:cubicBezTo>
                  <a:cubicBezTo>
                    <a:pt x="7" y="6"/>
                    <a:pt x="2"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2" name="Freeform 26">
              <a:extLst>
                <a:ext uri="{FF2B5EF4-FFF2-40B4-BE49-F238E27FC236}">
                  <a16:creationId xmlns:a16="http://schemas.microsoft.com/office/drawing/2014/main" id="{A3962932-AC9D-5AF0-152E-D16A635386EF}"/>
                </a:ext>
              </a:extLst>
            </p:cNvPr>
            <p:cNvSpPr>
              <a:spLocks/>
            </p:cNvSpPr>
            <p:nvPr/>
          </p:nvSpPr>
          <p:spPr bwMode="auto">
            <a:xfrm>
              <a:off x="5477571" y="950161"/>
              <a:ext cx="6884" cy="12264"/>
            </a:xfrm>
            <a:custGeom>
              <a:avLst/>
              <a:gdLst>
                <a:gd name="T0" fmla="*/ 0 w 3"/>
                <a:gd name="T1" fmla="*/ 0 h 5"/>
                <a:gd name="T2" fmla="*/ 3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cubicBezTo>
                    <a:pt x="0" y="2"/>
                    <a:pt x="1" y="5"/>
                    <a:pt x="3" y="5"/>
                  </a:cubicBezTo>
                  <a:cubicBezTo>
                    <a:pt x="3" y="5"/>
                    <a:pt x="3" y="4"/>
                    <a:pt x="3" y="4"/>
                  </a:cubicBezTo>
                  <a:cubicBezTo>
                    <a:pt x="3" y="2"/>
                    <a:pt x="2"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3" name="Freeform 27">
              <a:extLst>
                <a:ext uri="{FF2B5EF4-FFF2-40B4-BE49-F238E27FC236}">
                  <a16:creationId xmlns:a16="http://schemas.microsoft.com/office/drawing/2014/main" id="{CEB6758C-9AF4-2E52-C2E6-E05B0F45380D}"/>
                </a:ext>
              </a:extLst>
            </p:cNvPr>
            <p:cNvSpPr>
              <a:spLocks/>
            </p:cNvSpPr>
            <p:nvPr/>
          </p:nvSpPr>
          <p:spPr bwMode="auto">
            <a:xfrm>
              <a:off x="5453969" y="943006"/>
              <a:ext cx="16719" cy="7154"/>
            </a:xfrm>
            <a:custGeom>
              <a:avLst/>
              <a:gdLst>
                <a:gd name="T0" fmla="*/ 0 w 7"/>
                <a:gd name="T1" fmla="*/ 0 h 3"/>
                <a:gd name="T2" fmla="*/ 6 w 7"/>
                <a:gd name="T3" fmla="*/ 3 h 3"/>
                <a:gd name="T4" fmla="*/ 7 w 7"/>
                <a:gd name="T5" fmla="*/ 3 h 3"/>
                <a:gd name="T6" fmla="*/ 0 w 7"/>
                <a:gd name="T7" fmla="*/ 0 h 3"/>
              </a:gdLst>
              <a:ahLst/>
              <a:cxnLst>
                <a:cxn ang="0">
                  <a:pos x="T0" y="T1"/>
                </a:cxn>
                <a:cxn ang="0">
                  <a:pos x="T2" y="T3"/>
                </a:cxn>
                <a:cxn ang="0">
                  <a:pos x="T4" y="T5"/>
                </a:cxn>
                <a:cxn ang="0">
                  <a:pos x="T6" y="T7"/>
                </a:cxn>
              </a:cxnLst>
              <a:rect l="0" t="0" r="r" b="b"/>
              <a:pathLst>
                <a:path w="7" h="3">
                  <a:moveTo>
                    <a:pt x="0" y="0"/>
                  </a:moveTo>
                  <a:cubicBezTo>
                    <a:pt x="0" y="2"/>
                    <a:pt x="3" y="3"/>
                    <a:pt x="6" y="3"/>
                  </a:cubicBezTo>
                  <a:cubicBezTo>
                    <a:pt x="6" y="3"/>
                    <a:pt x="7" y="3"/>
                    <a:pt x="7" y="3"/>
                  </a:cubicBezTo>
                  <a:cubicBezTo>
                    <a:pt x="6" y="1"/>
                    <a:pt x="3"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4" name="Freeform 28">
              <a:extLst>
                <a:ext uri="{FF2B5EF4-FFF2-40B4-BE49-F238E27FC236}">
                  <a16:creationId xmlns:a16="http://schemas.microsoft.com/office/drawing/2014/main" id="{6E9F36E2-29E2-05C1-4C7F-1CDB6CF17434}"/>
                </a:ext>
              </a:extLst>
            </p:cNvPr>
            <p:cNvSpPr>
              <a:spLocks/>
            </p:cNvSpPr>
            <p:nvPr/>
          </p:nvSpPr>
          <p:spPr bwMode="auto">
            <a:xfrm>
              <a:off x="5456920" y="921544"/>
              <a:ext cx="13768" cy="16353"/>
            </a:xfrm>
            <a:custGeom>
              <a:avLst/>
              <a:gdLst>
                <a:gd name="T0" fmla="*/ 0 w 6"/>
                <a:gd name="T1" fmla="*/ 0 h 7"/>
                <a:gd name="T2" fmla="*/ 6 w 6"/>
                <a:gd name="T3" fmla="*/ 7 h 7"/>
                <a:gd name="T4" fmla="*/ 0 w 6"/>
                <a:gd name="T5" fmla="*/ 0 h 7"/>
              </a:gdLst>
              <a:ahLst/>
              <a:cxnLst>
                <a:cxn ang="0">
                  <a:pos x="T0" y="T1"/>
                </a:cxn>
                <a:cxn ang="0">
                  <a:pos x="T2" y="T3"/>
                </a:cxn>
                <a:cxn ang="0">
                  <a:pos x="T4" y="T5"/>
                </a:cxn>
              </a:cxnLst>
              <a:rect l="0" t="0" r="r" b="b"/>
              <a:pathLst>
                <a:path w="6" h="7">
                  <a:moveTo>
                    <a:pt x="0" y="0"/>
                  </a:moveTo>
                  <a:cubicBezTo>
                    <a:pt x="0" y="2"/>
                    <a:pt x="4" y="7"/>
                    <a:pt x="6" y="7"/>
                  </a:cubicBezTo>
                  <a:cubicBezTo>
                    <a:pt x="5" y="4"/>
                    <a:pt x="3"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5" name="Freeform 29">
              <a:extLst>
                <a:ext uri="{FF2B5EF4-FFF2-40B4-BE49-F238E27FC236}">
                  <a16:creationId xmlns:a16="http://schemas.microsoft.com/office/drawing/2014/main" id="{28EDFA4E-B09C-2E9F-EA11-22F4E323978C}"/>
                </a:ext>
              </a:extLst>
            </p:cNvPr>
            <p:cNvSpPr>
              <a:spLocks/>
            </p:cNvSpPr>
            <p:nvPr/>
          </p:nvSpPr>
          <p:spPr bwMode="auto">
            <a:xfrm>
              <a:off x="5424466" y="909279"/>
              <a:ext cx="20652" cy="12264"/>
            </a:xfrm>
            <a:custGeom>
              <a:avLst/>
              <a:gdLst>
                <a:gd name="T0" fmla="*/ 1 w 9"/>
                <a:gd name="T1" fmla="*/ 0 h 5"/>
                <a:gd name="T2" fmla="*/ 1 w 9"/>
                <a:gd name="T3" fmla="*/ 1 h 5"/>
                <a:gd name="T4" fmla="*/ 0 w 9"/>
                <a:gd name="T5" fmla="*/ 1 h 5"/>
                <a:gd name="T6" fmla="*/ 7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1" y="1"/>
                    <a:pt x="1" y="1"/>
                    <a:pt x="1" y="1"/>
                  </a:cubicBezTo>
                  <a:cubicBezTo>
                    <a:pt x="0" y="1"/>
                    <a:pt x="0" y="1"/>
                    <a:pt x="0" y="1"/>
                  </a:cubicBezTo>
                  <a:cubicBezTo>
                    <a:pt x="0" y="1"/>
                    <a:pt x="5" y="5"/>
                    <a:pt x="7" y="5"/>
                  </a:cubicBezTo>
                  <a:cubicBezTo>
                    <a:pt x="8" y="5"/>
                    <a:pt x="8" y="5"/>
                    <a:pt x="9" y="4"/>
                  </a:cubicBezTo>
                  <a:cubicBezTo>
                    <a:pt x="8" y="2"/>
                    <a:pt x="3"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6" name="Freeform 30">
              <a:extLst>
                <a:ext uri="{FF2B5EF4-FFF2-40B4-BE49-F238E27FC236}">
                  <a16:creationId xmlns:a16="http://schemas.microsoft.com/office/drawing/2014/main" id="{439CD4D6-155F-2ACF-D823-9D21CF4EEBF6}"/>
                </a:ext>
              </a:extLst>
            </p:cNvPr>
            <p:cNvSpPr>
              <a:spLocks/>
            </p:cNvSpPr>
            <p:nvPr/>
          </p:nvSpPr>
          <p:spPr bwMode="auto">
            <a:xfrm>
              <a:off x="5400864" y="894970"/>
              <a:ext cx="1967" cy="2044"/>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1" y="1"/>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7" name="Freeform 31">
              <a:extLst>
                <a:ext uri="{FF2B5EF4-FFF2-40B4-BE49-F238E27FC236}">
                  <a16:creationId xmlns:a16="http://schemas.microsoft.com/office/drawing/2014/main" id="{60A27BCF-F0C2-0E2F-6994-44CF7D31CF2E}"/>
                </a:ext>
              </a:extLst>
            </p:cNvPr>
            <p:cNvSpPr>
              <a:spLocks/>
            </p:cNvSpPr>
            <p:nvPr/>
          </p:nvSpPr>
          <p:spPr bwMode="auto">
            <a:xfrm>
              <a:off x="5400864" y="897015"/>
              <a:ext cx="11801" cy="5110"/>
            </a:xfrm>
            <a:custGeom>
              <a:avLst/>
              <a:gdLst>
                <a:gd name="T0" fmla="*/ 1 w 5"/>
                <a:gd name="T1" fmla="*/ 0 h 2"/>
                <a:gd name="T2" fmla="*/ 0 w 5"/>
                <a:gd name="T3" fmla="*/ 0 h 2"/>
                <a:gd name="T4" fmla="*/ 3 w 5"/>
                <a:gd name="T5" fmla="*/ 2 h 2"/>
                <a:gd name="T6" fmla="*/ 5 w 5"/>
                <a:gd name="T7" fmla="*/ 2 h 2"/>
                <a:gd name="T8" fmla="*/ 1 w 5"/>
                <a:gd name="T9" fmla="*/ 0 h 2"/>
              </a:gdLst>
              <a:ahLst/>
              <a:cxnLst>
                <a:cxn ang="0">
                  <a:pos x="T0" y="T1"/>
                </a:cxn>
                <a:cxn ang="0">
                  <a:pos x="T2" y="T3"/>
                </a:cxn>
                <a:cxn ang="0">
                  <a:pos x="T4" y="T5"/>
                </a:cxn>
                <a:cxn ang="0">
                  <a:pos x="T6" y="T7"/>
                </a:cxn>
                <a:cxn ang="0">
                  <a:pos x="T8" y="T9"/>
                </a:cxn>
              </a:cxnLst>
              <a:rect l="0" t="0" r="r" b="b"/>
              <a:pathLst>
                <a:path w="5" h="2">
                  <a:moveTo>
                    <a:pt x="1" y="0"/>
                  </a:moveTo>
                  <a:cubicBezTo>
                    <a:pt x="1" y="0"/>
                    <a:pt x="0" y="0"/>
                    <a:pt x="0" y="0"/>
                  </a:cubicBezTo>
                  <a:cubicBezTo>
                    <a:pt x="3" y="2"/>
                    <a:pt x="3" y="2"/>
                    <a:pt x="3" y="2"/>
                  </a:cubicBezTo>
                  <a:cubicBezTo>
                    <a:pt x="5" y="2"/>
                    <a:pt x="5" y="2"/>
                    <a:pt x="5" y="2"/>
                  </a:cubicBezTo>
                  <a:cubicBezTo>
                    <a:pt x="4" y="0"/>
                    <a:pt x="3" y="0"/>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8" name="Freeform 32">
              <a:extLst>
                <a:ext uri="{FF2B5EF4-FFF2-40B4-BE49-F238E27FC236}">
                  <a16:creationId xmlns:a16="http://schemas.microsoft.com/office/drawing/2014/main" id="{63DF01EC-58C2-A7EF-EFCF-4DF98935D3E7}"/>
                </a:ext>
              </a:extLst>
            </p:cNvPr>
            <p:cNvSpPr>
              <a:spLocks/>
            </p:cNvSpPr>
            <p:nvPr/>
          </p:nvSpPr>
          <p:spPr bwMode="auto">
            <a:xfrm>
              <a:off x="5219912" y="1463224"/>
              <a:ext cx="58023" cy="63366"/>
            </a:xfrm>
            <a:custGeom>
              <a:avLst/>
              <a:gdLst>
                <a:gd name="T0" fmla="*/ 12 w 25"/>
                <a:gd name="T1" fmla="*/ 4 h 26"/>
                <a:gd name="T2" fmla="*/ 0 w 25"/>
                <a:gd name="T3" fmla="*/ 4 h 26"/>
                <a:gd name="T4" fmla="*/ 14 w 25"/>
                <a:gd name="T5" fmla="*/ 26 h 26"/>
                <a:gd name="T6" fmla="*/ 25 w 25"/>
                <a:gd name="T7" fmla="*/ 9 h 26"/>
                <a:gd name="T8" fmla="*/ 22 w 25"/>
                <a:gd name="T9" fmla="*/ 2 h 26"/>
                <a:gd name="T10" fmla="*/ 12 w 25"/>
                <a:gd name="T11" fmla="*/ 4 h 26"/>
              </a:gdLst>
              <a:ahLst/>
              <a:cxnLst>
                <a:cxn ang="0">
                  <a:pos x="T0" y="T1"/>
                </a:cxn>
                <a:cxn ang="0">
                  <a:pos x="T2" y="T3"/>
                </a:cxn>
                <a:cxn ang="0">
                  <a:pos x="T4" y="T5"/>
                </a:cxn>
                <a:cxn ang="0">
                  <a:pos x="T6" y="T7"/>
                </a:cxn>
                <a:cxn ang="0">
                  <a:pos x="T8" y="T9"/>
                </a:cxn>
                <a:cxn ang="0">
                  <a:pos x="T10" y="T11"/>
                </a:cxn>
              </a:cxnLst>
              <a:rect l="0" t="0" r="r" b="b"/>
              <a:pathLst>
                <a:path w="25" h="26">
                  <a:moveTo>
                    <a:pt x="12" y="4"/>
                  </a:moveTo>
                  <a:cubicBezTo>
                    <a:pt x="12" y="4"/>
                    <a:pt x="0" y="0"/>
                    <a:pt x="0" y="4"/>
                  </a:cubicBezTo>
                  <a:cubicBezTo>
                    <a:pt x="0" y="8"/>
                    <a:pt x="7" y="26"/>
                    <a:pt x="14" y="26"/>
                  </a:cubicBezTo>
                  <a:cubicBezTo>
                    <a:pt x="19" y="26"/>
                    <a:pt x="25" y="14"/>
                    <a:pt x="25" y="9"/>
                  </a:cubicBezTo>
                  <a:cubicBezTo>
                    <a:pt x="25" y="6"/>
                    <a:pt x="23" y="4"/>
                    <a:pt x="22" y="2"/>
                  </a:cubicBezTo>
                  <a:cubicBezTo>
                    <a:pt x="19" y="3"/>
                    <a:pt x="15" y="4"/>
                    <a:pt x="12" y="4"/>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9" name="Freeform 33">
              <a:extLst>
                <a:ext uri="{FF2B5EF4-FFF2-40B4-BE49-F238E27FC236}">
                  <a16:creationId xmlns:a16="http://schemas.microsoft.com/office/drawing/2014/main" id="{E28EE3F5-84D3-BA9E-6CC3-10CC19B4B9D9}"/>
                </a:ext>
              </a:extLst>
            </p:cNvPr>
            <p:cNvSpPr>
              <a:spLocks/>
            </p:cNvSpPr>
            <p:nvPr/>
          </p:nvSpPr>
          <p:spPr bwMode="auto">
            <a:xfrm>
              <a:off x="5268100" y="1454026"/>
              <a:ext cx="6884" cy="7154"/>
            </a:xfrm>
            <a:custGeom>
              <a:avLst/>
              <a:gdLst>
                <a:gd name="T0" fmla="*/ 3 w 3"/>
                <a:gd name="T1" fmla="*/ 3 h 3"/>
                <a:gd name="T2" fmla="*/ 3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2"/>
                    <a:pt x="3" y="2"/>
                    <a:pt x="3" y="0"/>
                  </a:cubicBezTo>
                  <a:cubicBezTo>
                    <a:pt x="3" y="0"/>
                    <a:pt x="2" y="0"/>
                    <a:pt x="0" y="0"/>
                  </a:cubicBezTo>
                  <a:cubicBezTo>
                    <a:pt x="0" y="1"/>
                    <a:pt x="1" y="3"/>
                    <a:pt x="3" y="3"/>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0" name="Freeform 34">
              <a:extLst>
                <a:ext uri="{FF2B5EF4-FFF2-40B4-BE49-F238E27FC236}">
                  <a16:creationId xmlns:a16="http://schemas.microsoft.com/office/drawing/2014/main" id="{96635D30-A43C-5C39-8B64-303466650B9D}"/>
                </a:ext>
              </a:extLst>
            </p:cNvPr>
            <p:cNvSpPr>
              <a:spLocks/>
            </p:cNvSpPr>
            <p:nvPr/>
          </p:nvSpPr>
          <p:spPr bwMode="auto">
            <a:xfrm>
              <a:off x="5098950" y="1376351"/>
              <a:ext cx="17702" cy="9198"/>
            </a:xfrm>
            <a:custGeom>
              <a:avLst/>
              <a:gdLst>
                <a:gd name="T0" fmla="*/ 0 w 8"/>
                <a:gd name="T1" fmla="*/ 2 h 4"/>
                <a:gd name="T2" fmla="*/ 8 w 8"/>
                <a:gd name="T3" fmla="*/ 2 h 4"/>
                <a:gd name="T4" fmla="*/ 0 w 8"/>
                <a:gd name="T5" fmla="*/ 2 h 4"/>
              </a:gdLst>
              <a:ahLst/>
              <a:cxnLst>
                <a:cxn ang="0">
                  <a:pos x="T0" y="T1"/>
                </a:cxn>
                <a:cxn ang="0">
                  <a:pos x="T2" y="T3"/>
                </a:cxn>
                <a:cxn ang="0">
                  <a:pos x="T4" y="T5"/>
                </a:cxn>
              </a:cxnLst>
              <a:rect l="0" t="0" r="r" b="b"/>
              <a:pathLst>
                <a:path w="8" h="4">
                  <a:moveTo>
                    <a:pt x="0" y="2"/>
                  </a:moveTo>
                  <a:cubicBezTo>
                    <a:pt x="2" y="4"/>
                    <a:pt x="5" y="4"/>
                    <a:pt x="8" y="2"/>
                  </a:cubicBezTo>
                  <a:cubicBezTo>
                    <a:pt x="4" y="1"/>
                    <a:pt x="4" y="0"/>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1" name="Freeform 35">
              <a:extLst>
                <a:ext uri="{FF2B5EF4-FFF2-40B4-BE49-F238E27FC236}">
                  <a16:creationId xmlns:a16="http://schemas.microsoft.com/office/drawing/2014/main" id="{96FA3068-9637-97A8-D281-F032E3D03106}"/>
                </a:ext>
              </a:extLst>
            </p:cNvPr>
            <p:cNvSpPr>
              <a:spLocks/>
            </p:cNvSpPr>
            <p:nvPr/>
          </p:nvSpPr>
          <p:spPr bwMode="auto">
            <a:xfrm>
              <a:off x="5000607" y="969580"/>
              <a:ext cx="23602" cy="9198"/>
            </a:xfrm>
            <a:custGeom>
              <a:avLst/>
              <a:gdLst>
                <a:gd name="T0" fmla="*/ 6 w 10"/>
                <a:gd name="T1" fmla="*/ 4 h 4"/>
                <a:gd name="T2" fmla="*/ 10 w 10"/>
                <a:gd name="T3" fmla="*/ 4 h 4"/>
                <a:gd name="T4" fmla="*/ 10 w 10"/>
                <a:gd name="T5" fmla="*/ 1 h 4"/>
                <a:gd name="T6" fmla="*/ 0 w 10"/>
                <a:gd name="T7" fmla="*/ 2 h 4"/>
                <a:gd name="T8" fmla="*/ 6 w 10"/>
                <a:gd name="T9" fmla="*/ 4 h 4"/>
              </a:gdLst>
              <a:ahLst/>
              <a:cxnLst>
                <a:cxn ang="0">
                  <a:pos x="T0" y="T1"/>
                </a:cxn>
                <a:cxn ang="0">
                  <a:pos x="T2" y="T3"/>
                </a:cxn>
                <a:cxn ang="0">
                  <a:pos x="T4" y="T5"/>
                </a:cxn>
                <a:cxn ang="0">
                  <a:pos x="T6" y="T7"/>
                </a:cxn>
                <a:cxn ang="0">
                  <a:pos x="T8" y="T9"/>
                </a:cxn>
              </a:cxnLst>
              <a:rect l="0" t="0" r="r" b="b"/>
              <a:pathLst>
                <a:path w="10" h="4">
                  <a:moveTo>
                    <a:pt x="6" y="4"/>
                  </a:moveTo>
                  <a:cubicBezTo>
                    <a:pt x="7" y="4"/>
                    <a:pt x="6" y="4"/>
                    <a:pt x="10" y="4"/>
                  </a:cubicBezTo>
                  <a:cubicBezTo>
                    <a:pt x="10" y="1"/>
                    <a:pt x="10" y="1"/>
                    <a:pt x="10" y="1"/>
                  </a:cubicBezTo>
                  <a:cubicBezTo>
                    <a:pt x="6" y="0"/>
                    <a:pt x="4" y="1"/>
                    <a:pt x="0" y="2"/>
                  </a:cubicBezTo>
                  <a:cubicBezTo>
                    <a:pt x="1" y="3"/>
                    <a:pt x="3" y="4"/>
                    <a:pt x="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2" name="Freeform 36">
              <a:extLst>
                <a:ext uri="{FF2B5EF4-FFF2-40B4-BE49-F238E27FC236}">
                  <a16:creationId xmlns:a16="http://schemas.microsoft.com/office/drawing/2014/main" id="{B2590853-B57B-A916-7E41-015669047186}"/>
                </a:ext>
              </a:extLst>
            </p:cNvPr>
            <p:cNvSpPr>
              <a:spLocks/>
            </p:cNvSpPr>
            <p:nvPr/>
          </p:nvSpPr>
          <p:spPr bwMode="auto">
            <a:xfrm>
              <a:off x="4746881" y="962425"/>
              <a:ext cx="609729" cy="476270"/>
            </a:xfrm>
            <a:custGeom>
              <a:avLst/>
              <a:gdLst>
                <a:gd name="T0" fmla="*/ 242 w 262"/>
                <a:gd name="T1" fmla="*/ 78 h 197"/>
                <a:gd name="T2" fmla="*/ 231 w 262"/>
                <a:gd name="T3" fmla="*/ 65 h 197"/>
                <a:gd name="T4" fmla="*/ 210 w 262"/>
                <a:gd name="T5" fmla="*/ 39 h 197"/>
                <a:gd name="T6" fmla="*/ 198 w 262"/>
                <a:gd name="T7" fmla="*/ 24 h 197"/>
                <a:gd name="T8" fmla="*/ 190 w 262"/>
                <a:gd name="T9" fmla="*/ 0 h 197"/>
                <a:gd name="T10" fmla="*/ 183 w 262"/>
                <a:gd name="T11" fmla="*/ 28 h 197"/>
                <a:gd name="T12" fmla="*/ 166 w 262"/>
                <a:gd name="T13" fmla="*/ 40 h 197"/>
                <a:gd name="T14" fmla="*/ 149 w 262"/>
                <a:gd name="T15" fmla="*/ 30 h 197"/>
                <a:gd name="T16" fmla="*/ 147 w 262"/>
                <a:gd name="T17" fmla="*/ 17 h 197"/>
                <a:gd name="T18" fmla="*/ 148 w 262"/>
                <a:gd name="T19" fmla="*/ 8 h 197"/>
                <a:gd name="T20" fmla="*/ 121 w 262"/>
                <a:gd name="T21" fmla="*/ 4 h 197"/>
                <a:gd name="T22" fmla="*/ 121 w 262"/>
                <a:gd name="T23" fmla="*/ 10 h 197"/>
                <a:gd name="T24" fmla="*/ 105 w 262"/>
                <a:gd name="T25" fmla="*/ 24 h 197"/>
                <a:gd name="T26" fmla="*/ 101 w 262"/>
                <a:gd name="T27" fmla="*/ 27 h 197"/>
                <a:gd name="T28" fmla="*/ 89 w 262"/>
                <a:gd name="T29" fmla="*/ 21 h 197"/>
                <a:gd name="T30" fmla="*/ 72 w 262"/>
                <a:gd name="T31" fmla="*/ 38 h 197"/>
                <a:gd name="T32" fmla="*/ 65 w 262"/>
                <a:gd name="T33" fmla="*/ 44 h 197"/>
                <a:gd name="T34" fmla="*/ 59 w 262"/>
                <a:gd name="T35" fmla="*/ 45 h 197"/>
                <a:gd name="T36" fmla="*/ 32 w 262"/>
                <a:gd name="T37" fmla="*/ 64 h 197"/>
                <a:gd name="T38" fmla="*/ 5 w 262"/>
                <a:gd name="T39" fmla="*/ 77 h 197"/>
                <a:gd name="T40" fmla="*/ 3 w 262"/>
                <a:gd name="T41" fmla="*/ 77 h 197"/>
                <a:gd name="T42" fmla="*/ 5 w 262"/>
                <a:gd name="T43" fmla="*/ 102 h 197"/>
                <a:gd name="T44" fmla="*/ 3 w 262"/>
                <a:gd name="T45" fmla="*/ 102 h 197"/>
                <a:gd name="T46" fmla="*/ 6 w 262"/>
                <a:gd name="T47" fmla="*/ 113 h 197"/>
                <a:gd name="T48" fmla="*/ 17 w 262"/>
                <a:gd name="T49" fmla="*/ 149 h 197"/>
                <a:gd name="T50" fmla="*/ 26 w 262"/>
                <a:gd name="T51" fmla="*/ 167 h 197"/>
                <a:gd name="T52" fmla="*/ 54 w 262"/>
                <a:gd name="T53" fmla="*/ 160 h 197"/>
                <a:gd name="T54" fmla="*/ 95 w 262"/>
                <a:gd name="T55" fmla="*/ 147 h 197"/>
                <a:gd name="T56" fmla="*/ 134 w 262"/>
                <a:gd name="T57" fmla="*/ 149 h 197"/>
                <a:gd name="T58" fmla="*/ 145 w 262"/>
                <a:gd name="T59" fmla="*/ 166 h 197"/>
                <a:gd name="T60" fmla="*/ 153 w 262"/>
                <a:gd name="T61" fmla="*/ 167 h 197"/>
                <a:gd name="T62" fmla="*/ 160 w 262"/>
                <a:gd name="T63" fmla="*/ 164 h 197"/>
                <a:gd name="T64" fmla="*/ 163 w 262"/>
                <a:gd name="T65" fmla="*/ 166 h 197"/>
                <a:gd name="T66" fmla="*/ 164 w 262"/>
                <a:gd name="T67" fmla="*/ 171 h 197"/>
                <a:gd name="T68" fmla="*/ 169 w 262"/>
                <a:gd name="T69" fmla="*/ 171 h 197"/>
                <a:gd name="T70" fmla="*/ 196 w 262"/>
                <a:gd name="T71" fmla="*/ 195 h 197"/>
                <a:gd name="T72" fmla="*/ 216 w 262"/>
                <a:gd name="T73" fmla="*/ 197 h 197"/>
                <a:gd name="T74" fmla="*/ 239 w 262"/>
                <a:gd name="T75" fmla="*/ 181 h 197"/>
                <a:gd name="T76" fmla="*/ 257 w 262"/>
                <a:gd name="T77" fmla="*/ 145 h 197"/>
                <a:gd name="T78" fmla="*/ 259 w 262"/>
                <a:gd name="T79" fmla="*/ 134 h 197"/>
                <a:gd name="T80" fmla="*/ 255 w 262"/>
                <a:gd name="T81"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2" h="197">
                  <a:moveTo>
                    <a:pt x="255" y="95"/>
                  </a:moveTo>
                  <a:cubicBezTo>
                    <a:pt x="251" y="91"/>
                    <a:pt x="242" y="87"/>
                    <a:pt x="242" y="78"/>
                  </a:cubicBezTo>
                  <a:cubicBezTo>
                    <a:pt x="239" y="78"/>
                    <a:pt x="236" y="78"/>
                    <a:pt x="235" y="75"/>
                  </a:cubicBezTo>
                  <a:cubicBezTo>
                    <a:pt x="234" y="72"/>
                    <a:pt x="233" y="67"/>
                    <a:pt x="231" y="65"/>
                  </a:cubicBezTo>
                  <a:cubicBezTo>
                    <a:pt x="227" y="61"/>
                    <a:pt x="217" y="59"/>
                    <a:pt x="215" y="53"/>
                  </a:cubicBezTo>
                  <a:cubicBezTo>
                    <a:pt x="214" y="48"/>
                    <a:pt x="212" y="45"/>
                    <a:pt x="210" y="39"/>
                  </a:cubicBezTo>
                  <a:cubicBezTo>
                    <a:pt x="209" y="35"/>
                    <a:pt x="209" y="28"/>
                    <a:pt x="206" y="26"/>
                  </a:cubicBezTo>
                  <a:cubicBezTo>
                    <a:pt x="205" y="26"/>
                    <a:pt x="201" y="24"/>
                    <a:pt x="198" y="24"/>
                  </a:cubicBezTo>
                  <a:cubicBezTo>
                    <a:pt x="196" y="22"/>
                    <a:pt x="197" y="18"/>
                    <a:pt x="196" y="14"/>
                  </a:cubicBezTo>
                  <a:cubicBezTo>
                    <a:pt x="195" y="10"/>
                    <a:pt x="191" y="6"/>
                    <a:pt x="190" y="0"/>
                  </a:cubicBezTo>
                  <a:cubicBezTo>
                    <a:pt x="186" y="2"/>
                    <a:pt x="187" y="5"/>
                    <a:pt x="183" y="8"/>
                  </a:cubicBezTo>
                  <a:cubicBezTo>
                    <a:pt x="183" y="28"/>
                    <a:pt x="183" y="28"/>
                    <a:pt x="183" y="28"/>
                  </a:cubicBezTo>
                  <a:cubicBezTo>
                    <a:pt x="183" y="33"/>
                    <a:pt x="181" y="47"/>
                    <a:pt x="174" y="47"/>
                  </a:cubicBezTo>
                  <a:cubicBezTo>
                    <a:pt x="170" y="47"/>
                    <a:pt x="169" y="42"/>
                    <a:pt x="166" y="40"/>
                  </a:cubicBezTo>
                  <a:cubicBezTo>
                    <a:pt x="161" y="38"/>
                    <a:pt x="157" y="37"/>
                    <a:pt x="151" y="35"/>
                  </a:cubicBezTo>
                  <a:cubicBezTo>
                    <a:pt x="150" y="35"/>
                    <a:pt x="150" y="31"/>
                    <a:pt x="149" y="30"/>
                  </a:cubicBezTo>
                  <a:cubicBezTo>
                    <a:pt x="148" y="29"/>
                    <a:pt x="145" y="30"/>
                    <a:pt x="145" y="28"/>
                  </a:cubicBezTo>
                  <a:cubicBezTo>
                    <a:pt x="147" y="17"/>
                    <a:pt x="147" y="17"/>
                    <a:pt x="147" y="17"/>
                  </a:cubicBezTo>
                  <a:cubicBezTo>
                    <a:pt x="149" y="15"/>
                    <a:pt x="153" y="15"/>
                    <a:pt x="153" y="12"/>
                  </a:cubicBezTo>
                  <a:cubicBezTo>
                    <a:pt x="153" y="10"/>
                    <a:pt x="149" y="8"/>
                    <a:pt x="148" y="8"/>
                  </a:cubicBezTo>
                  <a:cubicBezTo>
                    <a:pt x="146" y="8"/>
                    <a:pt x="145" y="10"/>
                    <a:pt x="142" y="10"/>
                  </a:cubicBezTo>
                  <a:cubicBezTo>
                    <a:pt x="134" y="10"/>
                    <a:pt x="129" y="7"/>
                    <a:pt x="121" y="4"/>
                  </a:cubicBezTo>
                  <a:cubicBezTo>
                    <a:pt x="122" y="6"/>
                    <a:pt x="124" y="7"/>
                    <a:pt x="125" y="9"/>
                  </a:cubicBezTo>
                  <a:cubicBezTo>
                    <a:pt x="125" y="9"/>
                    <a:pt x="123" y="10"/>
                    <a:pt x="121" y="10"/>
                  </a:cubicBezTo>
                  <a:cubicBezTo>
                    <a:pt x="117" y="10"/>
                    <a:pt x="108" y="12"/>
                    <a:pt x="108" y="16"/>
                  </a:cubicBezTo>
                  <a:cubicBezTo>
                    <a:pt x="108" y="19"/>
                    <a:pt x="105" y="20"/>
                    <a:pt x="105" y="24"/>
                  </a:cubicBezTo>
                  <a:cubicBezTo>
                    <a:pt x="105" y="26"/>
                    <a:pt x="106" y="27"/>
                    <a:pt x="104" y="29"/>
                  </a:cubicBezTo>
                  <a:cubicBezTo>
                    <a:pt x="104" y="29"/>
                    <a:pt x="102" y="27"/>
                    <a:pt x="101" y="27"/>
                  </a:cubicBezTo>
                  <a:cubicBezTo>
                    <a:pt x="99" y="27"/>
                    <a:pt x="97" y="28"/>
                    <a:pt x="96" y="30"/>
                  </a:cubicBezTo>
                  <a:cubicBezTo>
                    <a:pt x="95" y="26"/>
                    <a:pt x="93" y="21"/>
                    <a:pt x="89" y="21"/>
                  </a:cubicBezTo>
                  <a:cubicBezTo>
                    <a:pt x="84" y="21"/>
                    <a:pt x="83" y="26"/>
                    <a:pt x="77" y="26"/>
                  </a:cubicBezTo>
                  <a:cubicBezTo>
                    <a:pt x="77" y="31"/>
                    <a:pt x="72" y="32"/>
                    <a:pt x="72" y="38"/>
                  </a:cubicBezTo>
                  <a:cubicBezTo>
                    <a:pt x="70" y="38"/>
                    <a:pt x="69" y="37"/>
                    <a:pt x="67" y="36"/>
                  </a:cubicBezTo>
                  <a:cubicBezTo>
                    <a:pt x="66" y="39"/>
                    <a:pt x="67" y="42"/>
                    <a:pt x="65" y="44"/>
                  </a:cubicBezTo>
                  <a:cubicBezTo>
                    <a:pt x="64" y="42"/>
                    <a:pt x="63" y="41"/>
                    <a:pt x="62" y="39"/>
                  </a:cubicBezTo>
                  <a:cubicBezTo>
                    <a:pt x="59" y="40"/>
                    <a:pt x="59" y="43"/>
                    <a:pt x="59" y="45"/>
                  </a:cubicBezTo>
                  <a:cubicBezTo>
                    <a:pt x="59" y="46"/>
                    <a:pt x="59" y="48"/>
                    <a:pt x="59" y="49"/>
                  </a:cubicBezTo>
                  <a:cubicBezTo>
                    <a:pt x="59" y="57"/>
                    <a:pt x="40" y="63"/>
                    <a:pt x="32" y="64"/>
                  </a:cubicBezTo>
                  <a:cubicBezTo>
                    <a:pt x="28" y="65"/>
                    <a:pt x="19" y="65"/>
                    <a:pt x="17" y="68"/>
                  </a:cubicBezTo>
                  <a:cubicBezTo>
                    <a:pt x="14" y="71"/>
                    <a:pt x="9" y="76"/>
                    <a:pt x="5" y="77"/>
                  </a:cubicBezTo>
                  <a:cubicBezTo>
                    <a:pt x="5" y="76"/>
                    <a:pt x="5" y="75"/>
                    <a:pt x="5" y="75"/>
                  </a:cubicBezTo>
                  <a:cubicBezTo>
                    <a:pt x="4" y="75"/>
                    <a:pt x="3" y="75"/>
                    <a:pt x="3" y="77"/>
                  </a:cubicBezTo>
                  <a:cubicBezTo>
                    <a:pt x="3" y="83"/>
                    <a:pt x="3" y="84"/>
                    <a:pt x="3" y="90"/>
                  </a:cubicBezTo>
                  <a:cubicBezTo>
                    <a:pt x="3" y="96"/>
                    <a:pt x="5" y="99"/>
                    <a:pt x="5" y="102"/>
                  </a:cubicBezTo>
                  <a:cubicBezTo>
                    <a:pt x="5" y="103"/>
                    <a:pt x="5" y="104"/>
                    <a:pt x="5" y="105"/>
                  </a:cubicBezTo>
                  <a:cubicBezTo>
                    <a:pt x="4" y="104"/>
                    <a:pt x="3" y="103"/>
                    <a:pt x="3" y="102"/>
                  </a:cubicBezTo>
                  <a:cubicBezTo>
                    <a:pt x="2" y="103"/>
                    <a:pt x="2" y="104"/>
                    <a:pt x="1" y="105"/>
                  </a:cubicBezTo>
                  <a:cubicBezTo>
                    <a:pt x="0" y="109"/>
                    <a:pt x="5" y="110"/>
                    <a:pt x="6" y="113"/>
                  </a:cubicBezTo>
                  <a:cubicBezTo>
                    <a:pt x="9" y="122"/>
                    <a:pt x="9" y="125"/>
                    <a:pt x="12" y="135"/>
                  </a:cubicBezTo>
                  <a:cubicBezTo>
                    <a:pt x="13" y="139"/>
                    <a:pt x="17" y="143"/>
                    <a:pt x="17" y="149"/>
                  </a:cubicBezTo>
                  <a:cubicBezTo>
                    <a:pt x="17" y="155"/>
                    <a:pt x="11" y="156"/>
                    <a:pt x="11" y="160"/>
                  </a:cubicBezTo>
                  <a:cubicBezTo>
                    <a:pt x="11" y="163"/>
                    <a:pt x="22" y="167"/>
                    <a:pt x="26" y="167"/>
                  </a:cubicBezTo>
                  <a:cubicBezTo>
                    <a:pt x="36" y="167"/>
                    <a:pt x="40" y="160"/>
                    <a:pt x="48" y="160"/>
                  </a:cubicBezTo>
                  <a:cubicBezTo>
                    <a:pt x="50" y="160"/>
                    <a:pt x="50" y="158"/>
                    <a:pt x="54" y="160"/>
                  </a:cubicBezTo>
                  <a:cubicBezTo>
                    <a:pt x="59" y="160"/>
                    <a:pt x="63" y="159"/>
                    <a:pt x="68" y="158"/>
                  </a:cubicBezTo>
                  <a:cubicBezTo>
                    <a:pt x="69" y="147"/>
                    <a:pt x="84" y="151"/>
                    <a:pt x="95" y="147"/>
                  </a:cubicBezTo>
                  <a:cubicBezTo>
                    <a:pt x="100" y="145"/>
                    <a:pt x="102" y="142"/>
                    <a:pt x="110" y="142"/>
                  </a:cubicBezTo>
                  <a:cubicBezTo>
                    <a:pt x="117" y="142"/>
                    <a:pt x="131" y="144"/>
                    <a:pt x="134" y="149"/>
                  </a:cubicBezTo>
                  <a:cubicBezTo>
                    <a:pt x="136" y="151"/>
                    <a:pt x="141" y="162"/>
                    <a:pt x="143" y="162"/>
                  </a:cubicBezTo>
                  <a:cubicBezTo>
                    <a:pt x="143" y="162"/>
                    <a:pt x="142" y="166"/>
                    <a:pt x="145" y="166"/>
                  </a:cubicBezTo>
                  <a:cubicBezTo>
                    <a:pt x="149" y="166"/>
                    <a:pt x="155" y="155"/>
                    <a:pt x="159" y="150"/>
                  </a:cubicBezTo>
                  <a:cubicBezTo>
                    <a:pt x="159" y="154"/>
                    <a:pt x="158" y="166"/>
                    <a:pt x="153" y="167"/>
                  </a:cubicBezTo>
                  <a:cubicBezTo>
                    <a:pt x="153" y="168"/>
                    <a:pt x="154" y="169"/>
                    <a:pt x="155" y="169"/>
                  </a:cubicBezTo>
                  <a:cubicBezTo>
                    <a:pt x="158" y="169"/>
                    <a:pt x="158" y="165"/>
                    <a:pt x="160" y="164"/>
                  </a:cubicBezTo>
                  <a:cubicBezTo>
                    <a:pt x="160" y="163"/>
                    <a:pt x="161" y="162"/>
                    <a:pt x="161" y="162"/>
                  </a:cubicBezTo>
                  <a:cubicBezTo>
                    <a:pt x="162" y="163"/>
                    <a:pt x="163" y="163"/>
                    <a:pt x="163" y="166"/>
                  </a:cubicBezTo>
                  <a:cubicBezTo>
                    <a:pt x="163" y="168"/>
                    <a:pt x="162" y="171"/>
                    <a:pt x="162" y="171"/>
                  </a:cubicBezTo>
                  <a:cubicBezTo>
                    <a:pt x="164" y="171"/>
                    <a:pt x="164" y="171"/>
                    <a:pt x="164" y="171"/>
                  </a:cubicBezTo>
                  <a:cubicBezTo>
                    <a:pt x="166" y="171"/>
                    <a:pt x="167" y="170"/>
                    <a:pt x="169" y="170"/>
                  </a:cubicBezTo>
                  <a:cubicBezTo>
                    <a:pt x="169" y="170"/>
                    <a:pt x="169" y="171"/>
                    <a:pt x="169" y="171"/>
                  </a:cubicBezTo>
                  <a:cubicBezTo>
                    <a:pt x="169" y="174"/>
                    <a:pt x="172" y="176"/>
                    <a:pt x="172" y="180"/>
                  </a:cubicBezTo>
                  <a:cubicBezTo>
                    <a:pt x="172" y="189"/>
                    <a:pt x="187" y="195"/>
                    <a:pt x="196" y="195"/>
                  </a:cubicBezTo>
                  <a:cubicBezTo>
                    <a:pt x="201" y="195"/>
                    <a:pt x="199" y="191"/>
                    <a:pt x="205" y="190"/>
                  </a:cubicBezTo>
                  <a:cubicBezTo>
                    <a:pt x="205" y="191"/>
                    <a:pt x="214" y="197"/>
                    <a:pt x="216" y="197"/>
                  </a:cubicBezTo>
                  <a:cubicBezTo>
                    <a:pt x="218" y="186"/>
                    <a:pt x="235" y="191"/>
                    <a:pt x="239" y="180"/>
                  </a:cubicBezTo>
                  <a:cubicBezTo>
                    <a:pt x="239" y="181"/>
                    <a:pt x="239" y="181"/>
                    <a:pt x="239" y="181"/>
                  </a:cubicBezTo>
                  <a:cubicBezTo>
                    <a:pt x="239" y="173"/>
                    <a:pt x="244" y="166"/>
                    <a:pt x="246" y="160"/>
                  </a:cubicBezTo>
                  <a:cubicBezTo>
                    <a:pt x="248" y="153"/>
                    <a:pt x="253" y="151"/>
                    <a:pt x="257" y="145"/>
                  </a:cubicBezTo>
                  <a:cubicBezTo>
                    <a:pt x="258" y="143"/>
                    <a:pt x="255" y="142"/>
                    <a:pt x="259" y="140"/>
                  </a:cubicBezTo>
                  <a:cubicBezTo>
                    <a:pt x="259" y="134"/>
                    <a:pt x="259" y="134"/>
                    <a:pt x="259" y="134"/>
                  </a:cubicBezTo>
                  <a:cubicBezTo>
                    <a:pt x="259" y="132"/>
                    <a:pt x="262" y="125"/>
                    <a:pt x="262" y="120"/>
                  </a:cubicBezTo>
                  <a:cubicBezTo>
                    <a:pt x="262" y="113"/>
                    <a:pt x="259" y="101"/>
                    <a:pt x="255" y="96"/>
                  </a:cubicBezTo>
                  <a:lnTo>
                    <a:pt x="255" y="95"/>
                  </a:ln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3" name="Freeform 50">
              <a:extLst>
                <a:ext uri="{FF2B5EF4-FFF2-40B4-BE49-F238E27FC236}">
                  <a16:creationId xmlns:a16="http://schemas.microsoft.com/office/drawing/2014/main" id="{D1B7F560-3A78-2442-6908-1602E881F657}"/>
                </a:ext>
              </a:extLst>
            </p:cNvPr>
            <p:cNvSpPr>
              <a:spLocks/>
            </p:cNvSpPr>
            <p:nvPr/>
          </p:nvSpPr>
          <p:spPr bwMode="auto">
            <a:xfrm>
              <a:off x="4628869" y="812185"/>
              <a:ext cx="22619" cy="21463"/>
            </a:xfrm>
            <a:custGeom>
              <a:avLst/>
              <a:gdLst>
                <a:gd name="T0" fmla="*/ 4 w 10"/>
                <a:gd name="T1" fmla="*/ 6 h 9"/>
                <a:gd name="T2" fmla="*/ 6 w 10"/>
                <a:gd name="T3" fmla="*/ 9 h 9"/>
                <a:gd name="T4" fmla="*/ 9 w 10"/>
                <a:gd name="T5" fmla="*/ 9 h 9"/>
                <a:gd name="T6" fmla="*/ 10 w 10"/>
                <a:gd name="T7" fmla="*/ 9 h 9"/>
                <a:gd name="T8" fmla="*/ 10 w 10"/>
                <a:gd name="T9" fmla="*/ 8 h 9"/>
                <a:gd name="T10" fmla="*/ 4 w 10"/>
                <a:gd name="T11" fmla="*/ 0 h 9"/>
                <a:gd name="T12" fmla="*/ 0 w 10"/>
                <a:gd name="T13" fmla="*/ 4 h 9"/>
                <a:gd name="T14" fmla="*/ 4 w 10"/>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4" y="6"/>
                  </a:moveTo>
                  <a:cubicBezTo>
                    <a:pt x="4" y="7"/>
                    <a:pt x="5" y="9"/>
                    <a:pt x="6" y="9"/>
                  </a:cubicBezTo>
                  <a:cubicBezTo>
                    <a:pt x="7" y="9"/>
                    <a:pt x="7" y="9"/>
                    <a:pt x="9" y="9"/>
                  </a:cubicBezTo>
                  <a:cubicBezTo>
                    <a:pt x="9" y="9"/>
                    <a:pt x="10" y="9"/>
                    <a:pt x="10" y="9"/>
                  </a:cubicBezTo>
                  <a:cubicBezTo>
                    <a:pt x="10" y="9"/>
                    <a:pt x="10" y="8"/>
                    <a:pt x="10" y="8"/>
                  </a:cubicBezTo>
                  <a:cubicBezTo>
                    <a:pt x="7" y="8"/>
                    <a:pt x="5" y="4"/>
                    <a:pt x="4" y="0"/>
                  </a:cubicBezTo>
                  <a:cubicBezTo>
                    <a:pt x="3" y="1"/>
                    <a:pt x="0" y="3"/>
                    <a:pt x="0" y="4"/>
                  </a:cubicBezTo>
                  <a:cubicBezTo>
                    <a:pt x="0" y="5"/>
                    <a:pt x="3" y="5"/>
                    <a:pt x="4" y="6"/>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4" name="Freeform 51">
              <a:extLst>
                <a:ext uri="{FF2B5EF4-FFF2-40B4-BE49-F238E27FC236}">
                  <a16:creationId xmlns:a16="http://schemas.microsoft.com/office/drawing/2014/main" id="{3A8A456F-E88D-5EB7-5620-78C51CB24DE7}"/>
                </a:ext>
              </a:extLst>
            </p:cNvPr>
            <p:cNvSpPr>
              <a:spLocks/>
            </p:cNvSpPr>
            <p:nvPr/>
          </p:nvSpPr>
          <p:spPr bwMode="auto">
            <a:xfrm>
              <a:off x="4666239" y="831604"/>
              <a:ext cx="8851" cy="9198"/>
            </a:xfrm>
            <a:custGeom>
              <a:avLst/>
              <a:gdLst>
                <a:gd name="T0" fmla="*/ 2 w 4"/>
                <a:gd name="T1" fmla="*/ 4 h 4"/>
                <a:gd name="T2" fmla="*/ 4 w 4"/>
                <a:gd name="T3" fmla="*/ 2 h 4"/>
                <a:gd name="T4" fmla="*/ 2 w 4"/>
                <a:gd name="T5" fmla="*/ 0 h 4"/>
                <a:gd name="T6" fmla="*/ 0 w 4"/>
                <a:gd name="T7" fmla="*/ 0 h 4"/>
                <a:gd name="T8" fmla="*/ 0 w 4"/>
                <a:gd name="T9" fmla="*/ 2 h 4"/>
                <a:gd name="T10" fmla="*/ 2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2" y="4"/>
                  </a:moveTo>
                  <a:cubicBezTo>
                    <a:pt x="3" y="4"/>
                    <a:pt x="4" y="3"/>
                    <a:pt x="4" y="2"/>
                  </a:cubicBezTo>
                  <a:cubicBezTo>
                    <a:pt x="3" y="1"/>
                    <a:pt x="3" y="0"/>
                    <a:pt x="2" y="0"/>
                  </a:cubicBezTo>
                  <a:cubicBezTo>
                    <a:pt x="1" y="0"/>
                    <a:pt x="1" y="0"/>
                    <a:pt x="0" y="0"/>
                  </a:cubicBezTo>
                  <a:cubicBezTo>
                    <a:pt x="0" y="0"/>
                    <a:pt x="0" y="1"/>
                    <a:pt x="0" y="2"/>
                  </a:cubicBezTo>
                  <a:cubicBezTo>
                    <a:pt x="0" y="3"/>
                    <a:pt x="0" y="4"/>
                    <a:pt x="2" y="4"/>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5" name="Freeform 52">
              <a:extLst>
                <a:ext uri="{FF2B5EF4-FFF2-40B4-BE49-F238E27FC236}">
                  <a16:creationId xmlns:a16="http://schemas.microsoft.com/office/drawing/2014/main" id="{FC2DC535-8977-18EB-90B6-586472C781D6}"/>
                </a:ext>
              </a:extLst>
            </p:cNvPr>
            <p:cNvSpPr>
              <a:spLocks/>
            </p:cNvSpPr>
            <p:nvPr/>
          </p:nvSpPr>
          <p:spPr bwMode="auto">
            <a:xfrm>
              <a:off x="4530526" y="807075"/>
              <a:ext cx="11801" cy="17374"/>
            </a:xfrm>
            <a:custGeom>
              <a:avLst/>
              <a:gdLst>
                <a:gd name="T0" fmla="*/ 2 w 5"/>
                <a:gd name="T1" fmla="*/ 0 h 7"/>
                <a:gd name="T2" fmla="*/ 0 w 5"/>
                <a:gd name="T3" fmla="*/ 0 h 7"/>
                <a:gd name="T4" fmla="*/ 0 w 5"/>
                <a:gd name="T5" fmla="*/ 1 h 7"/>
                <a:gd name="T6" fmla="*/ 4 w 5"/>
                <a:gd name="T7" fmla="*/ 7 h 7"/>
                <a:gd name="T8" fmla="*/ 2 w 5"/>
                <a:gd name="T9" fmla="*/ 2 h 7"/>
                <a:gd name="T10" fmla="*/ 2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2" y="0"/>
                  </a:moveTo>
                  <a:cubicBezTo>
                    <a:pt x="0" y="0"/>
                    <a:pt x="0" y="0"/>
                    <a:pt x="0" y="0"/>
                  </a:cubicBezTo>
                  <a:cubicBezTo>
                    <a:pt x="0" y="1"/>
                    <a:pt x="0" y="1"/>
                    <a:pt x="0" y="1"/>
                  </a:cubicBezTo>
                  <a:cubicBezTo>
                    <a:pt x="0" y="3"/>
                    <a:pt x="3" y="7"/>
                    <a:pt x="4" y="7"/>
                  </a:cubicBezTo>
                  <a:cubicBezTo>
                    <a:pt x="5" y="5"/>
                    <a:pt x="3" y="3"/>
                    <a:pt x="2" y="2"/>
                  </a:cubicBezTo>
                  <a:cubicBezTo>
                    <a:pt x="2" y="1"/>
                    <a:pt x="2" y="1"/>
                    <a:pt x="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6" name="Freeform 53">
              <a:extLst>
                <a:ext uri="{FF2B5EF4-FFF2-40B4-BE49-F238E27FC236}">
                  <a16:creationId xmlns:a16="http://schemas.microsoft.com/office/drawing/2014/main" id="{25A90836-DC92-183B-72FA-47E39EEA2906}"/>
                </a:ext>
              </a:extLst>
            </p:cNvPr>
            <p:cNvSpPr>
              <a:spLocks/>
            </p:cNvSpPr>
            <p:nvPr/>
          </p:nvSpPr>
          <p:spPr bwMode="auto">
            <a:xfrm>
              <a:off x="4511840" y="775392"/>
              <a:ext cx="14751" cy="12264"/>
            </a:xfrm>
            <a:custGeom>
              <a:avLst/>
              <a:gdLst>
                <a:gd name="T0" fmla="*/ 1 w 6"/>
                <a:gd name="T1" fmla="*/ 0 h 5"/>
                <a:gd name="T2" fmla="*/ 0 w 6"/>
                <a:gd name="T3" fmla="*/ 0 h 5"/>
                <a:gd name="T4" fmla="*/ 0 w 6"/>
                <a:gd name="T5" fmla="*/ 0 h 5"/>
                <a:gd name="T6" fmla="*/ 4 w 6"/>
                <a:gd name="T7" fmla="*/ 5 h 5"/>
                <a:gd name="T8" fmla="*/ 1 w 6"/>
                <a:gd name="T9" fmla="*/ 0 h 5"/>
              </a:gdLst>
              <a:ahLst/>
              <a:cxnLst>
                <a:cxn ang="0">
                  <a:pos x="T0" y="T1"/>
                </a:cxn>
                <a:cxn ang="0">
                  <a:pos x="T2" y="T3"/>
                </a:cxn>
                <a:cxn ang="0">
                  <a:pos x="T4" y="T5"/>
                </a:cxn>
                <a:cxn ang="0">
                  <a:pos x="T6" y="T7"/>
                </a:cxn>
                <a:cxn ang="0">
                  <a:pos x="T8" y="T9"/>
                </a:cxn>
              </a:cxnLst>
              <a:rect l="0" t="0" r="r" b="b"/>
              <a:pathLst>
                <a:path w="6" h="5">
                  <a:moveTo>
                    <a:pt x="1" y="0"/>
                  </a:moveTo>
                  <a:cubicBezTo>
                    <a:pt x="0" y="0"/>
                    <a:pt x="0" y="0"/>
                    <a:pt x="0" y="0"/>
                  </a:cubicBezTo>
                  <a:cubicBezTo>
                    <a:pt x="0" y="0"/>
                    <a:pt x="0" y="0"/>
                    <a:pt x="0" y="0"/>
                  </a:cubicBezTo>
                  <a:cubicBezTo>
                    <a:pt x="1" y="1"/>
                    <a:pt x="3" y="5"/>
                    <a:pt x="4" y="5"/>
                  </a:cubicBezTo>
                  <a:cubicBezTo>
                    <a:pt x="6" y="5"/>
                    <a:pt x="3"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7" name="Freeform 257">
              <a:extLst>
                <a:ext uri="{FF2B5EF4-FFF2-40B4-BE49-F238E27FC236}">
                  <a16:creationId xmlns:a16="http://schemas.microsoft.com/office/drawing/2014/main" id="{F1580E41-1ADD-C730-5C4E-48E21E500B2E}"/>
                </a:ext>
              </a:extLst>
            </p:cNvPr>
            <p:cNvSpPr>
              <a:spLocks/>
            </p:cNvSpPr>
            <p:nvPr/>
          </p:nvSpPr>
          <p:spPr bwMode="gray">
            <a:xfrm>
              <a:off x="5157320" y="830347"/>
              <a:ext cx="168804" cy="126967"/>
            </a:xfrm>
            <a:custGeom>
              <a:avLst/>
              <a:gdLst>
                <a:gd name="T0" fmla="*/ 142 w 151"/>
                <a:gd name="T1" fmla="*/ 115 h 123"/>
                <a:gd name="T2" fmla="*/ 136 w 151"/>
                <a:gd name="T3" fmla="*/ 113 h 123"/>
                <a:gd name="T4" fmla="*/ 138 w 151"/>
                <a:gd name="T5" fmla="*/ 109 h 123"/>
                <a:gd name="T6" fmla="*/ 133 w 151"/>
                <a:gd name="T7" fmla="*/ 107 h 123"/>
                <a:gd name="T8" fmla="*/ 127 w 151"/>
                <a:gd name="T9" fmla="*/ 102 h 123"/>
                <a:gd name="T10" fmla="*/ 121 w 151"/>
                <a:gd name="T11" fmla="*/ 98 h 123"/>
                <a:gd name="T12" fmla="*/ 115 w 151"/>
                <a:gd name="T13" fmla="*/ 94 h 123"/>
                <a:gd name="T14" fmla="*/ 110 w 151"/>
                <a:gd name="T15" fmla="*/ 85 h 123"/>
                <a:gd name="T16" fmla="*/ 107 w 151"/>
                <a:gd name="T17" fmla="*/ 82 h 123"/>
                <a:gd name="T18" fmla="*/ 96 w 151"/>
                <a:gd name="T19" fmla="*/ 74 h 123"/>
                <a:gd name="T20" fmla="*/ 92 w 151"/>
                <a:gd name="T21" fmla="*/ 65 h 123"/>
                <a:gd name="T22" fmla="*/ 98 w 151"/>
                <a:gd name="T23" fmla="*/ 63 h 123"/>
                <a:gd name="T24" fmla="*/ 105 w 151"/>
                <a:gd name="T25" fmla="*/ 60 h 123"/>
                <a:gd name="T26" fmla="*/ 100 w 151"/>
                <a:gd name="T27" fmla="*/ 52 h 123"/>
                <a:gd name="T28" fmla="*/ 92 w 151"/>
                <a:gd name="T29" fmla="*/ 49 h 123"/>
                <a:gd name="T30" fmla="*/ 84 w 151"/>
                <a:gd name="T31" fmla="*/ 45 h 123"/>
                <a:gd name="T32" fmla="*/ 74 w 151"/>
                <a:gd name="T33" fmla="*/ 40 h 123"/>
                <a:gd name="T34" fmla="*/ 71 w 151"/>
                <a:gd name="T35" fmla="*/ 32 h 123"/>
                <a:gd name="T36" fmla="*/ 63 w 151"/>
                <a:gd name="T37" fmla="*/ 26 h 123"/>
                <a:gd name="T38" fmla="*/ 57 w 151"/>
                <a:gd name="T39" fmla="*/ 22 h 123"/>
                <a:gd name="T40" fmla="*/ 55 w 151"/>
                <a:gd name="T41" fmla="*/ 19 h 123"/>
                <a:gd name="T42" fmla="*/ 46 w 151"/>
                <a:gd name="T43" fmla="*/ 17 h 123"/>
                <a:gd name="T44" fmla="*/ 36 w 151"/>
                <a:gd name="T45" fmla="*/ 11 h 123"/>
                <a:gd name="T46" fmla="*/ 30 w 151"/>
                <a:gd name="T47" fmla="*/ 10 h 123"/>
                <a:gd name="T48" fmla="*/ 18 w 151"/>
                <a:gd name="T49" fmla="*/ 6 h 123"/>
                <a:gd name="T50" fmla="*/ 7 w 151"/>
                <a:gd name="T51" fmla="*/ 1 h 123"/>
                <a:gd name="T52" fmla="*/ 2 w 151"/>
                <a:gd name="T53" fmla="*/ 9 h 123"/>
                <a:gd name="T54" fmla="*/ 2 w 151"/>
                <a:gd name="T55" fmla="*/ 36 h 123"/>
                <a:gd name="T56" fmla="*/ 0 w 151"/>
                <a:gd name="T57" fmla="*/ 63 h 123"/>
                <a:gd name="T58" fmla="*/ 5 w 151"/>
                <a:gd name="T59" fmla="*/ 101 h 123"/>
                <a:gd name="T60" fmla="*/ 14 w 151"/>
                <a:gd name="T61" fmla="*/ 101 h 123"/>
                <a:gd name="T62" fmla="*/ 23 w 151"/>
                <a:gd name="T63" fmla="*/ 101 h 123"/>
                <a:gd name="T64" fmla="*/ 29 w 151"/>
                <a:gd name="T65" fmla="*/ 101 h 123"/>
                <a:gd name="T66" fmla="*/ 37 w 151"/>
                <a:gd name="T67" fmla="*/ 96 h 123"/>
                <a:gd name="T68" fmla="*/ 31 w 151"/>
                <a:gd name="T69" fmla="*/ 88 h 123"/>
                <a:gd name="T70" fmla="*/ 22 w 151"/>
                <a:gd name="T71" fmla="*/ 85 h 123"/>
                <a:gd name="T72" fmla="*/ 22 w 151"/>
                <a:gd name="T73" fmla="*/ 84 h 123"/>
                <a:gd name="T74" fmla="*/ 31 w 151"/>
                <a:gd name="T75" fmla="*/ 87 h 123"/>
                <a:gd name="T76" fmla="*/ 40 w 151"/>
                <a:gd name="T77" fmla="*/ 86 h 123"/>
                <a:gd name="T78" fmla="*/ 39 w 151"/>
                <a:gd name="T79" fmla="*/ 81 h 123"/>
                <a:gd name="T80" fmla="*/ 37 w 151"/>
                <a:gd name="T81" fmla="*/ 80 h 123"/>
                <a:gd name="T82" fmla="*/ 39 w 151"/>
                <a:gd name="T83" fmla="*/ 81 h 123"/>
                <a:gd name="T84" fmla="*/ 46 w 151"/>
                <a:gd name="T85" fmla="*/ 82 h 123"/>
                <a:gd name="T86" fmla="*/ 42 w 151"/>
                <a:gd name="T87" fmla="*/ 74 h 123"/>
                <a:gd name="T88" fmla="*/ 48 w 151"/>
                <a:gd name="T89" fmla="*/ 78 h 123"/>
                <a:gd name="T90" fmla="*/ 51 w 151"/>
                <a:gd name="T91" fmla="*/ 76 h 123"/>
                <a:gd name="T92" fmla="*/ 53 w 151"/>
                <a:gd name="T93" fmla="*/ 75 h 123"/>
                <a:gd name="T94" fmla="*/ 57 w 151"/>
                <a:gd name="T95" fmla="*/ 76 h 123"/>
                <a:gd name="T96" fmla="*/ 60 w 151"/>
                <a:gd name="T97" fmla="*/ 78 h 123"/>
                <a:gd name="T98" fmla="*/ 68 w 151"/>
                <a:gd name="T99" fmla="*/ 80 h 123"/>
                <a:gd name="T100" fmla="*/ 76 w 151"/>
                <a:gd name="T101" fmla="*/ 82 h 123"/>
                <a:gd name="T102" fmla="*/ 83 w 151"/>
                <a:gd name="T103" fmla="*/ 91 h 123"/>
                <a:gd name="T104" fmla="*/ 87 w 151"/>
                <a:gd name="T105" fmla="*/ 98 h 123"/>
                <a:gd name="T106" fmla="*/ 93 w 151"/>
                <a:gd name="T107" fmla="*/ 99 h 123"/>
                <a:gd name="T108" fmla="*/ 94 w 151"/>
                <a:gd name="T109" fmla="*/ 105 h 123"/>
                <a:gd name="T110" fmla="*/ 101 w 151"/>
                <a:gd name="T111" fmla="*/ 111 h 123"/>
                <a:gd name="T112" fmla="*/ 107 w 151"/>
                <a:gd name="T113" fmla="*/ 115 h 123"/>
                <a:gd name="T114" fmla="*/ 116 w 151"/>
                <a:gd name="T115" fmla="*/ 115 h 123"/>
                <a:gd name="T116" fmla="*/ 126 w 151"/>
                <a:gd name="T117" fmla="*/ 117 h 123"/>
                <a:gd name="T118" fmla="*/ 137 w 151"/>
                <a:gd name="T119" fmla="*/ 119 h 123"/>
                <a:gd name="T120" fmla="*/ 138 w 151"/>
                <a:gd name="T121" fmla="*/ 121 h 123"/>
                <a:gd name="T122" fmla="*/ 144 w 151"/>
                <a:gd name="T123" fmla="*/ 123 h 123"/>
                <a:gd name="T124" fmla="*/ 148 w 151"/>
                <a:gd name="T125"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 h="123">
                  <a:moveTo>
                    <a:pt x="148" y="117"/>
                  </a:moveTo>
                  <a:lnTo>
                    <a:pt x="145" y="116"/>
                  </a:lnTo>
                  <a:lnTo>
                    <a:pt x="142" y="115"/>
                  </a:lnTo>
                  <a:lnTo>
                    <a:pt x="139" y="114"/>
                  </a:lnTo>
                  <a:lnTo>
                    <a:pt x="138" y="114"/>
                  </a:lnTo>
                  <a:lnTo>
                    <a:pt x="136" y="113"/>
                  </a:lnTo>
                  <a:lnTo>
                    <a:pt x="135" y="110"/>
                  </a:lnTo>
                  <a:lnTo>
                    <a:pt x="137" y="109"/>
                  </a:lnTo>
                  <a:lnTo>
                    <a:pt x="138" y="109"/>
                  </a:lnTo>
                  <a:lnTo>
                    <a:pt x="138" y="107"/>
                  </a:lnTo>
                  <a:lnTo>
                    <a:pt x="135" y="107"/>
                  </a:lnTo>
                  <a:lnTo>
                    <a:pt x="133" y="107"/>
                  </a:lnTo>
                  <a:lnTo>
                    <a:pt x="130" y="107"/>
                  </a:lnTo>
                  <a:lnTo>
                    <a:pt x="127" y="105"/>
                  </a:lnTo>
                  <a:lnTo>
                    <a:pt x="127" y="102"/>
                  </a:lnTo>
                  <a:lnTo>
                    <a:pt x="128" y="100"/>
                  </a:lnTo>
                  <a:lnTo>
                    <a:pt x="125" y="98"/>
                  </a:lnTo>
                  <a:lnTo>
                    <a:pt x="121" y="98"/>
                  </a:lnTo>
                  <a:lnTo>
                    <a:pt x="118" y="99"/>
                  </a:lnTo>
                  <a:lnTo>
                    <a:pt x="115" y="96"/>
                  </a:lnTo>
                  <a:lnTo>
                    <a:pt x="115" y="94"/>
                  </a:lnTo>
                  <a:lnTo>
                    <a:pt x="111" y="92"/>
                  </a:lnTo>
                  <a:lnTo>
                    <a:pt x="111" y="88"/>
                  </a:lnTo>
                  <a:lnTo>
                    <a:pt x="110" y="85"/>
                  </a:lnTo>
                  <a:lnTo>
                    <a:pt x="110" y="84"/>
                  </a:lnTo>
                  <a:lnTo>
                    <a:pt x="108" y="83"/>
                  </a:lnTo>
                  <a:lnTo>
                    <a:pt x="107" y="82"/>
                  </a:lnTo>
                  <a:lnTo>
                    <a:pt x="105" y="81"/>
                  </a:lnTo>
                  <a:lnTo>
                    <a:pt x="99" y="75"/>
                  </a:lnTo>
                  <a:lnTo>
                    <a:pt x="96" y="74"/>
                  </a:lnTo>
                  <a:lnTo>
                    <a:pt x="95" y="71"/>
                  </a:lnTo>
                  <a:lnTo>
                    <a:pt x="94" y="68"/>
                  </a:lnTo>
                  <a:lnTo>
                    <a:pt x="92" y="65"/>
                  </a:lnTo>
                  <a:lnTo>
                    <a:pt x="92" y="63"/>
                  </a:lnTo>
                  <a:lnTo>
                    <a:pt x="95" y="63"/>
                  </a:lnTo>
                  <a:lnTo>
                    <a:pt x="98" y="63"/>
                  </a:lnTo>
                  <a:lnTo>
                    <a:pt x="101" y="63"/>
                  </a:lnTo>
                  <a:lnTo>
                    <a:pt x="104" y="63"/>
                  </a:lnTo>
                  <a:lnTo>
                    <a:pt x="105" y="60"/>
                  </a:lnTo>
                  <a:lnTo>
                    <a:pt x="105" y="57"/>
                  </a:lnTo>
                  <a:lnTo>
                    <a:pt x="102" y="54"/>
                  </a:lnTo>
                  <a:lnTo>
                    <a:pt x="100" y="52"/>
                  </a:lnTo>
                  <a:lnTo>
                    <a:pt x="97" y="50"/>
                  </a:lnTo>
                  <a:lnTo>
                    <a:pt x="94" y="52"/>
                  </a:lnTo>
                  <a:lnTo>
                    <a:pt x="92" y="49"/>
                  </a:lnTo>
                  <a:lnTo>
                    <a:pt x="90" y="48"/>
                  </a:lnTo>
                  <a:lnTo>
                    <a:pt x="87" y="47"/>
                  </a:lnTo>
                  <a:lnTo>
                    <a:pt x="84" y="45"/>
                  </a:lnTo>
                  <a:lnTo>
                    <a:pt x="77" y="43"/>
                  </a:lnTo>
                  <a:lnTo>
                    <a:pt x="74" y="43"/>
                  </a:lnTo>
                  <a:lnTo>
                    <a:pt x="74" y="40"/>
                  </a:lnTo>
                  <a:lnTo>
                    <a:pt x="74" y="37"/>
                  </a:lnTo>
                  <a:lnTo>
                    <a:pt x="74" y="35"/>
                  </a:lnTo>
                  <a:lnTo>
                    <a:pt x="71" y="32"/>
                  </a:lnTo>
                  <a:lnTo>
                    <a:pt x="69" y="29"/>
                  </a:lnTo>
                  <a:lnTo>
                    <a:pt x="66" y="27"/>
                  </a:lnTo>
                  <a:lnTo>
                    <a:pt x="63" y="26"/>
                  </a:lnTo>
                  <a:lnTo>
                    <a:pt x="63" y="26"/>
                  </a:lnTo>
                  <a:lnTo>
                    <a:pt x="60" y="23"/>
                  </a:lnTo>
                  <a:lnTo>
                    <a:pt x="57" y="22"/>
                  </a:lnTo>
                  <a:lnTo>
                    <a:pt x="57" y="22"/>
                  </a:lnTo>
                  <a:lnTo>
                    <a:pt x="56" y="21"/>
                  </a:lnTo>
                  <a:lnTo>
                    <a:pt x="55" y="19"/>
                  </a:lnTo>
                  <a:lnTo>
                    <a:pt x="53" y="18"/>
                  </a:lnTo>
                  <a:lnTo>
                    <a:pt x="49" y="18"/>
                  </a:lnTo>
                  <a:lnTo>
                    <a:pt x="46" y="17"/>
                  </a:lnTo>
                  <a:lnTo>
                    <a:pt x="43" y="15"/>
                  </a:lnTo>
                  <a:lnTo>
                    <a:pt x="40" y="13"/>
                  </a:lnTo>
                  <a:lnTo>
                    <a:pt x="36" y="11"/>
                  </a:lnTo>
                  <a:lnTo>
                    <a:pt x="35" y="11"/>
                  </a:lnTo>
                  <a:lnTo>
                    <a:pt x="33" y="11"/>
                  </a:lnTo>
                  <a:lnTo>
                    <a:pt x="30" y="10"/>
                  </a:lnTo>
                  <a:lnTo>
                    <a:pt x="24" y="8"/>
                  </a:lnTo>
                  <a:lnTo>
                    <a:pt x="21" y="7"/>
                  </a:lnTo>
                  <a:lnTo>
                    <a:pt x="18" y="6"/>
                  </a:lnTo>
                  <a:lnTo>
                    <a:pt x="12" y="4"/>
                  </a:lnTo>
                  <a:lnTo>
                    <a:pt x="9" y="2"/>
                  </a:lnTo>
                  <a:lnTo>
                    <a:pt x="7" y="1"/>
                  </a:lnTo>
                  <a:lnTo>
                    <a:pt x="4" y="0"/>
                  </a:lnTo>
                  <a:lnTo>
                    <a:pt x="2" y="0"/>
                  </a:lnTo>
                  <a:lnTo>
                    <a:pt x="2" y="9"/>
                  </a:lnTo>
                  <a:lnTo>
                    <a:pt x="2" y="24"/>
                  </a:lnTo>
                  <a:lnTo>
                    <a:pt x="2" y="30"/>
                  </a:lnTo>
                  <a:lnTo>
                    <a:pt x="2" y="36"/>
                  </a:lnTo>
                  <a:lnTo>
                    <a:pt x="2" y="57"/>
                  </a:lnTo>
                  <a:lnTo>
                    <a:pt x="1" y="59"/>
                  </a:lnTo>
                  <a:lnTo>
                    <a:pt x="0" y="63"/>
                  </a:lnTo>
                  <a:lnTo>
                    <a:pt x="2" y="65"/>
                  </a:lnTo>
                  <a:lnTo>
                    <a:pt x="2" y="100"/>
                  </a:lnTo>
                  <a:lnTo>
                    <a:pt x="5" y="101"/>
                  </a:lnTo>
                  <a:lnTo>
                    <a:pt x="8" y="100"/>
                  </a:lnTo>
                  <a:lnTo>
                    <a:pt x="11" y="101"/>
                  </a:lnTo>
                  <a:lnTo>
                    <a:pt x="14" y="101"/>
                  </a:lnTo>
                  <a:lnTo>
                    <a:pt x="18" y="101"/>
                  </a:lnTo>
                  <a:lnTo>
                    <a:pt x="20" y="100"/>
                  </a:lnTo>
                  <a:lnTo>
                    <a:pt x="23" y="101"/>
                  </a:lnTo>
                  <a:lnTo>
                    <a:pt x="26" y="103"/>
                  </a:lnTo>
                  <a:lnTo>
                    <a:pt x="26" y="103"/>
                  </a:lnTo>
                  <a:lnTo>
                    <a:pt x="29" y="101"/>
                  </a:lnTo>
                  <a:lnTo>
                    <a:pt x="32" y="99"/>
                  </a:lnTo>
                  <a:lnTo>
                    <a:pt x="35" y="98"/>
                  </a:lnTo>
                  <a:lnTo>
                    <a:pt x="37" y="96"/>
                  </a:lnTo>
                  <a:lnTo>
                    <a:pt x="36" y="93"/>
                  </a:lnTo>
                  <a:lnTo>
                    <a:pt x="33" y="89"/>
                  </a:lnTo>
                  <a:lnTo>
                    <a:pt x="31" y="88"/>
                  </a:lnTo>
                  <a:lnTo>
                    <a:pt x="28" y="87"/>
                  </a:lnTo>
                  <a:lnTo>
                    <a:pt x="25" y="87"/>
                  </a:lnTo>
                  <a:lnTo>
                    <a:pt x="22" y="85"/>
                  </a:lnTo>
                  <a:lnTo>
                    <a:pt x="19" y="85"/>
                  </a:lnTo>
                  <a:lnTo>
                    <a:pt x="19" y="85"/>
                  </a:lnTo>
                  <a:lnTo>
                    <a:pt x="22" y="84"/>
                  </a:lnTo>
                  <a:lnTo>
                    <a:pt x="24" y="87"/>
                  </a:lnTo>
                  <a:lnTo>
                    <a:pt x="28" y="86"/>
                  </a:lnTo>
                  <a:lnTo>
                    <a:pt x="31" y="87"/>
                  </a:lnTo>
                  <a:lnTo>
                    <a:pt x="33" y="87"/>
                  </a:lnTo>
                  <a:lnTo>
                    <a:pt x="36" y="86"/>
                  </a:lnTo>
                  <a:lnTo>
                    <a:pt x="40" y="86"/>
                  </a:lnTo>
                  <a:lnTo>
                    <a:pt x="41" y="84"/>
                  </a:lnTo>
                  <a:lnTo>
                    <a:pt x="39" y="81"/>
                  </a:lnTo>
                  <a:lnTo>
                    <a:pt x="39" y="81"/>
                  </a:lnTo>
                  <a:lnTo>
                    <a:pt x="37" y="81"/>
                  </a:lnTo>
                  <a:lnTo>
                    <a:pt x="37" y="81"/>
                  </a:lnTo>
                  <a:lnTo>
                    <a:pt x="37" y="80"/>
                  </a:lnTo>
                  <a:lnTo>
                    <a:pt x="39" y="81"/>
                  </a:lnTo>
                  <a:lnTo>
                    <a:pt x="39" y="81"/>
                  </a:lnTo>
                  <a:lnTo>
                    <a:pt x="39" y="81"/>
                  </a:lnTo>
                  <a:lnTo>
                    <a:pt x="41" y="82"/>
                  </a:lnTo>
                  <a:lnTo>
                    <a:pt x="44" y="82"/>
                  </a:lnTo>
                  <a:lnTo>
                    <a:pt x="46" y="82"/>
                  </a:lnTo>
                  <a:lnTo>
                    <a:pt x="45" y="79"/>
                  </a:lnTo>
                  <a:lnTo>
                    <a:pt x="44" y="76"/>
                  </a:lnTo>
                  <a:lnTo>
                    <a:pt x="42" y="74"/>
                  </a:lnTo>
                  <a:lnTo>
                    <a:pt x="42" y="74"/>
                  </a:lnTo>
                  <a:lnTo>
                    <a:pt x="45" y="77"/>
                  </a:lnTo>
                  <a:lnTo>
                    <a:pt x="48" y="78"/>
                  </a:lnTo>
                  <a:lnTo>
                    <a:pt x="50" y="78"/>
                  </a:lnTo>
                  <a:lnTo>
                    <a:pt x="51" y="78"/>
                  </a:lnTo>
                  <a:lnTo>
                    <a:pt x="51" y="76"/>
                  </a:lnTo>
                  <a:lnTo>
                    <a:pt x="53" y="77"/>
                  </a:lnTo>
                  <a:lnTo>
                    <a:pt x="54" y="77"/>
                  </a:lnTo>
                  <a:lnTo>
                    <a:pt x="53" y="75"/>
                  </a:lnTo>
                  <a:lnTo>
                    <a:pt x="55" y="75"/>
                  </a:lnTo>
                  <a:lnTo>
                    <a:pt x="57" y="76"/>
                  </a:lnTo>
                  <a:lnTo>
                    <a:pt x="57" y="76"/>
                  </a:lnTo>
                  <a:lnTo>
                    <a:pt x="58" y="77"/>
                  </a:lnTo>
                  <a:lnTo>
                    <a:pt x="60" y="76"/>
                  </a:lnTo>
                  <a:lnTo>
                    <a:pt x="60" y="78"/>
                  </a:lnTo>
                  <a:lnTo>
                    <a:pt x="62" y="79"/>
                  </a:lnTo>
                  <a:lnTo>
                    <a:pt x="65" y="79"/>
                  </a:lnTo>
                  <a:lnTo>
                    <a:pt x="68" y="80"/>
                  </a:lnTo>
                  <a:lnTo>
                    <a:pt x="70" y="81"/>
                  </a:lnTo>
                  <a:lnTo>
                    <a:pt x="73" y="81"/>
                  </a:lnTo>
                  <a:lnTo>
                    <a:pt x="76" y="82"/>
                  </a:lnTo>
                  <a:lnTo>
                    <a:pt x="79" y="85"/>
                  </a:lnTo>
                  <a:lnTo>
                    <a:pt x="82" y="87"/>
                  </a:lnTo>
                  <a:lnTo>
                    <a:pt x="83" y="91"/>
                  </a:lnTo>
                  <a:lnTo>
                    <a:pt x="84" y="92"/>
                  </a:lnTo>
                  <a:lnTo>
                    <a:pt x="86" y="95"/>
                  </a:lnTo>
                  <a:lnTo>
                    <a:pt x="87" y="98"/>
                  </a:lnTo>
                  <a:lnTo>
                    <a:pt x="90" y="99"/>
                  </a:lnTo>
                  <a:lnTo>
                    <a:pt x="92" y="98"/>
                  </a:lnTo>
                  <a:lnTo>
                    <a:pt x="93" y="99"/>
                  </a:lnTo>
                  <a:lnTo>
                    <a:pt x="91" y="102"/>
                  </a:lnTo>
                  <a:lnTo>
                    <a:pt x="94" y="104"/>
                  </a:lnTo>
                  <a:lnTo>
                    <a:pt x="94" y="105"/>
                  </a:lnTo>
                  <a:lnTo>
                    <a:pt x="97" y="106"/>
                  </a:lnTo>
                  <a:lnTo>
                    <a:pt x="100" y="109"/>
                  </a:lnTo>
                  <a:lnTo>
                    <a:pt x="101" y="111"/>
                  </a:lnTo>
                  <a:lnTo>
                    <a:pt x="103" y="113"/>
                  </a:lnTo>
                  <a:lnTo>
                    <a:pt x="105" y="113"/>
                  </a:lnTo>
                  <a:lnTo>
                    <a:pt x="107" y="115"/>
                  </a:lnTo>
                  <a:lnTo>
                    <a:pt x="110" y="114"/>
                  </a:lnTo>
                  <a:lnTo>
                    <a:pt x="113" y="115"/>
                  </a:lnTo>
                  <a:lnTo>
                    <a:pt x="116" y="115"/>
                  </a:lnTo>
                  <a:lnTo>
                    <a:pt x="119" y="115"/>
                  </a:lnTo>
                  <a:lnTo>
                    <a:pt x="122" y="117"/>
                  </a:lnTo>
                  <a:lnTo>
                    <a:pt x="126" y="117"/>
                  </a:lnTo>
                  <a:lnTo>
                    <a:pt x="131" y="118"/>
                  </a:lnTo>
                  <a:lnTo>
                    <a:pt x="134" y="118"/>
                  </a:lnTo>
                  <a:lnTo>
                    <a:pt x="137" y="119"/>
                  </a:lnTo>
                  <a:lnTo>
                    <a:pt x="138" y="119"/>
                  </a:lnTo>
                  <a:lnTo>
                    <a:pt x="139" y="120"/>
                  </a:lnTo>
                  <a:lnTo>
                    <a:pt x="138" y="121"/>
                  </a:lnTo>
                  <a:lnTo>
                    <a:pt x="138" y="121"/>
                  </a:lnTo>
                  <a:lnTo>
                    <a:pt x="141" y="123"/>
                  </a:lnTo>
                  <a:lnTo>
                    <a:pt x="144" y="123"/>
                  </a:lnTo>
                  <a:lnTo>
                    <a:pt x="147" y="122"/>
                  </a:lnTo>
                  <a:lnTo>
                    <a:pt x="145" y="119"/>
                  </a:lnTo>
                  <a:lnTo>
                    <a:pt x="148" y="118"/>
                  </a:lnTo>
                  <a:lnTo>
                    <a:pt x="151" y="117"/>
                  </a:lnTo>
                  <a:lnTo>
                    <a:pt x="148" y="117"/>
                  </a:lnTo>
                  <a:close/>
                </a:path>
              </a:pathLst>
            </a:custGeom>
            <a:solidFill>
              <a:srgbClr val="E4002B"/>
            </a:solidFill>
            <a:ln w="3175" cap="rnd" cmpd="sng">
              <a:noFill/>
              <a:prstDash val="solid"/>
              <a:round/>
              <a:headEnd/>
              <a:tailEnd/>
            </a:ln>
          </p:spPr>
          <p:txBody>
            <a:bodyPr/>
            <a:lstStyle/>
            <a:p>
              <a:endParaRPr lang="en-US" dirty="0"/>
            </a:p>
          </p:txBody>
        </p:sp>
      </p:grpSp>
      <p:sp>
        <p:nvSpPr>
          <p:cNvPr id="41" name="TextBox 40">
            <a:extLst>
              <a:ext uri="{FF2B5EF4-FFF2-40B4-BE49-F238E27FC236}">
                <a16:creationId xmlns:a16="http://schemas.microsoft.com/office/drawing/2014/main" id="{DF758087-B817-D211-D7E8-563BE664E571}"/>
              </a:ext>
            </a:extLst>
          </p:cNvPr>
          <p:cNvSpPr txBox="1"/>
          <p:nvPr/>
        </p:nvSpPr>
        <p:spPr>
          <a:xfrm>
            <a:off x="1730845" y="331764"/>
            <a:ext cx="2168158" cy="584775"/>
          </a:xfrm>
          <a:prstGeom prst="rect">
            <a:avLst/>
          </a:prstGeom>
          <a:noFill/>
        </p:spPr>
        <p:txBody>
          <a:bodyPr wrap="none" rtlCol="0">
            <a:spAutoFit/>
          </a:bodyPr>
          <a:lstStyle/>
          <a:p>
            <a:r>
              <a:rPr lang="en-US" sz="3200" b="1" spc="100" dirty="0">
                <a:solidFill>
                  <a:srgbClr val="1D4F91"/>
                </a:solidFill>
                <a:ea typeface="Cambria" charset="0"/>
                <a:cs typeface="Cambria" charset="0"/>
              </a:rPr>
              <a:t>High Arctic</a:t>
            </a:r>
          </a:p>
        </p:txBody>
      </p:sp>
      <p:sp>
        <p:nvSpPr>
          <p:cNvPr id="45" name="TextBox 44">
            <a:extLst>
              <a:ext uri="{FF2B5EF4-FFF2-40B4-BE49-F238E27FC236}">
                <a16:creationId xmlns:a16="http://schemas.microsoft.com/office/drawing/2014/main" id="{D9B26BC1-345F-B816-09C8-6CFF8798E63D}"/>
              </a:ext>
            </a:extLst>
          </p:cNvPr>
          <p:cNvSpPr txBox="1"/>
          <p:nvPr/>
        </p:nvSpPr>
        <p:spPr>
          <a:xfrm>
            <a:off x="3941990" y="427171"/>
            <a:ext cx="6067684" cy="461665"/>
          </a:xfrm>
          <a:prstGeom prst="rect">
            <a:avLst/>
          </a:prstGeom>
          <a:noFill/>
        </p:spPr>
        <p:txBody>
          <a:bodyPr wrap="square" rtlCol="0">
            <a:spAutoFit/>
          </a:bodyPr>
          <a:lstStyle/>
          <a:p>
            <a:pPr algn="ctr"/>
            <a:r>
              <a:rPr lang="en-US" sz="2400" b="1" spc="300" dirty="0">
                <a:solidFill>
                  <a:srgbClr val="E4002B"/>
                </a:solidFill>
                <a:ea typeface="Cambria" charset="0"/>
                <a:cs typeface="Cambria" charset="0"/>
              </a:rPr>
              <a:t>Remote Operations Specialist</a:t>
            </a:r>
          </a:p>
        </p:txBody>
      </p:sp>
      <p:cxnSp>
        <p:nvCxnSpPr>
          <p:cNvPr id="46" name="Straight Connector 45">
            <a:extLst>
              <a:ext uri="{FF2B5EF4-FFF2-40B4-BE49-F238E27FC236}">
                <a16:creationId xmlns:a16="http://schemas.microsoft.com/office/drawing/2014/main" id="{F36C16E8-5080-4197-A9C3-2D6C51A00431}"/>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FA45F1B-C13E-A94E-8655-47D422843192}"/>
              </a:ext>
            </a:extLst>
          </p:cNvPr>
          <p:cNvSpPr/>
          <p:nvPr/>
        </p:nvSpPr>
        <p:spPr>
          <a:xfrm>
            <a:off x="4862825" y="1294685"/>
            <a:ext cx="6757589" cy="31886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Specialist</a:t>
            </a: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 in PNG drilling operations and logistics</a:t>
            </a:r>
            <a:r>
              <a:rPr kumimoji="0" lang="en-US" sz="2400" b="1" i="0" u="none" strike="noStrike" kern="1200" cap="none" spc="300" normalizeH="0" baseline="0" noProof="0" dirty="0">
                <a:ln>
                  <a:noFill/>
                </a:ln>
                <a:solidFill>
                  <a:prstClr val="black"/>
                </a:solidFill>
                <a:effectLst/>
                <a:uLnTx/>
                <a:uFillTx/>
                <a:latin typeface="Calibri" panose="020F0502020204030204" pitchFamily="34" charset="0"/>
                <a:ea typeface="Cambria" charset="0"/>
                <a:cs typeface="Calibri" panose="020F0502020204030204" pitchFamily="34" charset="0"/>
              </a:rPr>
              <a:t>  </a:t>
            </a:r>
          </a:p>
          <a:p>
            <a:r>
              <a:rPr lang="en-US" b="1" dirty="0">
                <a:solidFill>
                  <a:schemeClr val="tx1">
                    <a:lumMod val="75000"/>
                    <a:lumOff val="25000"/>
                  </a:schemeClr>
                </a:solidFill>
                <a:latin typeface="+mj-lt"/>
                <a:ea typeface="Arial" charset="0"/>
                <a:cs typeface="Arial" charset="0"/>
              </a:rPr>
              <a:t> </a:t>
            </a:r>
          </a:p>
          <a:p>
            <a:pPr marL="285750" indent="-285750">
              <a:lnSpc>
                <a:spcPct val="150000"/>
              </a:lnSpc>
              <a:buFont typeface="Wingdings" panose="05000000000000000000" pitchFamily="2" charset="2"/>
              <a:buChar char="§"/>
            </a:pPr>
            <a:r>
              <a:rPr lang="en-US" dirty="0">
                <a:solidFill>
                  <a:schemeClr val="tx1">
                    <a:lumMod val="75000"/>
                    <a:lumOff val="25000"/>
                  </a:schemeClr>
                </a:solidFill>
                <a:latin typeface="+mj-lt"/>
                <a:ea typeface="Arial" charset="0"/>
                <a:cs typeface="Arial" charset="0"/>
              </a:rPr>
              <a:t>18 Years continuous operations in PNG</a:t>
            </a:r>
          </a:p>
          <a:p>
            <a:pPr marL="285750" indent="-285750">
              <a:lnSpc>
                <a:spcPct val="150000"/>
              </a:lnSpc>
              <a:buFont typeface="Wingdings" panose="05000000000000000000" pitchFamily="2" charset="2"/>
              <a:buChar char="§"/>
            </a:pPr>
            <a:r>
              <a:rPr lang="en-US" dirty="0">
                <a:solidFill>
                  <a:schemeClr val="tx1">
                    <a:lumMod val="75000"/>
                    <a:lumOff val="25000"/>
                  </a:schemeClr>
                </a:solidFill>
                <a:latin typeface="+mj-lt"/>
                <a:ea typeface="Arial" charset="0"/>
                <a:cs typeface="Arial" charset="0"/>
              </a:rPr>
              <a:t>Drilling, remote equipment rentals &amp; fire safety</a:t>
            </a:r>
          </a:p>
          <a:p>
            <a:pPr marL="285750" indent="-285750">
              <a:lnSpc>
                <a:spcPct val="150000"/>
              </a:lnSpc>
              <a:buFont typeface="Wingdings" panose="05000000000000000000" pitchFamily="2" charset="2"/>
              <a:buChar char="§"/>
            </a:pPr>
            <a:r>
              <a:rPr lang="en-US" dirty="0">
                <a:solidFill>
                  <a:schemeClr val="tx1">
                    <a:lumMod val="75000"/>
                    <a:lumOff val="25000"/>
                  </a:schemeClr>
                </a:solidFill>
                <a:latin typeface="+mj-lt"/>
                <a:ea typeface="Arial" charset="0"/>
                <a:cs typeface="Arial" charset="0"/>
              </a:rPr>
              <a:t>Provision of manpower, personnel and training &amp; development</a:t>
            </a:r>
          </a:p>
          <a:p>
            <a:pPr marL="285750" indent="-285750">
              <a:lnSpc>
                <a:spcPct val="150000"/>
              </a:lnSpc>
              <a:buFont typeface="Wingdings" panose="05000000000000000000" pitchFamily="2" charset="2"/>
              <a:buChar char="§"/>
            </a:pPr>
            <a:r>
              <a:rPr lang="en-US" dirty="0">
                <a:solidFill>
                  <a:schemeClr val="tx1">
                    <a:lumMod val="75000"/>
                    <a:lumOff val="25000"/>
                  </a:schemeClr>
                </a:solidFill>
                <a:latin typeface="+mj-lt"/>
                <a:ea typeface="Arial" charset="0"/>
                <a:cs typeface="Arial" charset="0"/>
              </a:rPr>
              <a:t>Global pace setter in quality outcomes</a:t>
            </a:r>
          </a:p>
          <a:p>
            <a:pPr marL="285750" indent="-285750">
              <a:lnSpc>
                <a:spcPct val="150000"/>
              </a:lnSpc>
              <a:buFont typeface="Wingdings" panose="05000000000000000000" pitchFamily="2" charset="2"/>
              <a:buChar char="§"/>
            </a:pPr>
            <a:r>
              <a:rPr lang="en-US" dirty="0">
                <a:solidFill>
                  <a:schemeClr val="tx1">
                    <a:lumMod val="75000"/>
                    <a:lumOff val="25000"/>
                  </a:schemeClr>
                </a:solidFill>
                <a:latin typeface="+mj-lt"/>
                <a:ea typeface="Arial" charset="0"/>
                <a:cs typeface="Arial" charset="0"/>
              </a:rPr>
              <a:t>World-leading safety performance - zero TRIF for nine years</a:t>
            </a:r>
          </a:p>
          <a:p>
            <a:pPr marL="285750" indent="-285750">
              <a:lnSpc>
                <a:spcPct val="150000"/>
              </a:lnSpc>
              <a:buFont typeface="Wingdings" panose="05000000000000000000" pitchFamily="2" charset="2"/>
              <a:buChar char="§"/>
            </a:pPr>
            <a:r>
              <a:rPr lang="en-US" dirty="0">
                <a:solidFill>
                  <a:schemeClr val="tx1">
                    <a:lumMod val="75000"/>
                    <a:lumOff val="25000"/>
                  </a:schemeClr>
                </a:solidFill>
                <a:latin typeface="+mj-lt"/>
                <a:ea typeface="Arial" charset="0"/>
                <a:cs typeface="Arial" charset="0"/>
              </a:rPr>
              <a:t>Listed on the Toronto Venture Stock Exchange TSXV:HOH</a:t>
            </a:r>
          </a:p>
        </p:txBody>
      </p:sp>
      <p:sp>
        <p:nvSpPr>
          <p:cNvPr id="52" name="object 7">
            <a:extLst>
              <a:ext uri="{FF2B5EF4-FFF2-40B4-BE49-F238E27FC236}">
                <a16:creationId xmlns:a16="http://schemas.microsoft.com/office/drawing/2014/main" id="{7771CADD-563B-DA2A-1E05-AE5C1B2B2AB1}"/>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2</a:t>
            </a:fld>
            <a:endParaRPr sz="1200" dirty="0">
              <a:solidFill>
                <a:srgbClr val="FF0000"/>
              </a:solidFill>
              <a:latin typeface="Calibri"/>
              <a:cs typeface="Calibri"/>
            </a:endParaRPr>
          </a:p>
        </p:txBody>
      </p:sp>
      <p:pic>
        <p:nvPicPr>
          <p:cNvPr id="49" name="Picture 48">
            <a:extLst>
              <a:ext uri="{FF2B5EF4-FFF2-40B4-BE49-F238E27FC236}">
                <a16:creationId xmlns:a16="http://schemas.microsoft.com/office/drawing/2014/main" id="{061B9085-03C5-71FA-2941-801949833B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4222" y="4870966"/>
            <a:ext cx="1620000" cy="1512000"/>
          </a:xfrm>
          <a:prstGeom prst="ellipse">
            <a:avLst/>
          </a:prstGeom>
        </p:spPr>
      </p:pic>
      <p:pic>
        <p:nvPicPr>
          <p:cNvPr id="50" name="Picture 49">
            <a:extLst>
              <a:ext uri="{FF2B5EF4-FFF2-40B4-BE49-F238E27FC236}">
                <a16:creationId xmlns:a16="http://schemas.microsoft.com/office/drawing/2014/main" id="{02A78696-7896-44D1-AAED-13CA64C5F1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55832" y="4900566"/>
            <a:ext cx="1620000" cy="1512000"/>
          </a:xfrm>
          <a:prstGeom prst="ellipse">
            <a:avLst/>
          </a:prstGeom>
        </p:spPr>
      </p:pic>
      <p:pic>
        <p:nvPicPr>
          <p:cNvPr id="51" name="Picture 50">
            <a:extLst>
              <a:ext uri="{FF2B5EF4-FFF2-40B4-BE49-F238E27FC236}">
                <a16:creationId xmlns:a16="http://schemas.microsoft.com/office/drawing/2014/main" id="{F7FC7A1E-D963-2337-A28A-D34CCB11EF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57442" y="4870966"/>
            <a:ext cx="1620000" cy="1512000"/>
          </a:xfrm>
          <a:prstGeom prst="ellipse">
            <a:avLst/>
          </a:prstGeom>
        </p:spPr>
      </p:pic>
      <p:pic>
        <p:nvPicPr>
          <p:cNvPr id="53" name="Picture 52">
            <a:extLst>
              <a:ext uri="{FF2B5EF4-FFF2-40B4-BE49-F238E27FC236}">
                <a16:creationId xmlns:a16="http://schemas.microsoft.com/office/drawing/2014/main" id="{A8775FEC-D710-2BAE-FD6B-E886BF621B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59052" y="4805289"/>
            <a:ext cx="1620000" cy="1512000"/>
          </a:xfrm>
          <a:prstGeom prst="ellipse">
            <a:avLst/>
          </a:prstGeom>
        </p:spPr>
      </p:pic>
      <p:pic>
        <p:nvPicPr>
          <p:cNvPr id="54" name="Picture 3">
            <a:extLst>
              <a:ext uri="{FF2B5EF4-FFF2-40B4-BE49-F238E27FC236}">
                <a16:creationId xmlns:a16="http://schemas.microsoft.com/office/drawing/2014/main" id="{E7A34293-7869-576D-3375-69CD83C2908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52612" y="4870966"/>
            <a:ext cx="1620000" cy="1512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494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7">
            <a:extLst>
              <a:ext uri="{FF2B5EF4-FFF2-40B4-BE49-F238E27FC236}">
                <a16:creationId xmlns:a16="http://schemas.microsoft.com/office/drawing/2014/main" id="{09E97C2F-2D65-FB42-24D5-71D2D923E2D9}"/>
              </a:ext>
            </a:extLst>
          </p:cNvPr>
          <p:cNvSpPr txBox="1">
            <a:spLocks/>
          </p:cNvSpPr>
          <p:nvPr/>
        </p:nvSpPr>
        <p:spPr>
          <a:xfrm>
            <a:off x="11493645" y="6307820"/>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3</a:t>
            </a:fld>
            <a:endParaRPr sz="1200" dirty="0">
              <a:solidFill>
                <a:srgbClr val="FF0000"/>
              </a:solidFill>
              <a:latin typeface="Calibri"/>
              <a:cs typeface="Calibri"/>
            </a:endParaRPr>
          </a:p>
        </p:txBody>
      </p:sp>
      <p:pic>
        <p:nvPicPr>
          <p:cNvPr id="50" name="Picture 49">
            <a:extLst>
              <a:ext uri="{FF2B5EF4-FFF2-40B4-BE49-F238E27FC236}">
                <a16:creationId xmlns:a16="http://schemas.microsoft.com/office/drawing/2014/main" id="{0257D14C-A106-C06D-10DF-2907E50B65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5072" y="1297686"/>
            <a:ext cx="5306759" cy="5211723"/>
          </a:xfrm>
          <a:prstGeom prst="rect">
            <a:avLst/>
          </a:prstGeom>
        </p:spPr>
      </p:pic>
      <p:sp>
        <p:nvSpPr>
          <p:cNvPr id="51" name="Rectangle 50">
            <a:extLst>
              <a:ext uri="{FF2B5EF4-FFF2-40B4-BE49-F238E27FC236}">
                <a16:creationId xmlns:a16="http://schemas.microsoft.com/office/drawing/2014/main" id="{90D4C6A2-18C9-6780-4D6F-2C06AD55F6AA}"/>
              </a:ext>
            </a:extLst>
          </p:cNvPr>
          <p:cNvSpPr/>
          <p:nvPr/>
        </p:nvSpPr>
        <p:spPr>
          <a:xfrm>
            <a:off x="5627689" y="4320763"/>
            <a:ext cx="6390212" cy="2221121"/>
          </a:xfrm>
          <a:prstGeom prst="rect">
            <a:avLst/>
          </a:prstGeom>
        </p:spPr>
        <p:txBody>
          <a:bodyPr wrap="square">
            <a:spAutoFit/>
          </a:bodyPr>
          <a:lstStyle/>
          <a:p>
            <a:pPr marL="171450" marR="0" lvl="0" indent="-171450" algn="just" defTabSz="914400" rtl="0" eaLnBrk="1" fontAlgn="auto" latinLnBrk="0" hangingPunct="1">
              <a:lnSpc>
                <a:spcPct val="100000"/>
              </a:lnSpc>
              <a:spcBef>
                <a:spcPts val="0"/>
              </a:spcBef>
              <a:spcAft>
                <a:spcPts val="400"/>
              </a:spcAft>
              <a:buClrTx/>
              <a:buSzTx/>
              <a:buFont typeface="Arial"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Rig 103 </a:t>
            </a:r>
            <a:endParaRPr kumimoji="0" lang="en-US" sz="2000" b="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endParaRPr>
          </a:p>
          <a:p>
            <a:pPr marL="628650" lvl="1" indent="-171450" algn="just">
              <a:spcAft>
                <a:spcPts val="400"/>
              </a:spcAft>
              <a:buFont typeface="Arial" charset="0"/>
              <a:buChar char="•"/>
              <a:defRPr/>
            </a:pPr>
            <a:r>
              <a:rPr lang="en-US" sz="2000" dirty="0">
                <a:solidFill>
                  <a:srgbClr val="000000">
                    <a:lumMod val="75000"/>
                    <a:lumOff val="25000"/>
                  </a:srgbClr>
                </a:solidFill>
                <a:latin typeface="Calibri Light" panose="020F0302020204030204"/>
                <a:ea typeface="Arial" charset="0"/>
                <a:cs typeface="Arial" charset="0"/>
              </a:rPr>
              <a:t>Tier – 1, 1500 HP, 750,000 </a:t>
            </a:r>
            <a:r>
              <a:rPr lang="en-US" sz="2000" dirty="0" err="1">
                <a:solidFill>
                  <a:srgbClr val="000000">
                    <a:lumMod val="75000"/>
                    <a:lumOff val="25000"/>
                  </a:srgbClr>
                </a:solidFill>
                <a:latin typeface="Calibri Light" panose="020F0302020204030204"/>
                <a:ea typeface="Arial" charset="0"/>
                <a:cs typeface="Arial" charset="0"/>
              </a:rPr>
              <a:t>lbs</a:t>
            </a:r>
            <a:r>
              <a:rPr lang="en-US" sz="2000" dirty="0">
                <a:solidFill>
                  <a:srgbClr val="000000">
                    <a:lumMod val="75000"/>
                    <a:lumOff val="25000"/>
                  </a:srgbClr>
                </a:solidFill>
                <a:latin typeface="Calibri Light" panose="020F0302020204030204"/>
                <a:ea typeface="Arial" charset="0"/>
                <a:cs typeface="Arial" charset="0"/>
              </a:rPr>
              <a:t> </a:t>
            </a:r>
            <a:r>
              <a:rPr lang="en-US" sz="2000" dirty="0" err="1">
                <a:solidFill>
                  <a:srgbClr val="000000">
                    <a:lumMod val="75000"/>
                    <a:lumOff val="25000"/>
                  </a:srgbClr>
                </a:solidFill>
                <a:latin typeface="Calibri Light" panose="020F0302020204030204"/>
                <a:ea typeface="Arial" charset="0"/>
                <a:cs typeface="Arial" charset="0"/>
              </a:rPr>
              <a:t>hookload</a:t>
            </a:r>
            <a:endParaRPr lang="en-US" sz="2000" dirty="0">
              <a:solidFill>
                <a:srgbClr val="000000">
                  <a:lumMod val="75000"/>
                  <a:lumOff val="25000"/>
                </a:srgbClr>
              </a:solidFill>
              <a:latin typeface="Calibri Light" panose="020F0302020204030204"/>
              <a:ea typeface="Arial" charset="0"/>
              <a:cs typeface="Arial" charset="0"/>
            </a:endParaRPr>
          </a:p>
          <a:p>
            <a:pPr marL="628650" lvl="1" indent="-171450" algn="just">
              <a:spcAft>
                <a:spcPts val="400"/>
              </a:spcAft>
              <a:buFont typeface="Arial" charset="0"/>
              <a:buChar char="•"/>
              <a:defRPr/>
            </a:pPr>
            <a:r>
              <a:rPr lang="en-US" sz="2000" dirty="0">
                <a:solidFill>
                  <a:srgbClr val="000000">
                    <a:lumMod val="75000"/>
                    <a:lumOff val="25000"/>
                  </a:srgbClr>
                </a:solidFill>
                <a:latin typeface="Calibri Light" panose="020F0302020204030204"/>
                <a:ea typeface="Arial" charset="0"/>
                <a:cs typeface="Arial" charset="0"/>
              </a:rPr>
              <a:t>Road and heavy helicopter only</a:t>
            </a:r>
          </a:p>
          <a:p>
            <a:pPr marL="628650" lvl="1" indent="-171450" algn="just">
              <a:spcAft>
                <a:spcPts val="1000"/>
              </a:spcAft>
              <a:buFont typeface="Arial" charset="0"/>
              <a:buChar char="•"/>
              <a:defRPr/>
            </a:pPr>
            <a:r>
              <a:rPr lang="en-US" sz="2000" dirty="0">
                <a:solidFill>
                  <a:srgbClr val="000000">
                    <a:lumMod val="75000"/>
                    <a:lumOff val="25000"/>
                  </a:srgbClr>
                </a:solidFill>
                <a:latin typeface="Calibri Light" panose="020F0302020204030204"/>
                <a:ea typeface="Arial" charset="0"/>
                <a:cs typeface="Arial" charset="0"/>
              </a:rPr>
              <a:t>Proven efficient appraisal and development rigs</a:t>
            </a:r>
          </a:p>
          <a:p>
            <a:pPr algn="just">
              <a:spcAft>
                <a:spcPts val="600"/>
              </a:spcAft>
              <a:defRPr/>
            </a:pPr>
            <a:r>
              <a:rPr lang="en-US" sz="2000" dirty="0">
                <a:solidFill>
                  <a:srgbClr val="000000">
                    <a:lumMod val="75000"/>
                    <a:lumOff val="25000"/>
                  </a:srgbClr>
                </a:solidFill>
                <a:latin typeface="Calibri Light" panose="020F0302020204030204"/>
                <a:ea typeface="Arial" charset="0"/>
                <a:cs typeface="Arial" charset="0"/>
              </a:rPr>
              <a:t>“Leapfrog” rig designs substantially improve time between completion of drilling activity and start of the next well.</a:t>
            </a:r>
          </a:p>
        </p:txBody>
      </p:sp>
      <p:sp>
        <p:nvSpPr>
          <p:cNvPr id="52" name="Rectangle 51">
            <a:extLst>
              <a:ext uri="{FF2B5EF4-FFF2-40B4-BE49-F238E27FC236}">
                <a16:creationId xmlns:a16="http://schemas.microsoft.com/office/drawing/2014/main" id="{12CFC0D2-2A49-4875-FA93-A7385AAEC3E1}"/>
              </a:ext>
            </a:extLst>
          </p:cNvPr>
          <p:cNvSpPr/>
          <p:nvPr/>
        </p:nvSpPr>
        <p:spPr>
          <a:xfrm>
            <a:off x="5606716" y="1854147"/>
            <a:ext cx="6497052" cy="1836400"/>
          </a:xfrm>
          <a:prstGeom prst="rect">
            <a:avLst/>
          </a:prstGeom>
        </p:spPr>
        <p:txBody>
          <a:bodyPr wrap="square">
            <a:spAutoFit/>
          </a:bodyPr>
          <a:lstStyle/>
          <a:p>
            <a:pPr marL="171450" marR="0" lvl="0" indent="-171450" algn="just" defTabSz="914400" rtl="0" eaLnBrk="1" fontAlgn="auto" latinLnBrk="0" hangingPunct="1">
              <a:lnSpc>
                <a:spcPct val="100000"/>
              </a:lnSpc>
              <a:spcBef>
                <a:spcPts val="0"/>
              </a:spcBef>
              <a:spcAft>
                <a:spcPts val="400"/>
              </a:spcAft>
              <a:buClrTx/>
              <a:buSzTx/>
              <a:buFont typeface="Arial" charset="0"/>
              <a:buChar char="•"/>
              <a:tabLst/>
              <a:defRPr/>
            </a:pPr>
            <a:r>
              <a:rPr lang="en-US" sz="2000" dirty="0">
                <a:solidFill>
                  <a:srgbClr val="000000">
                    <a:lumMod val="75000"/>
                    <a:lumOff val="25000"/>
                  </a:srgbClr>
                </a:solidFill>
                <a:latin typeface="Calibri Light" panose="020F0302020204030204"/>
                <a:ea typeface="Arial" charset="0"/>
                <a:cs typeface="Arial" charset="0"/>
              </a:rPr>
              <a:t>Rig 115 and Rig 116</a:t>
            </a:r>
            <a:endParaRPr kumimoji="0" lang="en-US" sz="20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endParaRPr>
          </a:p>
          <a:p>
            <a:pPr marL="628650" lvl="1" indent="-171450" algn="just">
              <a:spcAft>
                <a:spcPts val="400"/>
              </a:spcAft>
              <a:buFont typeface="Arial" charset="0"/>
              <a:buChar char="•"/>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Tier – 1, 1500 HP, 750,000 </a:t>
            </a:r>
            <a:r>
              <a:rPr kumimoji="0" lang="en-US" sz="20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Arial" charset="0"/>
                <a:cs typeface="Arial" charset="0"/>
              </a:rPr>
              <a:t>lbs</a:t>
            </a:r>
            <a:r>
              <a:rPr kumimoji="0" lang="en-US" sz="20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 </a:t>
            </a:r>
            <a:r>
              <a:rPr kumimoji="0" lang="en-US" sz="20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Arial" charset="0"/>
                <a:cs typeface="Arial" charset="0"/>
              </a:rPr>
              <a:t>hookload</a:t>
            </a:r>
            <a:endParaRPr kumimoji="0" lang="en-US" sz="20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endParaRPr>
          </a:p>
          <a:p>
            <a:pPr marL="628650" lvl="1" indent="-171450" algn="just">
              <a:spcAft>
                <a:spcPts val="400"/>
              </a:spcAft>
              <a:buFont typeface="Arial" charset="0"/>
              <a:buChar char="•"/>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Highly versatile – road, light helicopter, heavy helicopter</a:t>
            </a:r>
          </a:p>
          <a:p>
            <a:pPr marL="628650" lvl="1" indent="-171450" algn="just">
              <a:spcAft>
                <a:spcPts val="400"/>
              </a:spcAft>
              <a:buFont typeface="Arial" charset="0"/>
              <a:buChar char="•"/>
              <a:defRPr/>
            </a:pPr>
            <a:r>
              <a:rPr lang="en-US" sz="2000" dirty="0">
                <a:solidFill>
                  <a:srgbClr val="000000">
                    <a:lumMod val="75000"/>
                    <a:lumOff val="25000"/>
                  </a:srgbClr>
                </a:solidFill>
                <a:latin typeface="Calibri Light" panose="020F0302020204030204"/>
                <a:ea typeface="Arial" charset="0"/>
                <a:cs typeface="Arial" charset="0"/>
              </a:rPr>
              <a:t>Ideal exploration and appraisal workhorses</a:t>
            </a:r>
          </a:p>
          <a:p>
            <a:pPr marL="171450" indent="-171450" algn="just">
              <a:spcAft>
                <a:spcPts val="400"/>
              </a:spcAft>
              <a:buFont typeface="Arial" charset="0"/>
              <a:buChar char="•"/>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Rig 102 - 340,000 </a:t>
            </a:r>
            <a:r>
              <a:rPr kumimoji="0" lang="en-US" sz="20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Arial" charset="0"/>
                <a:cs typeface="Arial" charset="0"/>
              </a:rPr>
              <a:t>lbs</a:t>
            </a:r>
            <a:r>
              <a:rPr kumimoji="0" lang="en-US" sz="20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 midsize hydraulic workover unit</a:t>
            </a:r>
          </a:p>
        </p:txBody>
      </p:sp>
      <p:sp>
        <p:nvSpPr>
          <p:cNvPr id="53" name="TextBox 52">
            <a:extLst>
              <a:ext uri="{FF2B5EF4-FFF2-40B4-BE49-F238E27FC236}">
                <a16:creationId xmlns:a16="http://schemas.microsoft.com/office/drawing/2014/main" id="{8BE8DE11-703D-744F-C868-86195BBA900E}"/>
              </a:ext>
            </a:extLst>
          </p:cNvPr>
          <p:cNvSpPr txBox="1"/>
          <p:nvPr/>
        </p:nvSpPr>
        <p:spPr>
          <a:xfrm>
            <a:off x="5921050" y="1297686"/>
            <a:ext cx="4898274" cy="523220"/>
          </a:xfrm>
          <a:prstGeom prst="rect">
            <a:avLst/>
          </a:prstGeom>
          <a:noFill/>
        </p:spPr>
        <p:txBody>
          <a:bodyPr wrap="square" rtlCol="0">
            <a:spAutoFit/>
          </a:bodyPr>
          <a:lstStyle/>
          <a:p>
            <a:r>
              <a:rPr lang="en-US" sz="2800" b="1" spc="300" dirty="0">
                <a:solidFill>
                  <a:srgbClr val="E4002B"/>
                </a:solidFill>
                <a:ea typeface="Cambria" charset="0"/>
                <a:cs typeface="Cambria" charset="0"/>
              </a:rPr>
              <a:t>High Arctic Rigs </a:t>
            </a:r>
          </a:p>
        </p:txBody>
      </p:sp>
      <p:sp>
        <p:nvSpPr>
          <p:cNvPr id="54" name="TextBox 53">
            <a:extLst>
              <a:ext uri="{FF2B5EF4-FFF2-40B4-BE49-F238E27FC236}">
                <a16:creationId xmlns:a16="http://schemas.microsoft.com/office/drawing/2014/main" id="{3B4670EC-F3A5-9D51-83D1-B9B61E4D50BB}"/>
              </a:ext>
            </a:extLst>
          </p:cNvPr>
          <p:cNvSpPr txBox="1"/>
          <p:nvPr/>
        </p:nvSpPr>
        <p:spPr>
          <a:xfrm>
            <a:off x="5942023" y="3797543"/>
            <a:ext cx="4898274" cy="523220"/>
          </a:xfrm>
          <a:prstGeom prst="rect">
            <a:avLst/>
          </a:prstGeom>
          <a:noFill/>
        </p:spPr>
        <p:txBody>
          <a:bodyPr wrap="square" rtlCol="0">
            <a:spAutoFit/>
          </a:bodyPr>
          <a:lstStyle/>
          <a:p>
            <a:r>
              <a:rPr lang="en-US" sz="2800" b="1" spc="300" dirty="0">
                <a:solidFill>
                  <a:srgbClr val="E4002B"/>
                </a:solidFill>
                <a:ea typeface="Cambria" charset="0"/>
                <a:cs typeface="Cambria" charset="0"/>
              </a:rPr>
              <a:t>Customer Rigs </a:t>
            </a:r>
          </a:p>
        </p:txBody>
      </p:sp>
      <p:sp>
        <p:nvSpPr>
          <p:cNvPr id="2" name="TextBox 1">
            <a:extLst>
              <a:ext uri="{FF2B5EF4-FFF2-40B4-BE49-F238E27FC236}">
                <a16:creationId xmlns:a16="http://schemas.microsoft.com/office/drawing/2014/main" id="{E1BBCAB1-9221-B5E6-78C2-FF8D428AC33F}"/>
              </a:ext>
            </a:extLst>
          </p:cNvPr>
          <p:cNvSpPr txBox="1"/>
          <p:nvPr/>
        </p:nvSpPr>
        <p:spPr>
          <a:xfrm>
            <a:off x="627100" y="323016"/>
            <a:ext cx="8390776" cy="523220"/>
          </a:xfrm>
          <a:prstGeom prst="rect">
            <a:avLst/>
          </a:prstGeom>
          <a:noFill/>
        </p:spPr>
        <p:txBody>
          <a:bodyPr wrap="square" rtlCol="0">
            <a:spAutoFit/>
          </a:bodyPr>
          <a:lstStyle/>
          <a:p>
            <a:r>
              <a:rPr lang="en-US" sz="2800" b="1" cap="all" spc="100" dirty="0">
                <a:solidFill>
                  <a:srgbClr val="1D4F91"/>
                </a:solidFill>
                <a:ea typeface="Cambria" charset="0"/>
                <a:cs typeface="Cambria" charset="0"/>
              </a:rPr>
              <a:t>High Arctic’s World Class DRILLING Operation</a:t>
            </a:r>
          </a:p>
        </p:txBody>
      </p:sp>
      <p:cxnSp>
        <p:nvCxnSpPr>
          <p:cNvPr id="4" name="Straight Connector 3">
            <a:extLst>
              <a:ext uri="{FF2B5EF4-FFF2-40B4-BE49-F238E27FC236}">
                <a16:creationId xmlns:a16="http://schemas.microsoft.com/office/drawing/2014/main" id="{3193AEEF-9627-7EA0-1AA7-BA904DA052F5}"/>
              </a:ext>
            </a:extLst>
          </p:cNvPr>
          <p:cNvCxnSpPr>
            <a:cxnSpLocks/>
          </p:cNvCxnSpPr>
          <p:nvPr/>
        </p:nvCxnSpPr>
        <p:spPr>
          <a:xfrm>
            <a:off x="697071" y="993462"/>
            <a:ext cx="8125724"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41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EBFDA1-9242-8570-371F-663448590356}"/>
              </a:ext>
            </a:extLst>
          </p:cNvPr>
          <p:cNvGrpSpPr/>
          <p:nvPr/>
        </p:nvGrpSpPr>
        <p:grpSpPr>
          <a:xfrm>
            <a:off x="1805469" y="117101"/>
            <a:ext cx="1040700" cy="987931"/>
            <a:chOff x="4475453" y="681364"/>
            <a:chExt cx="1009002" cy="845226"/>
          </a:xfrm>
        </p:grpSpPr>
        <p:sp>
          <p:nvSpPr>
            <p:cNvPr id="3" name="Freeform 7">
              <a:extLst>
                <a:ext uri="{FF2B5EF4-FFF2-40B4-BE49-F238E27FC236}">
                  <a16:creationId xmlns:a16="http://schemas.microsoft.com/office/drawing/2014/main" id="{7FDA3D28-1BA6-10A9-FD67-F7B4E3AC368E}"/>
                </a:ext>
              </a:extLst>
            </p:cNvPr>
            <p:cNvSpPr>
              <a:spLocks/>
            </p:cNvSpPr>
            <p:nvPr/>
          </p:nvSpPr>
          <p:spPr bwMode="auto">
            <a:xfrm>
              <a:off x="4475453" y="707938"/>
              <a:ext cx="157349" cy="176813"/>
            </a:xfrm>
            <a:custGeom>
              <a:avLst/>
              <a:gdLst>
                <a:gd name="T0" fmla="*/ 68 w 68"/>
                <a:gd name="T1" fmla="*/ 63 h 73"/>
                <a:gd name="T2" fmla="*/ 68 w 68"/>
                <a:gd name="T3" fmla="*/ 53 h 73"/>
                <a:gd name="T4" fmla="*/ 64 w 68"/>
                <a:gd name="T5" fmla="*/ 49 h 73"/>
                <a:gd name="T6" fmla="*/ 59 w 68"/>
                <a:gd name="T7" fmla="*/ 41 h 73"/>
                <a:gd name="T8" fmla="*/ 55 w 68"/>
                <a:gd name="T9" fmla="*/ 37 h 73"/>
                <a:gd name="T10" fmla="*/ 56 w 68"/>
                <a:gd name="T11" fmla="*/ 34 h 73"/>
                <a:gd name="T12" fmla="*/ 54 w 68"/>
                <a:gd name="T13" fmla="*/ 32 h 73"/>
                <a:gd name="T14" fmla="*/ 53 w 68"/>
                <a:gd name="T15" fmla="*/ 32 h 73"/>
                <a:gd name="T16" fmla="*/ 53 w 68"/>
                <a:gd name="T17" fmla="*/ 31 h 73"/>
                <a:gd name="T18" fmla="*/ 46 w 68"/>
                <a:gd name="T19" fmla="*/ 26 h 73"/>
                <a:gd name="T20" fmla="*/ 33 w 68"/>
                <a:gd name="T21" fmla="*/ 16 h 73"/>
                <a:gd name="T22" fmla="*/ 25 w 68"/>
                <a:gd name="T23" fmla="*/ 10 h 73"/>
                <a:gd name="T24" fmla="*/ 23 w 68"/>
                <a:gd name="T25" fmla="*/ 9 h 73"/>
                <a:gd name="T26" fmla="*/ 15 w 68"/>
                <a:gd name="T27" fmla="*/ 0 h 73"/>
                <a:gd name="T28" fmla="*/ 7 w 68"/>
                <a:gd name="T29" fmla="*/ 0 h 73"/>
                <a:gd name="T30" fmla="*/ 3 w 68"/>
                <a:gd name="T31" fmla="*/ 0 h 73"/>
                <a:gd name="T32" fmla="*/ 0 w 68"/>
                <a:gd name="T33" fmla="*/ 0 h 73"/>
                <a:gd name="T34" fmla="*/ 0 w 68"/>
                <a:gd name="T35" fmla="*/ 0 h 73"/>
                <a:gd name="T36" fmla="*/ 7 w 68"/>
                <a:gd name="T37" fmla="*/ 10 h 73"/>
                <a:gd name="T38" fmla="*/ 12 w 68"/>
                <a:gd name="T39" fmla="*/ 12 h 73"/>
                <a:gd name="T40" fmla="*/ 16 w 68"/>
                <a:gd name="T41" fmla="*/ 18 h 73"/>
                <a:gd name="T42" fmla="*/ 24 w 68"/>
                <a:gd name="T43" fmla="*/ 26 h 73"/>
                <a:gd name="T44" fmla="*/ 27 w 68"/>
                <a:gd name="T45" fmla="*/ 34 h 73"/>
                <a:gd name="T46" fmla="*/ 31 w 68"/>
                <a:gd name="T47" fmla="*/ 35 h 73"/>
                <a:gd name="T48" fmla="*/ 32 w 68"/>
                <a:gd name="T49" fmla="*/ 37 h 73"/>
                <a:gd name="T50" fmla="*/ 36 w 68"/>
                <a:gd name="T51" fmla="*/ 43 h 73"/>
                <a:gd name="T52" fmla="*/ 44 w 68"/>
                <a:gd name="T53" fmla="*/ 56 h 73"/>
                <a:gd name="T54" fmla="*/ 57 w 68"/>
                <a:gd name="T55" fmla="*/ 67 h 73"/>
                <a:gd name="T56" fmla="*/ 62 w 68"/>
                <a:gd name="T57" fmla="*/ 73 h 73"/>
                <a:gd name="T58" fmla="*/ 68 w 68"/>
                <a:gd name="T59" fmla="*/ 70 h 73"/>
                <a:gd name="T60" fmla="*/ 68 w 68"/>
                <a:gd name="T61"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3">
                  <a:moveTo>
                    <a:pt x="68" y="63"/>
                  </a:moveTo>
                  <a:cubicBezTo>
                    <a:pt x="68" y="58"/>
                    <a:pt x="68" y="56"/>
                    <a:pt x="68" y="53"/>
                  </a:cubicBezTo>
                  <a:cubicBezTo>
                    <a:pt x="68" y="51"/>
                    <a:pt x="66" y="51"/>
                    <a:pt x="64" y="49"/>
                  </a:cubicBezTo>
                  <a:cubicBezTo>
                    <a:pt x="62" y="47"/>
                    <a:pt x="59" y="45"/>
                    <a:pt x="59" y="41"/>
                  </a:cubicBezTo>
                  <a:cubicBezTo>
                    <a:pt x="57" y="41"/>
                    <a:pt x="55" y="40"/>
                    <a:pt x="55" y="37"/>
                  </a:cubicBezTo>
                  <a:cubicBezTo>
                    <a:pt x="56" y="34"/>
                    <a:pt x="56" y="34"/>
                    <a:pt x="56" y="34"/>
                  </a:cubicBezTo>
                  <a:cubicBezTo>
                    <a:pt x="56" y="33"/>
                    <a:pt x="55" y="32"/>
                    <a:pt x="54" y="32"/>
                  </a:cubicBezTo>
                  <a:cubicBezTo>
                    <a:pt x="54" y="32"/>
                    <a:pt x="53" y="32"/>
                    <a:pt x="53" y="32"/>
                  </a:cubicBezTo>
                  <a:cubicBezTo>
                    <a:pt x="53" y="32"/>
                    <a:pt x="53" y="31"/>
                    <a:pt x="53" y="31"/>
                  </a:cubicBezTo>
                  <a:cubicBezTo>
                    <a:pt x="53" y="28"/>
                    <a:pt x="49" y="27"/>
                    <a:pt x="46" y="26"/>
                  </a:cubicBezTo>
                  <a:cubicBezTo>
                    <a:pt x="39" y="24"/>
                    <a:pt x="37" y="21"/>
                    <a:pt x="33" y="16"/>
                  </a:cubicBezTo>
                  <a:cubicBezTo>
                    <a:pt x="30" y="14"/>
                    <a:pt x="29" y="11"/>
                    <a:pt x="25" y="10"/>
                  </a:cubicBezTo>
                  <a:cubicBezTo>
                    <a:pt x="24" y="10"/>
                    <a:pt x="23" y="10"/>
                    <a:pt x="23" y="9"/>
                  </a:cubicBezTo>
                  <a:cubicBezTo>
                    <a:pt x="21" y="5"/>
                    <a:pt x="19" y="4"/>
                    <a:pt x="15" y="0"/>
                  </a:cubicBezTo>
                  <a:cubicBezTo>
                    <a:pt x="7" y="0"/>
                    <a:pt x="7" y="0"/>
                    <a:pt x="7" y="0"/>
                  </a:cubicBezTo>
                  <a:cubicBezTo>
                    <a:pt x="5" y="0"/>
                    <a:pt x="5" y="0"/>
                    <a:pt x="3" y="0"/>
                  </a:cubicBezTo>
                  <a:cubicBezTo>
                    <a:pt x="2" y="0"/>
                    <a:pt x="0" y="0"/>
                    <a:pt x="0" y="0"/>
                  </a:cubicBezTo>
                  <a:cubicBezTo>
                    <a:pt x="0" y="0"/>
                    <a:pt x="0" y="0"/>
                    <a:pt x="0" y="0"/>
                  </a:cubicBezTo>
                  <a:cubicBezTo>
                    <a:pt x="0" y="3"/>
                    <a:pt x="5" y="9"/>
                    <a:pt x="7" y="10"/>
                  </a:cubicBezTo>
                  <a:cubicBezTo>
                    <a:pt x="9" y="10"/>
                    <a:pt x="11" y="10"/>
                    <a:pt x="12" y="12"/>
                  </a:cubicBezTo>
                  <a:cubicBezTo>
                    <a:pt x="14" y="14"/>
                    <a:pt x="14" y="16"/>
                    <a:pt x="16" y="18"/>
                  </a:cubicBezTo>
                  <a:cubicBezTo>
                    <a:pt x="17" y="22"/>
                    <a:pt x="23" y="21"/>
                    <a:pt x="24" y="26"/>
                  </a:cubicBezTo>
                  <a:cubicBezTo>
                    <a:pt x="25" y="28"/>
                    <a:pt x="26" y="33"/>
                    <a:pt x="27" y="34"/>
                  </a:cubicBezTo>
                  <a:cubicBezTo>
                    <a:pt x="28" y="34"/>
                    <a:pt x="31" y="34"/>
                    <a:pt x="31" y="35"/>
                  </a:cubicBezTo>
                  <a:cubicBezTo>
                    <a:pt x="31" y="36"/>
                    <a:pt x="31" y="37"/>
                    <a:pt x="32" y="37"/>
                  </a:cubicBezTo>
                  <a:cubicBezTo>
                    <a:pt x="32" y="37"/>
                    <a:pt x="35" y="41"/>
                    <a:pt x="36" y="43"/>
                  </a:cubicBezTo>
                  <a:cubicBezTo>
                    <a:pt x="38" y="48"/>
                    <a:pt x="40" y="52"/>
                    <a:pt x="44" y="56"/>
                  </a:cubicBezTo>
                  <a:cubicBezTo>
                    <a:pt x="49" y="60"/>
                    <a:pt x="53" y="62"/>
                    <a:pt x="57" y="67"/>
                  </a:cubicBezTo>
                  <a:cubicBezTo>
                    <a:pt x="57" y="67"/>
                    <a:pt x="61" y="73"/>
                    <a:pt x="62" y="73"/>
                  </a:cubicBezTo>
                  <a:cubicBezTo>
                    <a:pt x="64" y="73"/>
                    <a:pt x="68" y="72"/>
                    <a:pt x="68" y="70"/>
                  </a:cubicBezTo>
                  <a:cubicBezTo>
                    <a:pt x="68" y="67"/>
                    <a:pt x="68" y="64"/>
                    <a:pt x="68" y="6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4" name="Freeform 8">
              <a:extLst>
                <a:ext uri="{FF2B5EF4-FFF2-40B4-BE49-F238E27FC236}">
                  <a16:creationId xmlns:a16="http://schemas.microsoft.com/office/drawing/2014/main" id="{5C143A05-F371-9C30-16F7-E4A51CA264DA}"/>
                </a:ext>
              </a:extLst>
            </p:cNvPr>
            <p:cNvSpPr>
              <a:spLocks/>
            </p:cNvSpPr>
            <p:nvPr/>
          </p:nvSpPr>
          <p:spPr bwMode="auto">
            <a:xfrm>
              <a:off x="4683941" y="681364"/>
              <a:ext cx="151448" cy="176813"/>
            </a:xfrm>
            <a:custGeom>
              <a:avLst/>
              <a:gdLst>
                <a:gd name="T0" fmla="*/ 0 w 65"/>
                <a:gd name="T1" fmla="*/ 41 h 73"/>
                <a:gd name="T2" fmla="*/ 3 w 65"/>
                <a:gd name="T3" fmla="*/ 50 h 73"/>
                <a:gd name="T4" fmla="*/ 6 w 65"/>
                <a:gd name="T5" fmla="*/ 52 h 73"/>
                <a:gd name="T6" fmla="*/ 6 w 65"/>
                <a:gd name="T7" fmla="*/ 53 h 73"/>
                <a:gd name="T8" fmla="*/ 13 w 65"/>
                <a:gd name="T9" fmla="*/ 65 h 73"/>
                <a:gd name="T10" fmla="*/ 18 w 65"/>
                <a:gd name="T11" fmla="*/ 64 h 73"/>
                <a:gd name="T12" fmla="*/ 19 w 65"/>
                <a:gd name="T13" fmla="*/ 67 h 73"/>
                <a:gd name="T14" fmla="*/ 20 w 65"/>
                <a:gd name="T15" fmla="*/ 69 h 73"/>
                <a:gd name="T16" fmla="*/ 26 w 65"/>
                <a:gd name="T17" fmla="*/ 66 h 73"/>
                <a:gd name="T18" fmla="*/ 36 w 65"/>
                <a:gd name="T19" fmla="*/ 70 h 73"/>
                <a:gd name="T20" fmla="*/ 39 w 65"/>
                <a:gd name="T21" fmla="*/ 73 h 73"/>
                <a:gd name="T22" fmla="*/ 46 w 65"/>
                <a:gd name="T23" fmla="*/ 69 h 73"/>
                <a:gd name="T24" fmla="*/ 49 w 65"/>
                <a:gd name="T25" fmla="*/ 62 h 73"/>
                <a:gd name="T26" fmla="*/ 48 w 65"/>
                <a:gd name="T27" fmla="*/ 58 h 73"/>
                <a:gd name="T28" fmla="*/ 53 w 65"/>
                <a:gd name="T29" fmla="*/ 53 h 73"/>
                <a:gd name="T30" fmla="*/ 56 w 65"/>
                <a:gd name="T31" fmla="*/ 43 h 73"/>
                <a:gd name="T32" fmla="*/ 57 w 65"/>
                <a:gd name="T33" fmla="*/ 41 h 73"/>
                <a:gd name="T34" fmla="*/ 59 w 65"/>
                <a:gd name="T35" fmla="*/ 40 h 73"/>
                <a:gd name="T36" fmla="*/ 64 w 65"/>
                <a:gd name="T37" fmla="*/ 38 h 73"/>
                <a:gd name="T38" fmla="*/ 54 w 65"/>
                <a:gd name="T39" fmla="*/ 23 h 73"/>
                <a:gd name="T40" fmla="*/ 55 w 65"/>
                <a:gd name="T41" fmla="*/ 22 h 73"/>
                <a:gd name="T42" fmla="*/ 54 w 65"/>
                <a:gd name="T43" fmla="*/ 20 h 73"/>
                <a:gd name="T44" fmla="*/ 61 w 65"/>
                <a:gd name="T45" fmla="*/ 16 h 73"/>
                <a:gd name="T46" fmla="*/ 60 w 65"/>
                <a:gd name="T47" fmla="*/ 15 h 73"/>
                <a:gd name="T48" fmla="*/ 65 w 65"/>
                <a:gd name="T49" fmla="*/ 13 h 73"/>
                <a:gd name="T50" fmla="*/ 56 w 65"/>
                <a:gd name="T51" fmla="*/ 6 h 73"/>
                <a:gd name="T52" fmla="*/ 52 w 65"/>
                <a:gd name="T53" fmla="*/ 0 h 73"/>
                <a:gd name="T54" fmla="*/ 42 w 65"/>
                <a:gd name="T55" fmla="*/ 13 h 73"/>
                <a:gd name="T56" fmla="*/ 34 w 65"/>
                <a:gd name="T57" fmla="*/ 15 h 73"/>
                <a:gd name="T58" fmla="*/ 32 w 65"/>
                <a:gd name="T59" fmla="*/ 17 h 73"/>
                <a:gd name="T60" fmla="*/ 30 w 65"/>
                <a:gd name="T61" fmla="*/ 19 h 73"/>
                <a:gd name="T62" fmla="*/ 28 w 65"/>
                <a:gd name="T63" fmla="*/ 21 h 73"/>
                <a:gd name="T64" fmla="*/ 23 w 65"/>
                <a:gd name="T65" fmla="*/ 26 h 73"/>
                <a:gd name="T66" fmla="*/ 17 w 65"/>
                <a:gd name="T67" fmla="*/ 28 h 73"/>
                <a:gd name="T68" fmla="*/ 7 w 65"/>
                <a:gd name="T69" fmla="*/ 38 h 73"/>
                <a:gd name="T70" fmla="*/ 0 w 65"/>
                <a:gd name="T7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73">
                  <a:moveTo>
                    <a:pt x="0" y="41"/>
                  </a:moveTo>
                  <a:cubicBezTo>
                    <a:pt x="0" y="42"/>
                    <a:pt x="2" y="50"/>
                    <a:pt x="3" y="50"/>
                  </a:cubicBezTo>
                  <a:cubicBezTo>
                    <a:pt x="4" y="50"/>
                    <a:pt x="5" y="50"/>
                    <a:pt x="6" y="52"/>
                  </a:cubicBezTo>
                  <a:cubicBezTo>
                    <a:pt x="6" y="52"/>
                    <a:pt x="6" y="52"/>
                    <a:pt x="6" y="53"/>
                  </a:cubicBezTo>
                  <a:cubicBezTo>
                    <a:pt x="9" y="57"/>
                    <a:pt x="5" y="65"/>
                    <a:pt x="13" y="65"/>
                  </a:cubicBezTo>
                  <a:cubicBezTo>
                    <a:pt x="15" y="65"/>
                    <a:pt x="16" y="64"/>
                    <a:pt x="18" y="64"/>
                  </a:cubicBezTo>
                  <a:cubicBezTo>
                    <a:pt x="18" y="65"/>
                    <a:pt x="18" y="67"/>
                    <a:pt x="19" y="67"/>
                  </a:cubicBezTo>
                  <a:cubicBezTo>
                    <a:pt x="19" y="67"/>
                    <a:pt x="20" y="69"/>
                    <a:pt x="20" y="69"/>
                  </a:cubicBezTo>
                  <a:cubicBezTo>
                    <a:pt x="23" y="69"/>
                    <a:pt x="24" y="66"/>
                    <a:pt x="26" y="66"/>
                  </a:cubicBezTo>
                  <a:cubicBezTo>
                    <a:pt x="30" y="66"/>
                    <a:pt x="32" y="69"/>
                    <a:pt x="36" y="70"/>
                  </a:cubicBezTo>
                  <a:cubicBezTo>
                    <a:pt x="36" y="71"/>
                    <a:pt x="37" y="73"/>
                    <a:pt x="39" y="73"/>
                  </a:cubicBezTo>
                  <a:cubicBezTo>
                    <a:pt x="42" y="73"/>
                    <a:pt x="42" y="70"/>
                    <a:pt x="46" y="69"/>
                  </a:cubicBezTo>
                  <a:cubicBezTo>
                    <a:pt x="46" y="67"/>
                    <a:pt x="49" y="63"/>
                    <a:pt x="49" y="62"/>
                  </a:cubicBezTo>
                  <a:cubicBezTo>
                    <a:pt x="49" y="60"/>
                    <a:pt x="48" y="60"/>
                    <a:pt x="48" y="58"/>
                  </a:cubicBezTo>
                  <a:cubicBezTo>
                    <a:pt x="48" y="57"/>
                    <a:pt x="50" y="54"/>
                    <a:pt x="53" y="53"/>
                  </a:cubicBezTo>
                  <a:cubicBezTo>
                    <a:pt x="53" y="49"/>
                    <a:pt x="54" y="48"/>
                    <a:pt x="56" y="43"/>
                  </a:cubicBezTo>
                  <a:cubicBezTo>
                    <a:pt x="57" y="41"/>
                    <a:pt x="57" y="41"/>
                    <a:pt x="57" y="41"/>
                  </a:cubicBezTo>
                  <a:cubicBezTo>
                    <a:pt x="57" y="40"/>
                    <a:pt x="58" y="40"/>
                    <a:pt x="59" y="40"/>
                  </a:cubicBezTo>
                  <a:cubicBezTo>
                    <a:pt x="61" y="40"/>
                    <a:pt x="63" y="41"/>
                    <a:pt x="64" y="38"/>
                  </a:cubicBezTo>
                  <a:cubicBezTo>
                    <a:pt x="60" y="38"/>
                    <a:pt x="54" y="27"/>
                    <a:pt x="54" y="23"/>
                  </a:cubicBezTo>
                  <a:cubicBezTo>
                    <a:pt x="54" y="23"/>
                    <a:pt x="55" y="22"/>
                    <a:pt x="55" y="22"/>
                  </a:cubicBezTo>
                  <a:cubicBezTo>
                    <a:pt x="55" y="21"/>
                    <a:pt x="55" y="20"/>
                    <a:pt x="54" y="20"/>
                  </a:cubicBezTo>
                  <a:cubicBezTo>
                    <a:pt x="54" y="20"/>
                    <a:pt x="61" y="17"/>
                    <a:pt x="61" y="16"/>
                  </a:cubicBezTo>
                  <a:cubicBezTo>
                    <a:pt x="61" y="16"/>
                    <a:pt x="60" y="16"/>
                    <a:pt x="60" y="15"/>
                  </a:cubicBezTo>
                  <a:cubicBezTo>
                    <a:pt x="60" y="13"/>
                    <a:pt x="65" y="15"/>
                    <a:pt x="65" y="13"/>
                  </a:cubicBezTo>
                  <a:cubicBezTo>
                    <a:pt x="65" y="8"/>
                    <a:pt x="56" y="11"/>
                    <a:pt x="56" y="6"/>
                  </a:cubicBezTo>
                  <a:cubicBezTo>
                    <a:pt x="56" y="3"/>
                    <a:pt x="56" y="0"/>
                    <a:pt x="52" y="0"/>
                  </a:cubicBezTo>
                  <a:cubicBezTo>
                    <a:pt x="49" y="0"/>
                    <a:pt x="44" y="9"/>
                    <a:pt x="42" y="13"/>
                  </a:cubicBezTo>
                  <a:cubicBezTo>
                    <a:pt x="41" y="14"/>
                    <a:pt x="36" y="13"/>
                    <a:pt x="34" y="15"/>
                  </a:cubicBezTo>
                  <a:cubicBezTo>
                    <a:pt x="33" y="16"/>
                    <a:pt x="33" y="17"/>
                    <a:pt x="32" y="17"/>
                  </a:cubicBezTo>
                  <a:cubicBezTo>
                    <a:pt x="31" y="18"/>
                    <a:pt x="31" y="18"/>
                    <a:pt x="30" y="19"/>
                  </a:cubicBezTo>
                  <a:cubicBezTo>
                    <a:pt x="30" y="19"/>
                    <a:pt x="27" y="21"/>
                    <a:pt x="28" y="21"/>
                  </a:cubicBezTo>
                  <a:cubicBezTo>
                    <a:pt x="27" y="23"/>
                    <a:pt x="27" y="25"/>
                    <a:pt x="23" y="26"/>
                  </a:cubicBezTo>
                  <a:cubicBezTo>
                    <a:pt x="21" y="27"/>
                    <a:pt x="18" y="27"/>
                    <a:pt x="17" y="28"/>
                  </a:cubicBezTo>
                  <a:cubicBezTo>
                    <a:pt x="14" y="31"/>
                    <a:pt x="15" y="38"/>
                    <a:pt x="7" y="38"/>
                  </a:cubicBezTo>
                  <a:cubicBezTo>
                    <a:pt x="4" y="38"/>
                    <a:pt x="0" y="37"/>
                    <a:pt x="0" y="4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5" name="Freeform 9">
              <a:extLst>
                <a:ext uri="{FF2B5EF4-FFF2-40B4-BE49-F238E27FC236}">
                  <a16:creationId xmlns:a16="http://schemas.microsoft.com/office/drawing/2014/main" id="{0EF5E1C9-A523-6ECE-F21C-7BA3D477D1A8}"/>
                </a:ext>
              </a:extLst>
            </p:cNvPr>
            <p:cNvSpPr>
              <a:spLocks/>
            </p:cNvSpPr>
            <p:nvPr/>
          </p:nvSpPr>
          <p:spPr bwMode="auto">
            <a:xfrm>
              <a:off x="4828506" y="766194"/>
              <a:ext cx="97359" cy="116512"/>
            </a:xfrm>
            <a:custGeom>
              <a:avLst/>
              <a:gdLst>
                <a:gd name="T0" fmla="*/ 32 w 42"/>
                <a:gd name="T1" fmla="*/ 14 h 48"/>
                <a:gd name="T2" fmla="*/ 18 w 42"/>
                <a:gd name="T3" fmla="*/ 18 h 48"/>
                <a:gd name="T4" fmla="*/ 18 w 42"/>
                <a:gd name="T5" fmla="*/ 17 h 48"/>
                <a:gd name="T6" fmla="*/ 15 w 42"/>
                <a:gd name="T7" fmla="*/ 20 h 48"/>
                <a:gd name="T8" fmla="*/ 10 w 42"/>
                <a:gd name="T9" fmla="*/ 12 h 48"/>
                <a:gd name="T10" fmla="*/ 17 w 42"/>
                <a:gd name="T11" fmla="*/ 8 h 48"/>
                <a:gd name="T12" fmla="*/ 26 w 42"/>
                <a:gd name="T13" fmla="*/ 7 h 48"/>
                <a:gd name="T14" fmla="*/ 34 w 42"/>
                <a:gd name="T15" fmla="*/ 9 h 48"/>
                <a:gd name="T16" fmla="*/ 41 w 42"/>
                <a:gd name="T17" fmla="*/ 2 h 48"/>
                <a:gd name="T18" fmla="*/ 42 w 42"/>
                <a:gd name="T19" fmla="*/ 0 h 48"/>
                <a:gd name="T20" fmla="*/ 40 w 42"/>
                <a:gd name="T21" fmla="*/ 0 h 48"/>
                <a:gd name="T22" fmla="*/ 33 w 42"/>
                <a:gd name="T23" fmla="*/ 4 h 48"/>
                <a:gd name="T24" fmla="*/ 31 w 42"/>
                <a:gd name="T25" fmla="*/ 4 h 48"/>
                <a:gd name="T26" fmla="*/ 16 w 42"/>
                <a:gd name="T27" fmla="*/ 2 h 48"/>
                <a:gd name="T28" fmla="*/ 7 w 42"/>
                <a:gd name="T29" fmla="*/ 15 h 48"/>
                <a:gd name="T30" fmla="*/ 5 w 42"/>
                <a:gd name="T31" fmla="*/ 19 h 48"/>
                <a:gd name="T32" fmla="*/ 0 w 42"/>
                <a:gd name="T33" fmla="*/ 31 h 48"/>
                <a:gd name="T34" fmla="*/ 4 w 42"/>
                <a:gd name="T35" fmla="*/ 34 h 48"/>
                <a:gd name="T36" fmla="*/ 4 w 42"/>
                <a:gd name="T37" fmla="*/ 45 h 48"/>
                <a:gd name="T38" fmla="*/ 8 w 42"/>
                <a:gd name="T39" fmla="*/ 48 h 48"/>
                <a:gd name="T40" fmla="*/ 12 w 42"/>
                <a:gd name="T41" fmla="*/ 39 h 48"/>
                <a:gd name="T42" fmla="*/ 10 w 42"/>
                <a:gd name="T43" fmla="*/ 31 h 48"/>
                <a:gd name="T44" fmla="*/ 14 w 42"/>
                <a:gd name="T45" fmla="*/ 29 h 48"/>
                <a:gd name="T46" fmla="*/ 15 w 42"/>
                <a:gd name="T47" fmla="*/ 29 h 48"/>
                <a:gd name="T48" fmla="*/ 15 w 42"/>
                <a:gd name="T49" fmla="*/ 33 h 48"/>
                <a:gd name="T50" fmla="*/ 18 w 42"/>
                <a:gd name="T51" fmla="*/ 41 h 48"/>
                <a:gd name="T52" fmla="*/ 18 w 42"/>
                <a:gd name="T53" fmla="*/ 44 h 48"/>
                <a:gd name="T54" fmla="*/ 21 w 42"/>
                <a:gd name="T55" fmla="*/ 44 h 48"/>
                <a:gd name="T56" fmla="*/ 26 w 42"/>
                <a:gd name="T57" fmla="*/ 38 h 48"/>
                <a:gd name="T58" fmla="*/ 23 w 42"/>
                <a:gd name="T59" fmla="*/ 34 h 48"/>
                <a:gd name="T60" fmla="*/ 24 w 42"/>
                <a:gd name="T61" fmla="*/ 32 h 48"/>
                <a:gd name="T62" fmla="*/ 19 w 42"/>
                <a:gd name="T63" fmla="*/ 23 h 48"/>
                <a:gd name="T64" fmla="*/ 32 w 42"/>
                <a:gd name="T65" fmla="*/ 16 h 48"/>
                <a:gd name="T66" fmla="*/ 32 w 42"/>
                <a:gd name="T6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48">
                  <a:moveTo>
                    <a:pt x="32" y="14"/>
                  </a:moveTo>
                  <a:cubicBezTo>
                    <a:pt x="28" y="14"/>
                    <a:pt x="18" y="18"/>
                    <a:pt x="18" y="18"/>
                  </a:cubicBezTo>
                  <a:cubicBezTo>
                    <a:pt x="18" y="17"/>
                    <a:pt x="18" y="17"/>
                    <a:pt x="18" y="17"/>
                  </a:cubicBezTo>
                  <a:cubicBezTo>
                    <a:pt x="17" y="19"/>
                    <a:pt x="16" y="20"/>
                    <a:pt x="15" y="20"/>
                  </a:cubicBezTo>
                  <a:cubicBezTo>
                    <a:pt x="11" y="20"/>
                    <a:pt x="10" y="15"/>
                    <a:pt x="10" y="12"/>
                  </a:cubicBezTo>
                  <a:cubicBezTo>
                    <a:pt x="10" y="7"/>
                    <a:pt x="13" y="8"/>
                    <a:pt x="17" y="8"/>
                  </a:cubicBezTo>
                  <a:cubicBezTo>
                    <a:pt x="21" y="8"/>
                    <a:pt x="23" y="7"/>
                    <a:pt x="26" y="7"/>
                  </a:cubicBezTo>
                  <a:cubicBezTo>
                    <a:pt x="29" y="7"/>
                    <a:pt x="31" y="9"/>
                    <a:pt x="34" y="9"/>
                  </a:cubicBezTo>
                  <a:cubicBezTo>
                    <a:pt x="38" y="9"/>
                    <a:pt x="40" y="5"/>
                    <a:pt x="41" y="2"/>
                  </a:cubicBezTo>
                  <a:cubicBezTo>
                    <a:pt x="41" y="2"/>
                    <a:pt x="42" y="0"/>
                    <a:pt x="42" y="0"/>
                  </a:cubicBezTo>
                  <a:cubicBezTo>
                    <a:pt x="40" y="0"/>
                    <a:pt x="40" y="0"/>
                    <a:pt x="40" y="0"/>
                  </a:cubicBezTo>
                  <a:cubicBezTo>
                    <a:pt x="38" y="0"/>
                    <a:pt x="35" y="4"/>
                    <a:pt x="33" y="4"/>
                  </a:cubicBezTo>
                  <a:cubicBezTo>
                    <a:pt x="31" y="4"/>
                    <a:pt x="31" y="4"/>
                    <a:pt x="31" y="4"/>
                  </a:cubicBezTo>
                  <a:cubicBezTo>
                    <a:pt x="16" y="2"/>
                    <a:pt x="16" y="2"/>
                    <a:pt x="16" y="2"/>
                  </a:cubicBezTo>
                  <a:cubicBezTo>
                    <a:pt x="10" y="2"/>
                    <a:pt x="7" y="10"/>
                    <a:pt x="7" y="15"/>
                  </a:cubicBezTo>
                  <a:cubicBezTo>
                    <a:pt x="7" y="16"/>
                    <a:pt x="5" y="18"/>
                    <a:pt x="5" y="19"/>
                  </a:cubicBezTo>
                  <a:cubicBezTo>
                    <a:pt x="3" y="24"/>
                    <a:pt x="0" y="26"/>
                    <a:pt x="0" y="31"/>
                  </a:cubicBezTo>
                  <a:cubicBezTo>
                    <a:pt x="0" y="34"/>
                    <a:pt x="4" y="34"/>
                    <a:pt x="4" y="34"/>
                  </a:cubicBezTo>
                  <a:cubicBezTo>
                    <a:pt x="4" y="38"/>
                    <a:pt x="4" y="42"/>
                    <a:pt x="4" y="45"/>
                  </a:cubicBezTo>
                  <a:cubicBezTo>
                    <a:pt x="4" y="46"/>
                    <a:pt x="6" y="48"/>
                    <a:pt x="8" y="48"/>
                  </a:cubicBezTo>
                  <a:cubicBezTo>
                    <a:pt x="11" y="48"/>
                    <a:pt x="12" y="40"/>
                    <a:pt x="12" y="39"/>
                  </a:cubicBezTo>
                  <a:cubicBezTo>
                    <a:pt x="12" y="36"/>
                    <a:pt x="10" y="34"/>
                    <a:pt x="10" y="31"/>
                  </a:cubicBezTo>
                  <a:cubicBezTo>
                    <a:pt x="10" y="30"/>
                    <a:pt x="12" y="29"/>
                    <a:pt x="14" y="29"/>
                  </a:cubicBezTo>
                  <a:cubicBezTo>
                    <a:pt x="14" y="29"/>
                    <a:pt x="15" y="29"/>
                    <a:pt x="15" y="29"/>
                  </a:cubicBezTo>
                  <a:cubicBezTo>
                    <a:pt x="15" y="33"/>
                    <a:pt x="15" y="33"/>
                    <a:pt x="15" y="33"/>
                  </a:cubicBezTo>
                  <a:cubicBezTo>
                    <a:pt x="15" y="36"/>
                    <a:pt x="18" y="38"/>
                    <a:pt x="18" y="41"/>
                  </a:cubicBezTo>
                  <a:cubicBezTo>
                    <a:pt x="18" y="42"/>
                    <a:pt x="18" y="40"/>
                    <a:pt x="18" y="44"/>
                  </a:cubicBezTo>
                  <a:cubicBezTo>
                    <a:pt x="21" y="44"/>
                    <a:pt x="21" y="44"/>
                    <a:pt x="21" y="44"/>
                  </a:cubicBezTo>
                  <a:cubicBezTo>
                    <a:pt x="21" y="40"/>
                    <a:pt x="26" y="41"/>
                    <a:pt x="26" y="38"/>
                  </a:cubicBezTo>
                  <a:cubicBezTo>
                    <a:pt x="25" y="38"/>
                    <a:pt x="23" y="35"/>
                    <a:pt x="23" y="34"/>
                  </a:cubicBezTo>
                  <a:cubicBezTo>
                    <a:pt x="23" y="34"/>
                    <a:pt x="24" y="33"/>
                    <a:pt x="24" y="32"/>
                  </a:cubicBezTo>
                  <a:cubicBezTo>
                    <a:pt x="23" y="32"/>
                    <a:pt x="19" y="23"/>
                    <a:pt x="19" y="23"/>
                  </a:cubicBezTo>
                  <a:cubicBezTo>
                    <a:pt x="25" y="23"/>
                    <a:pt x="24" y="18"/>
                    <a:pt x="32" y="16"/>
                  </a:cubicBezTo>
                  <a:lnTo>
                    <a:pt x="32" y="1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6" name="Freeform 10">
              <a:extLst>
                <a:ext uri="{FF2B5EF4-FFF2-40B4-BE49-F238E27FC236}">
                  <a16:creationId xmlns:a16="http://schemas.microsoft.com/office/drawing/2014/main" id="{B17580A0-F23E-A89E-6588-2B56E7858988}"/>
                </a:ext>
              </a:extLst>
            </p:cNvPr>
            <p:cNvSpPr>
              <a:spLocks/>
            </p:cNvSpPr>
            <p:nvPr/>
          </p:nvSpPr>
          <p:spPr bwMode="auto">
            <a:xfrm>
              <a:off x="4630836" y="884750"/>
              <a:ext cx="153416" cy="45992"/>
            </a:xfrm>
            <a:custGeom>
              <a:avLst/>
              <a:gdLst>
                <a:gd name="T0" fmla="*/ 59 w 66"/>
                <a:gd name="T1" fmla="*/ 17 h 19"/>
                <a:gd name="T2" fmla="*/ 64 w 66"/>
                <a:gd name="T3" fmla="*/ 18 h 19"/>
                <a:gd name="T4" fmla="*/ 66 w 66"/>
                <a:gd name="T5" fmla="*/ 16 h 19"/>
                <a:gd name="T6" fmla="*/ 62 w 66"/>
                <a:gd name="T7" fmla="*/ 14 h 19"/>
                <a:gd name="T8" fmla="*/ 57 w 66"/>
                <a:gd name="T9" fmla="*/ 13 h 19"/>
                <a:gd name="T10" fmla="*/ 55 w 66"/>
                <a:gd name="T11" fmla="*/ 11 h 19"/>
                <a:gd name="T12" fmla="*/ 46 w 66"/>
                <a:gd name="T13" fmla="*/ 8 h 19"/>
                <a:gd name="T14" fmla="*/ 54 w 66"/>
                <a:gd name="T15" fmla="*/ 7 h 19"/>
                <a:gd name="T16" fmla="*/ 52 w 66"/>
                <a:gd name="T17" fmla="*/ 7 h 19"/>
                <a:gd name="T18" fmla="*/ 45 w 66"/>
                <a:gd name="T19" fmla="*/ 8 h 19"/>
                <a:gd name="T20" fmla="*/ 35 w 66"/>
                <a:gd name="T21" fmla="*/ 4 h 19"/>
                <a:gd name="T22" fmla="*/ 28 w 66"/>
                <a:gd name="T23" fmla="*/ 7 h 19"/>
                <a:gd name="T24" fmla="*/ 11 w 66"/>
                <a:gd name="T25" fmla="*/ 0 h 19"/>
                <a:gd name="T26" fmla="*/ 8 w 66"/>
                <a:gd name="T27" fmla="*/ 1 h 19"/>
                <a:gd name="T28" fmla="*/ 6 w 66"/>
                <a:gd name="T29" fmla="*/ 0 h 19"/>
                <a:gd name="T30" fmla="*/ 0 w 66"/>
                <a:gd name="T31" fmla="*/ 5 h 19"/>
                <a:gd name="T32" fmla="*/ 8 w 66"/>
                <a:gd name="T33" fmla="*/ 10 h 19"/>
                <a:gd name="T34" fmla="*/ 17 w 66"/>
                <a:gd name="T35" fmla="*/ 11 h 19"/>
                <a:gd name="T36" fmla="*/ 29 w 66"/>
                <a:gd name="T37" fmla="*/ 13 h 19"/>
                <a:gd name="T38" fmla="*/ 35 w 66"/>
                <a:gd name="T39" fmla="*/ 16 h 19"/>
                <a:gd name="T40" fmla="*/ 59 w 66"/>
                <a:gd name="T41" fmla="*/ 19 h 19"/>
                <a:gd name="T42" fmla="*/ 59 w 66"/>
                <a:gd name="T4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9">
                  <a:moveTo>
                    <a:pt x="59" y="17"/>
                  </a:moveTo>
                  <a:cubicBezTo>
                    <a:pt x="62" y="17"/>
                    <a:pt x="61" y="18"/>
                    <a:pt x="64" y="18"/>
                  </a:cubicBezTo>
                  <a:cubicBezTo>
                    <a:pt x="64" y="18"/>
                    <a:pt x="66" y="17"/>
                    <a:pt x="66" y="16"/>
                  </a:cubicBezTo>
                  <a:cubicBezTo>
                    <a:pt x="64" y="15"/>
                    <a:pt x="64" y="14"/>
                    <a:pt x="62" y="14"/>
                  </a:cubicBezTo>
                  <a:cubicBezTo>
                    <a:pt x="60" y="13"/>
                    <a:pt x="59" y="15"/>
                    <a:pt x="57" y="13"/>
                  </a:cubicBezTo>
                  <a:cubicBezTo>
                    <a:pt x="57" y="13"/>
                    <a:pt x="57" y="11"/>
                    <a:pt x="55" y="11"/>
                  </a:cubicBezTo>
                  <a:cubicBezTo>
                    <a:pt x="51" y="11"/>
                    <a:pt x="48" y="11"/>
                    <a:pt x="46" y="8"/>
                  </a:cubicBezTo>
                  <a:cubicBezTo>
                    <a:pt x="46" y="9"/>
                    <a:pt x="54" y="7"/>
                    <a:pt x="54" y="7"/>
                  </a:cubicBezTo>
                  <a:cubicBezTo>
                    <a:pt x="52" y="7"/>
                    <a:pt x="52" y="7"/>
                    <a:pt x="52" y="7"/>
                  </a:cubicBezTo>
                  <a:cubicBezTo>
                    <a:pt x="45" y="8"/>
                    <a:pt x="45" y="8"/>
                    <a:pt x="45" y="8"/>
                  </a:cubicBezTo>
                  <a:cubicBezTo>
                    <a:pt x="41" y="8"/>
                    <a:pt x="40" y="4"/>
                    <a:pt x="35" y="4"/>
                  </a:cubicBezTo>
                  <a:cubicBezTo>
                    <a:pt x="33" y="4"/>
                    <a:pt x="32" y="7"/>
                    <a:pt x="28" y="7"/>
                  </a:cubicBezTo>
                  <a:cubicBezTo>
                    <a:pt x="21" y="7"/>
                    <a:pt x="18" y="0"/>
                    <a:pt x="11" y="0"/>
                  </a:cubicBezTo>
                  <a:cubicBezTo>
                    <a:pt x="10" y="0"/>
                    <a:pt x="9" y="1"/>
                    <a:pt x="8" y="1"/>
                  </a:cubicBezTo>
                  <a:cubicBezTo>
                    <a:pt x="7" y="1"/>
                    <a:pt x="6" y="0"/>
                    <a:pt x="6" y="0"/>
                  </a:cubicBezTo>
                  <a:cubicBezTo>
                    <a:pt x="4" y="0"/>
                    <a:pt x="0" y="4"/>
                    <a:pt x="0" y="5"/>
                  </a:cubicBezTo>
                  <a:cubicBezTo>
                    <a:pt x="4" y="5"/>
                    <a:pt x="5" y="8"/>
                    <a:pt x="8" y="10"/>
                  </a:cubicBezTo>
                  <a:cubicBezTo>
                    <a:pt x="10" y="12"/>
                    <a:pt x="13" y="10"/>
                    <a:pt x="17" y="11"/>
                  </a:cubicBezTo>
                  <a:cubicBezTo>
                    <a:pt x="21" y="12"/>
                    <a:pt x="25" y="13"/>
                    <a:pt x="29" y="13"/>
                  </a:cubicBezTo>
                  <a:cubicBezTo>
                    <a:pt x="31" y="13"/>
                    <a:pt x="32" y="16"/>
                    <a:pt x="35" y="16"/>
                  </a:cubicBezTo>
                  <a:cubicBezTo>
                    <a:pt x="44" y="16"/>
                    <a:pt x="51" y="16"/>
                    <a:pt x="59" y="19"/>
                  </a:cubicBezTo>
                  <a:cubicBezTo>
                    <a:pt x="59" y="18"/>
                    <a:pt x="58" y="17"/>
                    <a:pt x="59" y="17"/>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7" name="Freeform 11">
              <a:extLst>
                <a:ext uri="{FF2B5EF4-FFF2-40B4-BE49-F238E27FC236}">
                  <a16:creationId xmlns:a16="http://schemas.microsoft.com/office/drawing/2014/main" id="{9AD1F36A-A586-1128-FAAE-B1BA0139EE5F}"/>
                </a:ext>
              </a:extLst>
            </p:cNvPr>
            <p:cNvSpPr>
              <a:spLocks/>
            </p:cNvSpPr>
            <p:nvPr/>
          </p:nvSpPr>
          <p:spPr bwMode="auto">
            <a:xfrm>
              <a:off x="4847191" y="921544"/>
              <a:ext cx="46221" cy="11243"/>
            </a:xfrm>
            <a:custGeom>
              <a:avLst/>
              <a:gdLst>
                <a:gd name="T0" fmla="*/ 13 w 20"/>
                <a:gd name="T1" fmla="*/ 4 h 5"/>
                <a:gd name="T2" fmla="*/ 20 w 20"/>
                <a:gd name="T3" fmla="*/ 0 h 5"/>
                <a:gd name="T4" fmla="*/ 13 w 20"/>
                <a:gd name="T5" fmla="*/ 2 h 5"/>
                <a:gd name="T6" fmla="*/ 4 w 20"/>
                <a:gd name="T7" fmla="*/ 1 h 5"/>
                <a:gd name="T8" fmla="*/ 0 w 20"/>
                <a:gd name="T9" fmla="*/ 2 h 5"/>
                <a:gd name="T10" fmla="*/ 5 w 20"/>
                <a:gd name="T11" fmla="*/ 4 h 5"/>
                <a:gd name="T12" fmla="*/ 13 w 2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3" y="4"/>
                  </a:moveTo>
                  <a:cubicBezTo>
                    <a:pt x="16" y="4"/>
                    <a:pt x="18" y="3"/>
                    <a:pt x="20" y="0"/>
                  </a:cubicBezTo>
                  <a:cubicBezTo>
                    <a:pt x="18" y="1"/>
                    <a:pt x="17" y="2"/>
                    <a:pt x="13" y="2"/>
                  </a:cubicBezTo>
                  <a:cubicBezTo>
                    <a:pt x="10" y="2"/>
                    <a:pt x="8" y="1"/>
                    <a:pt x="4" y="1"/>
                  </a:cubicBezTo>
                  <a:cubicBezTo>
                    <a:pt x="3" y="1"/>
                    <a:pt x="0" y="0"/>
                    <a:pt x="0" y="2"/>
                  </a:cubicBezTo>
                  <a:cubicBezTo>
                    <a:pt x="0" y="5"/>
                    <a:pt x="4" y="4"/>
                    <a:pt x="5" y="4"/>
                  </a:cubicBezTo>
                  <a:cubicBezTo>
                    <a:pt x="7" y="4"/>
                    <a:pt x="10" y="4"/>
                    <a:pt x="13" y="4"/>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8" name="Freeform 12">
              <a:extLst>
                <a:ext uri="{FF2B5EF4-FFF2-40B4-BE49-F238E27FC236}">
                  <a16:creationId xmlns:a16="http://schemas.microsoft.com/office/drawing/2014/main" id="{C991C0C1-EC1D-3E0F-6F71-126DDD5E20C4}"/>
                </a:ext>
              </a:extLst>
            </p:cNvPr>
            <p:cNvSpPr>
              <a:spLocks/>
            </p:cNvSpPr>
            <p:nvPr/>
          </p:nvSpPr>
          <p:spPr bwMode="auto">
            <a:xfrm>
              <a:off x="4802937" y="921544"/>
              <a:ext cx="35404" cy="14308"/>
            </a:xfrm>
            <a:custGeom>
              <a:avLst/>
              <a:gdLst>
                <a:gd name="T0" fmla="*/ 8 w 15"/>
                <a:gd name="T1" fmla="*/ 0 h 6"/>
                <a:gd name="T2" fmla="*/ 8 w 15"/>
                <a:gd name="T3" fmla="*/ 2 h 6"/>
                <a:gd name="T4" fmla="*/ 3 w 15"/>
                <a:gd name="T5" fmla="*/ 2 h 6"/>
                <a:gd name="T6" fmla="*/ 0 w 15"/>
                <a:gd name="T7" fmla="*/ 4 h 6"/>
                <a:gd name="T8" fmla="*/ 4 w 15"/>
                <a:gd name="T9" fmla="*/ 6 h 6"/>
                <a:gd name="T10" fmla="*/ 10 w 15"/>
                <a:gd name="T11" fmla="*/ 3 h 6"/>
                <a:gd name="T12" fmla="*/ 11 w 15"/>
                <a:gd name="T13" fmla="*/ 4 h 6"/>
                <a:gd name="T14" fmla="*/ 15 w 15"/>
                <a:gd name="T15" fmla="*/ 4 h 6"/>
                <a:gd name="T16" fmla="*/ 15 w 15"/>
                <a:gd name="T17" fmla="*/ 0 h 6"/>
                <a:gd name="T18" fmla="*/ 8 w 1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8" y="0"/>
                  </a:moveTo>
                  <a:cubicBezTo>
                    <a:pt x="8" y="0"/>
                    <a:pt x="8" y="2"/>
                    <a:pt x="8" y="2"/>
                  </a:cubicBezTo>
                  <a:cubicBezTo>
                    <a:pt x="7" y="2"/>
                    <a:pt x="5" y="2"/>
                    <a:pt x="3" y="2"/>
                  </a:cubicBezTo>
                  <a:cubicBezTo>
                    <a:pt x="1" y="2"/>
                    <a:pt x="0" y="2"/>
                    <a:pt x="0" y="4"/>
                  </a:cubicBezTo>
                  <a:cubicBezTo>
                    <a:pt x="0" y="5"/>
                    <a:pt x="2" y="6"/>
                    <a:pt x="4" y="6"/>
                  </a:cubicBezTo>
                  <a:cubicBezTo>
                    <a:pt x="6" y="6"/>
                    <a:pt x="7" y="4"/>
                    <a:pt x="10" y="3"/>
                  </a:cubicBezTo>
                  <a:cubicBezTo>
                    <a:pt x="11" y="4"/>
                    <a:pt x="11" y="4"/>
                    <a:pt x="11" y="4"/>
                  </a:cubicBezTo>
                  <a:cubicBezTo>
                    <a:pt x="15" y="4"/>
                    <a:pt x="15" y="4"/>
                    <a:pt x="15" y="4"/>
                  </a:cubicBezTo>
                  <a:cubicBezTo>
                    <a:pt x="11" y="4"/>
                    <a:pt x="15" y="4"/>
                    <a:pt x="15" y="0"/>
                  </a:cubicBezTo>
                  <a:lnTo>
                    <a:pt x="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9" name="Freeform 13">
              <a:extLst>
                <a:ext uri="{FF2B5EF4-FFF2-40B4-BE49-F238E27FC236}">
                  <a16:creationId xmlns:a16="http://schemas.microsoft.com/office/drawing/2014/main" id="{9FE95472-3ADC-182E-87A4-DD8453E7FEE4}"/>
                </a:ext>
              </a:extLst>
            </p:cNvPr>
            <p:cNvSpPr>
              <a:spLocks/>
            </p:cNvSpPr>
            <p:nvPr/>
          </p:nvSpPr>
          <p:spPr bwMode="auto">
            <a:xfrm>
              <a:off x="4835390" y="937896"/>
              <a:ext cx="23602" cy="21463"/>
            </a:xfrm>
            <a:custGeom>
              <a:avLst/>
              <a:gdLst>
                <a:gd name="T0" fmla="*/ 6 w 10"/>
                <a:gd name="T1" fmla="*/ 5 h 9"/>
                <a:gd name="T2" fmla="*/ 8 w 10"/>
                <a:gd name="T3" fmla="*/ 9 h 9"/>
                <a:gd name="T4" fmla="*/ 8 w 10"/>
                <a:gd name="T5" fmla="*/ 9 h 9"/>
                <a:gd name="T6" fmla="*/ 10 w 10"/>
                <a:gd name="T7" fmla="*/ 7 h 9"/>
                <a:gd name="T8" fmla="*/ 7 w 10"/>
                <a:gd name="T9" fmla="*/ 1 h 9"/>
                <a:gd name="T10" fmla="*/ 5 w 10"/>
                <a:gd name="T11" fmla="*/ 1 h 9"/>
                <a:gd name="T12" fmla="*/ 0 w 10"/>
                <a:gd name="T13" fmla="*/ 2 h 9"/>
                <a:gd name="T14" fmla="*/ 6 w 10"/>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6" y="5"/>
                  </a:moveTo>
                  <a:cubicBezTo>
                    <a:pt x="6" y="6"/>
                    <a:pt x="6" y="9"/>
                    <a:pt x="8" y="9"/>
                  </a:cubicBezTo>
                  <a:cubicBezTo>
                    <a:pt x="8" y="9"/>
                    <a:pt x="8" y="9"/>
                    <a:pt x="8" y="9"/>
                  </a:cubicBezTo>
                  <a:cubicBezTo>
                    <a:pt x="9" y="9"/>
                    <a:pt x="10" y="8"/>
                    <a:pt x="10" y="7"/>
                  </a:cubicBezTo>
                  <a:cubicBezTo>
                    <a:pt x="10" y="4"/>
                    <a:pt x="7" y="5"/>
                    <a:pt x="7" y="1"/>
                  </a:cubicBezTo>
                  <a:cubicBezTo>
                    <a:pt x="6" y="1"/>
                    <a:pt x="5" y="1"/>
                    <a:pt x="5" y="1"/>
                  </a:cubicBezTo>
                  <a:cubicBezTo>
                    <a:pt x="3" y="1"/>
                    <a:pt x="0" y="0"/>
                    <a:pt x="0" y="2"/>
                  </a:cubicBezTo>
                  <a:cubicBezTo>
                    <a:pt x="0" y="4"/>
                    <a:pt x="4" y="5"/>
                    <a:pt x="6" y="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0" name="Freeform 14">
              <a:extLst>
                <a:ext uri="{FF2B5EF4-FFF2-40B4-BE49-F238E27FC236}">
                  <a16:creationId xmlns:a16="http://schemas.microsoft.com/office/drawing/2014/main" id="{59EE40F5-7C81-5816-CF1F-5DDB8F4C0388}"/>
                </a:ext>
              </a:extLst>
            </p:cNvPr>
            <p:cNvSpPr>
              <a:spLocks/>
            </p:cNvSpPr>
            <p:nvPr/>
          </p:nvSpPr>
          <p:spPr bwMode="auto">
            <a:xfrm>
              <a:off x="4789169" y="923587"/>
              <a:ext cx="8851" cy="9198"/>
            </a:xfrm>
            <a:custGeom>
              <a:avLst/>
              <a:gdLst>
                <a:gd name="T0" fmla="*/ 2 w 4"/>
                <a:gd name="T1" fmla="*/ 0 h 4"/>
                <a:gd name="T2" fmla="*/ 0 w 4"/>
                <a:gd name="T3" fmla="*/ 0 h 4"/>
                <a:gd name="T4" fmla="*/ 0 w 4"/>
                <a:gd name="T5" fmla="*/ 2 h 4"/>
                <a:gd name="T6" fmla="*/ 2 w 4"/>
                <a:gd name="T7" fmla="*/ 4 h 4"/>
                <a:gd name="T8" fmla="*/ 4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0"/>
                    <a:pt x="1" y="0"/>
                    <a:pt x="0" y="0"/>
                  </a:cubicBezTo>
                  <a:cubicBezTo>
                    <a:pt x="0" y="1"/>
                    <a:pt x="0" y="1"/>
                    <a:pt x="0" y="2"/>
                  </a:cubicBezTo>
                  <a:cubicBezTo>
                    <a:pt x="0" y="3"/>
                    <a:pt x="1" y="4"/>
                    <a:pt x="2" y="4"/>
                  </a:cubicBezTo>
                  <a:cubicBezTo>
                    <a:pt x="3" y="4"/>
                    <a:pt x="4" y="3"/>
                    <a:pt x="4" y="1"/>
                  </a:cubicBezTo>
                  <a:cubicBezTo>
                    <a:pt x="4" y="1"/>
                    <a:pt x="4" y="0"/>
                    <a:pt x="2"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1" name="Freeform 15">
              <a:extLst>
                <a:ext uri="{FF2B5EF4-FFF2-40B4-BE49-F238E27FC236}">
                  <a16:creationId xmlns:a16="http://schemas.microsoft.com/office/drawing/2014/main" id="{CA484857-DDA4-C657-802B-F39392BB51F8}"/>
                </a:ext>
              </a:extLst>
            </p:cNvPr>
            <p:cNvSpPr>
              <a:spLocks/>
            </p:cNvSpPr>
            <p:nvPr/>
          </p:nvSpPr>
          <p:spPr bwMode="auto">
            <a:xfrm>
              <a:off x="4903247" y="923587"/>
              <a:ext cx="53106" cy="33727"/>
            </a:xfrm>
            <a:custGeom>
              <a:avLst/>
              <a:gdLst>
                <a:gd name="T0" fmla="*/ 9 w 23"/>
                <a:gd name="T1" fmla="*/ 7 h 14"/>
                <a:gd name="T2" fmla="*/ 23 w 23"/>
                <a:gd name="T3" fmla="*/ 2 h 14"/>
                <a:gd name="T4" fmla="*/ 8 w 23"/>
                <a:gd name="T5" fmla="*/ 3 h 14"/>
                <a:gd name="T6" fmla="*/ 7 w 23"/>
                <a:gd name="T7" fmla="*/ 6 h 14"/>
                <a:gd name="T8" fmla="*/ 0 w 23"/>
                <a:gd name="T9" fmla="*/ 12 h 14"/>
                <a:gd name="T10" fmla="*/ 1 w 23"/>
                <a:gd name="T11" fmla="*/ 14 h 14"/>
                <a:gd name="T12" fmla="*/ 9 w 23"/>
                <a:gd name="T13" fmla="*/ 10 h 14"/>
                <a:gd name="T14" fmla="*/ 9 w 2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9" y="7"/>
                  </a:moveTo>
                  <a:cubicBezTo>
                    <a:pt x="13" y="7"/>
                    <a:pt x="21" y="5"/>
                    <a:pt x="23" y="2"/>
                  </a:cubicBezTo>
                  <a:cubicBezTo>
                    <a:pt x="21" y="0"/>
                    <a:pt x="11" y="1"/>
                    <a:pt x="8" y="3"/>
                  </a:cubicBezTo>
                  <a:cubicBezTo>
                    <a:pt x="8" y="4"/>
                    <a:pt x="8" y="5"/>
                    <a:pt x="7" y="6"/>
                  </a:cubicBezTo>
                  <a:cubicBezTo>
                    <a:pt x="4" y="7"/>
                    <a:pt x="0" y="7"/>
                    <a:pt x="0" y="12"/>
                  </a:cubicBezTo>
                  <a:cubicBezTo>
                    <a:pt x="0" y="13"/>
                    <a:pt x="0" y="14"/>
                    <a:pt x="1" y="14"/>
                  </a:cubicBezTo>
                  <a:cubicBezTo>
                    <a:pt x="4" y="14"/>
                    <a:pt x="8" y="11"/>
                    <a:pt x="9" y="10"/>
                  </a:cubicBezTo>
                  <a:cubicBezTo>
                    <a:pt x="9" y="9"/>
                    <a:pt x="8" y="7"/>
                    <a:pt x="9" y="7"/>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2" name="Freeform 16">
              <a:extLst>
                <a:ext uri="{FF2B5EF4-FFF2-40B4-BE49-F238E27FC236}">
                  <a16:creationId xmlns:a16="http://schemas.microsoft.com/office/drawing/2014/main" id="{668EC6D6-DE87-7D43-7C9B-2E7CE2D5B1E6}"/>
                </a:ext>
              </a:extLst>
            </p:cNvPr>
            <p:cNvSpPr>
              <a:spLocks/>
            </p:cNvSpPr>
            <p:nvPr/>
          </p:nvSpPr>
          <p:spPr bwMode="auto">
            <a:xfrm>
              <a:off x="5058629" y="879640"/>
              <a:ext cx="11801" cy="22484"/>
            </a:xfrm>
            <a:custGeom>
              <a:avLst/>
              <a:gdLst>
                <a:gd name="T0" fmla="*/ 5 w 5"/>
                <a:gd name="T1" fmla="*/ 2 h 9"/>
                <a:gd name="T2" fmla="*/ 4 w 5"/>
                <a:gd name="T3" fmla="*/ 0 h 9"/>
                <a:gd name="T4" fmla="*/ 3 w 5"/>
                <a:gd name="T5" fmla="*/ 4 h 9"/>
                <a:gd name="T6" fmla="*/ 0 w 5"/>
                <a:gd name="T7" fmla="*/ 7 h 9"/>
                <a:gd name="T8" fmla="*/ 2 w 5"/>
                <a:gd name="T9" fmla="*/ 9 h 9"/>
                <a:gd name="T10" fmla="*/ 3 w 5"/>
                <a:gd name="T11" fmla="*/ 4 h 9"/>
                <a:gd name="T12" fmla="*/ 5 w 5"/>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5" y="2"/>
                  </a:moveTo>
                  <a:cubicBezTo>
                    <a:pt x="5" y="1"/>
                    <a:pt x="4" y="2"/>
                    <a:pt x="4" y="0"/>
                  </a:cubicBezTo>
                  <a:cubicBezTo>
                    <a:pt x="2" y="0"/>
                    <a:pt x="3" y="2"/>
                    <a:pt x="3" y="4"/>
                  </a:cubicBezTo>
                  <a:cubicBezTo>
                    <a:pt x="3" y="5"/>
                    <a:pt x="0" y="5"/>
                    <a:pt x="0" y="7"/>
                  </a:cubicBezTo>
                  <a:cubicBezTo>
                    <a:pt x="0" y="8"/>
                    <a:pt x="1" y="9"/>
                    <a:pt x="2" y="9"/>
                  </a:cubicBezTo>
                  <a:cubicBezTo>
                    <a:pt x="4" y="9"/>
                    <a:pt x="3" y="7"/>
                    <a:pt x="3" y="4"/>
                  </a:cubicBezTo>
                  <a:cubicBezTo>
                    <a:pt x="4" y="4"/>
                    <a:pt x="5" y="4"/>
                    <a:pt x="5" y="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3" name="Freeform 17">
              <a:extLst>
                <a:ext uri="{FF2B5EF4-FFF2-40B4-BE49-F238E27FC236}">
                  <a16:creationId xmlns:a16="http://schemas.microsoft.com/office/drawing/2014/main" id="{4B8B8B30-E629-BCE1-B1F0-E5CA2CC535B3}"/>
                </a:ext>
              </a:extLst>
            </p:cNvPr>
            <p:cNvSpPr>
              <a:spLocks/>
            </p:cNvSpPr>
            <p:nvPr/>
          </p:nvSpPr>
          <p:spPr bwMode="auto">
            <a:xfrm>
              <a:off x="4940617" y="836714"/>
              <a:ext cx="13768" cy="16353"/>
            </a:xfrm>
            <a:custGeom>
              <a:avLst/>
              <a:gdLst>
                <a:gd name="T0" fmla="*/ 0 w 6"/>
                <a:gd name="T1" fmla="*/ 3 h 7"/>
                <a:gd name="T2" fmla="*/ 4 w 6"/>
                <a:gd name="T3" fmla="*/ 7 h 7"/>
                <a:gd name="T4" fmla="*/ 6 w 6"/>
                <a:gd name="T5" fmla="*/ 4 h 7"/>
                <a:gd name="T6" fmla="*/ 0 w 6"/>
                <a:gd name="T7" fmla="*/ 3 h 7"/>
              </a:gdLst>
              <a:ahLst/>
              <a:cxnLst>
                <a:cxn ang="0">
                  <a:pos x="T0" y="T1"/>
                </a:cxn>
                <a:cxn ang="0">
                  <a:pos x="T2" y="T3"/>
                </a:cxn>
                <a:cxn ang="0">
                  <a:pos x="T4" y="T5"/>
                </a:cxn>
                <a:cxn ang="0">
                  <a:pos x="T6" y="T7"/>
                </a:cxn>
              </a:cxnLst>
              <a:rect l="0" t="0" r="r" b="b"/>
              <a:pathLst>
                <a:path w="6" h="7">
                  <a:moveTo>
                    <a:pt x="0" y="3"/>
                  </a:moveTo>
                  <a:cubicBezTo>
                    <a:pt x="0" y="5"/>
                    <a:pt x="3" y="7"/>
                    <a:pt x="4" y="7"/>
                  </a:cubicBezTo>
                  <a:cubicBezTo>
                    <a:pt x="5" y="7"/>
                    <a:pt x="6" y="5"/>
                    <a:pt x="6" y="4"/>
                  </a:cubicBezTo>
                  <a:cubicBezTo>
                    <a:pt x="6" y="2"/>
                    <a:pt x="0" y="0"/>
                    <a:pt x="0" y="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4" name="Freeform 18">
              <a:extLst>
                <a:ext uri="{FF2B5EF4-FFF2-40B4-BE49-F238E27FC236}">
                  <a16:creationId xmlns:a16="http://schemas.microsoft.com/office/drawing/2014/main" id="{0ECB5724-F08B-7FE1-7EE8-E48C447C0990}"/>
                </a:ext>
              </a:extLst>
            </p:cNvPr>
            <p:cNvSpPr>
              <a:spLocks/>
            </p:cNvSpPr>
            <p:nvPr/>
          </p:nvSpPr>
          <p:spPr bwMode="auto">
            <a:xfrm>
              <a:off x="4968153" y="833648"/>
              <a:ext cx="42287" cy="17374"/>
            </a:xfrm>
            <a:custGeom>
              <a:avLst/>
              <a:gdLst>
                <a:gd name="T0" fmla="*/ 0 w 18"/>
                <a:gd name="T1" fmla="*/ 3 h 7"/>
                <a:gd name="T2" fmla="*/ 4 w 18"/>
                <a:gd name="T3" fmla="*/ 4 h 7"/>
                <a:gd name="T4" fmla="*/ 9 w 18"/>
                <a:gd name="T5" fmla="*/ 4 h 7"/>
                <a:gd name="T6" fmla="*/ 17 w 18"/>
                <a:gd name="T7" fmla="*/ 7 h 7"/>
                <a:gd name="T8" fmla="*/ 18 w 18"/>
                <a:gd name="T9" fmla="*/ 6 h 7"/>
                <a:gd name="T10" fmla="*/ 16 w 18"/>
                <a:gd name="T11" fmla="*/ 2 h 7"/>
                <a:gd name="T12" fmla="*/ 15 w 18"/>
                <a:gd name="T13" fmla="*/ 2 h 7"/>
                <a:gd name="T14" fmla="*/ 12 w 18"/>
                <a:gd name="T15" fmla="*/ 0 h 7"/>
                <a:gd name="T16" fmla="*/ 1 w 18"/>
                <a:gd name="T17" fmla="*/ 0 h 7"/>
                <a:gd name="T18" fmla="*/ 0 w 18"/>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3"/>
                  </a:moveTo>
                  <a:cubicBezTo>
                    <a:pt x="0" y="3"/>
                    <a:pt x="3" y="4"/>
                    <a:pt x="4" y="4"/>
                  </a:cubicBezTo>
                  <a:cubicBezTo>
                    <a:pt x="6" y="4"/>
                    <a:pt x="7" y="4"/>
                    <a:pt x="9" y="4"/>
                  </a:cubicBezTo>
                  <a:cubicBezTo>
                    <a:pt x="12" y="4"/>
                    <a:pt x="14" y="7"/>
                    <a:pt x="17" y="7"/>
                  </a:cubicBezTo>
                  <a:cubicBezTo>
                    <a:pt x="17" y="7"/>
                    <a:pt x="18" y="7"/>
                    <a:pt x="18" y="6"/>
                  </a:cubicBezTo>
                  <a:cubicBezTo>
                    <a:pt x="18" y="5"/>
                    <a:pt x="16" y="4"/>
                    <a:pt x="16" y="2"/>
                  </a:cubicBezTo>
                  <a:cubicBezTo>
                    <a:pt x="15" y="2"/>
                    <a:pt x="15" y="2"/>
                    <a:pt x="15" y="2"/>
                  </a:cubicBezTo>
                  <a:cubicBezTo>
                    <a:pt x="14" y="2"/>
                    <a:pt x="12" y="4"/>
                    <a:pt x="12" y="0"/>
                  </a:cubicBezTo>
                  <a:cubicBezTo>
                    <a:pt x="1" y="0"/>
                    <a:pt x="1" y="0"/>
                    <a:pt x="1" y="0"/>
                  </a:cubicBezTo>
                  <a:cubicBezTo>
                    <a:pt x="1" y="4"/>
                    <a:pt x="0" y="1"/>
                    <a:pt x="0" y="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5" name="Freeform 19">
              <a:extLst>
                <a:ext uri="{FF2B5EF4-FFF2-40B4-BE49-F238E27FC236}">
                  <a16:creationId xmlns:a16="http://schemas.microsoft.com/office/drawing/2014/main" id="{A69E2D5F-E457-EFE1-5495-BBA0EE8191DC}"/>
                </a:ext>
              </a:extLst>
            </p:cNvPr>
            <p:cNvSpPr>
              <a:spLocks/>
            </p:cNvSpPr>
            <p:nvPr/>
          </p:nvSpPr>
          <p:spPr bwMode="auto">
            <a:xfrm>
              <a:off x="4968153" y="790723"/>
              <a:ext cx="6884" cy="9198"/>
            </a:xfrm>
            <a:custGeom>
              <a:avLst/>
              <a:gdLst>
                <a:gd name="T0" fmla="*/ 3 w 3"/>
                <a:gd name="T1" fmla="*/ 4 h 4"/>
                <a:gd name="T2" fmla="*/ 0 w 3"/>
                <a:gd name="T3" fmla="*/ 0 h 4"/>
                <a:gd name="T4" fmla="*/ 3 w 3"/>
                <a:gd name="T5" fmla="*/ 4 h 4"/>
              </a:gdLst>
              <a:ahLst/>
              <a:cxnLst>
                <a:cxn ang="0">
                  <a:pos x="T0" y="T1"/>
                </a:cxn>
                <a:cxn ang="0">
                  <a:pos x="T2" y="T3"/>
                </a:cxn>
                <a:cxn ang="0">
                  <a:pos x="T4" y="T5"/>
                </a:cxn>
              </a:cxnLst>
              <a:rect l="0" t="0" r="r" b="b"/>
              <a:pathLst>
                <a:path w="3" h="4">
                  <a:moveTo>
                    <a:pt x="3" y="4"/>
                  </a:moveTo>
                  <a:cubicBezTo>
                    <a:pt x="2" y="2"/>
                    <a:pt x="0" y="2"/>
                    <a:pt x="0" y="0"/>
                  </a:cubicBezTo>
                  <a:cubicBezTo>
                    <a:pt x="0" y="2"/>
                    <a:pt x="1" y="4"/>
                    <a:pt x="3" y="4"/>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6" name="Freeform 20">
              <a:extLst>
                <a:ext uri="{FF2B5EF4-FFF2-40B4-BE49-F238E27FC236}">
                  <a16:creationId xmlns:a16="http://schemas.microsoft.com/office/drawing/2014/main" id="{B357C092-5772-AB6C-0EC7-AAD3506E1E6A}"/>
                </a:ext>
              </a:extLst>
            </p:cNvPr>
            <p:cNvSpPr>
              <a:spLocks/>
            </p:cNvSpPr>
            <p:nvPr/>
          </p:nvSpPr>
          <p:spPr bwMode="auto">
            <a:xfrm>
              <a:off x="4968153" y="7907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7" name="Freeform 21">
              <a:extLst>
                <a:ext uri="{FF2B5EF4-FFF2-40B4-BE49-F238E27FC236}">
                  <a16:creationId xmlns:a16="http://schemas.microsoft.com/office/drawing/2014/main" id="{7F622AD9-AD81-808C-775B-AD6A8F9E4130}"/>
                </a:ext>
              </a:extLst>
            </p:cNvPr>
            <p:cNvSpPr>
              <a:spLocks/>
            </p:cNvSpPr>
            <p:nvPr/>
          </p:nvSpPr>
          <p:spPr bwMode="auto">
            <a:xfrm>
              <a:off x="4961270" y="756995"/>
              <a:ext cx="18685" cy="30661"/>
            </a:xfrm>
            <a:custGeom>
              <a:avLst/>
              <a:gdLst>
                <a:gd name="T0" fmla="*/ 8 w 8"/>
                <a:gd name="T1" fmla="*/ 6 h 13"/>
                <a:gd name="T2" fmla="*/ 2 w 8"/>
                <a:gd name="T3" fmla="*/ 0 h 13"/>
                <a:gd name="T4" fmla="*/ 0 w 8"/>
                <a:gd name="T5" fmla="*/ 4 h 13"/>
                <a:gd name="T6" fmla="*/ 3 w 8"/>
                <a:gd name="T7" fmla="*/ 11 h 13"/>
                <a:gd name="T8" fmla="*/ 3 w 8"/>
                <a:gd name="T9" fmla="*/ 13 h 13"/>
                <a:gd name="T10" fmla="*/ 8 w 8"/>
                <a:gd name="T11" fmla="*/ 12 h 13"/>
                <a:gd name="T12" fmla="*/ 6 w 8"/>
                <a:gd name="T13" fmla="*/ 9 h 13"/>
                <a:gd name="T14" fmla="*/ 8 w 8"/>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8" y="6"/>
                  </a:moveTo>
                  <a:cubicBezTo>
                    <a:pt x="4" y="5"/>
                    <a:pt x="2" y="3"/>
                    <a:pt x="2" y="0"/>
                  </a:cubicBezTo>
                  <a:cubicBezTo>
                    <a:pt x="0" y="1"/>
                    <a:pt x="0" y="3"/>
                    <a:pt x="0" y="4"/>
                  </a:cubicBezTo>
                  <a:cubicBezTo>
                    <a:pt x="0" y="7"/>
                    <a:pt x="3" y="8"/>
                    <a:pt x="3" y="11"/>
                  </a:cubicBezTo>
                  <a:cubicBezTo>
                    <a:pt x="3" y="12"/>
                    <a:pt x="3" y="12"/>
                    <a:pt x="3" y="13"/>
                  </a:cubicBezTo>
                  <a:cubicBezTo>
                    <a:pt x="3" y="13"/>
                    <a:pt x="7" y="12"/>
                    <a:pt x="8" y="12"/>
                  </a:cubicBezTo>
                  <a:cubicBezTo>
                    <a:pt x="8" y="10"/>
                    <a:pt x="6" y="10"/>
                    <a:pt x="6" y="9"/>
                  </a:cubicBezTo>
                  <a:cubicBezTo>
                    <a:pt x="6" y="7"/>
                    <a:pt x="8" y="7"/>
                    <a:pt x="8" y="6"/>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8" name="Freeform 22">
              <a:extLst>
                <a:ext uri="{FF2B5EF4-FFF2-40B4-BE49-F238E27FC236}">
                  <a16:creationId xmlns:a16="http://schemas.microsoft.com/office/drawing/2014/main" id="{84D22824-A7E0-9C0B-360C-48F57BB00F3C}"/>
                </a:ext>
              </a:extLst>
            </p:cNvPr>
            <p:cNvSpPr>
              <a:spLocks/>
            </p:cNvSpPr>
            <p:nvPr/>
          </p:nvSpPr>
          <p:spPr bwMode="auto">
            <a:xfrm>
              <a:off x="5279902" y="858177"/>
              <a:ext cx="58023" cy="33727"/>
            </a:xfrm>
            <a:custGeom>
              <a:avLst/>
              <a:gdLst>
                <a:gd name="T0" fmla="*/ 0 w 25"/>
                <a:gd name="T1" fmla="*/ 10 h 14"/>
                <a:gd name="T2" fmla="*/ 5 w 25"/>
                <a:gd name="T3" fmla="*/ 13 h 14"/>
                <a:gd name="T4" fmla="*/ 6 w 25"/>
                <a:gd name="T5" fmla="*/ 13 h 14"/>
                <a:gd name="T6" fmla="*/ 6 w 25"/>
                <a:gd name="T7" fmla="*/ 13 h 14"/>
                <a:gd name="T8" fmla="*/ 6 w 25"/>
                <a:gd name="T9" fmla="*/ 13 h 14"/>
                <a:gd name="T10" fmla="*/ 9 w 25"/>
                <a:gd name="T11" fmla="*/ 14 h 14"/>
                <a:gd name="T12" fmla="*/ 20 w 25"/>
                <a:gd name="T13" fmla="*/ 11 h 14"/>
                <a:gd name="T14" fmla="*/ 25 w 25"/>
                <a:gd name="T15" fmla="*/ 3 h 14"/>
                <a:gd name="T16" fmla="*/ 23 w 25"/>
                <a:gd name="T17" fmla="*/ 0 h 14"/>
                <a:gd name="T18" fmla="*/ 18 w 25"/>
                <a:gd name="T19" fmla="*/ 6 h 14"/>
                <a:gd name="T20" fmla="*/ 9 w 25"/>
                <a:gd name="T21" fmla="*/ 9 h 14"/>
                <a:gd name="T22" fmla="*/ 7 w 25"/>
                <a:gd name="T23" fmla="*/ 10 h 14"/>
                <a:gd name="T24" fmla="*/ 0 w 25"/>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4">
                  <a:moveTo>
                    <a:pt x="0" y="10"/>
                  </a:moveTo>
                  <a:cubicBezTo>
                    <a:pt x="0" y="10"/>
                    <a:pt x="3" y="12"/>
                    <a:pt x="5" y="13"/>
                  </a:cubicBezTo>
                  <a:cubicBezTo>
                    <a:pt x="6" y="13"/>
                    <a:pt x="6" y="13"/>
                    <a:pt x="6" y="13"/>
                  </a:cubicBezTo>
                  <a:cubicBezTo>
                    <a:pt x="6" y="13"/>
                    <a:pt x="6" y="13"/>
                    <a:pt x="6" y="13"/>
                  </a:cubicBezTo>
                  <a:cubicBezTo>
                    <a:pt x="6" y="13"/>
                    <a:pt x="6" y="13"/>
                    <a:pt x="6" y="13"/>
                  </a:cubicBezTo>
                  <a:cubicBezTo>
                    <a:pt x="7" y="14"/>
                    <a:pt x="9" y="14"/>
                    <a:pt x="9" y="14"/>
                  </a:cubicBezTo>
                  <a:cubicBezTo>
                    <a:pt x="14" y="14"/>
                    <a:pt x="16" y="12"/>
                    <a:pt x="20" y="11"/>
                  </a:cubicBezTo>
                  <a:cubicBezTo>
                    <a:pt x="20" y="7"/>
                    <a:pt x="25" y="8"/>
                    <a:pt x="25" y="3"/>
                  </a:cubicBezTo>
                  <a:cubicBezTo>
                    <a:pt x="25" y="2"/>
                    <a:pt x="24" y="0"/>
                    <a:pt x="23" y="0"/>
                  </a:cubicBezTo>
                  <a:cubicBezTo>
                    <a:pt x="20" y="0"/>
                    <a:pt x="21" y="5"/>
                    <a:pt x="18" y="6"/>
                  </a:cubicBezTo>
                  <a:cubicBezTo>
                    <a:pt x="16" y="7"/>
                    <a:pt x="12" y="8"/>
                    <a:pt x="9" y="9"/>
                  </a:cubicBezTo>
                  <a:cubicBezTo>
                    <a:pt x="9" y="9"/>
                    <a:pt x="7" y="10"/>
                    <a:pt x="7" y="10"/>
                  </a:cubicBezTo>
                  <a:lnTo>
                    <a:pt x="0" y="10"/>
                  </a:lnTo>
                  <a:close/>
                </a:path>
              </a:pathLst>
            </a:custGeom>
            <a:solidFill>
              <a:srgbClr val="D1202D"/>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19" name="Freeform 23">
              <a:extLst>
                <a:ext uri="{FF2B5EF4-FFF2-40B4-BE49-F238E27FC236}">
                  <a16:creationId xmlns:a16="http://schemas.microsoft.com/office/drawing/2014/main" id="{50DB2636-439B-8345-17CB-C8607241653D}"/>
                </a:ext>
              </a:extLst>
            </p:cNvPr>
            <p:cNvSpPr>
              <a:spLocks/>
            </p:cNvSpPr>
            <p:nvPr/>
          </p:nvSpPr>
          <p:spPr bwMode="auto">
            <a:xfrm>
              <a:off x="5010441" y="794811"/>
              <a:ext cx="303881" cy="164548"/>
            </a:xfrm>
            <a:custGeom>
              <a:avLst/>
              <a:gdLst>
                <a:gd name="T0" fmla="*/ 104 w 131"/>
                <a:gd name="T1" fmla="*/ 37 h 68"/>
                <a:gd name="T2" fmla="*/ 92 w 131"/>
                <a:gd name="T3" fmla="*/ 26 h 68"/>
                <a:gd name="T4" fmla="*/ 89 w 131"/>
                <a:gd name="T5" fmla="*/ 23 h 68"/>
                <a:gd name="T6" fmla="*/ 82 w 131"/>
                <a:gd name="T7" fmla="*/ 20 h 68"/>
                <a:gd name="T8" fmla="*/ 66 w 131"/>
                <a:gd name="T9" fmla="*/ 15 h 68"/>
                <a:gd name="T10" fmla="*/ 66 w 131"/>
                <a:gd name="T11" fmla="*/ 15 h 68"/>
                <a:gd name="T12" fmla="*/ 66 w 131"/>
                <a:gd name="T13" fmla="*/ 15 h 68"/>
                <a:gd name="T14" fmla="*/ 65 w 131"/>
                <a:gd name="T15" fmla="*/ 15 h 68"/>
                <a:gd name="T16" fmla="*/ 66 w 131"/>
                <a:gd name="T17" fmla="*/ 14 h 68"/>
                <a:gd name="T18" fmla="*/ 62 w 131"/>
                <a:gd name="T19" fmla="*/ 12 h 68"/>
                <a:gd name="T20" fmla="*/ 56 w 131"/>
                <a:gd name="T21" fmla="*/ 12 h 68"/>
                <a:gd name="T22" fmla="*/ 50 w 131"/>
                <a:gd name="T23" fmla="*/ 8 h 68"/>
                <a:gd name="T24" fmla="*/ 47 w 131"/>
                <a:gd name="T25" fmla="*/ 7 h 68"/>
                <a:gd name="T26" fmla="*/ 40 w 131"/>
                <a:gd name="T27" fmla="*/ 13 h 68"/>
                <a:gd name="T28" fmla="*/ 35 w 131"/>
                <a:gd name="T29" fmla="*/ 16 h 68"/>
                <a:gd name="T30" fmla="*/ 30 w 131"/>
                <a:gd name="T31" fmla="*/ 20 h 68"/>
                <a:gd name="T32" fmla="*/ 26 w 131"/>
                <a:gd name="T33" fmla="*/ 15 h 68"/>
                <a:gd name="T34" fmla="*/ 22 w 131"/>
                <a:gd name="T35" fmla="*/ 13 h 68"/>
                <a:gd name="T36" fmla="*/ 22 w 131"/>
                <a:gd name="T37" fmla="*/ 5 h 68"/>
                <a:gd name="T38" fmla="*/ 11 w 131"/>
                <a:gd name="T39" fmla="*/ 0 h 68"/>
                <a:gd name="T40" fmla="*/ 3 w 131"/>
                <a:gd name="T41" fmla="*/ 4 h 68"/>
                <a:gd name="T42" fmla="*/ 0 w 131"/>
                <a:gd name="T43" fmla="*/ 6 h 68"/>
                <a:gd name="T44" fmla="*/ 7 w 131"/>
                <a:gd name="T45" fmla="*/ 11 h 68"/>
                <a:gd name="T46" fmla="*/ 8 w 131"/>
                <a:gd name="T47" fmla="*/ 13 h 68"/>
                <a:gd name="T48" fmla="*/ 12 w 131"/>
                <a:gd name="T49" fmla="*/ 14 h 68"/>
                <a:gd name="T50" fmla="*/ 18 w 131"/>
                <a:gd name="T51" fmla="*/ 12 h 68"/>
                <a:gd name="T52" fmla="*/ 20 w 131"/>
                <a:gd name="T53" fmla="*/ 12 h 68"/>
                <a:gd name="T54" fmla="*/ 8 w 131"/>
                <a:gd name="T55" fmla="*/ 16 h 68"/>
                <a:gd name="T56" fmla="*/ 12 w 131"/>
                <a:gd name="T57" fmla="*/ 19 h 68"/>
                <a:gd name="T58" fmla="*/ 13 w 131"/>
                <a:gd name="T59" fmla="*/ 25 h 68"/>
                <a:gd name="T60" fmla="*/ 15 w 131"/>
                <a:gd name="T61" fmla="*/ 25 h 68"/>
                <a:gd name="T62" fmla="*/ 18 w 131"/>
                <a:gd name="T63" fmla="*/ 21 h 68"/>
                <a:gd name="T64" fmla="*/ 18 w 131"/>
                <a:gd name="T65" fmla="*/ 23 h 68"/>
                <a:gd name="T66" fmla="*/ 27 w 131"/>
                <a:gd name="T67" fmla="*/ 28 h 68"/>
                <a:gd name="T68" fmla="*/ 39 w 131"/>
                <a:gd name="T69" fmla="*/ 30 h 68"/>
                <a:gd name="T70" fmla="*/ 49 w 131"/>
                <a:gd name="T71" fmla="*/ 37 h 68"/>
                <a:gd name="T72" fmla="*/ 52 w 131"/>
                <a:gd name="T73" fmla="*/ 46 h 68"/>
                <a:gd name="T74" fmla="*/ 47 w 131"/>
                <a:gd name="T75" fmla="*/ 51 h 68"/>
                <a:gd name="T76" fmla="*/ 50 w 131"/>
                <a:gd name="T77" fmla="*/ 52 h 68"/>
                <a:gd name="T78" fmla="*/ 55 w 131"/>
                <a:gd name="T79" fmla="*/ 52 h 68"/>
                <a:gd name="T80" fmla="*/ 58 w 131"/>
                <a:gd name="T81" fmla="*/ 52 h 68"/>
                <a:gd name="T82" fmla="*/ 72 w 131"/>
                <a:gd name="T83" fmla="*/ 60 h 68"/>
                <a:gd name="T84" fmla="*/ 80 w 131"/>
                <a:gd name="T85" fmla="*/ 60 h 68"/>
                <a:gd name="T86" fmla="*/ 81 w 131"/>
                <a:gd name="T87" fmla="*/ 54 h 68"/>
                <a:gd name="T88" fmla="*/ 90 w 131"/>
                <a:gd name="T89" fmla="*/ 48 h 68"/>
                <a:gd name="T90" fmla="*/ 106 w 131"/>
                <a:gd name="T91" fmla="*/ 58 h 68"/>
                <a:gd name="T92" fmla="*/ 108 w 131"/>
                <a:gd name="T93" fmla="*/ 59 h 68"/>
                <a:gd name="T94" fmla="*/ 117 w 131"/>
                <a:gd name="T95" fmla="*/ 64 h 68"/>
                <a:gd name="T96" fmla="*/ 123 w 131"/>
                <a:gd name="T97" fmla="*/ 64 h 68"/>
                <a:gd name="T98" fmla="*/ 127 w 131"/>
                <a:gd name="T99" fmla="*/ 68 h 68"/>
                <a:gd name="T100" fmla="*/ 128 w 131"/>
                <a:gd name="T101" fmla="*/ 68 h 68"/>
                <a:gd name="T102" fmla="*/ 131 w 131"/>
                <a:gd name="T103" fmla="*/ 65 h 68"/>
                <a:gd name="T104" fmla="*/ 127 w 131"/>
                <a:gd name="T105" fmla="*/ 64 h 68"/>
                <a:gd name="T106" fmla="*/ 125 w 131"/>
                <a:gd name="T107" fmla="*/ 61 h 68"/>
                <a:gd name="T108" fmla="*/ 122 w 131"/>
                <a:gd name="T109" fmla="*/ 61 h 68"/>
                <a:gd name="T110" fmla="*/ 120 w 131"/>
                <a:gd name="T111" fmla="*/ 58 h 68"/>
                <a:gd name="T112" fmla="*/ 115 w 131"/>
                <a:gd name="T113" fmla="*/ 56 h 68"/>
                <a:gd name="T114" fmla="*/ 111 w 131"/>
                <a:gd name="T115" fmla="*/ 49 h 68"/>
                <a:gd name="T116" fmla="*/ 107 w 131"/>
                <a:gd name="T117" fmla="*/ 44 h 68"/>
                <a:gd name="T118" fmla="*/ 111 w 131"/>
                <a:gd name="T119" fmla="*/ 40 h 68"/>
                <a:gd name="T120" fmla="*/ 104 w 131"/>
                <a:gd name="T121"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68">
                  <a:moveTo>
                    <a:pt x="104" y="37"/>
                  </a:moveTo>
                  <a:cubicBezTo>
                    <a:pt x="99" y="34"/>
                    <a:pt x="99" y="28"/>
                    <a:pt x="92" y="26"/>
                  </a:cubicBezTo>
                  <a:cubicBezTo>
                    <a:pt x="91" y="25"/>
                    <a:pt x="89" y="25"/>
                    <a:pt x="89" y="23"/>
                  </a:cubicBezTo>
                  <a:cubicBezTo>
                    <a:pt x="86" y="23"/>
                    <a:pt x="85" y="20"/>
                    <a:pt x="82" y="20"/>
                  </a:cubicBezTo>
                  <a:cubicBezTo>
                    <a:pt x="77" y="20"/>
                    <a:pt x="70" y="18"/>
                    <a:pt x="66" y="15"/>
                  </a:cubicBezTo>
                  <a:cubicBezTo>
                    <a:pt x="66" y="15"/>
                    <a:pt x="66" y="15"/>
                    <a:pt x="66" y="15"/>
                  </a:cubicBezTo>
                  <a:cubicBezTo>
                    <a:pt x="66" y="15"/>
                    <a:pt x="66" y="15"/>
                    <a:pt x="66" y="15"/>
                  </a:cubicBezTo>
                  <a:cubicBezTo>
                    <a:pt x="66" y="15"/>
                    <a:pt x="66" y="15"/>
                    <a:pt x="65" y="15"/>
                  </a:cubicBezTo>
                  <a:cubicBezTo>
                    <a:pt x="66" y="14"/>
                    <a:pt x="66" y="14"/>
                    <a:pt x="66" y="14"/>
                  </a:cubicBezTo>
                  <a:cubicBezTo>
                    <a:pt x="65" y="14"/>
                    <a:pt x="63" y="16"/>
                    <a:pt x="62" y="12"/>
                  </a:cubicBezTo>
                  <a:cubicBezTo>
                    <a:pt x="56" y="12"/>
                    <a:pt x="56" y="12"/>
                    <a:pt x="56" y="12"/>
                  </a:cubicBezTo>
                  <a:cubicBezTo>
                    <a:pt x="55" y="12"/>
                    <a:pt x="53" y="9"/>
                    <a:pt x="50" y="8"/>
                  </a:cubicBezTo>
                  <a:cubicBezTo>
                    <a:pt x="50" y="8"/>
                    <a:pt x="48" y="9"/>
                    <a:pt x="47" y="7"/>
                  </a:cubicBezTo>
                  <a:cubicBezTo>
                    <a:pt x="45" y="8"/>
                    <a:pt x="42" y="12"/>
                    <a:pt x="40" y="13"/>
                  </a:cubicBezTo>
                  <a:cubicBezTo>
                    <a:pt x="37" y="14"/>
                    <a:pt x="36" y="14"/>
                    <a:pt x="35" y="16"/>
                  </a:cubicBezTo>
                  <a:cubicBezTo>
                    <a:pt x="34" y="16"/>
                    <a:pt x="32" y="20"/>
                    <a:pt x="30" y="20"/>
                  </a:cubicBezTo>
                  <a:cubicBezTo>
                    <a:pt x="29" y="20"/>
                    <a:pt x="26" y="16"/>
                    <a:pt x="26" y="15"/>
                  </a:cubicBezTo>
                  <a:cubicBezTo>
                    <a:pt x="24" y="15"/>
                    <a:pt x="22" y="14"/>
                    <a:pt x="22" y="13"/>
                  </a:cubicBezTo>
                  <a:cubicBezTo>
                    <a:pt x="22" y="11"/>
                    <a:pt x="22" y="8"/>
                    <a:pt x="22" y="5"/>
                  </a:cubicBezTo>
                  <a:cubicBezTo>
                    <a:pt x="18" y="4"/>
                    <a:pt x="15" y="0"/>
                    <a:pt x="11" y="0"/>
                  </a:cubicBezTo>
                  <a:cubicBezTo>
                    <a:pt x="7" y="0"/>
                    <a:pt x="6" y="4"/>
                    <a:pt x="3" y="4"/>
                  </a:cubicBezTo>
                  <a:cubicBezTo>
                    <a:pt x="2" y="4"/>
                    <a:pt x="0" y="5"/>
                    <a:pt x="0" y="6"/>
                  </a:cubicBezTo>
                  <a:cubicBezTo>
                    <a:pt x="0" y="10"/>
                    <a:pt x="6" y="8"/>
                    <a:pt x="7" y="11"/>
                  </a:cubicBezTo>
                  <a:cubicBezTo>
                    <a:pt x="7" y="12"/>
                    <a:pt x="8" y="13"/>
                    <a:pt x="8" y="13"/>
                  </a:cubicBezTo>
                  <a:cubicBezTo>
                    <a:pt x="10" y="14"/>
                    <a:pt x="11" y="14"/>
                    <a:pt x="12" y="14"/>
                  </a:cubicBezTo>
                  <a:cubicBezTo>
                    <a:pt x="14" y="14"/>
                    <a:pt x="16" y="12"/>
                    <a:pt x="18" y="12"/>
                  </a:cubicBezTo>
                  <a:cubicBezTo>
                    <a:pt x="20" y="12"/>
                    <a:pt x="20" y="12"/>
                    <a:pt x="20" y="12"/>
                  </a:cubicBezTo>
                  <a:cubicBezTo>
                    <a:pt x="18" y="16"/>
                    <a:pt x="11" y="15"/>
                    <a:pt x="8" y="16"/>
                  </a:cubicBezTo>
                  <a:cubicBezTo>
                    <a:pt x="9" y="18"/>
                    <a:pt x="11" y="18"/>
                    <a:pt x="12" y="19"/>
                  </a:cubicBezTo>
                  <a:cubicBezTo>
                    <a:pt x="13" y="21"/>
                    <a:pt x="12" y="22"/>
                    <a:pt x="13" y="25"/>
                  </a:cubicBezTo>
                  <a:cubicBezTo>
                    <a:pt x="14" y="25"/>
                    <a:pt x="14" y="25"/>
                    <a:pt x="15" y="25"/>
                  </a:cubicBezTo>
                  <a:cubicBezTo>
                    <a:pt x="17" y="25"/>
                    <a:pt x="18" y="23"/>
                    <a:pt x="18" y="21"/>
                  </a:cubicBezTo>
                  <a:cubicBezTo>
                    <a:pt x="18" y="23"/>
                    <a:pt x="18" y="23"/>
                    <a:pt x="18" y="23"/>
                  </a:cubicBezTo>
                  <a:cubicBezTo>
                    <a:pt x="22" y="22"/>
                    <a:pt x="24" y="28"/>
                    <a:pt x="27" y="28"/>
                  </a:cubicBezTo>
                  <a:cubicBezTo>
                    <a:pt x="31" y="28"/>
                    <a:pt x="37" y="29"/>
                    <a:pt x="39" y="30"/>
                  </a:cubicBezTo>
                  <a:cubicBezTo>
                    <a:pt x="42" y="32"/>
                    <a:pt x="48" y="34"/>
                    <a:pt x="49" y="37"/>
                  </a:cubicBezTo>
                  <a:cubicBezTo>
                    <a:pt x="50" y="40"/>
                    <a:pt x="49" y="43"/>
                    <a:pt x="52" y="46"/>
                  </a:cubicBezTo>
                  <a:cubicBezTo>
                    <a:pt x="51" y="47"/>
                    <a:pt x="47" y="48"/>
                    <a:pt x="47" y="51"/>
                  </a:cubicBezTo>
                  <a:cubicBezTo>
                    <a:pt x="47" y="52"/>
                    <a:pt x="49" y="52"/>
                    <a:pt x="50" y="52"/>
                  </a:cubicBezTo>
                  <a:cubicBezTo>
                    <a:pt x="55" y="52"/>
                    <a:pt x="55" y="52"/>
                    <a:pt x="55" y="52"/>
                  </a:cubicBezTo>
                  <a:cubicBezTo>
                    <a:pt x="55" y="52"/>
                    <a:pt x="57" y="52"/>
                    <a:pt x="58" y="52"/>
                  </a:cubicBezTo>
                  <a:cubicBezTo>
                    <a:pt x="64" y="52"/>
                    <a:pt x="66" y="60"/>
                    <a:pt x="72" y="60"/>
                  </a:cubicBezTo>
                  <a:cubicBezTo>
                    <a:pt x="74" y="60"/>
                    <a:pt x="75" y="60"/>
                    <a:pt x="80" y="60"/>
                  </a:cubicBezTo>
                  <a:cubicBezTo>
                    <a:pt x="80" y="56"/>
                    <a:pt x="82" y="57"/>
                    <a:pt x="81" y="54"/>
                  </a:cubicBezTo>
                  <a:cubicBezTo>
                    <a:pt x="85" y="52"/>
                    <a:pt x="84" y="48"/>
                    <a:pt x="90" y="48"/>
                  </a:cubicBezTo>
                  <a:cubicBezTo>
                    <a:pt x="97" y="48"/>
                    <a:pt x="101" y="54"/>
                    <a:pt x="106" y="58"/>
                  </a:cubicBezTo>
                  <a:cubicBezTo>
                    <a:pt x="106" y="59"/>
                    <a:pt x="108" y="58"/>
                    <a:pt x="108" y="59"/>
                  </a:cubicBezTo>
                  <a:cubicBezTo>
                    <a:pt x="108" y="62"/>
                    <a:pt x="113" y="64"/>
                    <a:pt x="117" y="64"/>
                  </a:cubicBezTo>
                  <a:cubicBezTo>
                    <a:pt x="123" y="64"/>
                    <a:pt x="123" y="64"/>
                    <a:pt x="123" y="64"/>
                  </a:cubicBezTo>
                  <a:cubicBezTo>
                    <a:pt x="123" y="68"/>
                    <a:pt x="127" y="68"/>
                    <a:pt x="127" y="68"/>
                  </a:cubicBezTo>
                  <a:cubicBezTo>
                    <a:pt x="127" y="68"/>
                    <a:pt x="128" y="68"/>
                    <a:pt x="128" y="68"/>
                  </a:cubicBezTo>
                  <a:cubicBezTo>
                    <a:pt x="128" y="68"/>
                    <a:pt x="130" y="66"/>
                    <a:pt x="131" y="65"/>
                  </a:cubicBezTo>
                  <a:cubicBezTo>
                    <a:pt x="131" y="64"/>
                    <a:pt x="127" y="65"/>
                    <a:pt x="127" y="64"/>
                  </a:cubicBezTo>
                  <a:cubicBezTo>
                    <a:pt x="126" y="63"/>
                    <a:pt x="126" y="62"/>
                    <a:pt x="125" y="61"/>
                  </a:cubicBezTo>
                  <a:cubicBezTo>
                    <a:pt x="124" y="61"/>
                    <a:pt x="122" y="62"/>
                    <a:pt x="122" y="61"/>
                  </a:cubicBezTo>
                  <a:cubicBezTo>
                    <a:pt x="121" y="60"/>
                    <a:pt x="121" y="58"/>
                    <a:pt x="120" y="58"/>
                  </a:cubicBezTo>
                  <a:cubicBezTo>
                    <a:pt x="118" y="58"/>
                    <a:pt x="116" y="57"/>
                    <a:pt x="115" y="56"/>
                  </a:cubicBezTo>
                  <a:cubicBezTo>
                    <a:pt x="113" y="53"/>
                    <a:pt x="114" y="52"/>
                    <a:pt x="111" y="49"/>
                  </a:cubicBezTo>
                  <a:cubicBezTo>
                    <a:pt x="111" y="49"/>
                    <a:pt x="107" y="45"/>
                    <a:pt x="107" y="44"/>
                  </a:cubicBezTo>
                  <a:cubicBezTo>
                    <a:pt x="107" y="42"/>
                    <a:pt x="111" y="43"/>
                    <a:pt x="111" y="40"/>
                  </a:cubicBezTo>
                  <a:cubicBezTo>
                    <a:pt x="111" y="35"/>
                    <a:pt x="107" y="38"/>
                    <a:pt x="104" y="37"/>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0" name="Freeform 24">
              <a:extLst>
                <a:ext uri="{FF2B5EF4-FFF2-40B4-BE49-F238E27FC236}">
                  <a16:creationId xmlns:a16="http://schemas.microsoft.com/office/drawing/2014/main" id="{E76AD14F-B4D2-9BAF-79B8-2AAF8B38E812}"/>
                </a:ext>
              </a:extLst>
            </p:cNvPr>
            <p:cNvSpPr>
              <a:spLocks/>
            </p:cNvSpPr>
            <p:nvPr/>
          </p:nvSpPr>
          <p:spPr bwMode="auto">
            <a:xfrm>
              <a:off x="5319239" y="831604"/>
              <a:ext cx="32453" cy="33727"/>
            </a:xfrm>
            <a:custGeom>
              <a:avLst/>
              <a:gdLst>
                <a:gd name="T0" fmla="*/ 9 w 14"/>
                <a:gd name="T1" fmla="*/ 7 h 14"/>
                <a:gd name="T2" fmla="*/ 0 w 14"/>
                <a:gd name="T3" fmla="*/ 0 h 14"/>
                <a:gd name="T4" fmla="*/ 4 w 14"/>
                <a:gd name="T5" fmla="*/ 3 h 14"/>
                <a:gd name="T6" fmla="*/ 10 w 14"/>
                <a:gd name="T7" fmla="*/ 9 h 14"/>
                <a:gd name="T8" fmla="*/ 12 w 14"/>
                <a:gd name="T9" fmla="*/ 13 h 14"/>
                <a:gd name="T10" fmla="*/ 14 w 14"/>
                <a:gd name="T11" fmla="*/ 13 h 14"/>
                <a:gd name="T12" fmla="*/ 14 w 14"/>
                <a:gd name="T13" fmla="*/ 12 h 14"/>
                <a:gd name="T14" fmla="*/ 9 w 14"/>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9" y="7"/>
                  </a:moveTo>
                  <a:cubicBezTo>
                    <a:pt x="7" y="5"/>
                    <a:pt x="5" y="2"/>
                    <a:pt x="0" y="0"/>
                  </a:cubicBezTo>
                  <a:cubicBezTo>
                    <a:pt x="1" y="2"/>
                    <a:pt x="3" y="2"/>
                    <a:pt x="4" y="3"/>
                  </a:cubicBezTo>
                  <a:cubicBezTo>
                    <a:pt x="7" y="5"/>
                    <a:pt x="7" y="7"/>
                    <a:pt x="10" y="9"/>
                  </a:cubicBezTo>
                  <a:cubicBezTo>
                    <a:pt x="9" y="11"/>
                    <a:pt x="9" y="13"/>
                    <a:pt x="12" y="13"/>
                  </a:cubicBezTo>
                  <a:cubicBezTo>
                    <a:pt x="13" y="14"/>
                    <a:pt x="13" y="13"/>
                    <a:pt x="14" y="13"/>
                  </a:cubicBezTo>
                  <a:cubicBezTo>
                    <a:pt x="13" y="13"/>
                    <a:pt x="14" y="12"/>
                    <a:pt x="14" y="12"/>
                  </a:cubicBezTo>
                  <a:cubicBezTo>
                    <a:pt x="14" y="8"/>
                    <a:pt x="11" y="9"/>
                    <a:pt x="9" y="7"/>
                  </a:cubicBezTo>
                  <a:close/>
                </a:path>
              </a:pathLst>
            </a:custGeom>
            <a:solidFill>
              <a:srgbClr val="D1202D"/>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1" name="Freeform 25">
              <a:extLst>
                <a:ext uri="{FF2B5EF4-FFF2-40B4-BE49-F238E27FC236}">
                  <a16:creationId xmlns:a16="http://schemas.microsoft.com/office/drawing/2014/main" id="{A0B6C148-1B9A-8FBC-367E-6FD0466F3DAB}"/>
                </a:ext>
              </a:extLst>
            </p:cNvPr>
            <p:cNvSpPr>
              <a:spLocks/>
            </p:cNvSpPr>
            <p:nvPr/>
          </p:nvSpPr>
          <p:spPr bwMode="auto">
            <a:xfrm>
              <a:off x="5375295" y="877596"/>
              <a:ext cx="16719" cy="19419"/>
            </a:xfrm>
            <a:custGeom>
              <a:avLst/>
              <a:gdLst>
                <a:gd name="T0" fmla="*/ 1 w 7"/>
                <a:gd name="T1" fmla="*/ 0 h 8"/>
                <a:gd name="T2" fmla="*/ 5 w 7"/>
                <a:gd name="T3" fmla="*/ 5 h 8"/>
                <a:gd name="T4" fmla="*/ 5 w 7"/>
                <a:gd name="T5" fmla="*/ 7 h 8"/>
                <a:gd name="T6" fmla="*/ 5 w 7"/>
                <a:gd name="T7" fmla="*/ 8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2"/>
                    <a:pt x="1" y="5"/>
                    <a:pt x="5" y="5"/>
                  </a:cubicBezTo>
                  <a:cubicBezTo>
                    <a:pt x="5" y="6"/>
                    <a:pt x="5" y="6"/>
                    <a:pt x="5" y="7"/>
                  </a:cubicBezTo>
                  <a:cubicBezTo>
                    <a:pt x="5" y="8"/>
                    <a:pt x="5" y="8"/>
                    <a:pt x="5" y="8"/>
                  </a:cubicBezTo>
                  <a:cubicBezTo>
                    <a:pt x="6" y="8"/>
                    <a:pt x="7" y="7"/>
                    <a:pt x="7" y="7"/>
                  </a:cubicBezTo>
                  <a:cubicBezTo>
                    <a:pt x="7" y="6"/>
                    <a:pt x="2" y="1"/>
                    <a:pt x="1"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2" name="Freeform 26">
              <a:extLst>
                <a:ext uri="{FF2B5EF4-FFF2-40B4-BE49-F238E27FC236}">
                  <a16:creationId xmlns:a16="http://schemas.microsoft.com/office/drawing/2014/main" id="{3DE54CD8-686C-2C45-AE97-A7E76AD9015E}"/>
                </a:ext>
              </a:extLst>
            </p:cNvPr>
            <p:cNvSpPr>
              <a:spLocks/>
            </p:cNvSpPr>
            <p:nvPr/>
          </p:nvSpPr>
          <p:spPr bwMode="auto">
            <a:xfrm>
              <a:off x="5477571" y="950161"/>
              <a:ext cx="6884" cy="12264"/>
            </a:xfrm>
            <a:custGeom>
              <a:avLst/>
              <a:gdLst>
                <a:gd name="T0" fmla="*/ 0 w 3"/>
                <a:gd name="T1" fmla="*/ 0 h 5"/>
                <a:gd name="T2" fmla="*/ 3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cubicBezTo>
                    <a:pt x="0" y="2"/>
                    <a:pt x="1" y="5"/>
                    <a:pt x="3" y="5"/>
                  </a:cubicBezTo>
                  <a:cubicBezTo>
                    <a:pt x="3" y="5"/>
                    <a:pt x="3" y="4"/>
                    <a:pt x="3" y="4"/>
                  </a:cubicBezTo>
                  <a:cubicBezTo>
                    <a:pt x="3" y="2"/>
                    <a:pt x="2" y="2"/>
                    <a:pt x="0"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3" name="Freeform 27">
              <a:extLst>
                <a:ext uri="{FF2B5EF4-FFF2-40B4-BE49-F238E27FC236}">
                  <a16:creationId xmlns:a16="http://schemas.microsoft.com/office/drawing/2014/main" id="{5C8EEB3D-9F3B-9D70-42D4-D9BD39A642F6}"/>
                </a:ext>
              </a:extLst>
            </p:cNvPr>
            <p:cNvSpPr>
              <a:spLocks/>
            </p:cNvSpPr>
            <p:nvPr/>
          </p:nvSpPr>
          <p:spPr bwMode="auto">
            <a:xfrm>
              <a:off x="5453969" y="943006"/>
              <a:ext cx="16719" cy="7154"/>
            </a:xfrm>
            <a:custGeom>
              <a:avLst/>
              <a:gdLst>
                <a:gd name="T0" fmla="*/ 0 w 7"/>
                <a:gd name="T1" fmla="*/ 0 h 3"/>
                <a:gd name="T2" fmla="*/ 6 w 7"/>
                <a:gd name="T3" fmla="*/ 3 h 3"/>
                <a:gd name="T4" fmla="*/ 7 w 7"/>
                <a:gd name="T5" fmla="*/ 3 h 3"/>
                <a:gd name="T6" fmla="*/ 0 w 7"/>
                <a:gd name="T7" fmla="*/ 0 h 3"/>
              </a:gdLst>
              <a:ahLst/>
              <a:cxnLst>
                <a:cxn ang="0">
                  <a:pos x="T0" y="T1"/>
                </a:cxn>
                <a:cxn ang="0">
                  <a:pos x="T2" y="T3"/>
                </a:cxn>
                <a:cxn ang="0">
                  <a:pos x="T4" y="T5"/>
                </a:cxn>
                <a:cxn ang="0">
                  <a:pos x="T6" y="T7"/>
                </a:cxn>
              </a:cxnLst>
              <a:rect l="0" t="0" r="r" b="b"/>
              <a:pathLst>
                <a:path w="7" h="3">
                  <a:moveTo>
                    <a:pt x="0" y="0"/>
                  </a:moveTo>
                  <a:cubicBezTo>
                    <a:pt x="0" y="2"/>
                    <a:pt x="3" y="3"/>
                    <a:pt x="6" y="3"/>
                  </a:cubicBezTo>
                  <a:cubicBezTo>
                    <a:pt x="6" y="3"/>
                    <a:pt x="7" y="3"/>
                    <a:pt x="7" y="3"/>
                  </a:cubicBezTo>
                  <a:cubicBezTo>
                    <a:pt x="6" y="1"/>
                    <a:pt x="3" y="0"/>
                    <a:pt x="0"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4" name="Freeform 28">
              <a:extLst>
                <a:ext uri="{FF2B5EF4-FFF2-40B4-BE49-F238E27FC236}">
                  <a16:creationId xmlns:a16="http://schemas.microsoft.com/office/drawing/2014/main" id="{BD29E2A3-1374-667A-5BAC-9CBDDA2D2583}"/>
                </a:ext>
              </a:extLst>
            </p:cNvPr>
            <p:cNvSpPr>
              <a:spLocks/>
            </p:cNvSpPr>
            <p:nvPr/>
          </p:nvSpPr>
          <p:spPr bwMode="auto">
            <a:xfrm>
              <a:off x="5456920" y="921544"/>
              <a:ext cx="13768" cy="16353"/>
            </a:xfrm>
            <a:custGeom>
              <a:avLst/>
              <a:gdLst>
                <a:gd name="T0" fmla="*/ 0 w 6"/>
                <a:gd name="T1" fmla="*/ 0 h 7"/>
                <a:gd name="T2" fmla="*/ 6 w 6"/>
                <a:gd name="T3" fmla="*/ 7 h 7"/>
                <a:gd name="T4" fmla="*/ 0 w 6"/>
                <a:gd name="T5" fmla="*/ 0 h 7"/>
              </a:gdLst>
              <a:ahLst/>
              <a:cxnLst>
                <a:cxn ang="0">
                  <a:pos x="T0" y="T1"/>
                </a:cxn>
                <a:cxn ang="0">
                  <a:pos x="T2" y="T3"/>
                </a:cxn>
                <a:cxn ang="0">
                  <a:pos x="T4" y="T5"/>
                </a:cxn>
              </a:cxnLst>
              <a:rect l="0" t="0" r="r" b="b"/>
              <a:pathLst>
                <a:path w="6" h="7">
                  <a:moveTo>
                    <a:pt x="0" y="0"/>
                  </a:moveTo>
                  <a:cubicBezTo>
                    <a:pt x="0" y="2"/>
                    <a:pt x="4" y="7"/>
                    <a:pt x="6" y="7"/>
                  </a:cubicBezTo>
                  <a:cubicBezTo>
                    <a:pt x="5" y="4"/>
                    <a:pt x="3" y="2"/>
                    <a:pt x="0"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5" name="Freeform 29">
              <a:extLst>
                <a:ext uri="{FF2B5EF4-FFF2-40B4-BE49-F238E27FC236}">
                  <a16:creationId xmlns:a16="http://schemas.microsoft.com/office/drawing/2014/main" id="{F8FAD69F-C57E-A4B1-5E95-25D9E1B3D1A6}"/>
                </a:ext>
              </a:extLst>
            </p:cNvPr>
            <p:cNvSpPr>
              <a:spLocks/>
            </p:cNvSpPr>
            <p:nvPr/>
          </p:nvSpPr>
          <p:spPr bwMode="auto">
            <a:xfrm>
              <a:off x="5424466" y="909279"/>
              <a:ext cx="20652" cy="12264"/>
            </a:xfrm>
            <a:custGeom>
              <a:avLst/>
              <a:gdLst>
                <a:gd name="T0" fmla="*/ 1 w 9"/>
                <a:gd name="T1" fmla="*/ 0 h 5"/>
                <a:gd name="T2" fmla="*/ 1 w 9"/>
                <a:gd name="T3" fmla="*/ 1 h 5"/>
                <a:gd name="T4" fmla="*/ 0 w 9"/>
                <a:gd name="T5" fmla="*/ 1 h 5"/>
                <a:gd name="T6" fmla="*/ 7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1" y="1"/>
                    <a:pt x="1" y="1"/>
                    <a:pt x="1" y="1"/>
                  </a:cubicBezTo>
                  <a:cubicBezTo>
                    <a:pt x="0" y="1"/>
                    <a:pt x="0" y="1"/>
                    <a:pt x="0" y="1"/>
                  </a:cubicBezTo>
                  <a:cubicBezTo>
                    <a:pt x="0" y="1"/>
                    <a:pt x="5" y="5"/>
                    <a:pt x="7" y="5"/>
                  </a:cubicBezTo>
                  <a:cubicBezTo>
                    <a:pt x="8" y="5"/>
                    <a:pt x="8" y="5"/>
                    <a:pt x="9" y="4"/>
                  </a:cubicBezTo>
                  <a:cubicBezTo>
                    <a:pt x="8" y="2"/>
                    <a:pt x="3" y="1"/>
                    <a:pt x="1"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6" name="Freeform 30">
              <a:extLst>
                <a:ext uri="{FF2B5EF4-FFF2-40B4-BE49-F238E27FC236}">
                  <a16:creationId xmlns:a16="http://schemas.microsoft.com/office/drawing/2014/main" id="{599E7D85-6BEE-5006-03C4-2FE3BE2C80BA}"/>
                </a:ext>
              </a:extLst>
            </p:cNvPr>
            <p:cNvSpPr>
              <a:spLocks/>
            </p:cNvSpPr>
            <p:nvPr/>
          </p:nvSpPr>
          <p:spPr bwMode="auto">
            <a:xfrm>
              <a:off x="5400864" y="894970"/>
              <a:ext cx="1967" cy="2044"/>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1" y="1"/>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7" name="Freeform 31">
              <a:extLst>
                <a:ext uri="{FF2B5EF4-FFF2-40B4-BE49-F238E27FC236}">
                  <a16:creationId xmlns:a16="http://schemas.microsoft.com/office/drawing/2014/main" id="{7CEF0432-AF16-5348-8147-005F16A5A619}"/>
                </a:ext>
              </a:extLst>
            </p:cNvPr>
            <p:cNvSpPr>
              <a:spLocks/>
            </p:cNvSpPr>
            <p:nvPr/>
          </p:nvSpPr>
          <p:spPr bwMode="auto">
            <a:xfrm>
              <a:off x="5400864" y="897015"/>
              <a:ext cx="11801" cy="5110"/>
            </a:xfrm>
            <a:custGeom>
              <a:avLst/>
              <a:gdLst>
                <a:gd name="T0" fmla="*/ 1 w 5"/>
                <a:gd name="T1" fmla="*/ 0 h 2"/>
                <a:gd name="T2" fmla="*/ 0 w 5"/>
                <a:gd name="T3" fmla="*/ 0 h 2"/>
                <a:gd name="T4" fmla="*/ 3 w 5"/>
                <a:gd name="T5" fmla="*/ 2 h 2"/>
                <a:gd name="T6" fmla="*/ 5 w 5"/>
                <a:gd name="T7" fmla="*/ 2 h 2"/>
                <a:gd name="T8" fmla="*/ 1 w 5"/>
                <a:gd name="T9" fmla="*/ 0 h 2"/>
              </a:gdLst>
              <a:ahLst/>
              <a:cxnLst>
                <a:cxn ang="0">
                  <a:pos x="T0" y="T1"/>
                </a:cxn>
                <a:cxn ang="0">
                  <a:pos x="T2" y="T3"/>
                </a:cxn>
                <a:cxn ang="0">
                  <a:pos x="T4" y="T5"/>
                </a:cxn>
                <a:cxn ang="0">
                  <a:pos x="T6" y="T7"/>
                </a:cxn>
                <a:cxn ang="0">
                  <a:pos x="T8" y="T9"/>
                </a:cxn>
              </a:cxnLst>
              <a:rect l="0" t="0" r="r" b="b"/>
              <a:pathLst>
                <a:path w="5" h="2">
                  <a:moveTo>
                    <a:pt x="1" y="0"/>
                  </a:moveTo>
                  <a:cubicBezTo>
                    <a:pt x="1" y="0"/>
                    <a:pt x="0" y="0"/>
                    <a:pt x="0" y="0"/>
                  </a:cubicBezTo>
                  <a:cubicBezTo>
                    <a:pt x="3" y="2"/>
                    <a:pt x="3" y="2"/>
                    <a:pt x="3" y="2"/>
                  </a:cubicBezTo>
                  <a:cubicBezTo>
                    <a:pt x="5" y="2"/>
                    <a:pt x="5" y="2"/>
                    <a:pt x="5" y="2"/>
                  </a:cubicBezTo>
                  <a:cubicBezTo>
                    <a:pt x="4" y="0"/>
                    <a:pt x="3" y="0"/>
                    <a:pt x="1"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8" name="Freeform 32">
              <a:extLst>
                <a:ext uri="{FF2B5EF4-FFF2-40B4-BE49-F238E27FC236}">
                  <a16:creationId xmlns:a16="http://schemas.microsoft.com/office/drawing/2014/main" id="{C4CA7E72-DA22-1D2B-C8E6-FC9A95546CED}"/>
                </a:ext>
              </a:extLst>
            </p:cNvPr>
            <p:cNvSpPr>
              <a:spLocks/>
            </p:cNvSpPr>
            <p:nvPr/>
          </p:nvSpPr>
          <p:spPr bwMode="auto">
            <a:xfrm>
              <a:off x="5219912" y="1463224"/>
              <a:ext cx="58023" cy="63366"/>
            </a:xfrm>
            <a:custGeom>
              <a:avLst/>
              <a:gdLst>
                <a:gd name="T0" fmla="*/ 12 w 25"/>
                <a:gd name="T1" fmla="*/ 4 h 26"/>
                <a:gd name="T2" fmla="*/ 0 w 25"/>
                <a:gd name="T3" fmla="*/ 4 h 26"/>
                <a:gd name="T4" fmla="*/ 14 w 25"/>
                <a:gd name="T5" fmla="*/ 26 h 26"/>
                <a:gd name="T6" fmla="*/ 25 w 25"/>
                <a:gd name="T7" fmla="*/ 9 h 26"/>
                <a:gd name="T8" fmla="*/ 22 w 25"/>
                <a:gd name="T9" fmla="*/ 2 h 26"/>
                <a:gd name="T10" fmla="*/ 12 w 25"/>
                <a:gd name="T11" fmla="*/ 4 h 26"/>
              </a:gdLst>
              <a:ahLst/>
              <a:cxnLst>
                <a:cxn ang="0">
                  <a:pos x="T0" y="T1"/>
                </a:cxn>
                <a:cxn ang="0">
                  <a:pos x="T2" y="T3"/>
                </a:cxn>
                <a:cxn ang="0">
                  <a:pos x="T4" y="T5"/>
                </a:cxn>
                <a:cxn ang="0">
                  <a:pos x="T6" y="T7"/>
                </a:cxn>
                <a:cxn ang="0">
                  <a:pos x="T8" y="T9"/>
                </a:cxn>
                <a:cxn ang="0">
                  <a:pos x="T10" y="T11"/>
                </a:cxn>
              </a:cxnLst>
              <a:rect l="0" t="0" r="r" b="b"/>
              <a:pathLst>
                <a:path w="25" h="26">
                  <a:moveTo>
                    <a:pt x="12" y="4"/>
                  </a:moveTo>
                  <a:cubicBezTo>
                    <a:pt x="12" y="4"/>
                    <a:pt x="0" y="0"/>
                    <a:pt x="0" y="4"/>
                  </a:cubicBezTo>
                  <a:cubicBezTo>
                    <a:pt x="0" y="8"/>
                    <a:pt x="7" y="26"/>
                    <a:pt x="14" y="26"/>
                  </a:cubicBezTo>
                  <a:cubicBezTo>
                    <a:pt x="19" y="26"/>
                    <a:pt x="25" y="14"/>
                    <a:pt x="25" y="9"/>
                  </a:cubicBezTo>
                  <a:cubicBezTo>
                    <a:pt x="25" y="6"/>
                    <a:pt x="23" y="4"/>
                    <a:pt x="22" y="2"/>
                  </a:cubicBezTo>
                  <a:cubicBezTo>
                    <a:pt x="19" y="3"/>
                    <a:pt x="15" y="4"/>
                    <a:pt x="12" y="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29" name="Freeform 33">
              <a:extLst>
                <a:ext uri="{FF2B5EF4-FFF2-40B4-BE49-F238E27FC236}">
                  <a16:creationId xmlns:a16="http://schemas.microsoft.com/office/drawing/2014/main" id="{00F8DA92-3727-CC38-5B48-8B72D12D0527}"/>
                </a:ext>
              </a:extLst>
            </p:cNvPr>
            <p:cNvSpPr>
              <a:spLocks/>
            </p:cNvSpPr>
            <p:nvPr/>
          </p:nvSpPr>
          <p:spPr bwMode="auto">
            <a:xfrm>
              <a:off x="5268100" y="1454026"/>
              <a:ext cx="6884" cy="7154"/>
            </a:xfrm>
            <a:custGeom>
              <a:avLst/>
              <a:gdLst>
                <a:gd name="T0" fmla="*/ 3 w 3"/>
                <a:gd name="T1" fmla="*/ 3 h 3"/>
                <a:gd name="T2" fmla="*/ 3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2"/>
                    <a:pt x="3" y="2"/>
                    <a:pt x="3" y="0"/>
                  </a:cubicBezTo>
                  <a:cubicBezTo>
                    <a:pt x="3" y="0"/>
                    <a:pt x="2" y="0"/>
                    <a:pt x="0" y="0"/>
                  </a:cubicBezTo>
                  <a:cubicBezTo>
                    <a:pt x="0" y="1"/>
                    <a:pt x="1" y="3"/>
                    <a:pt x="3" y="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0" name="Freeform 34">
              <a:extLst>
                <a:ext uri="{FF2B5EF4-FFF2-40B4-BE49-F238E27FC236}">
                  <a16:creationId xmlns:a16="http://schemas.microsoft.com/office/drawing/2014/main" id="{4DB1F8C5-E3FF-F452-05A5-529E3F13634A}"/>
                </a:ext>
              </a:extLst>
            </p:cNvPr>
            <p:cNvSpPr>
              <a:spLocks/>
            </p:cNvSpPr>
            <p:nvPr/>
          </p:nvSpPr>
          <p:spPr bwMode="auto">
            <a:xfrm>
              <a:off x="5098950" y="1376351"/>
              <a:ext cx="17702" cy="9198"/>
            </a:xfrm>
            <a:custGeom>
              <a:avLst/>
              <a:gdLst>
                <a:gd name="T0" fmla="*/ 0 w 8"/>
                <a:gd name="T1" fmla="*/ 2 h 4"/>
                <a:gd name="T2" fmla="*/ 8 w 8"/>
                <a:gd name="T3" fmla="*/ 2 h 4"/>
                <a:gd name="T4" fmla="*/ 0 w 8"/>
                <a:gd name="T5" fmla="*/ 2 h 4"/>
              </a:gdLst>
              <a:ahLst/>
              <a:cxnLst>
                <a:cxn ang="0">
                  <a:pos x="T0" y="T1"/>
                </a:cxn>
                <a:cxn ang="0">
                  <a:pos x="T2" y="T3"/>
                </a:cxn>
                <a:cxn ang="0">
                  <a:pos x="T4" y="T5"/>
                </a:cxn>
              </a:cxnLst>
              <a:rect l="0" t="0" r="r" b="b"/>
              <a:pathLst>
                <a:path w="8" h="4">
                  <a:moveTo>
                    <a:pt x="0" y="2"/>
                  </a:moveTo>
                  <a:cubicBezTo>
                    <a:pt x="2" y="4"/>
                    <a:pt x="5" y="4"/>
                    <a:pt x="8" y="2"/>
                  </a:cubicBezTo>
                  <a:cubicBezTo>
                    <a:pt x="4" y="1"/>
                    <a:pt x="4" y="0"/>
                    <a:pt x="0" y="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1" name="Freeform 35">
              <a:extLst>
                <a:ext uri="{FF2B5EF4-FFF2-40B4-BE49-F238E27FC236}">
                  <a16:creationId xmlns:a16="http://schemas.microsoft.com/office/drawing/2014/main" id="{B5E5C4E5-AEC6-E32A-6F91-BD5CA5666412}"/>
                </a:ext>
              </a:extLst>
            </p:cNvPr>
            <p:cNvSpPr>
              <a:spLocks/>
            </p:cNvSpPr>
            <p:nvPr/>
          </p:nvSpPr>
          <p:spPr bwMode="auto">
            <a:xfrm>
              <a:off x="5000607" y="969580"/>
              <a:ext cx="23602" cy="9198"/>
            </a:xfrm>
            <a:custGeom>
              <a:avLst/>
              <a:gdLst>
                <a:gd name="T0" fmla="*/ 6 w 10"/>
                <a:gd name="T1" fmla="*/ 4 h 4"/>
                <a:gd name="T2" fmla="*/ 10 w 10"/>
                <a:gd name="T3" fmla="*/ 4 h 4"/>
                <a:gd name="T4" fmla="*/ 10 w 10"/>
                <a:gd name="T5" fmla="*/ 1 h 4"/>
                <a:gd name="T6" fmla="*/ 0 w 10"/>
                <a:gd name="T7" fmla="*/ 2 h 4"/>
                <a:gd name="T8" fmla="*/ 6 w 10"/>
                <a:gd name="T9" fmla="*/ 4 h 4"/>
              </a:gdLst>
              <a:ahLst/>
              <a:cxnLst>
                <a:cxn ang="0">
                  <a:pos x="T0" y="T1"/>
                </a:cxn>
                <a:cxn ang="0">
                  <a:pos x="T2" y="T3"/>
                </a:cxn>
                <a:cxn ang="0">
                  <a:pos x="T4" y="T5"/>
                </a:cxn>
                <a:cxn ang="0">
                  <a:pos x="T6" y="T7"/>
                </a:cxn>
                <a:cxn ang="0">
                  <a:pos x="T8" y="T9"/>
                </a:cxn>
              </a:cxnLst>
              <a:rect l="0" t="0" r="r" b="b"/>
              <a:pathLst>
                <a:path w="10" h="4">
                  <a:moveTo>
                    <a:pt x="6" y="4"/>
                  </a:moveTo>
                  <a:cubicBezTo>
                    <a:pt x="7" y="4"/>
                    <a:pt x="6" y="4"/>
                    <a:pt x="10" y="4"/>
                  </a:cubicBezTo>
                  <a:cubicBezTo>
                    <a:pt x="10" y="1"/>
                    <a:pt x="10" y="1"/>
                    <a:pt x="10" y="1"/>
                  </a:cubicBezTo>
                  <a:cubicBezTo>
                    <a:pt x="6" y="0"/>
                    <a:pt x="4" y="1"/>
                    <a:pt x="0" y="2"/>
                  </a:cubicBezTo>
                  <a:cubicBezTo>
                    <a:pt x="1" y="3"/>
                    <a:pt x="3" y="4"/>
                    <a:pt x="6" y="4"/>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2" name="Freeform 36">
              <a:extLst>
                <a:ext uri="{FF2B5EF4-FFF2-40B4-BE49-F238E27FC236}">
                  <a16:creationId xmlns:a16="http://schemas.microsoft.com/office/drawing/2014/main" id="{FD16F07D-C1DB-6808-4697-A6704489EA8B}"/>
                </a:ext>
              </a:extLst>
            </p:cNvPr>
            <p:cNvSpPr>
              <a:spLocks/>
            </p:cNvSpPr>
            <p:nvPr/>
          </p:nvSpPr>
          <p:spPr bwMode="auto">
            <a:xfrm>
              <a:off x="4746881" y="962425"/>
              <a:ext cx="609729" cy="476270"/>
            </a:xfrm>
            <a:custGeom>
              <a:avLst/>
              <a:gdLst>
                <a:gd name="T0" fmla="*/ 242 w 262"/>
                <a:gd name="T1" fmla="*/ 78 h 197"/>
                <a:gd name="T2" fmla="*/ 231 w 262"/>
                <a:gd name="T3" fmla="*/ 65 h 197"/>
                <a:gd name="T4" fmla="*/ 210 w 262"/>
                <a:gd name="T5" fmla="*/ 39 h 197"/>
                <a:gd name="T6" fmla="*/ 198 w 262"/>
                <a:gd name="T7" fmla="*/ 24 h 197"/>
                <a:gd name="T8" fmla="*/ 190 w 262"/>
                <a:gd name="T9" fmla="*/ 0 h 197"/>
                <a:gd name="T10" fmla="*/ 183 w 262"/>
                <a:gd name="T11" fmla="*/ 28 h 197"/>
                <a:gd name="T12" fmla="*/ 166 w 262"/>
                <a:gd name="T13" fmla="*/ 40 h 197"/>
                <a:gd name="T14" fmla="*/ 149 w 262"/>
                <a:gd name="T15" fmla="*/ 30 h 197"/>
                <a:gd name="T16" fmla="*/ 147 w 262"/>
                <a:gd name="T17" fmla="*/ 17 h 197"/>
                <a:gd name="T18" fmla="*/ 148 w 262"/>
                <a:gd name="T19" fmla="*/ 8 h 197"/>
                <a:gd name="T20" fmla="*/ 121 w 262"/>
                <a:gd name="T21" fmla="*/ 4 h 197"/>
                <a:gd name="T22" fmla="*/ 121 w 262"/>
                <a:gd name="T23" fmla="*/ 10 h 197"/>
                <a:gd name="T24" fmla="*/ 105 w 262"/>
                <a:gd name="T25" fmla="*/ 24 h 197"/>
                <a:gd name="T26" fmla="*/ 101 w 262"/>
                <a:gd name="T27" fmla="*/ 27 h 197"/>
                <a:gd name="T28" fmla="*/ 89 w 262"/>
                <a:gd name="T29" fmla="*/ 21 h 197"/>
                <a:gd name="T30" fmla="*/ 72 w 262"/>
                <a:gd name="T31" fmla="*/ 38 h 197"/>
                <a:gd name="T32" fmla="*/ 65 w 262"/>
                <a:gd name="T33" fmla="*/ 44 h 197"/>
                <a:gd name="T34" fmla="*/ 59 w 262"/>
                <a:gd name="T35" fmla="*/ 45 h 197"/>
                <a:gd name="T36" fmla="*/ 32 w 262"/>
                <a:gd name="T37" fmla="*/ 64 h 197"/>
                <a:gd name="T38" fmla="*/ 5 w 262"/>
                <a:gd name="T39" fmla="*/ 77 h 197"/>
                <a:gd name="T40" fmla="*/ 3 w 262"/>
                <a:gd name="T41" fmla="*/ 77 h 197"/>
                <a:gd name="T42" fmla="*/ 5 w 262"/>
                <a:gd name="T43" fmla="*/ 102 h 197"/>
                <a:gd name="T44" fmla="*/ 3 w 262"/>
                <a:gd name="T45" fmla="*/ 102 h 197"/>
                <a:gd name="T46" fmla="*/ 6 w 262"/>
                <a:gd name="T47" fmla="*/ 113 h 197"/>
                <a:gd name="T48" fmla="*/ 17 w 262"/>
                <a:gd name="T49" fmla="*/ 149 h 197"/>
                <a:gd name="T50" fmla="*/ 26 w 262"/>
                <a:gd name="T51" fmla="*/ 167 h 197"/>
                <a:gd name="T52" fmla="*/ 54 w 262"/>
                <a:gd name="T53" fmla="*/ 160 h 197"/>
                <a:gd name="T54" fmla="*/ 95 w 262"/>
                <a:gd name="T55" fmla="*/ 147 h 197"/>
                <a:gd name="T56" fmla="*/ 134 w 262"/>
                <a:gd name="T57" fmla="*/ 149 h 197"/>
                <a:gd name="T58" fmla="*/ 145 w 262"/>
                <a:gd name="T59" fmla="*/ 166 h 197"/>
                <a:gd name="T60" fmla="*/ 153 w 262"/>
                <a:gd name="T61" fmla="*/ 167 h 197"/>
                <a:gd name="T62" fmla="*/ 160 w 262"/>
                <a:gd name="T63" fmla="*/ 164 h 197"/>
                <a:gd name="T64" fmla="*/ 163 w 262"/>
                <a:gd name="T65" fmla="*/ 166 h 197"/>
                <a:gd name="T66" fmla="*/ 164 w 262"/>
                <a:gd name="T67" fmla="*/ 171 h 197"/>
                <a:gd name="T68" fmla="*/ 169 w 262"/>
                <a:gd name="T69" fmla="*/ 171 h 197"/>
                <a:gd name="T70" fmla="*/ 196 w 262"/>
                <a:gd name="T71" fmla="*/ 195 h 197"/>
                <a:gd name="T72" fmla="*/ 216 w 262"/>
                <a:gd name="T73" fmla="*/ 197 h 197"/>
                <a:gd name="T74" fmla="*/ 239 w 262"/>
                <a:gd name="T75" fmla="*/ 181 h 197"/>
                <a:gd name="T76" fmla="*/ 257 w 262"/>
                <a:gd name="T77" fmla="*/ 145 h 197"/>
                <a:gd name="T78" fmla="*/ 259 w 262"/>
                <a:gd name="T79" fmla="*/ 134 h 197"/>
                <a:gd name="T80" fmla="*/ 255 w 262"/>
                <a:gd name="T81"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2" h="197">
                  <a:moveTo>
                    <a:pt x="255" y="95"/>
                  </a:moveTo>
                  <a:cubicBezTo>
                    <a:pt x="251" y="91"/>
                    <a:pt x="242" y="87"/>
                    <a:pt x="242" y="78"/>
                  </a:cubicBezTo>
                  <a:cubicBezTo>
                    <a:pt x="239" y="78"/>
                    <a:pt x="236" y="78"/>
                    <a:pt x="235" y="75"/>
                  </a:cubicBezTo>
                  <a:cubicBezTo>
                    <a:pt x="234" y="72"/>
                    <a:pt x="233" y="67"/>
                    <a:pt x="231" y="65"/>
                  </a:cubicBezTo>
                  <a:cubicBezTo>
                    <a:pt x="227" y="61"/>
                    <a:pt x="217" y="59"/>
                    <a:pt x="215" y="53"/>
                  </a:cubicBezTo>
                  <a:cubicBezTo>
                    <a:pt x="214" y="48"/>
                    <a:pt x="212" y="45"/>
                    <a:pt x="210" y="39"/>
                  </a:cubicBezTo>
                  <a:cubicBezTo>
                    <a:pt x="209" y="35"/>
                    <a:pt x="209" y="28"/>
                    <a:pt x="206" y="26"/>
                  </a:cubicBezTo>
                  <a:cubicBezTo>
                    <a:pt x="205" y="26"/>
                    <a:pt x="201" y="24"/>
                    <a:pt x="198" y="24"/>
                  </a:cubicBezTo>
                  <a:cubicBezTo>
                    <a:pt x="196" y="22"/>
                    <a:pt x="197" y="18"/>
                    <a:pt x="196" y="14"/>
                  </a:cubicBezTo>
                  <a:cubicBezTo>
                    <a:pt x="195" y="10"/>
                    <a:pt x="191" y="6"/>
                    <a:pt x="190" y="0"/>
                  </a:cubicBezTo>
                  <a:cubicBezTo>
                    <a:pt x="186" y="2"/>
                    <a:pt x="187" y="5"/>
                    <a:pt x="183" y="8"/>
                  </a:cubicBezTo>
                  <a:cubicBezTo>
                    <a:pt x="183" y="28"/>
                    <a:pt x="183" y="28"/>
                    <a:pt x="183" y="28"/>
                  </a:cubicBezTo>
                  <a:cubicBezTo>
                    <a:pt x="183" y="33"/>
                    <a:pt x="181" y="47"/>
                    <a:pt x="174" y="47"/>
                  </a:cubicBezTo>
                  <a:cubicBezTo>
                    <a:pt x="170" y="47"/>
                    <a:pt x="169" y="42"/>
                    <a:pt x="166" y="40"/>
                  </a:cubicBezTo>
                  <a:cubicBezTo>
                    <a:pt x="161" y="38"/>
                    <a:pt x="157" y="37"/>
                    <a:pt x="151" y="35"/>
                  </a:cubicBezTo>
                  <a:cubicBezTo>
                    <a:pt x="150" y="35"/>
                    <a:pt x="150" y="31"/>
                    <a:pt x="149" y="30"/>
                  </a:cubicBezTo>
                  <a:cubicBezTo>
                    <a:pt x="148" y="29"/>
                    <a:pt x="145" y="30"/>
                    <a:pt x="145" y="28"/>
                  </a:cubicBezTo>
                  <a:cubicBezTo>
                    <a:pt x="147" y="17"/>
                    <a:pt x="147" y="17"/>
                    <a:pt x="147" y="17"/>
                  </a:cubicBezTo>
                  <a:cubicBezTo>
                    <a:pt x="149" y="15"/>
                    <a:pt x="153" y="15"/>
                    <a:pt x="153" y="12"/>
                  </a:cubicBezTo>
                  <a:cubicBezTo>
                    <a:pt x="153" y="10"/>
                    <a:pt x="149" y="8"/>
                    <a:pt x="148" y="8"/>
                  </a:cubicBezTo>
                  <a:cubicBezTo>
                    <a:pt x="146" y="8"/>
                    <a:pt x="145" y="10"/>
                    <a:pt x="142" y="10"/>
                  </a:cubicBezTo>
                  <a:cubicBezTo>
                    <a:pt x="134" y="10"/>
                    <a:pt x="129" y="7"/>
                    <a:pt x="121" y="4"/>
                  </a:cubicBezTo>
                  <a:cubicBezTo>
                    <a:pt x="122" y="6"/>
                    <a:pt x="124" y="7"/>
                    <a:pt x="125" y="9"/>
                  </a:cubicBezTo>
                  <a:cubicBezTo>
                    <a:pt x="125" y="9"/>
                    <a:pt x="123" y="10"/>
                    <a:pt x="121" y="10"/>
                  </a:cubicBezTo>
                  <a:cubicBezTo>
                    <a:pt x="117" y="10"/>
                    <a:pt x="108" y="12"/>
                    <a:pt x="108" y="16"/>
                  </a:cubicBezTo>
                  <a:cubicBezTo>
                    <a:pt x="108" y="19"/>
                    <a:pt x="105" y="20"/>
                    <a:pt x="105" y="24"/>
                  </a:cubicBezTo>
                  <a:cubicBezTo>
                    <a:pt x="105" y="26"/>
                    <a:pt x="106" y="27"/>
                    <a:pt x="104" y="29"/>
                  </a:cubicBezTo>
                  <a:cubicBezTo>
                    <a:pt x="104" y="29"/>
                    <a:pt x="102" y="27"/>
                    <a:pt x="101" y="27"/>
                  </a:cubicBezTo>
                  <a:cubicBezTo>
                    <a:pt x="99" y="27"/>
                    <a:pt x="97" y="28"/>
                    <a:pt x="96" y="30"/>
                  </a:cubicBezTo>
                  <a:cubicBezTo>
                    <a:pt x="95" y="26"/>
                    <a:pt x="93" y="21"/>
                    <a:pt x="89" y="21"/>
                  </a:cubicBezTo>
                  <a:cubicBezTo>
                    <a:pt x="84" y="21"/>
                    <a:pt x="83" y="26"/>
                    <a:pt x="77" y="26"/>
                  </a:cubicBezTo>
                  <a:cubicBezTo>
                    <a:pt x="77" y="31"/>
                    <a:pt x="72" y="32"/>
                    <a:pt x="72" y="38"/>
                  </a:cubicBezTo>
                  <a:cubicBezTo>
                    <a:pt x="70" y="38"/>
                    <a:pt x="69" y="37"/>
                    <a:pt x="67" y="36"/>
                  </a:cubicBezTo>
                  <a:cubicBezTo>
                    <a:pt x="66" y="39"/>
                    <a:pt x="67" y="42"/>
                    <a:pt x="65" y="44"/>
                  </a:cubicBezTo>
                  <a:cubicBezTo>
                    <a:pt x="64" y="42"/>
                    <a:pt x="63" y="41"/>
                    <a:pt x="62" y="39"/>
                  </a:cubicBezTo>
                  <a:cubicBezTo>
                    <a:pt x="59" y="40"/>
                    <a:pt x="59" y="43"/>
                    <a:pt x="59" y="45"/>
                  </a:cubicBezTo>
                  <a:cubicBezTo>
                    <a:pt x="59" y="46"/>
                    <a:pt x="59" y="48"/>
                    <a:pt x="59" y="49"/>
                  </a:cubicBezTo>
                  <a:cubicBezTo>
                    <a:pt x="59" y="57"/>
                    <a:pt x="40" y="63"/>
                    <a:pt x="32" y="64"/>
                  </a:cubicBezTo>
                  <a:cubicBezTo>
                    <a:pt x="28" y="65"/>
                    <a:pt x="19" y="65"/>
                    <a:pt x="17" y="68"/>
                  </a:cubicBezTo>
                  <a:cubicBezTo>
                    <a:pt x="14" y="71"/>
                    <a:pt x="9" y="76"/>
                    <a:pt x="5" y="77"/>
                  </a:cubicBezTo>
                  <a:cubicBezTo>
                    <a:pt x="5" y="76"/>
                    <a:pt x="5" y="75"/>
                    <a:pt x="5" y="75"/>
                  </a:cubicBezTo>
                  <a:cubicBezTo>
                    <a:pt x="4" y="75"/>
                    <a:pt x="3" y="75"/>
                    <a:pt x="3" y="77"/>
                  </a:cubicBezTo>
                  <a:cubicBezTo>
                    <a:pt x="3" y="83"/>
                    <a:pt x="3" y="84"/>
                    <a:pt x="3" y="90"/>
                  </a:cubicBezTo>
                  <a:cubicBezTo>
                    <a:pt x="3" y="96"/>
                    <a:pt x="5" y="99"/>
                    <a:pt x="5" y="102"/>
                  </a:cubicBezTo>
                  <a:cubicBezTo>
                    <a:pt x="5" y="103"/>
                    <a:pt x="5" y="104"/>
                    <a:pt x="5" y="105"/>
                  </a:cubicBezTo>
                  <a:cubicBezTo>
                    <a:pt x="4" y="104"/>
                    <a:pt x="3" y="103"/>
                    <a:pt x="3" y="102"/>
                  </a:cubicBezTo>
                  <a:cubicBezTo>
                    <a:pt x="2" y="103"/>
                    <a:pt x="2" y="104"/>
                    <a:pt x="1" y="105"/>
                  </a:cubicBezTo>
                  <a:cubicBezTo>
                    <a:pt x="0" y="109"/>
                    <a:pt x="5" y="110"/>
                    <a:pt x="6" y="113"/>
                  </a:cubicBezTo>
                  <a:cubicBezTo>
                    <a:pt x="9" y="122"/>
                    <a:pt x="9" y="125"/>
                    <a:pt x="12" y="135"/>
                  </a:cubicBezTo>
                  <a:cubicBezTo>
                    <a:pt x="13" y="139"/>
                    <a:pt x="17" y="143"/>
                    <a:pt x="17" y="149"/>
                  </a:cubicBezTo>
                  <a:cubicBezTo>
                    <a:pt x="17" y="155"/>
                    <a:pt x="11" y="156"/>
                    <a:pt x="11" y="160"/>
                  </a:cubicBezTo>
                  <a:cubicBezTo>
                    <a:pt x="11" y="163"/>
                    <a:pt x="22" y="167"/>
                    <a:pt x="26" y="167"/>
                  </a:cubicBezTo>
                  <a:cubicBezTo>
                    <a:pt x="36" y="167"/>
                    <a:pt x="40" y="160"/>
                    <a:pt x="48" y="160"/>
                  </a:cubicBezTo>
                  <a:cubicBezTo>
                    <a:pt x="50" y="160"/>
                    <a:pt x="50" y="158"/>
                    <a:pt x="54" y="160"/>
                  </a:cubicBezTo>
                  <a:cubicBezTo>
                    <a:pt x="59" y="160"/>
                    <a:pt x="63" y="159"/>
                    <a:pt x="68" y="158"/>
                  </a:cubicBezTo>
                  <a:cubicBezTo>
                    <a:pt x="69" y="147"/>
                    <a:pt x="84" y="151"/>
                    <a:pt x="95" y="147"/>
                  </a:cubicBezTo>
                  <a:cubicBezTo>
                    <a:pt x="100" y="145"/>
                    <a:pt x="102" y="142"/>
                    <a:pt x="110" y="142"/>
                  </a:cubicBezTo>
                  <a:cubicBezTo>
                    <a:pt x="117" y="142"/>
                    <a:pt x="131" y="144"/>
                    <a:pt x="134" y="149"/>
                  </a:cubicBezTo>
                  <a:cubicBezTo>
                    <a:pt x="136" y="151"/>
                    <a:pt x="141" y="162"/>
                    <a:pt x="143" y="162"/>
                  </a:cubicBezTo>
                  <a:cubicBezTo>
                    <a:pt x="143" y="162"/>
                    <a:pt x="142" y="166"/>
                    <a:pt x="145" y="166"/>
                  </a:cubicBezTo>
                  <a:cubicBezTo>
                    <a:pt x="149" y="166"/>
                    <a:pt x="155" y="155"/>
                    <a:pt x="159" y="150"/>
                  </a:cubicBezTo>
                  <a:cubicBezTo>
                    <a:pt x="159" y="154"/>
                    <a:pt x="158" y="166"/>
                    <a:pt x="153" y="167"/>
                  </a:cubicBezTo>
                  <a:cubicBezTo>
                    <a:pt x="153" y="168"/>
                    <a:pt x="154" y="169"/>
                    <a:pt x="155" y="169"/>
                  </a:cubicBezTo>
                  <a:cubicBezTo>
                    <a:pt x="158" y="169"/>
                    <a:pt x="158" y="165"/>
                    <a:pt x="160" y="164"/>
                  </a:cubicBezTo>
                  <a:cubicBezTo>
                    <a:pt x="160" y="163"/>
                    <a:pt x="161" y="162"/>
                    <a:pt x="161" y="162"/>
                  </a:cubicBezTo>
                  <a:cubicBezTo>
                    <a:pt x="162" y="163"/>
                    <a:pt x="163" y="163"/>
                    <a:pt x="163" y="166"/>
                  </a:cubicBezTo>
                  <a:cubicBezTo>
                    <a:pt x="163" y="168"/>
                    <a:pt x="162" y="171"/>
                    <a:pt x="162" y="171"/>
                  </a:cubicBezTo>
                  <a:cubicBezTo>
                    <a:pt x="164" y="171"/>
                    <a:pt x="164" y="171"/>
                    <a:pt x="164" y="171"/>
                  </a:cubicBezTo>
                  <a:cubicBezTo>
                    <a:pt x="166" y="171"/>
                    <a:pt x="167" y="170"/>
                    <a:pt x="169" y="170"/>
                  </a:cubicBezTo>
                  <a:cubicBezTo>
                    <a:pt x="169" y="170"/>
                    <a:pt x="169" y="171"/>
                    <a:pt x="169" y="171"/>
                  </a:cubicBezTo>
                  <a:cubicBezTo>
                    <a:pt x="169" y="174"/>
                    <a:pt x="172" y="176"/>
                    <a:pt x="172" y="180"/>
                  </a:cubicBezTo>
                  <a:cubicBezTo>
                    <a:pt x="172" y="189"/>
                    <a:pt x="187" y="195"/>
                    <a:pt x="196" y="195"/>
                  </a:cubicBezTo>
                  <a:cubicBezTo>
                    <a:pt x="201" y="195"/>
                    <a:pt x="199" y="191"/>
                    <a:pt x="205" y="190"/>
                  </a:cubicBezTo>
                  <a:cubicBezTo>
                    <a:pt x="205" y="191"/>
                    <a:pt x="214" y="197"/>
                    <a:pt x="216" y="197"/>
                  </a:cubicBezTo>
                  <a:cubicBezTo>
                    <a:pt x="218" y="186"/>
                    <a:pt x="235" y="191"/>
                    <a:pt x="239" y="180"/>
                  </a:cubicBezTo>
                  <a:cubicBezTo>
                    <a:pt x="239" y="181"/>
                    <a:pt x="239" y="181"/>
                    <a:pt x="239" y="181"/>
                  </a:cubicBezTo>
                  <a:cubicBezTo>
                    <a:pt x="239" y="173"/>
                    <a:pt x="244" y="166"/>
                    <a:pt x="246" y="160"/>
                  </a:cubicBezTo>
                  <a:cubicBezTo>
                    <a:pt x="248" y="153"/>
                    <a:pt x="253" y="151"/>
                    <a:pt x="257" y="145"/>
                  </a:cubicBezTo>
                  <a:cubicBezTo>
                    <a:pt x="258" y="143"/>
                    <a:pt x="255" y="142"/>
                    <a:pt x="259" y="140"/>
                  </a:cubicBezTo>
                  <a:cubicBezTo>
                    <a:pt x="259" y="134"/>
                    <a:pt x="259" y="134"/>
                    <a:pt x="259" y="134"/>
                  </a:cubicBezTo>
                  <a:cubicBezTo>
                    <a:pt x="259" y="132"/>
                    <a:pt x="262" y="125"/>
                    <a:pt x="262" y="120"/>
                  </a:cubicBezTo>
                  <a:cubicBezTo>
                    <a:pt x="262" y="113"/>
                    <a:pt x="259" y="101"/>
                    <a:pt x="255" y="96"/>
                  </a:cubicBezTo>
                  <a:lnTo>
                    <a:pt x="255" y="95"/>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3" name="Freeform 50">
              <a:extLst>
                <a:ext uri="{FF2B5EF4-FFF2-40B4-BE49-F238E27FC236}">
                  <a16:creationId xmlns:a16="http://schemas.microsoft.com/office/drawing/2014/main" id="{8F32682F-7D33-78A1-D4E7-731865D59EB3}"/>
                </a:ext>
              </a:extLst>
            </p:cNvPr>
            <p:cNvSpPr>
              <a:spLocks/>
            </p:cNvSpPr>
            <p:nvPr/>
          </p:nvSpPr>
          <p:spPr bwMode="auto">
            <a:xfrm>
              <a:off x="4628869" y="812185"/>
              <a:ext cx="22619" cy="21463"/>
            </a:xfrm>
            <a:custGeom>
              <a:avLst/>
              <a:gdLst>
                <a:gd name="T0" fmla="*/ 4 w 10"/>
                <a:gd name="T1" fmla="*/ 6 h 9"/>
                <a:gd name="T2" fmla="*/ 6 w 10"/>
                <a:gd name="T3" fmla="*/ 9 h 9"/>
                <a:gd name="T4" fmla="*/ 9 w 10"/>
                <a:gd name="T5" fmla="*/ 9 h 9"/>
                <a:gd name="T6" fmla="*/ 10 w 10"/>
                <a:gd name="T7" fmla="*/ 9 h 9"/>
                <a:gd name="T8" fmla="*/ 10 w 10"/>
                <a:gd name="T9" fmla="*/ 8 h 9"/>
                <a:gd name="T10" fmla="*/ 4 w 10"/>
                <a:gd name="T11" fmla="*/ 0 h 9"/>
                <a:gd name="T12" fmla="*/ 0 w 10"/>
                <a:gd name="T13" fmla="*/ 4 h 9"/>
                <a:gd name="T14" fmla="*/ 4 w 10"/>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4" y="6"/>
                  </a:moveTo>
                  <a:cubicBezTo>
                    <a:pt x="4" y="7"/>
                    <a:pt x="5" y="9"/>
                    <a:pt x="6" y="9"/>
                  </a:cubicBezTo>
                  <a:cubicBezTo>
                    <a:pt x="7" y="9"/>
                    <a:pt x="7" y="9"/>
                    <a:pt x="9" y="9"/>
                  </a:cubicBezTo>
                  <a:cubicBezTo>
                    <a:pt x="9" y="9"/>
                    <a:pt x="10" y="9"/>
                    <a:pt x="10" y="9"/>
                  </a:cubicBezTo>
                  <a:cubicBezTo>
                    <a:pt x="10" y="9"/>
                    <a:pt x="10" y="8"/>
                    <a:pt x="10" y="8"/>
                  </a:cubicBezTo>
                  <a:cubicBezTo>
                    <a:pt x="7" y="8"/>
                    <a:pt x="5" y="4"/>
                    <a:pt x="4" y="0"/>
                  </a:cubicBezTo>
                  <a:cubicBezTo>
                    <a:pt x="3" y="1"/>
                    <a:pt x="0" y="3"/>
                    <a:pt x="0" y="4"/>
                  </a:cubicBezTo>
                  <a:cubicBezTo>
                    <a:pt x="0" y="5"/>
                    <a:pt x="3" y="5"/>
                    <a:pt x="4" y="6"/>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4" name="Freeform 51">
              <a:extLst>
                <a:ext uri="{FF2B5EF4-FFF2-40B4-BE49-F238E27FC236}">
                  <a16:creationId xmlns:a16="http://schemas.microsoft.com/office/drawing/2014/main" id="{FE44788C-8D3F-DBFF-157F-17474F21520B}"/>
                </a:ext>
              </a:extLst>
            </p:cNvPr>
            <p:cNvSpPr>
              <a:spLocks/>
            </p:cNvSpPr>
            <p:nvPr/>
          </p:nvSpPr>
          <p:spPr bwMode="auto">
            <a:xfrm>
              <a:off x="4666239" y="831604"/>
              <a:ext cx="8851" cy="9198"/>
            </a:xfrm>
            <a:custGeom>
              <a:avLst/>
              <a:gdLst>
                <a:gd name="T0" fmla="*/ 2 w 4"/>
                <a:gd name="T1" fmla="*/ 4 h 4"/>
                <a:gd name="T2" fmla="*/ 4 w 4"/>
                <a:gd name="T3" fmla="*/ 2 h 4"/>
                <a:gd name="T4" fmla="*/ 2 w 4"/>
                <a:gd name="T5" fmla="*/ 0 h 4"/>
                <a:gd name="T6" fmla="*/ 0 w 4"/>
                <a:gd name="T7" fmla="*/ 0 h 4"/>
                <a:gd name="T8" fmla="*/ 0 w 4"/>
                <a:gd name="T9" fmla="*/ 2 h 4"/>
                <a:gd name="T10" fmla="*/ 2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2" y="4"/>
                  </a:moveTo>
                  <a:cubicBezTo>
                    <a:pt x="3" y="4"/>
                    <a:pt x="4" y="3"/>
                    <a:pt x="4" y="2"/>
                  </a:cubicBezTo>
                  <a:cubicBezTo>
                    <a:pt x="3" y="1"/>
                    <a:pt x="3" y="0"/>
                    <a:pt x="2" y="0"/>
                  </a:cubicBezTo>
                  <a:cubicBezTo>
                    <a:pt x="1" y="0"/>
                    <a:pt x="1" y="0"/>
                    <a:pt x="0" y="0"/>
                  </a:cubicBezTo>
                  <a:cubicBezTo>
                    <a:pt x="0" y="0"/>
                    <a:pt x="0" y="1"/>
                    <a:pt x="0" y="2"/>
                  </a:cubicBezTo>
                  <a:cubicBezTo>
                    <a:pt x="0" y="3"/>
                    <a:pt x="0" y="4"/>
                    <a:pt x="2" y="4"/>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5" name="Freeform 52">
              <a:extLst>
                <a:ext uri="{FF2B5EF4-FFF2-40B4-BE49-F238E27FC236}">
                  <a16:creationId xmlns:a16="http://schemas.microsoft.com/office/drawing/2014/main" id="{AC5E28BB-F87E-3E06-11D1-7CEDF7976926}"/>
                </a:ext>
              </a:extLst>
            </p:cNvPr>
            <p:cNvSpPr>
              <a:spLocks/>
            </p:cNvSpPr>
            <p:nvPr/>
          </p:nvSpPr>
          <p:spPr bwMode="auto">
            <a:xfrm>
              <a:off x="4530526" y="807075"/>
              <a:ext cx="11801" cy="17374"/>
            </a:xfrm>
            <a:custGeom>
              <a:avLst/>
              <a:gdLst>
                <a:gd name="T0" fmla="*/ 2 w 5"/>
                <a:gd name="T1" fmla="*/ 0 h 7"/>
                <a:gd name="T2" fmla="*/ 0 w 5"/>
                <a:gd name="T3" fmla="*/ 0 h 7"/>
                <a:gd name="T4" fmla="*/ 0 w 5"/>
                <a:gd name="T5" fmla="*/ 1 h 7"/>
                <a:gd name="T6" fmla="*/ 4 w 5"/>
                <a:gd name="T7" fmla="*/ 7 h 7"/>
                <a:gd name="T8" fmla="*/ 2 w 5"/>
                <a:gd name="T9" fmla="*/ 2 h 7"/>
                <a:gd name="T10" fmla="*/ 2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2" y="0"/>
                  </a:moveTo>
                  <a:cubicBezTo>
                    <a:pt x="0" y="0"/>
                    <a:pt x="0" y="0"/>
                    <a:pt x="0" y="0"/>
                  </a:cubicBezTo>
                  <a:cubicBezTo>
                    <a:pt x="0" y="1"/>
                    <a:pt x="0" y="1"/>
                    <a:pt x="0" y="1"/>
                  </a:cubicBezTo>
                  <a:cubicBezTo>
                    <a:pt x="0" y="3"/>
                    <a:pt x="3" y="7"/>
                    <a:pt x="4" y="7"/>
                  </a:cubicBezTo>
                  <a:cubicBezTo>
                    <a:pt x="5" y="5"/>
                    <a:pt x="3" y="3"/>
                    <a:pt x="2" y="2"/>
                  </a:cubicBezTo>
                  <a:cubicBezTo>
                    <a:pt x="2" y="1"/>
                    <a:pt x="2" y="1"/>
                    <a:pt x="2"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6" name="Freeform 53">
              <a:extLst>
                <a:ext uri="{FF2B5EF4-FFF2-40B4-BE49-F238E27FC236}">
                  <a16:creationId xmlns:a16="http://schemas.microsoft.com/office/drawing/2014/main" id="{75F98DA3-4B72-A6B6-F1DA-1EDD55186A24}"/>
                </a:ext>
              </a:extLst>
            </p:cNvPr>
            <p:cNvSpPr>
              <a:spLocks/>
            </p:cNvSpPr>
            <p:nvPr/>
          </p:nvSpPr>
          <p:spPr bwMode="auto">
            <a:xfrm>
              <a:off x="4511840" y="775392"/>
              <a:ext cx="14751" cy="12264"/>
            </a:xfrm>
            <a:custGeom>
              <a:avLst/>
              <a:gdLst>
                <a:gd name="T0" fmla="*/ 1 w 6"/>
                <a:gd name="T1" fmla="*/ 0 h 5"/>
                <a:gd name="T2" fmla="*/ 0 w 6"/>
                <a:gd name="T3" fmla="*/ 0 h 5"/>
                <a:gd name="T4" fmla="*/ 0 w 6"/>
                <a:gd name="T5" fmla="*/ 0 h 5"/>
                <a:gd name="T6" fmla="*/ 4 w 6"/>
                <a:gd name="T7" fmla="*/ 5 h 5"/>
                <a:gd name="T8" fmla="*/ 1 w 6"/>
                <a:gd name="T9" fmla="*/ 0 h 5"/>
              </a:gdLst>
              <a:ahLst/>
              <a:cxnLst>
                <a:cxn ang="0">
                  <a:pos x="T0" y="T1"/>
                </a:cxn>
                <a:cxn ang="0">
                  <a:pos x="T2" y="T3"/>
                </a:cxn>
                <a:cxn ang="0">
                  <a:pos x="T4" y="T5"/>
                </a:cxn>
                <a:cxn ang="0">
                  <a:pos x="T6" y="T7"/>
                </a:cxn>
                <a:cxn ang="0">
                  <a:pos x="T8" y="T9"/>
                </a:cxn>
              </a:cxnLst>
              <a:rect l="0" t="0" r="r" b="b"/>
              <a:pathLst>
                <a:path w="6" h="5">
                  <a:moveTo>
                    <a:pt x="1" y="0"/>
                  </a:moveTo>
                  <a:cubicBezTo>
                    <a:pt x="0" y="0"/>
                    <a:pt x="0" y="0"/>
                    <a:pt x="0" y="0"/>
                  </a:cubicBezTo>
                  <a:cubicBezTo>
                    <a:pt x="0" y="0"/>
                    <a:pt x="0" y="0"/>
                    <a:pt x="0" y="0"/>
                  </a:cubicBezTo>
                  <a:cubicBezTo>
                    <a:pt x="1" y="1"/>
                    <a:pt x="3" y="5"/>
                    <a:pt x="4" y="5"/>
                  </a:cubicBezTo>
                  <a:cubicBezTo>
                    <a:pt x="6" y="5"/>
                    <a:pt x="3" y="1"/>
                    <a:pt x="1"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bg-BG">
                <a:latin typeface="+mj-lt"/>
              </a:endParaRPr>
            </a:p>
          </p:txBody>
        </p:sp>
        <p:sp>
          <p:nvSpPr>
            <p:cNvPr id="37" name="Freeform 257">
              <a:extLst>
                <a:ext uri="{FF2B5EF4-FFF2-40B4-BE49-F238E27FC236}">
                  <a16:creationId xmlns:a16="http://schemas.microsoft.com/office/drawing/2014/main" id="{96C5448E-F734-55BB-95AD-A340D425AC9B}"/>
                </a:ext>
              </a:extLst>
            </p:cNvPr>
            <p:cNvSpPr>
              <a:spLocks/>
            </p:cNvSpPr>
            <p:nvPr/>
          </p:nvSpPr>
          <p:spPr bwMode="gray">
            <a:xfrm>
              <a:off x="5151999" y="827268"/>
              <a:ext cx="181026" cy="135404"/>
            </a:xfrm>
            <a:custGeom>
              <a:avLst/>
              <a:gdLst>
                <a:gd name="T0" fmla="*/ 142 w 151"/>
                <a:gd name="T1" fmla="*/ 115 h 123"/>
                <a:gd name="T2" fmla="*/ 136 w 151"/>
                <a:gd name="T3" fmla="*/ 113 h 123"/>
                <a:gd name="T4" fmla="*/ 138 w 151"/>
                <a:gd name="T5" fmla="*/ 109 h 123"/>
                <a:gd name="T6" fmla="*/ 133 w 151"/>
                <a:gd name="T7" fmla="*/ 107 h 123"/>
                <a:gd name="T8" fmla="*/ 127 w 151"/>
                <a:gd name="T9" fmla="*/ 102 h 123"/>
                <a:gd name="T10" fmla="*/ 121 w 151"/>
                <a:gd name="T11" fmla="*/ 98 h 123"/>
                <a:gd name="T12" fmla="*/ 115 w 151"/>
                <a:gd name="T13" fmla="*/ 94 h 123"/>
                <a:gd name="T14" fmla="*/ 110 w 151"/>
                <a:gd name="T15" fmla="*/ 85 h 123"/>
                <a:gd name="T16" fmla="*/ 107 w 151"/>
                <a:gd name="T17" fmla="*/ 82 h 123"/>
                <a:gd name="T18" fmla="*/ 96 w 151"/>
                <a:gd name="T19" fmla="*/ 74 h 123"/>
                <a:gd name="T20" fmla="*/ 92 w 151"/>
                <a:gd name="T21" fmla="*/ 65 h 123"/>
                <a:gd name="T22" fmla="*/ 98 w 151"/>
                <a:gd name="T23" fmla="*/ 63 h 123"/>
                <a:gd name="T24" fmla="*/ 105 w 151"/>
                <a:gd name="T25" fmla="*/ 60 h 123"/>
                <a:gd name="T26" fmla="*/ 100 w 151"/>
                <a:gd name="T27" fmla="*/ 52 h 123"/>
                <a:gd name="T28" fmla="*/ 92 w 151"/>
                <a:gd name="T29" fmla="*/ 49 h 123"/>
                <a:gd name="T30" fmla="*/ 84 w 151"/>
                <a:gd name="T31" fmla="*/ 45 h 123"/>
                <a:gd name="T32" fmla="*/ 74 w 151"/>
                <a:gd name="T33" fmla="*/ 40 h 123"/>
                <a:gd name="T34" fmla="*/ 71 w 151"/>
                <a:gd name="T35" fmla="*/ 32 h 123"/>
                <a:gd name="T36" fmla="*/ 63 w 151"/>
                <a:gd name="T37" fmla="*/ 26 h 123"/>
                <a:gd name="T38" fmla="*/ 57 w 151"/>
                <a:gd name="T39" fmla="*/ 22 h 123"/>
                <a:gd name="T40" fmla="*/ 55 w 151"/>
                <a:gd name="T41" fmla="*/ 19 h 123"/>
                <a:gd name="T42" fmla="*/ 46 w 151"/>
                <a:gd name="T43" fmla="*/ 17 h 123"/>
                <a:gd name="T44" fmla="*/ 36 w 151"/>
                <a:gd name="T45" fmla="*/ 11 h 123"/>
                <a:gd name="T46" fmla="*/ 30 w 151"/>
                <a:gd name="T47" fmla="*/ 10 h 123"/>
                <a:gd name="T48" fmla="*/ 18 w 151"/>
                <a:gd name="T49" fmla="*/ 6 h 123"/>
                <a:gd name="T50" fmla="*/ 7 w 151"/>
                <a:gd name="T51" fmla="*/ 1 h 123"/>
                <a:gd name="T52" fmla="*/ 2 w 151"/>
                <a:gd name="T53" fmla="*/ 9 h 123"/>
                <a:gd name="T54" fmla="*/ 2 w 151"/>
                <a:gd name="T55" fmla="*/ 36 h 123"/>
                <a:gd name="T56" fmla="*/ 0 w 151"/>
                <a:gd name="T57" fmla="*/ 63 h 123"/>
                <a:gd name="T58" fmla="*/ 5 w 151"/>
                <a:gd name="T59" fmla="*/ 101 h 123"/>
                <a:gd name="T60" fmla="*/ 14 w 151"/>
                <a:gd name="T61" fmla="*/ 101 h 123"/>
                <a:gd name="T62" fmla="*/ 23 w 151"/>
                <a:gd name="T63" fmla="*/ 101 h 123"/>
                <a:gd name="T64" fmla="*/ 29 w 151"/>
                <a:gd name="T65" fmla="*/ 101 h 123"/>
                <a:gd name="T66" fmla="*/ 37 w 151"/>
                <a:gd name="T67" fmla="*/ 96 h 123"/>
                <a:gd name="T68" fmla="*/ 31 w 151"/>
                <a:gd name="T69" fmla="*/ 88 h 123"/>
                <a:gd name="T70" fmla="*/ 22 w 151"/>
                <a:gd name="T71" fmla="*/ 85 h 123"/>
                <a:gd name="T72" fmla="*/ 22 w 151"/>
                <a:gd name="T73" fmla="*/ 84 h 123"/>
                <a:gd name="T74" fmla="*/ 31 w 151"/>
                <a:gd name="T75" fmla="*/ 87 h 123"/>
                <a:gd name="T76" fmla="*/ 40 w 151"/>
                <a:gd name="T77" fmla="*/ 86 h 123"/>
                <a:gd name="T78" fmla="*/ 39 w 151"/>
                <a:gd name="T79" fmla="*/ 81 h 123"/>
                <a:gd name="T80" fmla="*/ 37 w 151"/>
                <a:gd name="T81" fmla="*/ 80 h 123"/>
                <a:gd name="T82" fmla="*/ 39 w 151"/>
                <a:gd name="T83" fmla="*/ 81 h 123"/>
                <a:gd name="T84" fmla="*/ 46 w 151"/>
                <a:gd name="T85" fmla="*/ 82 h 123"/>
                <a:gd name="T86" fmla="*/ 42 w 151"/>
                <a:gd name="T87" fmla="*/ 74 h 123"/>
                <a:gd name="T88" fmla="*/ 48 w 151"/>
                <a:gd name="T89" fmla="*/ 78 h 123"/>
                <a:gd name="T90" fmla="*/ 51 w 151"/>
                <a:gd name="T91" fmla="*/ 76 h 123"/>
                <a:gd name="T92" fmla="*/ 53 w 151"/>
                <a:gd name="T93" fmla="*/ 75 h 123"/>
                <a:gd name="T94" fmla="*/ 57 w 151"/>
                <a:gd name="T95" fmla="*/ 76 h 123"/>
                <a:gd name="T96" fmla="*/ 60 w 151"/>
                <a:gd name="T97" fmla="*/ 78 h 123"/>
                <a:gd name="T98" fmla="*/ 68 w 151"/>
                <a:gd name="T99" fmla="*/ 80 h 123"/>
                <a:gd name="T100" fmla="*/ 76 w 151"/>
                <a:gd name="T101" fmla="*/ 82 h 123"/>
                <a:gd name="T102" fmla="*/ 83 w 151"/>
                <a:gd name="T103" fmla="*/ 91 h 123"/>
                <a:gd name="T104" fmla="*/ 87 w 151"/>
                <a:gd name="T105" fmla="*/ 98 h 123"/>
                <a:gd name="T106" fmla="*/ 93 w 151"/>
                <a:gd name="T107" fmla="*/ 99 h 123"/>
                <a:gd name="T108" fmla="*/ 94 w 151"/>
                <a:gd name="T109" fmla="*/ 105 h 123"/>
                <a:gd name="T110" fmla="*/ 101 w 151"/>
                <a:gd name="T111" fmla="*/ 111 h 123"/>
                <a:gd name="T112" fmla="*/ 107 w 151"/>
                <a:gd name="T113" fmla="*/ 115 h 123"/>
                <a:gd name="T114" fmla="*/ 116 w 151"/>
                <a:gd name="T115" fmla="*/ 115 h 123"/>
                <a:gd name="T116" fmla="*/ 126 w 151"/>
                <a:gd name="T117" fmla="*/ 117 h 123"/>
                <a:gd name="T118" fmla="*/ 137 w 151"/>
                <a:gd name="T119" fmla="*/ 119 h 123"/>
                <a:gd name="T120" fmla="*/ 138 w 151"/>
                <a:gd name="T121" fmla="*/ 121 h 123"/>
                <a:gd name="T122" fmla="*/ 144 w 151"/>
                <a:gd name="T123" fmla="*/ 123 h 123"/>
                <a:gd name="T124" fmla="*/ 148 w 151"/>
                <a:gd name="T125"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 h="123">
                  <a:moveTo>
                    <a:pt x="148" y="117"/>
                  </a:moveTo>
                  <a:lnTo>
                    <a:pt x="145" y="116"/>
                  </a:lnTo>
                  <a:lnTo>
                    <a:pt x="142" y="115"/>
                  </a:lnTo>
                  <a:lnTo>
                    <a:pt x="139" y="114"/>
                  </a:lnTo>
                  <a:lnTo>
                    <a:pt x="138" y="114"/>
                  </a:lnTo>
                  <a:lnTo>
                    <a:pt x="136" y="113"/>
                  </a:lnTo>
                  <a:lnTo>
                    <a:pt x="135" y="110"/>
                  </a:lnTo>
                  <a:lnTo>
                    <a:pt x="137" y="109"/>
                  </a:lnTo>
                  <a:lnTo>
                    <a:pt x="138" y="109"/>
                  </a:lnTo>
                  <a:lnTo>
                    <a:pt x="138" y="107"/>
                  </a:lnTo>
                  <a:lnTo>
                    <a:pt x="135" y="107"/>
                  </a:lnTo>
                  <a:lnTo>
                    <a:pt x="133" y="107"/>
                  </a:lnTo>
                  <a:lnTo>
                    <a:pt x="130" y="107"/>
                  </a:lnTo>
                  <a:lnTo>
                    <a:pt x="127" y="105"/>
                  </a:lnTo>
                  <a:lnTo>
                    <a:pt x="127" y="102"/>
                  </a:lnTo>
                  <a:lnTo>
                    <a:pt x="128" y="100"/>
                  </a:lnTo>
                  <a:lnTo>
                    <a:pt x="125" y="98"/>
                  </a:lnTo>
                  <a:lnTo>
                    <a:pt x="121" y="98"/>
                  </a:lnTo>
                  <a:lnTo>
                    <a:pt x="118" y="99"/>
                  </a:lnTo>
                  <a:lnTo>
                    <a:pt x="115" y="96"/>
                  </a:lnTo>
                  <a:lnTo>
                    <a:pt x="115" y="94"/>
                  </a:lnTo>
                  <a:lnTo>
                    <a:pt x="111" y="92"/>
                  </a:lnTo>
                  <a:lnTo>
                    <a:pt x="111" y="88"/>
                  </a:lnTo>
                  <a:lnTo>
                    <a:pt x="110" y="85"/>
                  </a:lnTo>
                  <a:lnTo>
                    <a:pt x="110" y="84"/>
                  </a:lnTo>
                  <a:lnTo>
                    <a:pt x="108" y="83"/>
                  </a:lnTo>
                  <a:lnTo>
                    <a:pt x="107" y="82"/>
                  </a:lnTo>
                  <a:lnTo>
                    <a:pt x="105" y="81"/>
                  </a:lnTo>
                  <a:lnTo>
                    <a:pt x="99" y="75"/>
                  </a:lnTo>
                  <a:lnTo>
                    <a:pt x="96" y="74"/>
                  </a:lnTo>
                  <a:lnTo>
                    <a:pt x="95" y="71"/>
                  </a:lnTo>
                  <a:lnTo>
                    <a:pt x="94" y="68"/>
                  </a:lnTo>
                  <a:lnTo>
                    <a:pt x="92" y="65"/>
                  </a:lnTo>
                  <a:lnTo>
                    <a:pt x="92" y="63"/>
                  </a:lnTo>
                  <a:lnTo>
                    <a:pt x="95" y="63"/>
                  </a:lnTo>
                  <a:lnTo>
                    <a:pt x="98" y="63"/>
                  </a:lnTo>
                  <a:lnTo>
                    <a:pt x="101" y="63"/>
                  </a:lnTo>
                  <a:lnTo>
                    <a:pt x="104" y="63"/>
                  </a:lnTo>
                  <a:lnTo>
                    <a:pt x="105" y="60"/>
                  </a:lnTo>
                  <a:lnTo>
                    <a:pt x="105" y="57"/>
                  </a:lnTo>
                  <a:lnTo>
                    <a:pt x="102" y="54"/>
                  </a:lnTo>
                  <a:lnTo>
                    <a:pt x="100" y="52"/>
                  </a:lnTo>
                  <a:lnTo>
                    <a:pt x="97" y="50"/>
                  </a:lnTo>
                  <a:lnTo>
                    <a:pt x="94" y="52"/>
                  </a:lnTo>
                  <a:lnTo>
                    <a:pt x="92" y="49"/>
                  </a:lnTo>
                  <a:lnTo>
                    <a:pt x="90" y="48"/>
                  </a:lnTo>
                  <a:lnTo>
                    <a:pt x="87" y="47"/>
                  </a:lnTo>
                  <a:lnTo>
                    <a:pt x="84" y="45"/>
                  </a:lnTo>
                  <a:lnTo>
                    <a:pt x="77" y="43"/>
                  </a:lnTo>
                  <a:lnTo>
                    <a:pt x="74" y="43"/>
                  </a:lnTo>
                  <a:lnTo>
                    <a:pt x="74" y="40"/>
                  </a:lnTo>
                  <a:lnTo>
                    <a:pt x="74" y="37"/>
                  </a:lnTo>
                  <a:lnTo>
                    <a:pt x="74" y="35"/>
                  </a:lnTo>
                  <a:lnTo>
                    <a:pt x="71" y="32"/>
                  </a:lnTo>
                  <a:lnTo>
                    <a:pt x="69" y="29"/>
                  </a:lnTo>
                  <a:lnTo>
                    <a:pt x="66" y="27"/>
                  </a:lnTo>
                  <a:lnTo>
                    <a:pt x="63" y="26"/>
                  </a:lnTo>
                  <a:lnTo>
                    <a:pt x="63" y="26"/>
                  </a:lnTo>
                  <a:lnTo>
                    <a:pt x="60" y="23"/>
                  </a:lnTo>
                  <a:lnTo>
                    <a:pt x="57" y="22"/>
                  </a:lnTo>
                  <a:lnTo>
                    <a:pt x="57" y="22"/>
                  </a:lnTo>
                  <a:lnTo>
                    <a:pt x="56" y="21"/>
                  </a:lnTo>
                  <a:lnTo>
                    <a:pt x="55" y="19"/>
                  </a:lnTo>
                  <a:lnTo>
                    <a:pt x="53" y="18"/>
                  </a:lnTo>
                  <a:lnTo>
                    <a:pt x="49" y="18"/>
                  </a:lnTo>
                  <a:lnTo>
                    <a:pt x="46" y="17"/>
                  </a:lnTo>
                  <a:lnTo>
                    <a:pt x="43" y="15"/>
                  </a:lnTo>
                  <a:lnTo>
                    <a:pt x="40" y="13"/>
                  </a:lnTo>
                  <a:lnTo>
                    <a:pt x="36" y="11"/>
                  </a:lnTo>
                  <a:lnTo>
                    <a:pt x="35" y="11"/>
                  </a:lnTo>
                  <a:lnTo>
                    <a:pt x="33" y="11"/>
                  </a:lnTo>
                  <a:lnTo>
                    <a:pt x="30" y="10"/>
                  </a:lnTo>
                  <a:lnTo>
                    <a:pt x="24" y="8"/>
                  </a:lnTo>
                  <a:lnTo>
                    <a:pt x="21" y="7"/>
                  </a:lnTo>
                  <a:lnTo>
                    <a:pt x="18" y="6"/>
                  </a:lnTo>
                  <a:lnTo>
                    <a:pt x="12" y="4"/>
                  </a:lnTo>
                  <a:lnTo>
                    <a:pt x="9" y="2"/>
                  </a:lnTo>
                  <a:lnTo>
                    <a:pt x="7" y="1"/>
                  </a:lnTo>
                  <a:lnTo>
                    <a:pt x="4" y="0"/>
                  </a:lnTo>
                  <a:lnTo>
                    <a:pt x="2" y="0"/>
                  </a:lnTo>
                  <a:lnTo>
                    <a:pt x="2" y="9"/>
                  </a:lnTo>
                  <a:lnTo>
                    <a:pt x="2" y="24"/>
                  </a:lnTo>
                  <a:lnTo>
                    <a:pt x="2" y="30"/>
                  </a:lnTo>
                  <a:lnTo>
                    <a:pt x="2" y="36"/>
                  </a:lnTo>
                  <a:lnTo>
                    <a:pt x="2" y="57"/>
                  </a:lnTo>
                  <a:lnTo>
                    <a:pt x="1" y="59"/>
                  </a:lnTo>
                  <a:lnTo>
                    <a:pt x="0" y="63"/>
                  </a:lnTo>
                  <a:lnTo>
                    <a:pt x="2" y="65"/>
                  </a:lnTo>
                  <a:lnTo>
                    <a:pt x="2" y="100"/>
                  </a:lnTo>
                  <a:lnTo>
                    <a:pt x="5" y="101"/>
                  </a:lnTo>
                  <a:lnTo>
                    <a:pt x="8" y="100"/>
                  </a:lnTo>
                  <a:lnTo>
                    <a:pt x="11" y="101"/>
                  </a:lnTo>
                  <a:lnTo>
                    <a:pt x="14" y="101"/>
                  </a:lnTo>
                  <a:lnTo>
                    <a:pt x="18" y="101"/>
                  </a:lnTo>
                  <a:lnTo>
                    <a:pt x="20" y="100"/>
                  </a:lnTo>
                  <a:lnTo>
                    <a:pt x="23" y="101"/>
                  </a:lnTo>
                  <a:lnTo>
                    <a:pt x="26" y="103"/>
                  </a:lnTo>
                  <a:lnTo>
                    <a:pt x="26" y="103"/>
                  </a:lnTo>
                  <a:lnTo>
                    <a:pt x="29" y="101"/>
                  </a:lnTo>
                  <a:lnTo>
                    <a:pt x="32" y="99"/>
                  </a:lnTo>
                  <a:lnTo>
                    <a:pt x="35" y="98"/>
                  </a:lnTo>
                  <a:lnTo>
                    <a:pt x="37" y="96"/>
                  </a:lnTo>
                  <a:lnTo>
                    <a:pt x="36" y="93"/>
                  </a:lnTo>
                  <a:lnTo>
                    <a:pt x="33" y="89"/>
                  </a:lnTo>
                  <a:lnTo>
                    <a:pt x="31" y="88"/>
                  </a:lnTo>
                  <a:lnTo>
                    <a:pt x="28" y="87"/>
                  </a:lnTo>
                  <a:lnTo>
                    <a:pt x="25" y="87"/>
                  </a:lnTo>
                  <a:lnTo>
                    <a:pt x="22" y="85"/>
                  </a:lnTo>
                  <a:lnTo>
                    <a:pt x="19" y="85"/>
                  </a:lnTo>
                  <a:lnTo>
                    <a:pt x="19" y="85"/>
                  </a:lnTo>
                  <a:lnTo>
                    <a:pt x="22" y="84"/>
                  </a:lnTo>
                  <a:lnTo>
                    <a:pt x="24" y="87"/>
                  </a:lnTo>
                  <a:lnTo>
                    <a:pt x="28" y="86"/>
                  </a:lnTo>
                  <a:lnTo>
                    <a:pt x="31" y="87"/>
                  </a:lnTo>
                  <a:lnTo>
                    <a:pt x="33" y="87"/>
                  </a:lnTo>
                  <a:lnTo>
                    <a:pt x="36" y="86"/>
                  </a:lnTo>
                  <a:lnTo>
                    <a:pt x="40" y="86"/>
                  </a:lnTo>
                  <a:lnTo>
                    <a:pt x="41" y="84"/>
                  </a:lnTo>
                  <a:lnTo>
                    <a:pt x="39" y="81"/>
                  </a:lnTo>
                  <a:lnTo>
                    <a:pt x="39" y="81"/>
                  </a:lnTo>
                  <a:lnTo>
                    <a:pt x="37" y="81"/>
                  </a:lnTo>
                  <a:lnTo>
                    <a:pt x="37" y="81"/>
                  </a:lnTo>
                  <a:lnTo>
                    <a:pt x="37" y="80"/>
                  </a:lnTo>
                  <a:lnTo>
                    <a:pt x="39" y="81"/>
                  </a:lnTo>
                  <a:lnTo>
                    <a:pt x="39" y="81"/>
                  </a:lnTo>
                  <a:lnTo>
                    <a:pt x="39" y="81"/>
                  </a:lnTo>
                  <a:lnTo>
                    <a:pt x="41" y="82"/>
                  </a:lnTo>
                  <a:lnTo>
                    <a:pt x="44" y="82"/>
                  </a:lnTo>
                  <a:lnTo>
                    <a:pt x="46" y="82"/>
                  </a:lnTo>
                  <a:lnTo>
                    <a:pt x="45" y="79"/>
                  </a:lnTo>
                  <a:lnTo>
                    <a:pt x="44" y="76"/>
                  </a:lnTo>
                  <a:lnTo>
                    <a:pt x="42" y="74"/>
                  </a:lnTo>
                  <a:lnTo>
                    <a:pt x="42" y="74"/>
                  </a:lnTo>
                  <a:lnTo>
                    <a:pt x="45" y="77"/>
                  </a:lnTo>
                  <a:lnTo>
                    <a:pt x="48" y="78"/>
                  </a:lnTo>
                  <a:lnTo>
                    <a:pt x="50" y="78"/>
                  </a:lnTo>
                  <a:lnTo>
                    <a:pt x="51" y="78"/>
                  </a:lnTo>
                  <a:lnTo>
                    <a:pt x="51" y="76"/>
                  </a:lnTo>
                  <a:lnTo>
                    <a:pt x="53" y="77"/>
                  </a:lnTo>
                  <a:lnTo>
                    <a:pt x="54" y="77"/>
                  </a:lnTo>
                  <a:lnTo>
                    <a:pt x="53" y="75"/>
                  </a:lnTo>
                  <a:lnTo>
                    <a:pt x="55" y="75"/>
                  </a:lnTo>
                  <a:lnTo>
                    <a:pt x="57" y="76"/>
                  </a:lnTo>
                  <a:lnTo>
                    <a:pt x="57" y="76"/>
                  </a:lnTo>
                  <a:lnTo>
                    <a:pt x="58" y="77"/>
                  </a:lnTo>
                  <a:lnTo>
                    <a:pt x="60" y="76"/>
                  </a:lnTo>
                  <a:lnTo>
                    <a:pt x="60" y="78"/>
                  </a:lnTo>
                  <a:lnTo>
                    <a:pt x="62" y="79"/>
                  </a:lnTo>
                  <a:lnTo>
                    <a:pt x="65" y="79"/>
                  </a:lnTo>
                  <a:lnTo>
                    <a:pt x="68" y="80"/>
                  </a:lnTo>
                  <a:lnTo>
                    <a:pt x="70" y="81"/>
                  </a:lnTo>
                  <a:lnTo>
                    <a:pt x="73" y="81"/>
                  </a:lnTo>
                  <a:lnTo>
                    <a:pt x="76" y="82"/>
                  </a:lnTo>
                  <a:lnTo>
                    <a:pt x="79" y="85"/>
                  </a:lnTo>
                  <a:lnTo>
                    <a:pt x="82" y="87"/>
                  </a:lnTo>
                  <a:lnTo>
                    <a:pt x="83" y="91"/>
                  </a:lnTo>
                  <a:lnTo>
                    <a:pt x="84" y="92"/>
                  </a:lnTo>
                  <a:lnTo>
                    <a:pt x="86" y="95"/>
                  </a:lnTo>
                  <a:lnTo>
                    <a:pt x="87" y="98"/>
                  </a:lnTo>
                  <a:lnTo>
                    <a:pt x="90" y="99"/>
                  </a:lnTo>
                  <a:lnTo>
                    <a:pt x="92" y="98"/>
                  </a:lnTo>
                  <a:lnTo>
                    <a:pt x="93" y="99"/>
                  </a:lnTo>
                  <a:lnTo>
                    <a:pt x="91" y="102"/>
                  </a:lnTo>
                  <a:lnTo>
                    <a:pt x="94" y="104"/>
                  </a:lnTo>
                  <a:lnTo>
                    <a:pt x="94" y="105"/>
                  </a:lnTo>
                  <a:lnTo>
                    <a:pt x="97" y="106"/>
                  </a:lnTo>
                  <a:lnTo>
                    <a:pt x="100" y="109"/>
                  </a:lnTo>
                  <a:lnTo>
                    <a:pt x="101" y="111"/>
                  </a:lnTo>
                  <a:lnTo>
                    <a:pt x="103" y="113"/>
                  </a:lnTo>
                  <a:lnTo>
                    <a:pt x="105" y="113"/>
                  </a:lnTo>
                  <a:lnTo>
                    <a:pt x="107" y="115"/>
                  </a:lnTo>
                  <a:lnTo>
                    <a:pt x="110" y="114"/>
                  </a:lnTo>
                  <a:lnTo>
                    <a:pt x="113" y="115"/>
                  </a:lnTo>
                  <a:lnTo>
                    <a:pt x="116" y="115"/>
                  </a:lnTo>
                  <a:lnTo>
                    <a:pt x="119" y="115"/>
                  </a:lnTo>
                  <a:lnTo>
                    <a:pt x="122" y="117"/>
                  </a:lnTo>
                  <a:lnTo>
                    <a:pt x="126" y="117"/>
                  </a:lnTo>
                  <a:lnTo>
                    <a:pt x="131" y="118"/>
                  </a:lnTo>
                  <a:lnTo>
                    <a:pt x="134" y="118"/>
                  </a:lnTo>
                  <a:lnTo>
                    <a:pt x="137" y="119"/>
                  </a:lnTo>
                  <a:lnTo>
                    <a:pt x="138" y="119"/>
                  </a:lnTo>
                  <a:lnTo>
                    <a:pt x="139" y="120"/>
                  </a:lnTo>
                  <a:lnTo>
                    <a:pt x="138" y="121"/>
                  </a:lnTo>
                  <a:lnTo>
                    <a:pt x="138" y="121"/>
                  </a:lnTo>
                  <a:lnTo>
                    <a:pt x="141" y="123"/>
                  </a:lnTo>
                  <a:lnTo>
                    <a:pt x="144" y="123"/>
                  </a:lnTo>
                  <a:lnTo>
                    <a:pt x="147" y="122"/>
                  </a:lnTo>
                  <a:lnTo>
                    <a:pt x="145" y="119"/>
                  </a:lnTo>
                  <a:lnTo>
                    <a:pt x="148" y="118"/>
                  </a:lnTo>
                  <a:lnTo>
                    <a:pt x="151" y="117"/>
                  </a:lnTo>
                  <a:lnTo>
                    <a:pt x="148" y="117"/>
                  </a:lnTo>
                  <a:close/>
                </a:path>
              </a:pathLst>
            </a:custGeom>
            <a:solidFill>
              <a:srgbClr val="D1202D"/>
            </a:solidFill>
            <a:ln w="3175" cap="rnd" cmpd="sng">
              <a:noFill/>
              <a:prstDash val="solid"/>
              <a:round/>
              <a:headEnd/>
              <a:tailEnd/>
            </a:ln>
          </p:spPr>
          <p:txBody>
            <a:bodyPr/>
            <a:lstStyle/>
            <a:p>
              <a:endParaRPr lang="en-US"/>
            </a:p>
          </p:txBody>
        </p:sp>
      </p:grpSp>
      <p:sp>
        <p:nvSpPr>
          <p:cNvPr id="40" name="object 7">
            <a:extLst>
              <a:ext uri="{FF2B5EF4-FFF2-40B4-BE49-F238E27FC236}">
                <a16:creationId xmlns:a16="http://schemas.microsoft.com/office/drawing/2014/main" id="{D67DB852-2A39-9B2C-D9F1-0CE679ACDBBE}"/>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4</a:t>
            </a:fld>
            <a:endParaRPr sz="1200" dirty="0">
              <a:solidFill>
                <a:srgbClr val="FF0000"/>
              </a:solidFill>
              <a:latin typeface="Calibri"/>
              <a:cs typeface="Calibri"/>
            </a:endParaRPr>
          </a:p>
        </p:txBody>
      </p:sp>
      <p:sp>
        <p:nvSpPr>
          <p:cNvPr id="52" name="TextBox 51">
            <a:extLst>
              <a:ext uri="{FF2B5EF4-FFF2-40B4-BE49-F238E27FC236}">
                <a16:creationId xmlns:a16="http://schemas.microsoft.com/office/drawing/2014/main" id="{13420798-BFA6-E04A-1622-28F1FB476C78}"/>
              </a:ext>
            </a:extLst>
          </p:cNvPr>
          <p:cNvSpPr txBox="1"/>
          <p:nvPr/>
        </p:nvSpPr>
        <p:spPr>
          <a:xfrm>
            <a:off x="627101" y="323016"/>
            <a:ext cx="7380830" cy="954107"/>
          </a:xfrm>
          <a:prstGeom prst="rect">
            <a:avLst/>
          </a:prstGeom>
          <a:noFill/>
        </p:spPr>
        <p:txBody>
          <a:bodyPr wrap="square" rtlCol="0">
            <a:spAutoFit/>
          </a:bodyPr>
          <a:lstStyle/>
          <a:p>
            <a:r>
              <a:rPr lang="en-US" sz="2800" b="1" spc="100" dirty="0">
                <a:solidFill>
                  <a:srgbClr val="1D4F91"/>
                </a:solidFill>
                <a:ea typeface="Cambria" charset="0"/>
                <a:cs typeface="Cambria" charset="0"/>
              </a:rPr>
              <a:t>PNG 		           </a:t>
            </a:r>
            <a:r>
              <a:rPr lang="en-US" sz="2800" b="1" spc="300" dirty="0">
                <a:solidFill>
                  <a:srgbClr val="E4002B"/>
                </a:solidFill>
                <a:ea typeface="Cambria" charset="0"/>
                <a:cs typeface="Cambria" charset="0"/>
              </a:rPr>
              <a:t>MORE THAN DRILLING</a:t>
            </a:r>
          </a:p>
          <a:p>
            <a:endParaRPr lang="en-US" sz="2800" b="1" spc="100" dirty="0">
              <a:solidFill>
                <a:srgbClr val="1D4F91"/>
              </a:solidFill>
              <a:ea typeface="Cambria" charset="0"/>
              <a:cs typeface="Cambria" charset="0"/>
            </a:endParaRPr>
          </a:p>
        </p:txBody>
      </p:sp>
      <p:cxnSp>
        <p:nvCxnSpPr>
          <p:cNvPr id="53" name="Straight Connector 52">
            <a:extLst>
              <a:ext uri="{FF2B5EF4-FFF2-40B4-BE49-F238E27FC236}">
                <a16:creationId xmlns:a16="http://schemas.microsoft.com/office/drawing/2014/main" id="{FE385BB4-3262-11ED-FD2D-4921246D13C9}"/>
              </a:ext>
            </a:extLst>
          </p:cNvPr>
          <p:cNvCxnSpPr>
            <a:cxnSpLocks/>
          </p:cNvCxnSpPr>
          <p:nvPr/>
        </p:nvCxnSpPr>
        <p:spPr>
          <a:xfrm>
            <a:off x="697071" y="993462"/>
            <a:ext cx="8125724"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graphicFrame>
        <p:nvGraphicFramePr>
          <p:cNvPr id="38" name="Table 2">
            <a:extLst>
              <a:ext uri="{FF2B5EF4-FFF2-40B4-BE49-F238E27FC236}">
                <a16:creationId xmlns:a16="http://schemas.microsoft.com/office/drawing/2014/main" id="{977399A5-A569-3AF6-E4BF-15288922F620}"/>
              </a:ext>
            </a:extLst>
          </p:cNvPr>
          <p:cNvGraphicFramePr>
            <a:graphicFrameLocks noGrp="1"/>
          </p:cNvGraphicFramePr>
          <p:nvPr>
            <p:extLst>
              <p:ext uri="{D42A27DB-BD31-4B8C-83A1-F6EECF244321}">
                <p14:modId xmlns:p14="http://schemas.microsoft.com/office/powerpoint/2010/main" val="428626266"/>
              </p:ext>
            </p:extLst>
          </p:nvPr>
        </p:nvGraphicFramePr>
        <p:xfrm>
          <a:off x="521798" y="3562564"/>
          <a:ext cx="11148404" cy="2776128"/>
        </p:xfrm>
        <a:graphic>
          <a:graphicData uri="http://schemas.openxmlformats.org/drawingml/2006/table">
            <a:tbl>
              <a:tblPr firstRow="1" bandRow="1"/>
              <a:tblGrid>
                <a:gridCol w="2787101">
                  <a:extLst>
                    <a:ext uri="{9D8B030D-6E8A-4147-A177-3AD203B41FA5}">
                      <a16:colId xmlns:a16="http://schemas.microsoft.com/office/drawing/2014/main" val="1382124460"/>
                    </a:ext>
                  </a:extLst>
                </a:gridCol>
                <a:gridCol w="2787101">
                  <a:extLst>
                    <a:ext uri="{9D8B030D-6E8A-4147-A177-3AD203B41FA5}">
                      <a16:colId xmlns:a16="http://schemas.microsoft.com/office/drawing/2014/main" val="667996302"/>
                    </a:ext>
                  </a:extLst>
                </a:gridCol>
                <a:gridCol w="2787101">
                  <a:extLst>
                    <a:ext uri="{9D8B030D-6E8A-4147-A177-3AD203B41FA5}">
                      <a16:colId xmlns:a16="http://schemas.microsoft.com/office/drawing/2014/main" val="3877988977"/>
                    </a:ext>
                  </a:extLst>
                </a:gridCol>
                <a:gridCol w="2787101">
                  <a:extLst>
                    <a:ext uri="{9D8B030D-6E8A-4147-A177-3AD203B41FA5}">
                      <a16:colId xmlns:a16="http://schemas.microsoft.com/office/drawing/2014/main" val="781407962"/>
                    </a:ext>
                  </a:extLst>
                </a:gridCol>
              </a:tblGrid>
              <a:tr h="27761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ctr">
                        <a:lnSpc>
                          <a:spcPct val="90000"/>
                        </a:lnSpc>
                        <a:spcBef>
                          <a:spcPts val="1000"/>
                        </a:spcBef>
                      </a:pPr>
                      <a:r>
                        <a:rPr lang="en-US" sz="2000" b="1" dirty="0">
                          <a:solidFill>
                            <a:srgbClr val="000000">
                              <a:lumMod val="75000"/>
                              <a:lumOff val="25000"/>
                            </a:srgbClr>
                          </a:solidFill>
                          <a:latin typeface="Calibri Light" panose="020F0302020204030204"/>
                          <a:ea typeface="Arial" charset="0"/>
                          <a:cs typeface="Arial" charset="0"/>
                        </a:rPr>
                        <a:t>Rentals</a:t>
                      </a:r>
                    </a:p>
                    <a:p>
                      <a:pPr marL="285750" lvl="0" indent="-285750">
                        <a:lnSpc>
                          <a:spcPct val="120000"/>
                        </a:lnSpc>
                        <a:buFont typeface="Wingdings" panose="05000000000000000000" pitchFamily="2" charset="2"/>
                        <a:buChar char="§"/>
                      </a:pPr>
                      <a:r>
                        <a:rPr lang="en-US" sz="1400" b="0" dirty="0">
                          <a:solidFill>
                            <a:srgbClr val="000000">
                              <a:lumMod val="75000"/>
                              <a:lumOff val="25000"/>
                            </a:srgbClr>
                          </a:solidFill>
                          <a:latin typeface="Calibri Light" panose="020F0302020204030204"/>
                          <a:ea typeface="Arial" charset="0"/>
                          <a:cs typeface="Arial" charset="0"/>
                        </a:rPr>
                        <a:t>Cranes, trucks, forklifts and other material handling equipment</a:t>
                      </a:r>
                    </a:p>
                    <a:p>
                      <a:pPr marL="285750" lvl="0" indent="-285750">
                        <a:lnSpc>
                          <a:spcPct val="120000"/>
                        </a:lnSpc>
                        <a:buFont typeface="Wingdings" panose="05000000000000000000" pitchFamily="2" charset="2"/>
                        <a:buChar char="§"/>
                      </a:pPr>
                      <a:r>
                        <a:rPr lang="en-US" sz="1400" b="0" dirty="0">
                          <a:solidFill>
                            <a:srgbClr val="000000">
                              <a:lumMod val="75000"/>
                              <a:lumOff val="25000"/>
                            </a:srgbClr>
                          </a:solidFill>
                          <a:latin typeface="Calibri Light" panose="020F0302020204030204"/>
                          <a:ea typeface="Arial" charset="0"/>
                          <a:cs typeface="Arial" charset="0"/>
                        </a:rPr>
                        <a:t>River pumps, generators,  lighting towers and a</a:t>
                      </a:r>
                      <a:r>
                        <a:rPr lang="en-US" sz="1400" b="0" dirty="0">
                          <a:solidFill>
                            <a:srgbClr val="000000">
                              <a:lumMod val="75000"/>
                              <a:lumOff val="25000"/>
                            </a:srgbClr>
                          </a:solidFill>
                          <a:latin typeface="Calibri Light" panose="020F0302020204030204"/>
                          <a:cs typeface="Arial" charset="0"/>
                        </a:rPr>
                        <a:t>ssorted oilfield equipment </a:t>
                      </a:r>
                    </a:p>
                    <a:p>
                      <a:pPr marL="0" lvl="0" indent="-285750" algn="ctr">
                        <a:lnSpc>
                          <a:spcPct val="120000"/>
                        </a:lnSpc>
                        <a:spcBef>
                          <a:spcPts val="1000"/>
                        </a:spcBef>
                      </a:pPr>
                      <a:r>
                        <a:rPr lang="en-US" sz="2000" b="1" dirty="0">
                          <a:solidFill>
                            <a:srgbClr val="000000">
                              <a:lumMod val="75000"/>
                              <a:lumOff val="25000"/>
                            </a:srgbClr>
                          </a:solidFill>
                          <a:latin typeface="Calibri Light" panose="020F0302020204030204"/>
                          <a:cs typeface="Arial" charset="0"/>
                        </a:rPr>
                        <a:t>Worksite Matting </a:t>
                      </a:r>
                    </a:p>
                    <a:p>
                      <a:pPr marL="285750" lvl="0" indent="-285750">
                        <a:lnSpc>
                          <a:spcPct val="120000"/>
                        </a:lnSpc>
                        <a:buFont typeface="Wingdings" panose="05000000000000000000" pitchFamily="2" charset="2"/>
                        <a:buChar char="§"/>
                      </a:pPr>
                      <a:r>
                        <a:rPr lang="en-US" sz="1400" b="0" dirty="0">
                          <a:solidFill>
                            <a:srgbClr val="000000">
                              <a:lumMod val="75000"/>
                              <a:lumOff val="25000"/>
                            </a:srgbClr>
                          </a:solidFill>
                          <a:latin typeface="Calibri Light" panose="020F0302020204030204"/>
                          <a:cs typeface="Arial" charset="0"/>
                        </a:rPr>
                        <a:t>Inventory of 4,000 rental mats</a:t>
                      </a:r>
                      <a:endParaRPr lang="en-CA" sz="14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b="1" dirty="0">
                          <a:solidFill>
                            <a:prstClr val="white">
                              <a:lumMod val="95000"/>
                            </a:prstClr>
                          </a:solidFill>
                          <a:latin typeface="Calibri Light" panose="020F0302020204030204" pitchFamily="34" charset="0"/>
                          <a:ea typeface="Arial" charset="0"/>
                          <a:cs typeface="Calibri Light" panose="020F0302020204030204" pitchFamily="34" charset="0"/>
                        </a:rPr>
                        <a:t>Manpower Solutions </a:t>
                      </a:r>
                    </a:p>
                    <a:p>
                      <a:pPr marL="285750" indent="-285750">
                        <a:buFont typeface="Wingdings" panose="05000000000000000000" pitchFamily="2" charset="2"/>
                        <a:buChar char="§"/>
                      </a:pPr>
                      <a:endParaRPr lang="en-US" sz="1800" dirty="0">
                        <a:solidFill>
                          <a:prstClr val="white">
                            <a:lumMod val="95000"/>
                          </a:prstClr>
                        </a:solidFill>
                        <a:latin typeface="Calibri Light" panose="020F0302020204030204" pitchFamily="34" charset="0"/>
                        <a:ea typeface="Arial" charset="0"/>
                        <a:cs typeface="Calibri Light" panose="020F0302020204030204" pitchFamily="34" charset="0"/>
                      </a:endParaRPr>
                    </a:p>
                    <a:p>
                      <a:pPr marL="285750" indent="-285750">
                        <a:buFont typeface="Wingdings" panose="05000000000000000000" pitchFamily="2" charset="2"/>
                        <a:buChar char="§"/>
                      </a:pPr>
                      <a:r>
                        <a:rPr lang="en-US" sz="1400" dirty="0">
                          <a:solidFill>
                            <a:prstClr val="white">
                              <a:lumMod val="95000"/>
                            </a:prstClr>
                          </a:solidFill>
                          <a:latin typeface="Calibri Light" panose="020F0302020204030204" pitchFamily="34" charset="0"/>
                          <a:ea typeface="Arial" charset="0"/>
                          <a:cs typeface="Calibri Light" panose="020F0302020204030204" pitchFamily="34" charset="0"/>
                        </a:rPr>
                        <a:t>Labor hire, skilled and unskilled personnel</a:t>
                      </a:r>
                    </a:p>
                    <a:p>
                      <a:pPr marL="285750" indent="-285750">
                        <a:buFont typeface="Wingdings" panose="05000000000000000000" pitchFamily="2" charset="2"/>
                        <a:buChar char="§"/>
                      </a:pPr>
                      <a:endParaRPr lang="en-US" sz="1400" dirty="0">
                        <a:solidFill>
                          <a:prstClr val="white">
                            <a:lumMod val="95000"/>
                          </a:prstClr>
                        </a:solidFill>
                        <a:latin typeface="Calibri Light" panose="020F0302020204030204" pitchFamily="34" charset="0"/>
                        <a:ea typeface="Arial" charset="0"/>
                        <a:cs typeface="Calibri Light" panose="020F0302020204030204" pitchFamily="34" charset="0"/>
                      </a:endParaRPr>
                    </a:p>
                    <a:p>
                      <a:pPr marL="285750" indent="-285750">
                        <a:buFont typeface="Wingdings" panose="05000000000000000000" pitchFamily="2" charset="2"/>
                        <a:buChar char="§"/>
                      </a:pPr>
                      <a:r>
                        <a:rPr lang="en-US" sz="1400" dirty="0">
                          <a:solidFill>
                            <a:prstClr val="white">
                              <a:lumMod val="95000"/>
                            </a:prstClr>
                          </a:solidFill>
                          <a:latin typeface="Calibri Light" panose="020F0302020204030204" pitchFamily="34" charset="0"/>
                          <a:ea typeface="Arial" charset="0"/>
                          <a:cs typeface="Calibri Light" panose="020F0302020204030204" pitchFamily="34" charset="0"/>
                        </a:rPr>
                        <a:t>Training &amp; development</a:t>
                      </a:r>
                    </a:p>
                    <a:p>
                      <a:pPr marL="285750" indent="-285750">
                        <a:buFont typeface="Wingdings" panose="05000000000000000000" pitchFamily="2" charset="2"/>
                        <a:buChar char="§"/>
                      </a:pPr>
                      <a:endParaRPr lang="en-US" sz="1400" dirty="0">
                        <a:solidFill>
                          <a:prstClr val="white">
                            <a:lumMod val="95000"/>
                          </a:prstClr>
                        </a:solidFill>
                        <a:latin typeface="Calibri Light" panose="020F0302020204030204" pitchFamily="34" charset="0"/>
                        <a:ea typeface="Arial" charset="0"/>
                        <a:cs typeface="Calibri Light" panose="020F0302020204030204" pitchFamily="34" charset="0"/>
                      </a:endParaRPr>
                    </a:p>
                    <a:p>
                      <a:pPr marL="285750" indent="-285750">
                        <a:buFont typeface="Wingdings" panose="05000000000000000000" pitchFamily="2" charset="2"/>
                        <a:buChar char="§"/>
                      </a:pPr>
                      <a:r>
                        <a:rPr lang="en-US" sz="1400" dirty="0">
                          <a:solidFill>
                            <a:prstClr val="white">
                              <a:lumMod val="95000"/>
                            </a:prstClr>
                          </a:solidFill>
                          <a:latin typeface="Calibri Light" panose="020F0302020204030204" pitchFamily="34" charset="0"/>
                          <a:ea typeface="Arial" charset="0"/>
                          <a:cs typeface="Calibri Light" panose="020F0302020204030204" pitchFamily="34" charset="0"/>
                        </a:rPr>
                        <a:t>Competency assessment</a:t>
                      </a:r>
                      <a:endParaRPr lang="en-CA" dirty="0"/>
                    </a:p>
                    <a:p>
                      <a:endParaRPr lang="en-CA" dirty="0"/>
                    </a:p>
                    <a:p>
                      <a:endParaRPr lang="en-CA"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eaLnBrk="1" fontAlgn="auto" latinLnBrk="0" hangingPunct="1">
                        <a:lnSpc>
                          <a:spcPct val="90000"/>
                        </a:lnSpc>
                        <a:spcBef>
                          <a:spcPts val="100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Camps</a:t>
                      </a:r>
                      <a:r>
                        <a:rPr kumimoji="0" lang="en-US" sz="2400" b="1" i="0" u="none" strike="noStrike" kern="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 </a:t>
                      </a:r>
                    </a:p>
                    <a:p>
                      <a:pPr marL="285750" marR="0" lvl="0" indent="-285750"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Own and manage two 103 bed Heli-portable camps </a:t>
                      </a:r>
                    </a:p>
                    <a:p>
                      <a:pPr marL="285750" marR="0" lvl="0" indent="-285750"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Operate and manage two 93 bed + two 34 bed Heli- portable camps </a:t>
                      </a:r>
                    </a:p>
                    <a:p>
                      <a:pPr marL="285750" marR="0" lvl="0" indent="-285750"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Light" panose="020F0302020204030204"/>
                          <a:ea typeface="Arial" charset="0"/>
                          <a:cs typeface="Arial" charset="0"/>
                        </a:rPr>
                        <a:t>Smaller “Pioneer” – first deployment camps</a:t>
                      </a:r>
                      <a:endParaRPr lang="en-CA"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r>
                        <a:rPr lang="en-CA" sz="2000" b="1" dirty="0">
                          <a:solidFill>
                            <a:schemeClr val="bg1"/>
                          </a:solidFill>
                          <a:latin typeface="+mj-lt"/>
                        </a:rPr>
                        <a:t>Fire Services</a:t>
                      </a:r>
                      <a:r>
                        <a:rPr lang="en-CA" sz="2000" b="1" baseline="30000" dirty="0">
                          <a:solidFill>
                            <a:schemeClr val="bg1"/>
                          </a:solidFill>
                          <a:latin typeface="+mj-lt"/>
                        </a:rPr>
                        <a:t> 1</a:t>
                      </a:r>
                      <a:endParaRPr lang="en-CA" sz="2000" b="1" dirty="0">
                        <a:solidFill>
                          <a:schemeClr val="bg1"/>
                        </a:solidFill>
                        <a:latin typeface="+mj-lt"/>
                      </a:endParaRPr>
                    </a:p>
                    <a:p>
                      <a:pPr marL="342900" indent="-342900" algn="ctr">
                        <a:buFont typeface="Wingdings" panose="05000000000000000000" pitchFamily="2" charset="2"/>
                        <a:buChar char="§"/>
                      </a:pPr>
                      <a:endParaRPr lang="en-CA" sz="1400" b="1" dirty="0">
                        <a:solidFill>
                          <a:schemeClr val="bg1"/>
                        </a:solidFill>
                        <a:latin typeface="+mj-lt"/>
                      </a:endParaRPr>
                    </a:p>
                    <a:p>
                      <a:pPr marL="285750" indent="-285750" algn="l" defTabSz="914400" rtl="0" eaLnBrk="1" latinLnBrk="0" hangingPunct="1">
                        <a:buFont typeface="Wingdings" panose="05000000000000000000" pitchFamily="2" charset="2"/>
                        <a:buChar char="§"/>
                      </a:pPr>
                      <a:r>
                        <a:rPr lang="en-CA" sz="1400" b="1" kern="1200" dirty="0">
                          <a:solidFill>
                            <a:prstClr val="white">
                              <a:lumMod val="95000"/>
                            </a:prstClr>
                          </a:solidFill>
                          <a:latin typeface="Calibri Light" panose="020F0302020204030204" pitchFamily="34" charset="0"/>
                          <a:cs typeface="Calibri Light" panose="020F0302020204030204" pitchFamily="34" charset="0"/>
                        </a:rPr>
                        <a:t>Fire monitoring &amp; deluge systems </a:t>
                      </a:r>
                    </a:p>
                    <a:p>
                      <a:pPr marL="285750" indent="-285750" algn="l" defTabSz="914400" rtl="0" eaLnBrk="1" latinLnBrk="0" hangingPunct="1">
                        <a:buFont typeface="Wingdings" panose="05000000000000000000" pitchFamily="2" charset="2"/>
                        <a:buChar char="§"/>
                      </a:pPr>
                      <a:endParaRPr lang="en-CA" sz="1400" b="1" kern="1200" dirty="0">
                        <a:solidFill>
                          <a:prstClr val="white">
                            <a:lumMod val="95000"/>
                          </a:prstClr>
                        </a:solidFill>
                        <a:latin typeface="Calibri Light" panose="020F0302020204030204" pitchFamily="34" charset="0"/>
                        <a:cs typeface="Calibri Light" panose="020F0302020204030204" pitchFamily="34" charset="0"/>
                      </a:endParaRPr>
                    </a:p>
                    <a:p>
                      <a:pPr marL="285750" indent="-285750" algn="l" defTabSz="914400" rtl="0" eaLnBrk="1" latinLnBrk="0" hangingPunct="1">
                        <a:buFont typeface="Wingdings" panose="05000000000000000000" pitchFamily="2" charset="2"/>
                        <a:buChar char="§"/>
                      </a:pPr>
                      <a:r>
                        <a:rPr lang="en-CA" sz="1400" b="1" kern="1200" dirty="0">
                          <a:solidFill>
                            <a:prstClr val="white">
                              <a:lumMod val="95000"/>
                            </a:prstClr>
                          </a:solidFill>
                          <a:latin typeface="Calibri Light" panose="020F0302020204030204" pitchFamily="34" charset="0"/>
                          <a:cs typeface="Calibri Light" panose="020F0302020204030204" pitchFamily="34" charset="0"/>
                        </a:rPr>
                        <a:t>Installations and refurbishment</a:t>
                      </a:r>
                    </a:p>
                    <a:p>
                      <a:pPr marL="0" indent="0" algn="l" defTabSz="914400" rtl="0" eaLnBrk="1" latinLnBrk="0" hangingPunct="1">
                        <a:buFont typeface="Wingdings" panose="05000000000000000000" pitchFamily="2" charset="2"/>
                        <a:buNone/>
                      </a:pPr>
                      <a:endParaRPr lang="en-CA" sz="1400" b="1" kern="1200" dirty="0">
                        <a:solidFill>
                          <a:prstClr val="white">
                            <a:lumMod val="95000"/>
                          </a:prstClr>
                        </a:solidFill>
                        <a:latin typeface="Calibri Light" panose="020F0302020204030204" pitchFamily="34" charset="0"/>
                        <a:cs typeface="Calibri Light" panose="020F0302020204030204" pitchFamily="34" charset="0"/>
                      </a:endParaRPr>
                    </a:p>
                    <a:p>
                      <a:pPr marL="285750" indent="-285750" algn="l" defTabSz="914400" rtl="0" eaLnBrk="1" latinLnBrk="0" hangingPunct="1">
                        <a:buFont typeface="Wingdings" panose="05000000000000000000" pitchFamily="2" charset="2"/>
                        <a:buChar char="§"/>
                      </a:pPr>
                      <a:r>
                        <a:rPr lang="en-CA" sz="1400" b="1" kern="1200" dirty="0">
                          <a:solidFill>
                            <a:prstClr val="white">
                              <a:lumMod val="95000"/>
                            </a:prstClr>
                          </a:solidFill>
                          <a:latin typeface="Calibri Light" panose="020F0302020204030204" pitchFamily="34" charset="0"/>
                          <a:cs typeface="Calibri Light" panose="020F0302020204030204" pitchFamily="34" charset="0"/>
                        </a:rPr>
                        <a:t>Inspections and testing</a:t>
                      </a:r>
                    </a:p>
                    <a:p>
                      <a:pPr marL="285750" indent="-285750" algn="l" defTabSz="914400" rtl="0" eaLnBrk="1" latinLnBrk="0" hangingPunct="1">
                        <a:buFont typeface="Wingdings" panose="05000000000000000000" pitchFamily="2" charset="2"/>
                        <a:buChar char="§"/>
                      </a:pPr>
                      <a:endParaRPr lang="en-CA" sz="1400" b="1" kern="1200" dirty="0">
                        <a:solidFill>
                          <a:prstClr val="white">
                            <a:lumMod val="95000"/>
                          </a:prstClr>
                        </a:solidFill>
                        <a:latin typeface="Calibri Light" panose="020F0302020204030204" pitchFamily="34" charset="0"/>
                        <a:cs typeface="Calibri Light" panose="020F0302020204030204" pitchFamily="34" charset="0"/>
                      </a:endParaRPr>
                    </a:p>
                    <a:p>
                      <a:pPr marL="285750" indent="-285750" algn="l" defTabSz="914400" rtl="0" eaLnBrk="1" latinLnBrk="0" hangingPunct="1">
                        <a:buFont typeface="Wingdings" panose="05000000000000000000" pitchFamily="2" charset="2"/>
                        <a:buChar char="§"/>
                      </a:pPr>
                      <a:r>
                        <a:rPr lang="en-CA" sz="1400" b="1" kern="1200" dirty="0">
                          <a:solidFill>
                            <a:prstClr val="white">
                              <a:lumMod val="95000"/>
                            </a:prstClr>
                          </a:solidFill>
                          <a:latin typeface="Calibri Light" panose="020F0302020204030204" pitchFamily="34" charset="0"/>
                          <a:cs typeface="Calibri Light" panose="020F0302020204030204" pitchFamily="34" charset="0"/>
                        </a:rPr>
                        <a:t>Compliance management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851631761"/>
                  </a:ext>
                </a:extLst>
              </a:tr>
            </a:tbl>
          </a:graphicData>
        </a:graphic>
      </p:graphicFrame>
      <p:pic>
        <p:nvPicPr>
          <p:cNvPr id="42" name="Picture 41" descr="A group of people in blue uniforms&#10;&#10;Description automatically generated with medium confidence">
            <a:extLst>
              <a:ext uri="{FF2B5EF4-FFF2-40B4-BE49-F238E27FC236}">
                <a16:creationId xmlns:a16="http://schemas.microsoft.com/office/drawing/2014/main" id="{D71EBB5E-DA5C-10EA-AD22-2CAA805A3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97" t="-429" r="10374" b="429"/>
          <a:stretch>
            <a:fillRect/>
          </a:stretch>
        </p:blipFill>
        <p:spPr>
          <a:xfrm>
            <a:off x="3317556" y="2443680"/>
            <a:ext cx="2770492" cy="1123990"/>
          </a:xfrm>
          <a:prstGeom prst="rect">
            <a:avLst/>
          </a:prstGeom>
        </p:spPr>
      </p:pic>
      <p:pic>
        <p:nvPicPr>
          <p:cNvPr id="43" name="Picture 42" descr="A picture containing outdoor, truck, sky, ground&#10;&#10;Description automatically generated">
            <a:extLst>
              <a:ext uri="{FF2B5EF4-FFF2-40B4-BE49-F238E27FC236}">
                <a16:creationId xmlns:a16="http://schemas.microsoft.com/office/drawing/2014/main" id="{4CB58FE0-E512-C07C-303F-A9305EAD03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3" t="-452" r="12994" b="452"/>
          <a:stretch>
            <a:fillRect/>
          </a:stretch>
        </p:blipFill>
        <p:spPr>
          <a:xfrm>
            <a:off x="521798" y="1133703"/>
            <a:ext cx="2783722" cy="2414677"/>
          </a:xfrm>
          <a:prstGeom prst="rect">
            <a:avLst/>
          </a:prstGeom>
        </p:spPr>
      </p:pic>
      <p:pic>
        <p:nvPicPr>
          <p:cNvPr id="44" name="Picture 43">
            <a:extLst>
              <a:ext uri="{FF2B5EF4-FFF2-40B4-BE49-F238E27FC236}">
                <a16:creationId xmlns:a16="http://schemas.microsoft.com/office/drawing/2014/main" id="{67CC624E-B09C-39E9-F30C-9233DAD7BD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765"/>
          <a:stretch>
            <a:fillRect/>
          </a:stretch>
        </p:blipFill>
        <p:spPr>
          <a:xfrm>
            <a:off x="6094072" y="1140184"/>
            <a:ext cx="2789734" cy="2418527"/>
          </a:xfrm>
          <a:prstGeom prst="rect">
            <a:avLst/>
          </a:prstGeom>
        </p:spPr>
      </p:pic>
      <p:pic>
        <p:nvPicPr>
          <p:cNvPr id="46" name="Picture 2">
            <a:extLst>
              <a:ext uri="{FF2B5EF4-FFF2-40B4-BE49-F238E27FC236}">
                <a16:creationId xmlns:a16="http://schemas.microsoft.com/office/drawing/2014/main" id="{95E71AF3-369C-26A7-FC37-C7264A77C5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3502467" y="1148922"/>
            <a:ext cx="2224913" cy="125195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group of men wearing hard hats and holding papers&#10;&#10;AI-generated content may be incorrect.">
            <a:extLst>
              <a:ext uri="{FF2B5EF4-FFF2-40B4-BE49-F238E27FC236}">
                <a16:creationId xmlns:a16="http://schemas.microsoft.com/office/drawing/2014/main" id="{B09DEC08-688F-274A-5A32-67D735B0084D}"/>
              </a:ext>
            </a:extLst>
          </p:cNvPr>
          <p:cNvPicPr>
            <a:picLocks noChangeAspect="1"/>
          </p:cNvPicPr>
          <p:nvPr/>
        </p:nvPicPr>
        <p:blipFill>
          <a:blip r:embed="rId7">
            <a:extLst>
              <a:ext uri="{28A0092B-C50C-407E-A947-70E740481C1C}">
                <a14:useLocalDpi xmlns:a14="http://schemas.microsoft.com/office/drawing/2010/main" val="0"/>
              </a:ext>
            </a:extLst>
          </a:blip>
          <a:srcRect l="9799" r="13065"/>
          <a:stretch>
            <a:fillRect/>
          </a:stretch>
        </p:blipFill>
        <p:spPr>
          <a:xfrm>
            <a:off x="8883806" y="1150016"/>
            <a:ext cx="2786396" cy="2408196"/>
          </a:xfrm>
          <a:prstGeom prst="rect">
            <a:avLst/>
          </a:prstGeom>
        </p:spPr>
      </p:pic>
      <p:sp>
        <p:nvSpPr>
          <p:cNvPr id="48" name="TextBox 47">
            <a:extLst>
              <a:ext uri="{FF2B5EF4-FFF2-40B4-BE49-F238E27FC236}">
                <a16:creationId xmlns:a16="http://schemas.microsoft.com/office/drawing/2014/main" id="{99C0FC75-9EF5-201C-245A-704AAB0756A1}"/>
              </a:ext>
            </a:extLst>
          </p:cNvPr>
          <p:cNvSpPr txBox="1"/>
          <p:nvPr/>
        </p:nvSpPr>
        <p:spPr>
          <a:xfrm>
            <a:off x="4051477" y="6352876"/>
            <a:ext cx="6874923" cy="276999"/>
          </a:xfrm>
          <a:prstGeom prst="rect">
            <a:avLst/>
          </a:prstGeom>
          <a:noFill/>
        </p:spPr>
        <p:txBody>
          <a:bodyPr wrap="square" lIns="91440" tIns="45720" rIns="91440" bIns="45720" rtlCol="0" anchor="t">
            <a:spAutoFit/>
          </a:bodyPr>
          <a:lstStyle/>
          <a:p>
            <a:pPr marL="342900" indent="-342900">
              <a:buAutoNum type="arabicPeriod"/>
            </a:pPr>
            <a:r>
              <a:rPr lang="en-US" sz="1200" dirty="0"/>
              <a:t>N</a:t>
            </a:r>
            <a:r>
              <a:rPr lang="en-AU" sz="1200" dirty="0" err="1"/>
              <a:t>ew</a:t>
            </a:r>
            <a:r>
              <a:rPr lang="en-AU" sz="1200" dirty="0"/>
              <a:t> service line commenced in Q3 2025</a:t>
            </a:r>
          </a:p>
        </p:txBody>
      </p:sp>
    </p:spTree>
    <p:extLst>
      <p:ext uri="{BB962C8B-B14F-4D97-AF65-F5344CB8AC3E}">
        <p14:creationId xmlns:p14="http://schemas.microsoft.com/office/powerpoint/2010/main" val="81991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EA539-3F37-D0A8-9B17-C2ABCCBD7708}"/>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B355B7FF-BA0A-EE00-2286-034D30C4D018}"/>
              </a:ext>
            </a:extLst>
          </p:cNvPr>
          <p:cNvSpPr txBox="1"/>
          <p:nvPr/>
        </p:nvSpPr>
        <p:spPr>
          <a:xfrm>
            <a:off x="671558" y="286065"/>
            <a:ext cx="5409686" cy="523220"/>
          </a:xfrm>
          <a:prstGeom prst="rect">
            <a:avLst/>
          </a:prstGeom>
          <a:noFill/>
        </p:spPr>
        <p:txBody>
          <a:bodyPr wrap="none" rtlCol="0">
            <a:spAutoFit/>
          </a:bodyPr>
          <a:lstStyle/>
          <a:p>
            <a:r>
              <a:rPr lang="en-US" sz="2800" b="1" spc="100" dirty="0">
                <a:solidFill>
                  <a:srgbClr val="1D4F91"/>
                </a:solidFill>
                <a:ea typeface="Cambria" charset="0"/>
                <a:cs typeface="Cambria" charset="0"/>
              </a:rPr>
              <a:t>Project Development is Complex</a:t>
            </a:r>
          </a:p>
        </p:txBody>
      </p:sp>
      <p:cxnSp>
        <p:nvCxnSpPr>
          <p:cNvPr id="46" name="Straight Connector 45">
            <a:extLst>
              <a:ext uri="{FF2B5EF4-FFF2-40B4-BE49-F238E27FC236}">
                <a16:creationId xmlns:a16="http://schemas.microsoft.com/office/drawing/2014/main" id="{C087AE3F-14CB-203A-66C3-123F524560DC}"/>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52" name="object 7">
            <a:extLst>
              <a:ext uri="{FF2B5EF4-FFF2-40B4-BE49-F238E27FC236}">
                <a16:creationId xmlns:a16="http://schemas.microsoft.com/office/drawing/2014/main" id="{BF6A1957-F42C-B993-5A8A-029FA367CA7E}"/>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5</a:t>
            </a:fld>
            <a:endParaRPr sz="1200" dirty="0">
              <a:solidFill>
                <a:srgbClr val="FF0000"/>
              </a:solidFill>
              <a:latin typeface="Calibri"/>
              <a:cs typeface="Calibri"/>
            </a:endParaRPr>
          </a:p>
        </p:txBody>
      </p:sp>
      <p:pic>
        <p:nvPicPr>
          <p:cNvPr id="50" name="Picture 49">
            <a:extLst>
              <a:ext uri="{FF2B5EF4-FFF2-40B4-BE49-F238E27FC236}">
                <a16:creationId xmlns:a16="http://schemas.microsoft.com/office/drawing/2014/main" id="{CC3097BC-0798-3FD9-0D61-55F0FFEE8989}"/>
              </a:ext>
            </a:extLst>
          </p:cNvPr>
          <p:cNvPicPr>
            <a:picLocks noChangeAspect="1"/>
          </p:cNvPicPr>
          <p:nvPr/>
        </p:nvPicPr>
        <p:blipFill>
          <a:blip r:embed="rId3"/>
          <a:stretch>
            <a:fillRect/>
          </a:stretch>
        </p:blipFill>
        <p:spPr>
          <a:xfrm>
            <a:off x="195072" y="2968850"/>
            <a:ext cx="4066384" cy="3724979"/>
          </a:xfrm>
          <a:prstGeom prst="rect">
            <a:avLst/>
          </a:prstGeom>
        </p:spPr>
      </p:pic>
      <p:pic>
        <p:nvPicPr>
          <p:cNvPr id="49" name="Picture 48">
            <a:extLst>
              <a:ext uri="{FF2B5EF4-FFF2-40B4-BE49-F238E27FC236}">
                <a16:creationId xmlns:a16="http://schemas.microsoft.com/office/drawing/2014/main" id="{06438CC1-A183-F0C5-8689-3FA45C756567}"/>
              </a:ext>
            </a:extLst>
          </p:cNvPr>
          <p:cNvPicPr>
            <a:picLocks noChangeAspect="1"/>
          </p:cNvPicPr>
          <p:nvPr/>
        </p:nvPicPr>
        <p:blipFill>
          <a:blip r:embed="rId4"/>
          <a:stretch>
            <a:fillRect/>
          </a:stretch>
        </p:blipFill>
        <p:spPr>
          <a:xfrm>
            <a:off x="3703909" y="1303479"/>
            <a:ext cx="8293019" cy="2125521"/>
          </a:xfrm>
          <a:prstGeom prst="rect">
            <a:avLst/>
          </a:prstGeom>
        </p:spPr>
      </p:pic>
      <p:sp>
        <p:nvSpPr>
          <p:cNvPr id="51" name="TextBox 50">
            <a:extLst>
              <a:ext uri="{FF2B5EF4-FFF2-40B4-BE49-F238E27FC236}">
                <a16:creationId xmlns:a16="http://schemas.microsoft.com/office/drawing/2014/main" id="{1950B9D7-FCA7-6257-945A-4BB1DBF34F19}"/>
              </a:ext>
            </a:extLst>
          </p:cNvPr>
          <p:cNvSpPr txBox="1"/>
          <p:nvPr/>
        </p:nvSpPr>
        <p:spPr>
          <a:xfrm>
            <a:off x="5879133" y="4046509"/>
            <a:ext cx="5281454" cy="1569660"/>
          </a:xfrm>
          <a:prstGeom prst="rect">
            <a:avLst/>
          </a:prstGeom>
          <a:noFill/>
        </p:spPr>
        <p:txBody>
          <a:bodyPr wrap="square" rtlCol="0">
            <a:spAutoFit/>
          </a:bodyPr>
          <a:lstStyle/>
          <a:p>
            <a:pPr marL="12065" marR="12700">
              <a:lnSpc>
                <a:spcPct val="100000"/>
              </a:lnSpc>
              <a:tabLst>
                <a:tab pos="355600" algn="l"/>
              </a:tabLst>
            </a:pPr>
            <a:r>
              <a:rPr lang="en-US" sz="3200" spc="-15" dirty="0">
                <a:latin typeface="Calibri"/>
                <a:cs typeface="Calibri"/>
              </a:rPr>
              <a:t>PNG has excelled in the past.  </a:t>
            </a:r>
          </a:p>
          <a:p>
            <a:pPr marL="12065" marR="12700">
              <a:lnSpc>
                <a:spcPct val="100000"/>
              </a:lnSpc>
              <a:tabLst>
                <a:tab pos="355600" algn="l"/>
              </a:tabLst>
            </a:pPr>
            <a:r>
              <a:rPr lang="en-US" sz="3200" spc="-15" dirty="0">
                <a:latin typeface="Calibri"/>
                <a:cs typeface="Calibri"/>
              </a:rPr>
              <a:t>And it is ideally positioned.</a:t>
            </a:r>
          </a:p>
          <a:p>
            <a:pPr marL="12065" marR="12700">
              <a:lnSpc>
                <a:spcPct val="100000"/>
              </a:lnSpc>
              <a:tabLst>
                <a:tab pos="355600" algn="l"/>
              </a:tabLst>
            </a:pPr>
            <a:endParaRPr lang="en-US" sz="3200" spc="-15" dirty="0">
              <a:latin typeface="Calibri"/>
              <a:cs typeface="Calibri"/>
            </a:endParaRPr>
          </a:p>
        </p:txBody>
      </p:sp>
    </p:spTree>
    <p:extLst>
      <p:ext uri="{BB962C8B-B14F-4D97-AF65-F5344CB8AC3E}">
        <p14:creationId xmlns:p14="http://schemas.microsoft.com/office/powerpoint/2010/main" val="2565215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1B4A5-E8AD-B6D7-7BCB-54EF0A083B44}"/>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B56CCBD8-F52E-69A6-1BE1-4DD194BF2C5C}"/>
              </a:ext>
            </a:extLst>
          </p:cNvPr>
          <p:cNvSpPr txBox="1"/>
          <p:nvPr/>
        </p:nvSpPr>
        <p:spPr>
          <a:xfrm>
            <a:off x="671558" y="286065"/>
            <a:ext cx="5752985" cy="523220"/>
          </a:xfrm>
          <a:prstGeom prst="rect">
            <a:avLst/>
          </a:prstGeom>
          <a:noFill/>
        </p:spPr>
        <p:txBody>
          <a:bodyPr wrap="none" rtlCol="0">
            <a:spAutoFit/>
          </a:bodyPr>
          <a:lstStyle/>
          <a:p>
            <a:r>
              <a:rPr lang="en-US" sz="2800" b="1" spc="100" dirty="0">
                <a:solidFill>
                  <a:srgbClr val="1D4F91"/>
                </a:solidFill>
                <a:ea typeface="Cambria" charset="0"/>
                <a:cs typeface="Cambria" charset="0"/>
              </a:rPr>
              <a:t>Just getting there is half the battle</a:t>
            </a:r>
          </a:p>
        </p:txBody>
      </p:sp>
      <p:cxnSp>
        <p:nvCxnSpPr>
          <p:cNvPr id="46" name="Straight Connector 45">
            <a:extLst>
              <a:ext uri="{FF2B5EF4-FFF2-40B4-BE49-F238E27FC236}">
                <a16:creationId xmlns:a16="http://schemas.microsoft.com/office/drawing/2014/main" id="{B8249936-90D2-BD00-4E1C-F1A780C68BE0}"/>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52" name="object 7">
            <a:extLst>
              <a:ext uri="{FF2B5EF4-FFF2-40B4-BE49-F238E27FC236}">
                <a16:creationId xmlns:a16="http://schemas.microsoft.com/office/drawing/2014/main" id="{25E1EED9-6AD3-3A4D-4357-4595A5DCFCE3}"/>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6</a:t>
            </a:fld>
            <a:endParaRPr sz="1200" dirty="0">
              <a:solidFill>
                <a:srgbClr val="FF0000"/>
              </a:solidFill>
              <a:latin typeface="Calibri"/>
              <a:cs typeface="Calibri"/>
            </a:endParaRPr>
          </a:p>
        </p:txBody>
      </p:sp>
      <p:cxnSp>
        <p:nvCxnSpPr>
          <p:cNvPr id="2" name="Straight Connector 1">
            <a:extLst>
              <a:ext uri="{FF2B5EF4-FFF2-40B4-BE49-F238E27FC236}">
                <a16:creationId xmlns:a16="http://schemas.microsoft.com/office/drawing/2014/main" id="{50F0B368-8EDF-642D-EAFF-1B3E1938CD21}"/>
              </a:ext>
            </a:extLst>
          </p:cNvPr>
          <p:cNvCxnSpPr>
            <a:cxnSpLocks/>
          </p:cNvCxnSpPr>
          <p:nvPr/>
        </p:nvCxnSpPr>
        <p:spPr>
          <a:xfrm>
            <a:off x="697071" y="993462"/>
            <a:ext cx="8125724"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3" name="object 4">
            <a:extLst>
              <a:ext uri="{FF2B5EF4-FFF2-40B4-BE49-F238E27FC236}">
                <a16:creationId xmlns:a16="http://schemas.microsoft.com/office/drawing/2014/main" id="{317BBD15-294A-28ED-D807-205F1FD575E4}"/>
              </a:ext>
            </a:extLst>
          </p:cNvPr>
          <p:cNvSpPr>
            <a:spLocks noChangeAspect="1"/>
          </p:cNvSpPr>
          <p:nvPr/>
        </p:nvSpPr>
        <p:spPr>
          <a:xfrm>
            <a:off x="446049" y="1094183"/>
            <a:ext cx="5048302" cy="3187713"/>
          </a:xfrm>
          <a:prstGeom prst="rect">
            <a:avLst/>
          </a:prstGeom>
          <a:blipFill>
            <a:blip r:embed="rId3" cstate="print"/>
            <a:stretch>
              <a:fillRect/>
            </a:stretch>
          </a:blipFill>
        </p:spPr>
        <p:txBody>
          <a:bodyPr wrap="square" lIns="0" tIns="0" rIns="0" bIns="0" rtlCol="0">
            <a:noAutofit/>
          </a:bodyPr>
          <a:lstStyle/>
          <a:p>
            <a:endParaRPr/>
          </a:p>
        </p:txBody>
      </p:sp>
      <p:sp>
        <p:nvSpPr>
          <p:cNvPr id="4" name="object 5">
            <a:extLst>
              <a:ext uri="{FF2B5EF4-FFF2-40B4-BE49-F238E27FC236}">
                <a16:creationId xmlns:a16="http://schemas.microsoft.com/office/drawing/2014/main" id="{DDCF4F16-B49D-22BA-71C3-0A7989CAF1DA}"/>
              </a:ext>
            </a:extLst>
          </p:cNvPr>
          <p:cNvSpPr>
            <a:spLocks noChangeAspect="1"/>
          </p:cNvSpPr>
          <p:nvPr/>
        </p:nvSpPr>
        <p:spPr>
          <a:xfrm>
            <a:off x="6551775" y="3193574"/>
            <a:ext cx="4542039" cy="3500247"/>
          </a:xfrm>
          <a:prstGeom prst="rect">
            <a:avLst/>
          </a:prstGeom>
          <a:blipFill>
            <a:blip r:embed="rId4" cstate="print"/>
            <a:stretch>
              <a:fillRect/>
            </a:stretch>
          </a:blipFill>
        </p:spPr>
        <p:txBody>
          <a:bodyPr wrap="square" lIns="0" tIns="0" rIns="0" bIns="0" rtlCol="0">
            <a:noAutofit/>
          </a:bodyPr>
          <a:lstStyle/>
          <a:p>
            <a:endParaRPr/>
          </a:p>
        </p:txBody>
      </p:sp>
      <p:sp>
        <p:nvSpPr>
          <p:cNvPr id="5" name="object 6">
            <a:extLst>
              <a:ext uri="{FF2B5EF4-FFF2-40B4-BE49-F238E27FC236}">
                <a16:creationId xmlns:a16="http://schemas.microsoft.com/office/drawing/2014/main" id="{691EB721-3865-A169-2CB6-8B23671C7BF4}"/>
              </a:ext>
            </a:extLst>
          </p:cNvPr>
          <p:cNvSpPr txBox="1"/>
          <p:nvPr/>
        </p:nvSpPr>
        <p:spPr>
          <a:xfrm>
            <a:off x="446049" y="4543105"/>
            <a:ext cx="5977053" cy="1980728"/>
          </a:xfrm>
          <a:prstGeom prst="rect">
            <a:avLst/>
          </a:prstGeom>
        </p:spPr>
        <p:txBody>
          <a:bodyPr vert="horz" wrap="square" lIns="0" tIns="0" rIns="0" bIns="0" rtlCol="0">
            <a:noAutofit/>
          </a:bodyPr>
          <a:lstStyle/>
          <a:p>
            <a:pPr marL="12700" marR="12700">
              <a:lnSpc>
                <a:spcPct val="100000"/>
              </a:lnSpc>
            </a:pPr>
            <a:r>
              <a:rPr sz="2400" dirty="0">
                <a:latin typeface="Calibri"/>
                <a:cs typeface="Calibri"/>
              </a:rPr>
              <a:t>R</a:t>
            </a:r>
            <a:r>
              <a:rPr sz="2400" spc="-10" dirty="0">
                <a:latin typeface="Calibri"/>
                <a:cs typeface="Calibri"/>
              </a:rPr>
              <a:t>ig</a:t>
            </a:r>
            <a:r>
              <a:rPr sz="2400" spc="15" dirty="0">
                <a:latin typeface="Calibri"/>
                <a:cs typeface="Calibri"/>
              </a:rPr>
              <a:t> </a:t>
            </a:r>
            <a:r>
              <a:rPr sz="2400" spc="-30" dirty="0">
                <a:latin typeface="Calibri"/>
                <a:cs typeface="Calibri"/>
              </a:rPr>
              <a:t>c</a:t>
            </a:r>
            <a:r>
              <a:rPr sz="2400" spc="0" dirty="0">
                <a:latin typeface="Calibri"/>
                <a:cs typeface="Calibri"/>
              </a:rPr>
              <a:t>o</a:t>
            </a:r>
            <a:r>
              <a:rPr sz="2400" spc="-25" dirty="0">
                <a:latin typeface="Calibri"/>
                <a:cs typeface="Calibri"/>
              </a:rPr>
              <a:t>s</a:t>
            </a:r>
            <a:r>
              <a:rPr sz="2400" spc="0" dirty="0">
                <a:latin typeface="Calibri"/>
                <a:cs typeface="Calibri"/>
              </a:rPr>
              <a:t>ts</a:t>
            </a:r>
            <a:r>
              <a:rPr sz="2400" spc="-5" dirty="0">
                <a:latin typeface="Calibri"/>
                <a:cs typeface="Calibri"/>
              </a:rPr>
              <a:t> </a:t>
            </a:r>
            <a:r>
              <a:rPr sz="2400" spc="-10" dirty="0">
                <a:latin typeface="Calibri"/>
                <a:cs typeface="Calibri"/>
              </a:rPr>
              <a:t>a</a:t>
            </a:r>
            <a:r>
              <a:rPr sz="2400" spc="-35" dirty="0">
                <a:latin typeface="Calibri"/>
                <a:cs typeface="Calibri"/>
              </a:rPr>
              <a:t>r</a:t>
            </a:r>
            <a:r>
              <a:rPr sz="2400" spc="-10" dirty="0">
                <a:latin typeface="Calibri"/>
                <a:cs typeface="Calibri"/>
              </a:rPr>
              <a:t>e </a:t>
            </a:r>
            <a:r>
              <a:rPr sz="2400" spc="0" dirty="0">
                <a:latin typeface="Calibri"/>
                <a:cs typeface="Calibri"/>
              </a:rPr>
              <a:t>un</a:t>
            </a:r>
            <a:r>
              <a:rPr sz="2400" spc="-10" dirty="0">
                <a:latin typeface="Calibri"/>
                <a:cs typeface="Calibri"/>
              </a:rPr>
              <a:t>d</a:t>
            </a:r>
            <a:r>
              <a:rPr sz="2400" spc="-5" dirty="0">
                <a:latin typeface="Calibri"/>
                <a:cs typeface="Calibri"/>
              </a:rPr>
              <a:t>e</a:t>
            </a:r>
            <a:r>
              <a:rPr sz="2400" spc="-10" dirty="0">
                <a:latin typeface="Calibri"/>
                <a:cs typeface="Calibri"/>
              </a:rPr>
              <a:t>r</a:t>
            </a:r>
            <a:r>
              <a:rPr sz="2400" spc="5" dirty="0">
                <a:latin typeface="Calibri"/>
                <a:cs typeface="Calibri"/>
              </a:rPr>
              <a:t> </a:t>
            </a:r>
            <a:r>
              <a:rPr sz="2400" spc="-15" dirty="0">
                <a:latin typeface="Calibri"/>
                <a:cs typeface="Calibri"/>
              </a:rPr>
              <a:t>10%</a:t>
            </a:r>
            <a:r>
              <a:rPr sz="2400" spc="5" dirty="0">
                <a:latin typeface="Calibri"/>
                <a:cs typeface="Calibri"/>
              </a:rPr>
              <a:t> </a:t>
            </a:r>
            <a:r>
              <a:rPr sz="2400" spc="0" dirty="0">
                <a:latin typeface="Calibri"/>
                <a:cs typeface="Calibri"/>
              </a:rPr>
              <a:t>of</a:t>
            </a:r>
            <a:r>
              <a:rPr lang="en-AU" sz="2400" spc="0" dirty="0">
                <a:latin typeface="Calibri"/>
                <a:cs typeface="Calibri"/>
              </a:rPr>
              <a:t> </a:t>
            </a:r>
            <a:r>
              <a:rPr lang="en-AU" sz="2400" spc="-30" dirty="0">
                <a:cs typeface="Calibri"/>
              </a:rPr>
              <a:t>w</a:t>
            </a:r>
            <a:r>
              <a:rPr lang="en-AU" sz="2400" dirty="0">
                <a:cs typeface="Calibri"/>
              </a:rPr>
              <a:t>ell</a:t>
            </a:r>
            <a:r>
              <a:rPr sz="2400" spc="-5" dirty="0">
                <a:latin typeface="Calibri"/>
                <a:cs typeface="Calibri"/>
              </a:rPr>
              <a:t> </a:t>
            </a:r>
            <a:r>
              <a:rPr sz="2400" spc="0" dirty="0">
                <a:latin typeface="Calibri"/>
                <a:cs typeface="Calibri"/>
              </a:rPr>
              <a:t>A</a:t>
            </a:r>
            <a:r>
              <a:rPr sz="2400" spc="5" dirty="0">
                <a:latin typeface="Calibri"/>
                <a:cs typeface="Calibri"/>
              </a:rPr>
              <a:t>F</a:t>
            </a:r>
            <a:r>
              <a:rPr sz="2400" spc="0" dirty="0">
                <a:latin typeface="Calibri"/>
                <a:cs typeface="Calibri"/>
              </a:rPr>
              <a:t>E</a:t>
            </a:r>
            <a:r>
              <a:rPr sz="2400" spc="-5" dirty="0">
                <a:latin typeface="Calibri"/>
                <a:cs typeface="Calibri"/>
              </a:rPr>
              <a:t> </a:t>
            </a:r>
            <a:r>
              <a:rPr sz="2400" spc="-10" dirty="0">
                <a:latin typeface="Calibri"/>
                <a:cs typeface="Calibri"/>
              </a:rPr>
              <a:t>i</a:t>
            </a:r>
            <a:r>
              <a:rPr sz="2400" spc="0" dirty="0">
                <a:latin typeface="Calibri"/>
                <a:cs typeface="Calibri"/>
              </a:rPr>
              <a:t>n</a:t>
            </a:r>
            <a:r>
              <a:rPr sz="2400" spc="10" dirty="0">
                <a:latin typeface="Calibri"/>
                <a:cs typeface="Calibri"/>
              </a:rPr>
              <a:t> </a:t>
            </a:r>
            <a:r>
              <a:rPr sz="2400" spc="-20" dirty="0">
                <a:latin typeface="Calibri"/>
                <a:cs typeface="Calibri"/>
              </a:rPr>
              <a:t>P</a:t>
            </a:r>
            <a:r>
              <a:rPr sz="2400" spc="-15" dirty="0">
                <a:latin typeface="Calibri"/>
                <a:cs typeface="Calibri"/>
              </a:rPr>
              <a:t>NG</a:t>
            </a:r>
            <a:r>
              <a:rPr sz="2400" spc="-5" dirty="0">
                <a:latin typeface="Calibri"/>
                <a:cs typeface="Calibri"/>
              </a:rPr>
              <a:t> </a:t>
            </a:r>
            <a:r>
              <a:rPr sz="2400" spc="-20" dirty="0">
                <a:latin typeface="Calibri"/>
                <a:cs typeface="Calibri"/>
              </a:rPr>
              <a:t>v</a:t>
            </a:r>
            <a:r>
              <a:rPr sz="2400" spc="-10" dirty="0">
                <a:latin typeface="Calibri"/>
                <a:cs typeface="Calibri"/>
              </a:rPr>
              <a:t>e</a:t>
            </a:r>
            <a:r>
              <a:rPr sz="2400" spc="-45" dirty="0">
                <a:latin typeface="Calibri"/>
                <a:cs typeface="Calibri"/>
              </a:rPr>
              <a:t>r</a:t>
            </a:r>
            <a:r>
              <a:rPr sz="2400" spc="-10" dirty="0">
                <a:latin typeface="Calibri"/>
                <a:cs typeface="Calibri"/>
              </a:rPr>
              <a:t>s</a:t>
            </a:r>
            <a:r>
              <a:rPr sz="2400" spc="-5" dirty="0">
                <a:latin typeface="Calibri"/>
                <a:cs typeface="Calibri"/>
              </a:rPr>
              <a:t>e</a:t>
            </a:r>
            <a:r>
              <a:rPr sz="2400" spc="0" dirty="0">
                <a:latin typeface="Calibri"/>
                <a:cs typeface="Calibri"/>
              </a:rPr>
              <a:t>s</a:t>
            </a:r>
            <a:r>
              <a:rPr sz="2400" spc="-10" dirty="0">
                <a:latin typeface="Calibri"/>
                <a:cs typeface="Calibri"/>
              </a:rPr>
              <a:t> </a:t>
            </a:r>
            <a:r>
              <a:rPr sz="2400" spc="-15" dirty="0">
                <a:latin typeface="Calibri"/>
                <a:cs typeface="Calibri"/>
              </a:rPr>
              <a:t>o</a:t>
            </a:r>
            <a:r>
              <a:rPr sz="2400" spc="-20" dirty="0">
                <a:latin typeface="Calibri"/>
                <a:cs typeface="Calibri"/>
              </a:rPr>
              <a:t>v</a:t>
            </a:r>
            <a:r>
              <a:rPr sz="2400" spc="-10" dirty="0">
                <a:latin typeface="Calibri"/>
                <a:cs typeface="Calibri"/>
              </a:rPr>
              <a:t>er </a:t>
            </a:r>
            <a:r>
              <a:rPr lang="en-AU" sz="2400" spc="-15" dirty="0">
                <a:latin typeface="Calibri"/>
                <a:cs typeface="Calibri"/>
              </a:rPr>
              <a:t>3</a:t>
            </a:r>
            <a:r>
              <a:rPr sz="2400" spc="-15" dirty="0">
                <a:latin typeface="Calibri"/>
                <a:cs typeface="Calibri"/>
              </a:rPr>
              <a:t>0%</a:t>
            </a:r>
            <a:r>
              <a:rPr sz="2400" spc="5" dirty="0">
                <a:latin typeface="Calibri"/>
                <a:cs typeface="Calibri"/>
              </a:rPr>
              <a:t> </a:t>
            </a:r>
            <a:r>
              <a:rPr sz="2400" spc="-5" dirty="0">
                <a:latin typeface="Calibri"/>
                <a:cs typeface="Calibri"/>
              </a:rPr>
              <a:t>i</a:t>
            </a:r>
            <a:r>
              <a:rPr sz="2400" spc="0" dirty="0">
                <a:latin typeface="Calibri"/>
                <a:cs typeface="Calibri"/>
              </a:rPr>
              <a:t>n</a:t>
            </a:r>
            <a:r>
              <a:rPr sz="2400" spc="10" dirty="0">
                <a:latin typeface="Calibri"/>
                <a:cs typeface="Calibri"/>
              </a:rPr>
              <a:t> </a:t>
            </a:r>
            <a:r>
              <a:rPr sz="2400" spc="0" dirty="0">
                <a:latin typeface="Calibri"/>
                <a:cs typeface="Calibri"/>
              </a:rPr>
              <a:t>typ</a:t>
            </a:r>
            <a:r>
              <a:rPr sz="2400" spc="-5" dirty="0">
                <a:latin typeface="Calibri"/>
                <a:cs typeface="Calibri"/>
              </a:rPr>
              <a:t>i</a:t>
            </a:r>
            <a:r>
              <a:rPr sz="2400" spc="-30" dirty="0">
                <a:latin typeface="Calibri"/>
                <a:cs typeface="Calibri"/>
              </a:rPr>
              <a:t>c</a:t>
            </a:r>
            <a:r>
              <a:rPr sz="2400" spc="0" dirty="0">
                <a:latin typeface="Calibri"/>
                <a:cs typeface="Calibri"/>
              </a:rPr>
              <a:t>al</a:t>
            </a:r>
            <a:r>
              <a:rPr sz="2400" spc="5" dirty="0">
                <a:latin typeface="Calibri"/>
                <a:cs typeface="Calibri"/>
              </a:rPr>
              <a:t> </a:t>
            </a:r>
            <a:r>
              <a:rPr sz="2400" spc="-10" dirty="0">
                <a:latin typeface="Calibri"/>
                <a:cs typeface="Calibri"/>
              </a:rPr>
              <a:t>Nor</a:t>
            </a:r>
            <a:r>
              <a:rPr sz="2400" spc="-20" dirty="0">
                <a:latin typeface="Calibri"/>
                <a:cs typeface="Calibri"/>
              </a:rPr>
              <a:t>t</a:t>
            </a:r>
            <a:r>
              <a:rPr sz="2400" spc="0" dirty="0">
                <a:latin typeface="Calibri"/>
                <a:cs typeface="Calibri"/>
              </a:rPr>
              <a:t>h</a:t>
            </a:r>
            <a:r>
              <a:rPr sz="2400" spc="10" dirty="0">
                <a:latin typeface="Calibri"/>
                <a:cs typeface="Calibri"/>
              </a:rPr>
              <a:t> </a:t>
            </a:r>
            <a:r>
              <a:rPr sz="2400" spc="-15" dirty="0">
                <a:latin typeface="Calibri"/>
                <a:cs typeface="Calibri"/>
              </a:rPr>
              <a:t>Am</a:t>
            </a:r>
            <a:r>
              <a:rPr sz="2400" spc="-5" dirty="0">
                <a:latin typeface="Calibri"/>
                <a:cs typeface="Calibri"/>
              </a:rPr>
              <a:t>e</a:t>
            </a:r>
            <a:r>
              <a:rPr sz="2400" spc="0" dirty="0">
                <a:latin typeface="Calibri"/>
                <a:cs typeface="Calibri"/>
              </a:rPr>
              <a:t>r</a:t>
            </a:r>
            <a:r>
              <a:rPr sz="2400" spc="-10" dirty="0">
                <a:latin typeface="Calibri"/>
                <a:cs typeface="Calibri"/>
              </a:rPr>
              <a:t>i</a:t>
            </a:r>
            <a:r>
              <a:rPr sz="2400" spc="-30" dirty="0">
                <a:latin typeface="Calibri"/>
                <a:cs typeface="Calibri"/>
              </a:rPr>
              <a:t>c</a:t>
            </a:r>
            <a:r>
              <a:rPr sz="2400" spc="0" dirty="0">
                <a:latin typeface="Calibri"/>
                <a:cs typeface="Calibri"/>
              </a:rPr>
              <a:t>an ope</a:t>
            </a:r>
            <a:r>
              <a:rPr sz="2400" spc="-50" dirty="0">
                <a:latin typeface="Calibri"/>
                <a:cs typeface="Calibri"/>
              </a:rPr>
              <a:t>r</a:t>
            </a:r>
            <a:r>
              <a:rPr sz="2400" spc="-15" dirty="0">
                <a:latin typeface="Calibri"/>
                <a:cs typeface="Calibri"/>
              </a:rPr>
              <a:t>a</a:t>
            </a:r>
            <a:r>
              <a:rPr sz="2400" spc="0" dirty="0">
                <a:latin typeface="Calibri"/>
                <a:cs typeface="Calibri"/>
              </a:rPr>
              <a:t>t</a:t>
            </a:r>
            <a:r>
              <a:rPr sz="2400" spc="-10" dirty="0">
                <a:latin typeface="Calibri"/>
                <a:cs typeface="Calibri"/>
              </a:rPr>
              <a:t>i</a:t>
            </a:r>
            <a:r>
              <a:rPr sz="2400" spc="0" dirty="0">
                <a:latin typeface="Calibri"/>
                <a:cs typeface="Calibri"/>
              </a:rPr>
              <a:t>ons </a:t>
            </a:r>
            <a:r>
              <a:rPr sz="2400" spc="-15" dirty="0">
                <a:latin typeface="Calibri"/>
                <a:cs typeface="Calibri"/>
              </a:rPr>
              <a:t>whe</a:t>
            </a:r>
            <a:r>
              <a:rPr sz="2400" spc="-35" dirty="0">
                <a:latin typeface="Calibri"/>
                <a:cs typeface="Calibri"/>
              </a:rPr>
              <a:t>r</a:t>
            </a:r>
            <a:r>
              <a:rPr sz="2400" spc="-10" dirty="0">
                <a:latin typeface="Calibri"/>
                <a:cs typeface="Calibri"/>
              </a:rPr>
              <a:t>e</a:t>
            </a:r>
            <a:r>
              <a:rPr sz="2400" spc="15" dirty="0">
                <a:latin typeface="Calibri"/>
                <a:cs typeface="Calibri"/>
              </a:rPr>
              <a:t> </a:t>
            </a:r>
            <a:r>
              <a:rPr sz="2400" spc="0" dirty="0">
                <a:latin typeface="Calibri"/>
                <a:cs typeface="Calibri"/>
              </a:rPr>
              <a:t>supp</a:t>
            </a:r>
            <a:r>
              <a:rPr sz="2400" spc="-5" dirty="0">
                <a:latin typeface="Calibri"/>
                <a:cs typeface="Calibri"/>
              </a:rPr>
              <a:t>l</a:t>
            </a:r>
            <a:r>
              <a:rPr sz="2400" spc="-10" dirty="0">
                <a:latin typeface="Calibri"/>
                <a:cs typeface="Calibri"/>
              </a:rPr>
              <a:t>y</a:t>
            </a:r>
            <a:r>
              <a:rPr sz="2400" spc="10" dirty="0">
                <a:latin typeface="Calibri"/>
                <a:cs typeface="Calibri"/>
              </a:rPr>
              <a:t> </a:t>
            </a:r>
            <a:r>
              <a:rPr sz="2400" spc="-20" dirty="0">
                <a:latin typeface="Calibri"/>
                <a:cs typeface="Calibri"/>
              </a:rPr>
              <a:t>c</a:t>
            </a:r>
            <a:r>
              <a:rPr sz="2400" spc="0" dirty="0">
                <a:latin typeface="Calibri"/>
                <a:cs typeface="Calibri"/>
              </a:rPr>
              <a:t>hain</a:t>
            </a:r>
            <a:r>
              <a:rPr sz="2400" spc="10" dirty="0">
                <a:latin typeface="Calibri"/>
                <a:cs typeface="Calibri"/>
              </a:rPr>
              <a:t> </a:t>
            </a:r>
            <a:r>
              <a:rPr sz="2400" spc="-5" dirty="0">
                <a:latin typeface="Calibri"/>
                <a:cs typeface="Calibri"/>
              </a:rPr>
              <a:t>i</a:t>
            </a:r>
            <a:r>
              <a:rPr sz="2400" spc="0" dirty="0">
                <a:latin typeface="Calibri"/>
                <a:cs typeface="Calibri"/>
              </a:rPr>
              <a:t>s a </a:t>
            </a:r>
            <a:r>
              <a:rPr sz="2400" spc="-25" dirty="0">
                <a:latin typeface="Calibri"/>
                <a:cs typeface="Calibri"/>
              </a:rPr>
              <a:t>s</a:t>
            </a:r>
            <a:r>
              <a:rPr sz="2400" spc="-30" dirty="0">
                <a:latin typeface="Calibri"/>
                <a:cs typeface="Calibri"/>
              </a:rPr>
              <a:t>t</a:t>
            </a:r>
            <a:r>
              <a:rPr sz="2400" spc="0" dirty="0">
                <a:latin typeface="Calibri"/>
                <a:cs typeface="Calibri"/>
              </a:rPr>
              <a:t>anda</a:t>
            </a:r>
            <a:r>
              <a:rPr sz="2400" spc="-25" dirty="0">
                <a:latin typeface="Calibri"/>
                <a:cs typeface="Calibri"/>
              </a:rPr>
              <a:t>r</a:t>
            </a:r>
            <a:r>
              <a:rPr sz="2400" spc="0" dirty="0">
                <a:latin typeface="Calibri"/>
                <a:cs typeface="Calibri"/>
              </a:rPr>
              <a:t>di</a:t>
            </a:r>
            <a:r>
              <a:rPr sz="2400" spc="-45" dirty="0">
                <a:latin typeface="Calibri"/>
                <a:cs typeface="Calibri"/>
              </a:rPr>
              <a:t>z</a:t>
            </a:r>
            <a:r>
              <a:rPr sz="2400" spc="0" dirty="0">
                <a:latin typeface="Calibri"/>
                <a:cs typeface="Calibri"/>
              </a:rPr>
              <a:t>ed</a:t>
            </a:r>
            <a:r>
              <a:rPr sz="2400" spc="15" dirty="0">
                <a:latin typeface="Calibri"/>
                <a:cs typeface="Calibri"/>
              </a:rPr>
              <a:t> </a:t>
            </a:r>
            <a:r>
              <a:rPr sz="2400" spc="0" dirty="0">
                <a:latin typeface="Calibri"/>
                <a:cs typeface="Calibri"/>
              </a:rPr>
              <a:t>manu</a:t>
            </a:r>
            <a:r>
              <a:rPr sz="2400" spc="-35" dirty="0">
                <a:latin typeface="Calibri"/>
                <a:cs typeface="Calibri"/>
              </a:rPr>
              <a:t>f</a:t>
            </a:r>
            <a:r>
              <a:rPr sz="2400" spc="0" dirty="0">
                <a:latin typeface="Calibri"/>
                <a:cs typeface="Calibri"/>
              </a:rPr>
              <a:t>a</a:t>
            </a:r>
            <a:r>
              <a:rPr sz="2400" spc="-10" dirty="0">
                <a:latin typeface="Calibri"/>
                <a:cs typeface="Calibri"/>
              </a:rPr>
              <a:t>c</a:t>
            </a:r>
            <a:r>
              <a:rPr sz="2400" spc="0" dirty="0">
                <a:latin typeface="Calibri"/>
                <a:cs typeface="Calibri"/>
              </a:rPr>
              <a:t>tu</a:t>
            </a:r>
            <a:r>
              <a:rPr sz="2400" spc="-10" dirty="0">
                <a:latin typeface="Calibri"/>
                <a:cs typeface="Calibri"/>
              </a:rPr>
              <a:t>ri</a:t>
            </a:r>
            <a:r>
              <a:rPr sz="2400" spc="0" dirty="0">
                <a:latin typeface="Calibri"/>
                <a:cs typeface="Calibri"/>
              </a:rPr>
              <a:t>ng</a:t>
            </a:r>
            <a:r>
              <a:rPr sz="2400" spc="15" dirty="0">
                <a:latin typeface="Calibri"/>
                <a:cs typeface="Calibri"/>
              </a:rPr>
              <a:t> </a:t>
            </a:r>
            <a:r>
              <a:rPr sz="2400" spc="-25" dirty="0">
                <a:latin typeface="Calibri"/>
                <a:cs typeface="Calibri"/>
              </a:rPr>
              <a:t>s</a:t>
            </a:r>
            <a:r>
              <a:rPr sz="2400" spc="0" dirty="0">
                <a:latin typeface="Calibri"/>
                <a:cs typeface="Calibri"/>
              </a:rPr>
              <a:t>ty</a:t>
            </a:r>
            <a:r>
              <a:rPr sz="2400" spc="-10" dirty="0">
                <a:latin typeface="Calibri"/>
                <a:cs typeface="Calibri"/>
              </a:rPr>
              <a:t>l</a:t>
            </a:r>
            <a:r>
              <a:rPr sz="2400" spc="0" dirty="0">
                <a:latin typeface="Calibri"/>
                <a:cs typeface="Calibri"/>
              </a:rPr>
              <a:t>e</a:t>
            </a:r>
            <a:r>
              <a:rPr sz="2400" spc="10" dirty="0">
                <a:latin typeface="Calibri"/>
                <a:cs typeface="Calibri"/>
              </a:rPr>
              <a:t> </a:t>
            </a:r>
            <a:r>
              <a:rPr sz="2400" spc="0" dirty="0">
                <a:latin typeface="Calibri"/>
                <a:cs typeface="Calibri"/>
              </a:rPr>
              <a:t>p</a:t>
            </a:r>
            <a:r>
              <a:rPr sz="2400" spc="-30" dirty="0">
                <a:latin typeface="Calibri"/>
                <a:cs typeface="Calibri"/>
              </a:rPr>
              <a:t>r</a:t>
            </a:r>
            <a:r>
              <a:rPr sz="2400" spc="0" dirty="0">
                <a:latin typeface="Calibri"/>
                <a:cs typeface="Calibri"/>
              </a:rPr>
              <a:t>o</a:t>
            </a:r>
            <a:r>
              <a:rPr sz="2400" spc="-10" dirty="0">
                <a:latin typeface="Calibri"/>
                <a:cs typeface="Calibri"/>
              </a:rPr>
              <a:t>c</a:t>
            </a:r>
            <a:r>
              <a:rPr sz="2400" spc="0" dirty="0">
                <a:latin typeface="Calibri"/>
                <a:cs typeface="Calibri"/>
              </a:rPr>
              <a:t>ess. </a:t>
            </a:r>
            <a:r>
              <a:rPr sz="2400" spc="-10" dirty="0">
                <a:latin typeface="Calibri"/>
                <a:cs typeface="Calibri"/>
              </a:rPr>
              <a:t>(</a:t>
            </a:r>
            <a:r>
              <a:rPr sz="2400" spc="-25" dirty="0">
                <a:latin typeface="Calibri"/>
                <a:cs typeface="Calibri"/>
              </a:rPr>
              <a:t>P</a:t>
            </a:r>
            <a:r>
              <a:rPr sz="2400" spc="-15" dirty="0">
                <a:latin typeface="Calibri"/>
                <a:cs typeface="Calibri"/>
              </a:rPr>
              <a:t>NG</a:t>
            </a:r>
            <a:r>
              <a:rPr sz="2400" spc="15" dirty="0">
                <a:latin typeface="Calibri"/>
                <a:cs typeface="Calibri"/>
              </a:rPr>
              <a:t> </a:t>
            </a:r>
            <a:r>
              <a:rPr sz="2400" spc="0" dirty="0">
                <a:latin typeface="Calibri"/>
                <a:cs typeface="Calibri"/>
              </a:rPr>
              <a:t>mob</a:t>
            </a:r>
            <a:r>
              <a:rPr sz="2400" spc="10" dirty="0">
                <a:latin typeface="Calibri"/>
                <a:cs typeface="Calibri"/>
              </a:rPr>
              <a:t>/</a:t>
            </a:r>
            <a:r>
              <a:rPr sz="2400" spc="-10" dirty="0">
                <a:latin typeface="Calibri"/>
                <a:cs typeface="Calibri"/>
              </a:rPr>
              <a:t>d</a:t>
            </a:r>
            <a:r>
              <a:rPr sz="2400" spc="-5" dirty="0">
                <a:latin typeface="Calibri"/>
                <a:cs typeface="Calibri"/>
              </a:rPr>
              <a:t>e</a:t>
            </a:r>
            <a:r>
              <a:rPr sz="2400" spc="0" dirty="0">
                <a:latin typeface="Calibri"/>
                <a:cs typeface="Calibri"/>
              </a:rPr>
              <a:t>mob</a:t>
            </a:r>
            <a:r>
              <a:rPr sz="2400" spc="15" dirty="0">
                <a:latin typeface="Calibri"/>
                <a:cs typeface="Calibri"/>
              </a:rPr>
              <a:t> </a:t>
            </a:r>
            <a:r>
              <a:rPr sz="2400" spc="0" dirty="0">
                <a:latin typeface="Calibri"/>
                <a:cs typeface="Calibri"/>
              </a:rPr>
              <a:t>and</a:t>
            </a:r>
            <a:r>
              <a:rPr sz="2400" spc="10" dirty="0">
                <a:latin typeface="Calibri"/>
                <a:cs typeface="Calibri"/>
              </a:rPr>
              <a:t> </a:t>
            </a:r>
            <a:r>
              <a:rPr sz="2400" spc="0" dirty="0">
                <a:latin typeface="Calibri"/>
                <a:cs typeface="Calibri"/>
              </a:rPr>
              <a:t>supp</a:t>
            </a:r>
            <a:r>
              <a:rPr sz="2400" spc="-10" dirty="0">
                <a:latin typeface="Calibri"/>
                <a:cs typeface="Calibri"/>
              </a:rPr>
              <a:t>ort </a:t>
            </a:r>
            <a:r>
              <a:rPr sz="2400" spc="0" dirty="0">
                <a:latin typeface="Calibri"/>
                <a:cs typeface="Calibri"/>
              </a:rPr>
              <a:t>l</a:t>
            </a:r>
            <a:r>
              <a:rPr sz="2400" spc="-10" dirty="0">
                <a:latin typeface="Calibri"/>
                <a:cs typeface="Calibri"/>
              </a:rPr>
              <a:t>o</a:t>
            </a:r>
            <a:r>
              <a:rPr sz="2400" spc="0" dirty="0">
                <a:latin typeface="Calibri"/>
                <a:cs typeface="Calibri"/>
              </a:rPr>
              <a:t>gi</a:t>
            </a:r>
            <a:r>
              <a:rPr sz="2400" spc="-25" dirty="0">
                <a:latin typeface="Calibri"/>
                <a:cs typeface="Calibri"/>
              </a:rPr>
              <a:t>s</a:t>
            </a:r>
            <a:r>
              <a:rPr sz="2400" spc="0" dirty="0">
                <a:latin typeface="Calibri"/>
                <a:cs typeface="Calibri"/>
              </a:rPr>
              <a:t>t</a:t>
            </a:r>
            <a:r>
              <a:rPr sz="2400" spc="-10" dirty="0">
                <a:latin typeface="Calibri"/>
                <a:cs typeface="Calibri"/>
              </a:rPr>
              <a:t>i</a:t>
            </a:r>
            <a:r>
              <a:rPr sz="2400" spc="-20" dirty="0">
                <a:latin typeface="Calibri"/>
                <a:cs typeface="Calibri"/>
              </a:rPr>
              <a:t>c</a:t>
            </a:r>
            <a:r>
              <a:rPr sz="2400" spc="0" dirty="0">
                <a:latin typeface="Calibri"/>
                <a:cs typeface="Calibri"/>
              </a:rPr>
              <a:t>s much</a:t>
            </a:r>
            <a:r>
              <a:rPr sz="2400" spc="10" dirty="0">
                <a:latin typeface="Calibri"/>
                <a:cs typeface="Calibri"/>
              </a:rPr>
              <a:t> </a:t>
            </a:r>
            <a:r>
              <a:rPr sz="2400" spc="0" dirty="0">
                <a:latin typeface="Calibri"/>
                <a:cs typeface="Calibri"/>
              </a:rPr>
              <a:t>high</a:t>
            </a:r>
            <a:r>
              <a:rPr sz="2400" spc="5" dirty="0">
                <a:latin typeface="Calibri"/>
                <a:cs typeface="Calibri"/>
              </a:rPr>
              <a:t>e</a:t>
            </a:r>
            <a:r>
              <a:rPr sz="2400" spc="-10" dirty="0">
                <a:latin typeface="Calibri"/>
                <a:cs typeface="Calibri"/>
              </a:rPr>
              <a:t>r)</a:t>
            </a:r>
            <a:endParaRPr sz="2400" dirty="0">
              <a:latin typeface="Calibri"/>
              <a:cs typeface="Calibri"/>
            </a:endParaRPr>
          </a:p>
        </p:txBody>
      </p:sp>
      <p:sp>
        <p:nvSpPr>
          <p:cNvPr id="6" name="object 7">
            <a:extLst>
              <a:ext uri="{FF2B5EF4-FFF2-40B4-BE49-F238E27FC236}">
                <a16:creationId xmlns:a16="http://schemas.microsoft.com/office/drawing/2014/main" id="{6228E632-D153-CBBC-927B-24178491E180}"/>
              </a:ext>
            </a:extLst>
          </p:cNvPr>
          <p:cNvSpPr txBox="1"/>
          <p:nvPr/>
        </p:nvSpPr>
        <p:spPr>
          <a:xfrm>
            <a:off x="6096000" y="1405264"/>
            <a:ext cx="5211171" cy="1857083"/>
          </a:xfrm>
          <a:prstGeom prst="rect">
            <a:avLst/>
          </a:prstGeom>
        </p:spPr>
        <p:txBody>
          <a:bodyPr vert="horz" wrap="square" lIns="0" tIns="0" rIns="0" bIns="0" rtlCol="0">
            <a:noAutofit/>
          </a:bodyPr>
          <a:lstStyle/>
          <a:p>
            <a:pPr marL="12700" marR="12700">
              <a:lnSpc>
                <a:spcPct val="100000"/>
              </a:lnSpc>
            </a:pPr>
            <a:r>
              <a:rPr lang="en-US" sz="2400" spc="-20" dirty="0">
                <a:cs typeface="Calibri"/>
              </a:rPr>
              <a:t>PNG onshore wells are more comparable to deep marine operations than most land drilling around the world.</a:t>
            </a:r>
          </a:p>
          <a:p>
            <a:pPr>
              <a:lnSpc>
                <a:spcPts val="1000"/>
              </a:lnSpc>
            </a:pPr>
            <a:endParaRPr sz="2400" dirty="0"/>
          </a:p>
          <a:p>
            <a:pPr>
              <a:lnSpc>
                <a:spcPts val="1100"/>
              </a:lnSpc>
              <a:spcBef>
                <a:spcPts val="60"/>
              </a:spcBef>
            </a:pPr>
            <a:endParaRPr sz="2400" dirty="0"/>
          </a:p>
          <a:p>
            <a:pPr marL="12700">
              <a:lnSpc>
                <a:spcPct val="100000"/>
              </a:lnSpc>
            </a:pPr>
            <a:r>
              <a:rPr sz="2400" dirty="0">
                <a:cs typeface="Calibri"/>
              </a:rPr>
              <a:t>It</a:t>
            </a:r>
            <a:r>
              <a:rPr lang="en-AU" sz="2400" dirty="0">
                <a:cs typeface="Calibri"/>
              </a:rPr>
              <a:t>'</a:t>
            </a:r>
            <a:r>
              <a:rPr sz="2400" dirty="0">
                <a:cs typeface="Calibri"/>
              </a:rPr>
              <a:t>s</a:t>
            </a:r>
            <a:r>
              <a:rPr sz="2400" spc="-10" dirty="0">
                <a:cs typeface="Calibri"/>
              </a:rPr>
              <a:t> </a:t>
            </a:r>
            <a:r>
              <a:rPr sz="2400" spc="-35" dirty="0">
                <a:cs typeface="Calibri"/>
              </a:rPr>
              <a:t>f</a:t>
            </a:r>
            <a:r>
              <a:rPr sz="2400" spc="-10" dirty="0">
                <a:cs typeface="Calibri"/>
              </a:rPr>
              <a:t>ar </a:t>
            </a:r>
            <a:r>
              <a:rPr sz="2400" spc="-15" dirty="0">
                <a:cs typeface="Calibri"/>
              </a:rPr>
              <a:t>mo</a:t>
            </a:r>
            <a:r>
              <a:rPr sz="2400" spc="-40" dirty="0">
                <a:cs typeface="Calibri"/>
              </a:rPr>
              <a:t>r</a:t>
            </a:r>
            <a:r>
              <a:rPr sz="2400" spc="-10" dirty="0">
                <a:cs typeface="Calibri"/>
              </a:rPr>
              <a:t>e</a:t>
            </a:r>
            <a:r>
              <a:rPr sz="2400" spc="15" dirty="0">
                <a:cs typeface="Calibri"/>
              </a:rPr>
              <a:t> </a:t>
            </a:r>
            <a:r>
              <a:rPr sz="2400" spc="0" dirty="0">
                <a:cs typeface="Calibri"/>
              </a:rPr>
              <a:t>abou</a:t>
            </a:r>
            <a:r>
              <a:rPr sz="2400" spc="-10" dirty="0">
                <a:cs typeface="Calibri"/>
              </a:rPr>
              <a:t>t</a:t>
            </a:r>
            <a:r>
              <a:rPr sz="2400" spc="5" dirty="0">
                <a:cs typeface="Calibri"/>
              </a:rPr>
              <a:t> </a:t>
            </a:r>
            <a:r>
              <a:rPr sz="2400" spc="-5" dirty="0">
                <a:cs typeface="Calibri"/>
              </a:rPr>
              <a:t>l</a:t>
            </a:r>
            <a:r>
              <a:rPr sz="2400" spc="0" dirty="0">
                <a:cs typeface="Calibri"/>
              </a:rPr>
              <a:t>ogi</a:t>
            </a:r>
            <a:r>
              <a:rPr sz="2400" spc="-25" dirty="0">
                <a:cs typeface="Calibri"/>
              </a:rPr>
              <a:t>s</a:t>
            </a:r>
            <a:r>
              <a:rPr sz="2400" spc="0" dirty="0">
                <a:cs typeface="Calibri"/>
              </a:rPr>
              <a:t>t</a:t>
            </a:r>
            <a:r>
              <a:rPr sz="2400" spc="-10" dirty="0">
                <a:cs typeface="Calibri"/>
              </a:rPr>
              <a:t>i</a:t>
            </a:r>
            <a:r>
              <a:rPr sz="2400" spc="-20" dirty="0">
                <a:cs typeface="Calibri"/>
              </a:rPr>
              <a:t>c</a:t>
            </a:r>
            <a:r>
              <a:rPr sz="2400" spc="0" dirty="0">
                <a:cs typeface="Calibri"/>
              </a:rPr>
              <a:t>s</a:t>
            </a:r>
            <a:r>
              <a:rPr sz="2400" spc="15" dirty="0">
                <a:cs typeface="Calibri"/>
              </a:rPr>
              <a:t> </a:t>
            </a:r>
            <a:r>
              <a:rPr sz="2400" spc="-5" dirty="0">
                <a:cs typeface="Calibri"/>
              </a:rPr>
              <a:t>i</a:t>
            </a:r>
            <a:r>
              <a:rPr sz="2400" spc="0" dirty="0">
                <a:cs typeface="Calibri"/>
              </a:rPr>
              <a:t>n</a:t>
            </a:r>
            <a:r>
              <a:rPr sz="2400" spc="10" dirty="0">
                <a:cs typeface="Calibri"/>
              </a:rPr>
              <a:t> </a:t>
            </a:r>
            <a:r>
              <a:rPr sz="2400" spc="-20" dirty="0">
                <a:cs typeface="Calibri"/>
              </a:rPr>
              <a:t>P</a:t>
            </a:r>
            <a:r>
              <a:rPr sz="2400" spc="-15" dirty="0">
                <a:cs typeface="Calibri"/>
              </a:rPr>
              <a:t>NG</a:t>
            </a:r>
            <a:endParaRPr sz="2400" dirty="0">
              <a:cs typeface="Calibri"/>
            </a:endParaRPr>
          </a:p>
        </p:txBody>
      </p:sp>
    </p:spTree>
    <p:extLst>
      <p:ext uri="{BB962C8B-B14F-4D97-AF65-F5344CB8AC3E}">
        <p14:creationId xmlns:p14="http://schemas.microsoft.com/office/powerpoint/2010/main" val="4275578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E57DB-94FA-895B-ACAE-0588BB95394B}"/>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5AB598C0-5D53-7BB9-A374-0E66AF3CF901}"/>
              </a:ext>
            </a:extLst>
          </p:cNvPr>
          <p:cNvSpPr txBox="1"/>
          <p:nvPr/>
        </p:nvSpPr>
        <p:spPr>
          <a:xfrm>
            <a:off x="671558" y="286065"/>
            <a:ext cx="6263959" cy="523220"/>
          </a:xfrm>
          <a:prstGeom prst="rect">
            <a:avLst/>
          </a:prstGeom>
          <a:noFill/>
        </p:spPr>
        <p:txBody>
          <a:bodyPr wrap="none" rtlCol="0">
            <a:spAutoFit/>
          </a:bodyPr>
          <a:lstStyle/>
          <a:p>
            <a:r>
              <a:rPr lang="en-US" sz="2800" b="1" spc="100" dirty="0">
                <a:solidFill>
                  <a:srgbClr val="1D4F91"/>
                </a:solidFill>
                <a:ea typeface="Cambria" charset="0"/>
                <a:cs typeface="Cambria" charset="0"/>
              </a:rPr>
              <a:t>High Arctic - Leading edge and nimble</a:t>
            </a:r>
          </a:p>
        </p:txBody>
      </p:sp>
      <p:cxnSp>
        <p:nvCxnSpPr>
          <p:cNvPr id="46" name="Straight Connector 45">
            <a:extLst>
              <a:ext uri="{FF2B5EF4-FFF2-40B4-BE49-F238E27FC236}">
                <a16:creationId xmlns:a16="http://schemas.microsoft.com/office/drawing/2014/main" id="{51EAA119-0410-184B-33A6-7490C9462E89}"/>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52" name="object 7">
            <a:extLst>
              <a:ext uri="{FF2B5EF4-FFF2-40B4-BE49-F238E27FC236}">
                <a16:creationId xmlns:a16="http://schemas.microsoft.com/office/drawing/2014/main" id="{42BDBEAC-B95A-061C-77A2-26E88EA3132E}"/>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7</a:t>
            </a:fld>
            <a:endParaRPr sz="1200" dirty="0">
              <a:solidFill>
                <a:srgbClr val="FF0000"/>
              </a:solidFill>
              <a:latin typeface="Calibri"/>
              <a:cs typeface="Calibri"/>
            </a:endParaRPr>
          </a:p>
        </p:txBody>
      </p:sp>
      <p:sp>
        <p:nvSpPr>
          <p:cNvPr id="3" name="object 5">
            <a:extLst>
              <a:ext uri="{FF2B5EF4-FFF2-40B4-BE49-F238E27FC236}">
                <a16:creationId xmlns:a16="http://schemas.microsoft.com/office/drawing/2014/main" id="{929FBABC-137F-F5FD-9E58-EEA5E7AEFD28}"/>
              </a:ext>
            </a:extLst>
          </p:cNvPr>
          <p:cNvSpPr/>
          <p:nvPr/>
        </p:nvSpPr>
        <p:spPr>
          <a:xfrm>
            <a:off x="7686718" y="3712084"/>
            <a:ext cx="3749040" cy="2499360"/>
          </a:xfrm>
          <a:prstGeom prst="rect">
            <a:avLst/>
          </a:prstGeom>
          <a:blipFill>
            <a:blip r:embed="rId3" cstate="print"/>
            <a:stretch>
              <a:fillRect/>
            </a:stretch>
          </a:blipFill>
        </p:spPr>
        <p:txBody>
          <a:bodyPr wrap="square" lIns="0" tIns="0" rIns="0" bIns="0" rtlCol="0">
            <a:noAutofit/>
          </a:bodyPr>
          <a:lstStyle/>
          <a:p>
            <a:endParaRPr/>
          </a:p>
        </p:txBody>
      </p:sp>
      <p:sp>
        <p:nvSpPr>
          <p:cNvPr id="4" name="object 6">
            <a:extLst>
              <a:ext uri="{FF2B5EF4-FFF2-40B4-BE49-F238E27FC236}">
                <a16:creationId xmlns:a16="http://schemas.microsoft.com/office/drawing/2014/main" id="{9A0AC474-5C1A-4538-0C82-8F98EF7FE4BD}"/>
              </a:ext>
            </a:extLst>
          </p:cNvPr>
          <p:cNvSpPr/>
          <p:nvPr/>
        </p:nvSpPr>
        <p:spPr>
          <a:xfrm>
            <a:off x="7678463" y="1426084"/>
            <a:ext cx="3757295" cy="2506980"/>
          </a:xfrm>
          <a:prstGeom prst="rect">
            <a:avLst/>
          </a:prstGeom>
          <a:blipFill>
            <a:blip r:embed="rId4" cstate="print"/>
            <a:stretch>
              <a:fillRect/>
            </a:stretch>
          </a:blipFill>
        </p:spPr>
        <p:txBody>
          <a:bodyPr wrap="square" lIns="0" tIns="0" rIns="0" bIns="0" rtlCol="0">
            <a:noAutofit/>
          </a:bodyPr>
          <a:lstStyle/>
          <a:p>
            <a:endParaRPr/>
          </a:p>
        </p:txBody>
      </p:sp>
      <p:sp>
        <p:nvSpPr>
          <p:cNvPr id="5" name="Rectangle 4">
            <a:extLst>
              <a:ext uri="{FF2B5EF4-FFF2-40B4-BE49-F238E27FC236}">
                <a16:creationId xmlns:a16="http://schemas.microsoft.com/office/drawing/2014/main" id="{DED502E0-66AC-6A82-E4A9-CFC710D121E9}"/>
              </a:ext>
            </a:extLst>
          </p:cNvPr>
          <p:cNvSpPr/>
          <p:nvPr/>
        </p:nvSpPr>
        <p:spPr>
          <a:xfrm>
            <a:off x="417517" y="1264877"/>
            <a:ext cx="6998043" cy="5035225"/>
          </a:xfrm>
          <a:prstGeom prst="rect">
            <a:avLst/>
          </a:prstGeom>
        </p:spPr>
        <p:txBody>
          <a:bodyPr wrap="square" lIns="91440" tIns="45720" rIns="91440" bIns="45720" anchor="t">
            <a:spAutoFit/>
          </a:bodyPr>
          <a:lstStyle/>
          <a:p>
            <a:pPr lvl="0">
              <a:lnSpc>
                <a:spcPct val="90000"/>
              </a:lnSpc>
              <a:spcBef>
                <a:spcPts val="1000"/>
              </a:spcBef>
            </a:pPr>
            <a:r>
              <a:rPr lang="en-US" sz="2800" b="1" spc="100" dirty="0">
                <a:solidFill>
                  <a:srgbClr val="E4002B"/>
                </a:solidFill>
                <a:latin typeface="+mj-lt"/>
                <a:ea typeface="Arial" charset="0"/>
                <a:cs typeface="Arial"/>
              </a:rPr>
              <a:t>Quality Centric Approach:</a:t>
            </a:r>
          </a:p>
          <a:p>
            <a:pPr marL="285750" indent="-285750">
              <a:buFont typeface="Wingdings" panose="05000000000000000000" pitchFamily="2" charset="2"/>
              <a:buChar char="§"/>
            </a:pPr>
            <a:endParaRPr lang="en-US" dirty="0">
              <a:solidFill>
                <a:schemeClr val="tx1">
                  <a:lumMod val="75000"/>
                  <a:lumOff val="25000"/>
                </a:schemeClr>
              </a:solidFill>
              <a:latin typeface="+mj-lt"/>
              <a:ea typeface="Arial" charset="0"/>
              <a:cs typeface="Arial" charset="0"/>
            </a:endParaRPr>
          </a:p>
          <a:p>
            <a:pPr marL="285750" indent="-285750">
              <a:buFont typeface="Wingdings" panose="05000000000000000000" pitchFamily="2" charset="2"/>
              <a:buChar char="§"/>
            </a:pPr>
            <a:r>
              <a:rPr lang="en-US" sz="2000" dirty="0">
                <a:solidFill>
                  <a:schemeClr val="tx1">
                    <a:lumMod val="75000"/>
                    <a:lumOff val="25000"/>
                  </a:schemeClr>
                </a:solidFill>
                <a:latin typeface="+mj-lt"/>
                <a:ea typeface="Arial" charset="0"/>
                <a:cs typeface="Arial" charset="0"/>
              </a:rPr>
              <a:t>Using quality to achieve pace setter safety record</a:t>
            </a:r>
          </a:p>
          <a:p>
            <a:pPr marL="285750" indent="-285750">
              <a:buFont typeface="Wingdings" panose="05000000000000000000" pitchFamily="2" charset="2"/>
              <a:buChar char="§"/>
            </a:pPr>
            <a:endParaRPr lang="en-US" sz="2000" dirty="0">
              <a:solidFill>
                <a:schemeClr val="tx1">
                  <a:lumMod val="75000"/>
                  <a:lumOff val="25000"/>
                </a:schemeClr>
              </a:solidFill>
              <a:latin typeface="+mj-lt"/>
              <a:ea typeface="Arial" charset="0"/>
              <a:cs typeface="Arial" charset="0"/>
            </a:endParaRPr>
          </a:p>
          <a:p>
            <a:pPr marL="285750" indent="-285750">
              <a:buFont typeface="Wingdings" panose="05000000000000000000" pitchFamily="2" charset="2"/>
              <a:buChar char="§"/>
            </a:pPr>
            <a:r>
              <a:rPr lang="en-US" sz="2000" dirty="0">
                <a:solidFill>
                  <a:schemeClr val="tx1">
                    <a:lumMod val="75000"/>
                    <a:lumOff val="25000"/>
                  </a:schemeClr>
                </a:solidFill>
                <a:latin typeface="+mj-lt"/>
                <a:ea typeface="Arial" charset="0"/>
                <a:cs typeface="Arial" charset="0"/>
              </a:rPr>
              <a:t>Made long term commitment to a local and reliable workforce </a:t>
            </a:r>
          </a:p>
          <a:p>
            <a:pPr marL="742950" lvl="1" indent="-285750">
              <a:buFont typeface="Wingdings" panose="05000000000000000000" pitchFamily="2" charset="2"/>
              <a:buChar char="§"/>
            </a:pPr>
            <a:r>
              <a:rPr lang="en-US" dirty="0">
                <a:solidFill>
                  <a:schemeClr val="tx1">
                    <a:lumMod val="75000"/>
                    <a:lumOff val="25000"/>
                  </a:schemeClr>
                </a:solidFill>
                <a:latin typeface="+mj-lt"/>
                <a:ea typeface="Arial" charset="0"/>
                <a:cs typeface="Arial" charset="0"/>
              </a:rPr>
              <a:t>Kept essential services throughout the pandemic restrictions</a:t>
            </a:r>
            <a:endParaRPr lang="en-US" sz="2000" dirty="0">
              <a:solidFill>
                <a:schemeClr val="tx1">
                  <a:lumMod val="75000"/>
                  <a:lumOff val="25000"/>
                </a:schemeClr>
              </a:solidFill>
              <a:latin typeface="+mj-lt"/>
              <a:ea typeface="Arial" charset="0"/>
              <a:cs typeface="Arial" charset="0"/>
            </a:endParaRPr>
          </a:p>
          <a:p>
            <a:pPr marL="285750" indent="-285750">
              <a:buFont typeface="Wingdings" panose="05000000000000000000" pitchFamily="2" charset="2"/>
              <a:buChar char="§"/>
            </a:pPr>
            <a:endParaRPr lang="en-US" sz="2000" dirty="0">
              <a:solidFill>
                <a:schemeClr val="tx1">
                  <a:lumMod val="75000"/>
                  <a:lumOff val="25000"/>
                </a:schemeClr>
              </a:solidFill>
              <a:latin typeface="+mj-lt"/>
              <a:ea typeface="Arial" charset="0"/>
              <a:cs typeface="Arial"/>
            </a:endParaRPr>
          </a:p>
          <a:p>
            <a:pPr marL="285750" indent="-285750">
              <a:buFont typeface="Wingdings" panose="05000000000000000000" pitchFamily="2" charset="2"/>
              <a:buChar char="§"/>
            </a:pPr>
            <a:r>
              <a:rPr lang="en-US" sz="2000" dirty="0">
                <a:solidFill>
                  <a:schemeClr val="tx1">
                    <a:lumMod val="75000"/>
                    <a:lumOff val="25000"/>
                  </a:schemeClr>
                </a:solidFill>
                <a:latin typeface="+mj-lt"/>
                <a:ea typeface="Arial" charset="0"/>
                <a:cs typeface="Arial" charset="0"/>
              </a:rPr>
              <a:t>New technologies and services to reduce loads and increase flexibility of transport</a:t>
            </a:r>
          </a:p>
          <a:p>
            <a:pPr marL="285750" indent="-285750">
              <a:buFont typeface="Wingdings" panose="05000000000000000000" pitchFamily="2" charset="2"/>
              <a:buChar char="§"/>
            </a:pPr>
            <a:endParaRPr lang="en-US" sz="2000" dirty="0">
              <a:solidFill>
                <a:schemeClr val="tx1">
                  <a:lumMod val="75000"/>
                  <a:lumOff val="25000"/>
                </a:schemeClr>
              </a:solidFill>
              <a:latin typeface="+mj-lt"/>
              <a:ea typeface="Arial" charset="0"/>
              <a:cs typeface="Arial"/>
            </a:endParaRPr>
          </a:p>
          <a:p>
            <a:pPr marL="285750" indent="-285750">
              <a:buFont typeface="Wingdings" panose="05000000000000000000" pitchFamily="2" charset="2"/>
              <a:buChar char="§"/>
            </a:pPr>
            <a:r>
              <a:rPr lang="en-US" sz="2000" dirty="0">
                <a:solidFill>
                  <a:schemeClr val="tx1">
                    <a:lumMod val="75000"/>
                    <a:lumOff val="25000"/>
                  </a:schemeClr>
                </a:solidFill>
                <a:latin typeface="+mj-lt"/>
                <a:ea typeface="Arial" charset="0"/>
                <a:cs typeface="Arial"/>
              </a:rPr>
              <a:t>Deep and long experience means we know the nuances of PNG logistics</a:t>
            </a:r>
          </a:p>
          <a:p>
            <a:pPr marL="285750" indent="-285750">
              <a:buFont typeface="Wingdings" panose="05000000000000000000" pitchFamily="2" charset="2"/>
              <a:buChar char="§"/>
            </a:pPr>
            <a:endParaRPr lang="en-US" sz="2000" dirty="0">
              <a:solidFill>
                <a:schemeClr val="tx1">
                  <a:lumMod val="75000"/>
                  <a:lumOff val="25000"/>
                </a:schemeClr>
              </a:solidFill>
              <a:latin typeface="+mj-lt"/>
              <a:ea typeface="Arial" charset="0"/>
              <a:cs typeface="Arial"/>
            </a:endParaRPr>
          </a:p>
          <a:p>
            <a:pPr marL="285750" indent="-285750">
              <a:buFont typeface="Wingdings" panose="05000000000000000000" pitchFamily="2" charset="2"/>
              <a:buChar char="§"/>
            </a:pPr>
            <a:r>
              <a:rPr lang="en-US" sz="2000" dirty="0">
                <a:solidFill>
                  <a:schemeClr val="tx1">
                    <a:lumMod val="75000"/>
                    <a:lumOff val="25000"/>
                  </a:schemeClr>
                </a:solidFill>
                <a:latin typeface="+mj-lt"/>
                <a:ea typeface="Arial" charset="0"/>
                <a:cs typeface="Arial"/>
              </a:rPr>
              <a:t>Errors in remote operations are magnified proving the axiom ‘for the lack of a nail the kingdom can be lost’  -  we have saved more than </a:t>
            </a:r>
            <a:r>
              <a:rPr lang="en-US" sz="2000" dirty="0">
                <a:solidFill>
                  <a:schemeClr val="tx1">
                    <a:lumMod val="75000"/>
                    <a:lumOff val="25000"/>
                  </a:schemeClr>
                </a:solidFill>
                <a:latin typeface="+mj-lt"/>
                <a:cs typeface="Arial"/>
              </a:rPr>
              <a:t>one kingdom</a:t>
            </a:r>
          </a:p>
        </p:txBody>
      </p:sp>
    </p:spTree>
    <p:extLst>
      <p:ext uri="{BB962C8B-B14F-4D97-AF65-F5344CB8AC3E}">
        <p14:creationId xmlns:p14="http://schemas.microsoft.com/office/powerpoint/2010/main" val="171905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B1752-8ED9-2BE3-E150-19CA7912E7E8}"/>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01DF9438-7DAA-B4D0-FC5C-004075C43D30}"/>
              </a:ext>
            </a:extLst>
          </p:cNvPr>
          <p:cNvSpPr txBox="1"/>
          <p:nvPr/>
        </p:nvSpPr>
        <p:spPr>
          <a:xfrm>
            <a:off x="671558" y="286065"/>
            <a:ext cx="7053213" cy="523220"/>
          </a:xfrm>
          <a:prstGeom prst="rect">
            <a:avLst/>
          </a:prstGeom>
          <a:noFill/>
        </p:spPr>
        <p:txBody>
          <a:bodyPr wrap="none" rtlCol="0">
            <a:spAutoFit/>
          </a:bodyPr>
          <a:lstStyle/>
          <a:p>
            <a:r>
              <a:rPr lang="en-US" sz="2800" b="1" spc="100" dirty="0">
                <a:solidFill>
                  <a:srgbClr val="1D4F91"/>
                </a:solidFill>
                <a:ea typeface="Cambria" charset="0"/>
                <a:cs typeface="Cambria" charset="0"/>
              </a:rPr>
              <a:t>Imagine a relationship </a:t>
            </a:r>
            <a:r>
              <a:rPr lang="en-US" sz="2800" b="1" spc="100" dirty="0">
                <a:solidFill>
                  <a:srgbClr val="E4002B"/>
                </a:solidFill>
                <a:ea typeface="Cambria" charset="0"/>
                <a:cs typeface="Cambria" charset="0"/>
              </a:rPr>
              <a:t>- not just a contract</a:t>
            </a:r>
            <a:endParaRPr lang="en-US" sz="2800" b="1" spc="100" dirty="0">
              <a:solidFill>
                <a:srgbClr val="1D4F91"/>
              </a:solidFill>
              <a:ea typeface="Cambria" charset="0"/>
              <a:cs typeface="Cambria" charset="0"/>
            </a:endParaRPr>
          </a:p>
        </p:txBody>
      </p:sp>
      <p:cxnSp>
        <p:nvCxnSpPr>
          <p:cNvPr id="46" name="Straight Connector 45">
            <a:extLst>
              <a:ext uri="{FF2B5EF4-FFF2-40B4-BE49-F238E27FC236}">
                <a16:creationId xmlns:a16="http://schemas.microsoft.com/office/drawing/2014/main" id="{7B41C354-FF03-1114-E85F-970E45FCB7D5}"/>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52" name="object 7">
            <a:extLst>
              <a:ext uri="{FF2B5EF4-FFF2-40B4-BE49-F238E27FC236}">
                <a16:creationId xmlns:a16="http://schemas.microsoft.com/office/drawing/2014/main" id="{CCD73D87-1C30-DB38-62BD-4D784B12D422}"/>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8</a:t>
            </a:fld>
            <a:endParaRPr sz="1200" dirty="0">
              <a:solidFill>
                <a:srgbClr val="FF0000"/>
              </a:solidFill>
              <a:latin typeface="Calibri"/>
              <a:cs typeface="Calibri"/>
            </a:endParaRPr>
          </a:p>
        </p:txBody>
      </p:sp>
      <p:sp>
        <p:nvSpPr>
          <p:cNvPr id="2" name="Rectangle 1">
            <a:extLst>
              <a:ext uri="{FF2B5EF4-FFF2-40B4-BE49-F238E27FC236}">
                <a16:creationId xmlns:a16="http://schemas.microsoft.com/office/drawing/2014/main" id="{F259281F-BDEB-4DEC-3630-97164EFAB19F}"/>
              </a:ext>
            </a:extLst>
          </p:cNvPr>
          <p:cNvSpPr/>
          <p:nvPr/>
        </p:nvSpPr>
        <p:spPr>
          <a:xfrm>
            <a:off x="444793" y="1386142"/>
            <a:ext cx="11302414" cy="4647426"/>
          </a:xfrm>
          <a:prstGeom prst="rect">
            <a:avLst/>
          </a:prstGeom>
        </p:spPr>
        <p:txBody>
          <a:bodyPr wrap="square" lIns="91440" tIns="45720" rIns="91440" bIns="45720" anchor="t">
            <a:spAutoFit/>
          </a:bodyPr>
          <a:lstStyle/>
          <a:p>
            <a:pPr marL="285750" indent="-285750">
              <a:buFont typeface="Wingdings" panose="05000000000000000000" pitchFamily="2" charset="2"/>
              <a:buChar char="§"/>
            </a:pPr>
            <a:r>
              <a:rPr lang="en-US" dirty="0">
                <a:solidFill>
                  <a:schemeClr val="tx1">
                    <a:lumMod val="75000"/>
                    <a:lumOff val="25000"/>
                  </a:schemeClr>
                </a:solidFill>
                <a:latin typeface="+mj-lt"/>
                <a:ea typeface="Arial" charset="0"/>
                <a:cs typeface="Arial" charset="0"/>
              </a:rPr>
              <a:t>Automotive Industry realized that they must move:</a:t>
            </a:r>
          </a:p>
          <a:p>
            <a:pPr marL="285750" indent="-285750">
              <a:buFont typeface="Wingdings" panose="05000000000000000000" pitchFamily="2" charset="2"/>
              <a:buChar char="§"/>
            </a:pPr>
            <a:endParaRPr lang="en-US" sz="2000" dirty="0">
              <a:solidFill>
                <a:schemeClr val="tx1">
                  <a:lumMod val="75000"/>
                  <a:lumOff val="25000"/>
                </a:schemeClr>
              </a:solidFill>
              <a:latin typeface="+mj-lt"/>
              <a:ea typeface="Arial" charset="0"/>
              <a:cs typeface="Arial"/>
            </a:endParaRPr>
          </a:p>
          <a:p>
            <a:pPr marL="285750" indent="-285750">
              <a:buFont typeface="Wingdings" panose="05000000000000000000" pitchFamily="2" charset="2"/>
              <a:buChar char="§"/>
            </a:pPr>
            <a:r>
              <a:rPr lang="en-US" sz="2000" b="1" dirty="0">
                <a:solidFill>
                  <a:schemeClr val="tx1">
                    <a:lumMod val="95000"/>
                    <a:lumOff val="5000"/>
                  </a:schemeClr>
                </a:solidFill>
                <a:latin typeface="+mj-lt"/>
                <a:ea typeface="Arial" charset="0"/>
                <a:cs typeface="Arial" charset="0"/>
              </a:rPr>
              <a:t>FROM:  	</a:t>
            </a:r>
            <a:r>
              <a:rPr lang="en-US" sz="2000" dirty="0">
                <a:solidFill>
                  <a:schemeClr val="tx1">
                    <a:lumMod val="95000"/>
                    <a:lumOff val="5000"/>
                  </a:schemeClr>
                </a:solidFill>
                <a:latin typeface="+mj-lt"/>
                <a:ea typeface="Arial" charset="0"/>
                <a:cs typeface="Arial" charset="0"/>
              </a:rPr>
              <a:t>The classical “adversarial” lowest price arrangement.</a:t>
            </a:r>
          </a:p>
          <a:p>
            <a:pPr marL="285750" indent="-285750">
              <a:buFont typeface="Wingdings" panose="05000000000000000000" pitchFamily="2" charset="2"/>
              <a:buChar char="§"/>
            </a:pPr>
            <a:r>
              <a:rPr lang="en-US" sz="2000" b="1" dirty="0">
                <a:solidFill>
                  <a:schemeClr val="tx1">
                    <a:lumMod val="95000"/>
                    <a:lumOff val="5000"/>
                  </a:schemeClr>
                </a:solidFill>
                <a:latin typeface="+mj-lt"/>
                <a:ea typeface="Arial" charset="0"/>
                <a:cs typeface="Arial" charset="0"/>
              </a:rPr>
              <a:t>TO</a:t>
            </a:r>
            <a:r>
              <a:rPr lang="en-US" sz="2000" dirty="0">
                <a:solidFill>
                  <a:schemeClr val="tx1">
                    <a:lumMod val="95000"/>
                    <a:lumOff val="5000"/>
                  </a:schemeClr>
                </a:solidFill>
                <a:latin typeface="+mj-lt"/>
                <a:ea typeface="Arial" charset="0"/>
                <a:cs typeface="Arial" charset="0"/>
              </a:rPr>
              <a:t>:  		Value added supplier network using continuous improvement model.</a:t>
            </a:r>
          </a:p>
          <a:p>
            <a:pPr marL="285750" indent="-285750">
              <a:buFont typeface="Wingdings" panose="05000000000000000000" pitchFamily="2" charset="2"/>
              <a:buChar char="§"/>
            </a:pPr>
            <a:endParaRPr lang="en-US" sz="2000" dirty="0">
              <a:solidFill>
                <a:schemeClr val="tx1">
                  <a:lumMod val="75000"/>
                  <a:lumOff val="25000"/>
                </a:schemeClr>
              </a:solidFill>
              <a:latin typeface="+mj-lt"/>
              <a:ea typeface="Arial" charset="0"/>
              <a:cs typeface="Arial"/>
            </a:endParaRPr>
          </a:p>
          <a:p>
            <a:pPr marL="285750" indent="-285750">
              <a:buFont typeface="Wingdings" panose="05000000000000000000" pitchFamily="2" charset="2"/>
              <a:buChar char="§"/>
            </a:pPr>
            <a:r>
              <a:rPr lang="en-US" b="1" dirty="0">
                <a:solidFill>
                  <a:schemeClr val="tx1">
                    <a:lumMod val="95000"/>
                    <a:lumOff val="5000"/>
                  </a:schemeClr>
                </a:solidFill>
                <a:latin typeface="+mj-lt"/>
                <a:ea typeface="Arial" charset="0"/>
                <a:cs typeface="Arial" charset="0"/>
              </a:rPr>
              <a:t>FROM:  	</a:t>
            </a:r>
            <a:r>
              <a:rPr lang="en-US" dirty="0">
                <a:solidFill>
                  <a:schemeClr val="tx1">
                    <a:lumMod val="95000"/>
                    <a:lumOff val="5000"/>
                  </a:schemeClr>
                </a:solidFill>
                <a:latin typeface="+mj-lt"/>
                <a:ea typeface="Arial" charset="0"/>
                <a:cs typeface="Arial" charset="0"/>
              </a:rPr>
              <a:t>Practices which create expensive nonvalue-added work.</a:t>
            </a:r>
          </a:p>
          <a:p>
            <a:pPr marL="285750" indent="-285750">
              <a:buFont typeface="Wingdings" panose="05000000000000000000" pitchFamily="2" charset="2"/>
              <a:buChar char="§"/>
            </a:pPr>
            <a:r>
              <a:rPr lang="en-US" b="1" dirty="0">
                <a:solidFill>
                  <a:schemeClr val="tx1">
                    <a:lumMod val="95000"/>
                    <a:lumOff val="5000"/>
                  </a:schemeClr>
                </a:solidFill>
                <a:latin typeface="+mj-lt"/>
                <a:ea typeface="Arial" charset="0"/>
                <a:cs typeface="Arial" charset="0"/>
              </a:rPr>
              <a:t>TO</a:t>
            </a:r>
            <a:r>
              <a:rPr lang="en-US" dirty="0">
                <a:solidFill>
                  <a:schemeClr val="tx1">
                    <a:lumMod val="95000"/>
                    <a:lumOff val="5000"/>
                  </a:schemeClr>
                </a:solidFill>
                <a:latin typeface="+mj-lt"/>
                <a:ea typeface="Arial" charset="0"/>
                <a:cs typeface="Arial" charset="0"/>
              </a:rPr>
              <a:t>:  		The elimination of wasteful and time-consuming practices and processes.</a:t>
            </a:r>
          </a:p>
          <a:p>
            <a:pPr marL="285750" indent="-285750">
              <a:buFont typeface="Wingdings" panose="05000000000000000000" pitchFamily="2" charset="2"/>
              <a:buChar char="§"/>
            </a:pPr>
            <a:endParaRPr lang="en-US" dirty="0">
              <a:solidFill>
                <a:schemeClr val="tx1">
                  <a:lumMod val="75000"/>
                  <a:lumOff val="25000"/>
                </a:schemeClr>
              </a:solidFill>
              <a:latin typeface="+mj-lt"/>
              <a:ea typeface="Arial" charset="0"/>
              <a:cs typeface="Arial"/>
            </a:endParaRPr>
          </a:p>
          <a:p>
            <a:pPr marL="285750" indent="-285750">
              <a:buFont typeface="Wingdings" panose="05000000000000000000" pitchFamily="2" charset="2"/>
              <a:buChar char="§"/>
            </a:pPr>
            <a:r>
              <a:rPr lang="en-US" b="1" dirty="0">
                <a:solidFill>
                  <a:schemeClr val="tx1">
                    <a:lumMod val="75000"/>
                    <a:lumOff val="25000"/>
                  </a:schemeClr>
                </a:solidFill>
                <a:latin typeface="+mj-lt"/>
                <a:ea typeface="Arial" charset="0"/>
                <a:cs typeface="Arial" charset="0"/>
              </a:rPr>
              <a:t>FROM:  	</a:t>
            </a:r>
            <a:r>
              <a:rPr lang="en-US" dirty="0">
                <a:solidFill>
                  <a:schemeClr val="tx1">
                    <a:lumMod val="75000"/>
                    <a:lumOff val="25000"/>
                  </a:schemeClr>
                </a:solidFill>
                <a:latin typeface="+mj-lt"/>
                <a:ea typeface="Arial" charset="0"/>
                <a:cs typeface="Arial" charset="0"/>
              </a:rPr>
              <a:t>One-way “command and control” communication.</a:t>
            </a:r>
          </a:p>
          <a:p>
            <a:pPr marL="285750" indent="-285750">
              <a:buFont typeface="Wingdings" panose="05000000000000000000" pitchFamily="2" charset="2"/>
              <a:buChar char="§"/>
            </a:pPr>
            <a:r>
              <a:rPr lang="en-US" b="1" dirty="0">
                <a:solidFill>
                  <a:schemeClr val="tx1">
                    <a:lumMod val="75000"/>
                    <a:lumOff val="25000"/>
                  </a:schemeClr>
                </a:solidFill>
                <a:latin typeface="+mj-lt"/>
                <a:ea typeface="Arial" charset="0"/>
                <a:cs typeface="Arial" charset="0"/>
              </a:rPr>
              <a:t>TO</a:t>
            </a:r>
            <a:r>
              <a:rPr lang="en-US" dirty="0">
                <a:solidFill>
                  <a:schemeClr val="tx1">
                    <a:lumMod val="75000"/>
                    <a:lumOff val="25000"/>
                  </a:schemeClr>
                </a:solidFill>
                <a:latin typeface="+mj-lt"/>
                <a:ea typeface="Arial" charset="0"/>
                <a:cs typeface="Arial" charset="0"/>
              </a:rPr>
              <a:t>:  		Two-way participative communication.</a:t>
            </a:r>
          </a:p>
          <a:p>
            <a:pPr marL="285750" indent="-285750">
              <a:buFont typeface="Wingdings" panose="05000000000000000000" pitchFamily="2" charset="2"/>
              <a:buChar char="§"/>
            </a:pPr>
            <a:endParaRPr lang="en-US" dirty="0">
              <a:solidFill>
                <a:schemeClr val="tx1">
                  <a:lumMod val="75000"/>
                  <a:lumOff val="25000"/>
                </a:schemeClr>
              </a:solidFill>
              <a:latin typeface="+mj-lt"/>
              <a:ea typeface="Arial" charset="0"/>
              <a:cs typeface="Arial"/>
            </a:endParaRPr>
          </a:p>
          <a:p>
            <a:pPr marL="285750" indent="-285750">
              <a:buFont typeface="Wingdings" panose="05000000000000000000" pitchFamily="2" charset="2"/>
              <a:buChar char="§"/>
            </a:pPr>
            <a:r>
              <a:rPr lang="en-US" b="1" dirty="0">
                <a:solidFill>
                  <a:schemeClr val="tx1">
                    <a:lumMod val="75000"/>
                    <a:lumOff val="25000"/>
                  </a:schemeClr>
                </a:solidFill>
                <a:latin typeface="+mj-lt"/>
                <a:ea typeface="Arial" charset="0"/>
                <a:cs typeface="Arial" charset="0"/>
              </a:rPr>
              <a:t>FROM:  	</a:t>
            </a:r>
            <a:r>
              <a:rPr lang="en-US" dirty="0">
                <a:solidFill>
                  <a:schemeClr val="tx1">
                    <a:lumMod val="75000"/>
                    <a:lumOff val="25000"/>
                  </a:schemeClr>
                </a:solidFill>
                <a:latin typeface="+mj-lt"/>
                <a:ea typeface="Arial" charset="0"/>
                <a:cs typeface="Arial" charset="0"/>
              </a:rPr>
              <a:t>A Just Too Late Basis / Missed It Completely scenario.</a:t>
            </a:r>
          </a:p>
          <a:p>
            <a:pPr marL="285750" indent="-285750">
              <a:buFont typeface="Wingdings" panose="05000000000000000000" pitchFamily="2" charset="2"/>
              <a:buChar char="§"/>
            </a:pPr>
            <a:r>
              <a:rPr lang="en-US" b="1" dirty="0">
                <a:solidFill>
                  <a:schemeClr val="tx1">
                    <a:lumMod val="75000"/>
                    <a:lumOff val="25000"/>
                  </a:schemeClr>
                </a:solidFill>
                <a:latin typeface="+mj-lt"/>
                <a:ea typeface="Arial" charset="0"/>
                <a:cs typeface="Arial" charset="0"/>
              </a:rPr>
              <a:t>TO</a:t>
            </a:r>
            <a:r>
              <a:rPr lang="en-US" dirty="0">
                <a:solidFill>
                  <a:schemeClr val="tx1">
                    <a:lumMod val="75000"/>
                    <a:lumOff val="25000"/>
                  </a:schemeClr>
                </a:solidFill>
                <a:latin typeface="+mj-lt"/>
                <a:ea typeface="Arial" charset="0"/>
                <a:cs typeface="Arial" charset="0"/>
              </a:rPr>
              <a:t>:  		A Just In Time / </a:t>
            </a:r>
            <a:r>
              <a:rPr lang="en-US" dirty="0" err="1">
                <a:solidFill>
                  <a:schemeClr val="tx1">
                    <a:lumMod val="75000"/>
                    <a:lumOff val="25000"/>
                  </a:schemeClr>
                </a:solidFill>
                <a:latin typeface="+mj-lt"/>
                <a:ea typeface="Arial" charset="0"/>
                <a:cs typeface="Arial" charset="0"/>
              </a:rPr>
              <a:t>JTP</a:t>
            </a:r>
            <a:r>
              <a:rPr lang="en-US" dirty="0">
                <a:solidFill>
                  <a:schemeClr val="tx1">
                    <a:lumMod val="75000"/>
                    <a:lumOff val="25000"/>
                  </a:schemeClr>
                </a:solidFill>
                <a:latin typeface="+mj-lt"/>
                <a:ea typeface="Arial" charset="0"/>
                <a:cs typeface="Arial" charset="0"/>
              </a:rPr>
              <a:t> basis via good robust up-front analysis / planning.</a:t>
            </a:r>
          </a:p>
          <a:p>
            <a:pPr marL="285750" indent="-285750">
              <a:buFont typeface="Wingdings" panose="05000000000000000000" pitchFamily="2" charset="2"/>
              <a:buChar char="§"/>
            </a:pPr>
            <a:endParaRPr lang="en-US" dirty="0">
              <a:solidFill>
                <a:schemeClr val="tx1">
                  <a:lumMod val="75000"/>
                  <a:lumOff val="25000"/>
                </a:schemeClr>
              </a:solidFill>
              <a:latin typeface="+mj-lt"/>
              <a:ea typeface="Arial" charset="0"/>
              <a:cs typeface="Arial"/>
            </a:endParaRPr>
          </a:p>
          <a:p>
            <a:pPr marL="285750" indent="-285750">
              <a:buFont typeface="Wingdings" panose="05000000000000000000" pitchFamily="2" charset="2"/>
              <a:buChar char="§"/>
            </a:pPr>
            <a:r>
              <a:rPr lang="en-US" b="1" dirty="0">
                <a:solidFill>
                  <a:schemeClr val="tx1">
                    <a:lumMod val="75000"/>
                    <a:lumOff val="25000"/>
                  </a:schemeClr>
                </a:solidFill>
                <a:latin typeface="+mj-lt"/>
                <a:ea typeface="Arial" charset="0"/>
                <a:cs typeface="Arial" charset="0"/>
              </a:rPr>
              <a:t>FROM:  	</a:t>
            </a:r>
            <a:r>
              <a:rPr lang="en-US" dirty="0">
                <a:solidFill>
                  <a:schemeClr val="tx1">
                    <a:lumMod val="75000"/>
                    <a:lumOff val="25000"/>
                  </a:schemeClr>
                </a:solidFill>
                <a:latin typeface="+mj-lt"/>
                <a:ea typeface="Arial" charset="0"/>
                <a:cs typeface="Arial" charset="0"/>
              </a:rPr>
              <a:t>Reactive “Seats of the pants” judgement process.</a:t>
            </a:r>
          </a:p>
          <a:p>
            <a:pPr marL="285750" indent="-285750">
              <a:buFont typeface="Wingdings" panose="05000000000000000000" pitchFamily="2" charset="2"/>
              <a:buChar char="§"/>
            </a:pPr>
            <a:r>
              <a:rPr lang="en-US" b="1" dirty="0">
                <a:solidFill>
                  <a:schemeClr val="tx1">
                    <a:lumMod val="75000"/>
                    <a:lumOff val="25000"/>
                  </a:schemeClr>
                </a:solidFill>
                <a:latin typeface="+mj-lt"/>
                <a:ea typeface="Arial" charset="0"/>
                <a:cs typeface="Arial" charset="0"/>
              </a:rPr>
              <a:t>TO</a:t>
            </a:r>
            <a:r>
              <a:rPr lang="en-US" dirty="0">
                <a:solidFill>
                  <a:schemeClr val="tx1">
                    <a:lumMod val="75000"/>
                    <a:lumOff val="25000"/>
                  </a:schemeClr>
                </a:solidFill>
                <a:latin typeface="+mj-lt"/>
                <a:ea typeface="Arial" charset="0"/>
                <a:cs typeface="Arial" charset="0"/>
              </a:rPr>
              <a:t>:  		Systematic problem definition, analysis and solution procedures.</a:t>
            </a:r>
          </a:p>
        </p:txBody>
      </p:sp>
      <p:sp>
        <p:nvSpPr>
          <p:cNvPr id="3" name="object 14">
            <a:extLst>
              <a:ext uri="{FF2B5EF4-FFF2-40B4-BE49-F238E27FC236}">
                <a16:creationId xmlns:a16="http://schemas.microsoft.com/office/drawing/2014/main" id="{64897ABE-6C13-787E-C92C-D37B2C2C8D9B}"/>
              </a:ext>
            </a:extLst>
          </p:cNvPr>
          <p:cNvSpPr/>
          <p:nvPr/>
        </p:nvSpPr>
        <p:spPr>
          <a:xfrm>
            <a:off x="304497" y="1928261"/>
            <a:ext cx="11583005" cy="760262"/>
          </a:xfrm>
          <a:custGeom>
            <a:avLst/>
            <a:gdLst/>
            <a:ahLst/>
            <a:cxnLst/>
            <a:rect l="l" t="t" r="r" b="b"/>
            <a:pathLst>
              <a:path w="8425561" h="644982">
                <a:moveTo>
                  <a:pt x="0" y="644982"/>
                </a:moveTo>
                <a:lnTo>
                  <a:pt x="8425561" y="644982"/>
                </a:lnTo>
                <a:lnTo>
                  <a:pt x="8425561" y="0"/>
                </a:lnTo>
                <a:lnTo>
                  <a:pt x="0" y="0"/>
                </a:lnTo>
                <a:lnTo>
                  <a:pt x="0" y="644982"/>
                </a:lnTo>
                <a:close/>
              </a:path>
            </a:pathLst>
          </a:custGeom>
          <a:ln w="57150">
            <a:solidFill>
              <a:srgbClr val="FF0000"/>
            </a:solidFill>
          </a:ln>
        </p:spPr>
        <p:txBody>
          <a:bodyPr wrap="square" lIns="0" tIns="0" rIns="0" bIns="0" rtlCol="0">
            <a:noAutofit/>
          </a:bodyPr>
          <a:lstStyle/>
          <a:p>
            <a:endParaRPr/>
          </a:p>
        </p:txBody>
      </p:sp>
      <p:sp>
        <p:nvSpPr>
          <p:cNvPr id="4" name="object 14">
            <a:extLst>
              <a:ext uri="{FF2B5EF4-FFF2-40B4-BE49-F238E27FC236}">
                <a16:creationId xmlns:a16="http://schemas.microsoft.com/office/drawing/2014/main" id="{DE954E75-9EDF-BF5F-2595-3A58E9A6CC33}"/>
              </a:ext>
            </a:extLst>
          </p:cNvPr>
          <p:cNvSpPr/>
          <p:nvPr/>
        </p:nvSpPr>
        <p:spPr>
          <a:xfrm>
            <a:off x="304496" y="2814964"/>
            <a:ext cx="11583005" cy="760262"/>
          </a:xfrm>
          <a:custGeom>
            <a:avLst/>
            <a:gdLst/>
            <a:ahLst/>
            <a:cxnLst/>
            <a:rect l="l" t="t" r="r" b="b"/>
            <a:pathLst>
              <a:path w="8425561" h="644982">
                <a:moveTo>
                  <a:pt x="0" y="644982"/>
                </a:moveTo>
                <a:lnTo>
                  <a:pt x="8425561" y="644982"/>
                </a:lnTo>
                <a:lnTo>
                  <a:pt x="8425561" y="0"/>
                </a:lnTo>
                <a:lnTo>
                  <a:pt x="0" y="0"/>
                </a:lnTo>
                <a:lnTo>
                  <a:pt x="0" y="644982"/>
                </a:lnTo>
                <a:close/>
              </a:path>
            </a:pathLst>
          </a:custGeom>
          <a:ln w="57150">
            <a:solidFill>
              <a:srgbClr val="FF0000"/>
            </a:solidFill>
          </a:ln>
        </p:spPr>
        <p:txBody>
          <a:bodyPr wrap="square" lIns="0" tIns="0" rIns="0" bIns="0" rtlCol="0">
            <a:noAutofit/>
          </a:bodyPr>
          <a:lstStyle/>
          <a:p>
            <a:endParaRPr/>
          </a:p>
        </p:txBody>
      </p:sp>
    </p:spTree>
    <p:extLst>
      <p:ext uri="{BB962C8B-B14F-4D97-AF65-F5344CB8AC3E}">
        <p14:creationId xmlns:p14="http://schemas.microsoft.com/office/powerpoint/2010/main" val="1204115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4608D-3295-113C-5B2B-E1B5D29A5D34}"/>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89FDB9FC-117B-6F53-FBC6-D7C72164EDB9}"/>
              </a:ext>
            </a:extLst>
          </p:cNvPr>
          <p:cNvSpPr txBox="1"/>
          <p:nvPr/>
        </p:nvSpPr>
        <p:spPr>
          <a:xfrm>
            <a:off x="671558" y="286065"/>
            <a:ext cx="5002395" cy="523220"/>
          </a:xfrm>
          <a:prstGeom prst="rect">
            <a:avLst/>
          </a:prstGeom>
          <a:noFill/>
        </p:spPr>
        <p:txBody>
          <a:bodyPr wrap="none" rtlCol="0">
            <a:spAutoFit/>
          </a:bodyPr>
          <a:lstStyle/>
          <a:p>
            <a:r>
              <a:rPr lang="en-US" sz="2800" b="1" spc="100" dirty="0">
                <a:solidFill>
                  <a:srgbClr val="1D4F91"/>
                </a:solidFill>
                <a:ea typeface="Cambria" charset="0"/>
                <a:cs typeface="Cambria" charset="0"/>
              </a:rPr>
              <a:t>Relationships drive down cost</a:t>
            </a:r>
          </a:p>
        </p:txBody>
      </p:sp>
      <p:cxnSp>
        <p:nvCxnSpPr>
          <p:cNvPr id="46" name="Straight Connector 45">
            <a:extLst>
              <a:ext uri="{FF2B5EF4-FFF2-40B4-BE49-F238E27FC236}">
                <a16:creationId xmlns:a16="http://schemas.microsoft.com/office/drawing/2014/main" id="{167766A9-F8EC-85C8-D669-752D3C72E9D9}"/>
              </a:ext>
            </a:extLst>
          </p:cNvPr>
          <p:cNvCxnSpPr>
            <a:cxnSpLocks/>
          </p:cNvCxnSpPr>
          <p:nvPr/>
        </p:nvCxnSpPr>
        <p:spPr>
          <a:xfrm>
            <a:off x="799790" y="989627"/>
            <a:ext cx="9577787" cy="0"/>
          </a:xfrm>
          <a:prstGeom prst="line">
            <a:avLst/>
          </a:prstGeom>
          <a:ln>
            <a:solidFill>
              <a:srgbClr val="1D4F91"/>
            </a:solidFill>
          </a:ln>
        </p:spPr>
        <p:style>
          <a:lnRef idx="1">
            <a:schemeClr val="accent1"/>
          </a:lnRef>
          <a:fillRef idx="0">
            <a:schemeClr val="accent1"/>
          </a:fillRef>
          <a:effectRef idx="0">
            <a:schemeClr val="accent1"/>
          </a:effectRef>
          <a:fontRef idx="minor">
            <a:schemeClr val="tx1"/>
          </a:fontRef>
        </p:style>
      </p:cxnSp>
      <p:sp>
        <p:nvSpPr>
          <p:cNvPr id="52" name="object 7">
            <a:extLst>
              <a:ext uri="{FF2B5EF4-FFF2-40B4-BE49-F238E27FC236}">
                <a16:creationId xmlns:a16="http://schemas.microsoft.com/office/drawing/2014/main" id="{8C750A1E-78C8-8B14-EC46-F086C5BA569E}"/>
              </a:ext>
            </a:extLst>
          </p:cNvPr>
          <p:cNvSpPr txBox="1">
            <a:spLocks/>
          </p:cNvSpPr>
          <p:nvPr/>
        </p:nvSpPr>
        <p:spPr>
          <a:xfrm>
            <a:off x="11472672" y="6490629"/>
            <a:ext cx="524256" cy="2032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fld id="{81D60167-4931-47E6-BA6A-407CBD079E47}" type="slidenum">
              <a:rPr sz="1200" spc="-10" smtClean="0">
                <a:solidFill>
                  <a:srgbClr val="FF0000"/>
                </a:solidFill>
                <a:latin typeface="Calibri"/>
                <a:cs typeface="Calibri"/>
              </a:rPr>
              <a:pPr marL="12700" algn="ctr"/>
              <a:t>9</a:t>
            </a:fld>
            <a:endParaRPr sz="1200" dirty="0">
              <a:solidFill>
                <a:srgbClr val="FF0000"/>
              </a:solidFill>
              <a:latin typeface="Calibri"/>
              <a:cs typeface="Calibri"/>
            </a:endParaRPr>
          </a:p>
        </p:txBody>
      </p:sp>
      <p:sp>
        <p:nvSpPr>
          <p:cNvPr id="2" name="object 4">
            <a:extLst>
              <a:ext uri="{FF2B5EF4-FFF2-40B4-BE49-F238E27FC236}">
                <a16:creationId xmlns:a16="http://schemas.microsoft.com/office/drawing/2014/main" id="{42ABD3C9-FC84-6867-334A-327030AA267E}"/>
              </a:ext>
            </a:extLst>
          </p:cNvPr>
          <p:cNvSpPr/>
          <p:nvPr/>
        </p:nvSpPr>
        <p:spPr>
          <a:xfrm>
            <a:off x="1385845" y="1594122"/>
            <a:ext cx="8660324" cy="4739825"/>
          </a:xfrm>
          <a:prstGeom prst="rect">
            <a:avLst/>
          </a:prstGeom>
          <a:blipFill>
            <a:blip r:embed="rId3" cstate="print"/>
            <a:stretch>
              <a:fillRect/>
            </a:stretch>
          </a:blipFill>
        </p:spPr>
        <p:txBody>
          <a:bodyPr wrap="square" lIns="0" tIns="0" rIns="0" bIns="0" rtlCol="0">
            <a:noAutofit/>
          </a:bodyPr>
          <a:lstStyle/>
          <a:p>
            <a:endParaRPr/>
          </a:p>
        </p:txBody>
      </p:sp>
      <p:sp>
        <p:nvSpPr>
          <p:cNvPr id="3" name="object 5">
            <a:extLst>
              <a:ext uri="{FF2B5EF4-FFF2-40B4-BE49-F238E27FC236}">
                <a16:creationId xmlns:a16="http://schemas.microsoft.com/office/drawing/2014/main" id="{09175019-DB57-46F8-ACA2-EAC054C7AADD}"/>
              </a:ext>
            </a:extLst>
          </p:cNvPr>
          <p:cNvSpPr txBox="1"/>
          <p:nvPr/>
        </p:nvSpPr>
        <p:spPr>
          <a:xfrm>
            <a:off x="2313897" y="5274520"/>
            <a:ext cx="1503045" cy="647700"/>
          </a:xfrm>
          <a:prstGeom prst="rect">
            <a:avLst/>
          </a:prstGeom>
        </p:spPr>
        <p:txBody>
          <a:bodyPr vert="horz" wrap="square" lIns="0" tIns="0" rIns="0" bIns="0" rtlCol="0">
            <a:noAutofit/>
          </a:bodyPr>
          <a:lstStyle/>
          <a:p>
            <a:pPr marL="12700">
              <a:lnSpc>
                <a:spcPct val="100000"/>
              </a:lnSpc>
            </a:pPr>
            <a:r>
              <a:rPr sz="4000" b="1" spc="-229" dirty="0">
                <a:latin typeface="Calibri"/>
                <a:cs typeface="Calibri"/>
              </a:rPr>
              <a:t>W</a:t>
            </a:r>
            <a:r>
              <a:rPr sz="4000" b="1" spc="-25" dirty="0">
                <a:latin typeface="Calibri"/>
                <a:cs typeface="Calibri"/>
              </a:rPr>
              <a:t>A</a:t>
            </a:r>
            <a:r>
              <a:rPr sz="4000" b="1" spc="-60" dirty="0">
                <a:latin typeface="Calibri"/>
                <a:cs typeface="Calibri"/>
              </a:rPr>
              <a:t>S</a:t>
            </a:r>
            <a:r>
              <a:rPr sz="4000" b="1" spc="-20" dirty="0">
                <a:latin typeface="Calibri"/>
                <a:cs typeface="Calibri"/>
              </a:rPr>
              <a:t>TE</a:t>
            </a:r>
            <a:endParaRPr sz="4000" dirty="0">
              <a:latin typeface="Calibri"/>
              <a:cs typeface="Calibri"/>
            </a:endParaRPr>
          </a:p>
        </p:txBody>
      </p:sp>
      <p:sp>
        <p:nvSpPr>
          <p:cNvPr id="4" name="object 6">
            <a:extLst>
              <a:ext uri="{FF2B5EF4-FFF2-40B4-BE49-F238E27FC236}">
                <a16:creationId xmlns:a16="http://schemas.microsoft.com/office/drawing/2014/main" id="{B9C25ECE-8063-A3F8-231F-C0A805A16B5C}"/>
              </a:ext>
            </a:extLst>
          </p:cNvPr>
          <p:cNvSpPr txBox="1"/>
          <p:nvPr/>
        </p:nvSpPr>
        <p:spPr>
          <a:xfrm>
            <a:off x="681249" y="4701750"/>
            <a:ext cx="1009650" cy="572770"/>
          </a:xfrm>
          <a:prstGeom prst="rect">
            <a:avLst/>
          </a:prstGeom>
        </p:spPr>
        <p:txBody>
          <a:bodyPr vert="horz" wrap="square" lIns="0" tIns="0" rIns="0" bIns="0" rtlCol="0">
            <a:noAutofit/>
          </a:bodyPr>
          <a:lstStyle/>
          <a:p>
            <a:pPr marL="253365" marR="12700" indent="-241300">
              <a:lnSpc>
                <a:spcPct val="100000"/>
              </a:lnSpc>
            </a:pPr>
            <a:r>
              <a:rPr sz="1800" b="1" spc="-10" dirty="0">
                <a:solidFill>
                  <a:srgbClr val="4F81BC"/>
                </a:solidFill>
                <a:latin typeface="Calibri"/>
                <a:cs typeface="Calibri"/>
              </a:rPr>
              <a:t>P</a:t>
            </a:r>
            <a:r>
              <a:rPr sz="1800" b="1" spc="-5" dirty="0">
                <a:solidFill>
                  <a:srgbClr val="4F81BC"/>
                </a:solidFill>
                <a:latin typeface="Calibri"/>
                <a:cs typeface="Calibri"/>
              </a:rPr>
              <a:t>u</a:t>
            </a:r>
            <a:r>
              <a:rPr sz="1800" b="1" spc="-30" dirty="0">
                <a:solidFill>
                  <a:srgbClr val="4F81BC"/>
                </a:solidFill>
                <a:latin typeface="Calibri"/>
                <a:cs typeface="Calibri"/>
              </a:rPr>
              <a:t>r</a:t>
            </a:r>
            <a:r>
              <a:rPr sz="1800" b="1" spc="0" dirty="0">
                <a:solidFill>
                  <a:srgbClr val="4F81BC"/>
                </a:solidFill>
                <a:latin typeface="Calibri"/>
                <a:cs typeface="Calibri"/>
              </a:rPr>
              <a:t>c</a:t>
            </a:r>
            <a:r>
              <a:rPr sz="1800" b="1" spc="5" dirty="0">
                <a:solidFill>
                  <a:srgbClr val="4F81BC"/>
                </a:solidFill>
                <a:latin typeface="Calibri"/>
                <a:cs typeface="Calibri"/>
              </a:rPr>
              <a:t>h</a:t>
            </a:r>
            <a:r>
              <a:rPr sz="1800" b="1" spc="-10" dirty="0">
                <a:solidFill>
                  <a:srgbClr val="4F81BC"/>
                </a:solidFill>
                <a:latin typeface="Calibri"/>
                <a:cs typeface="Calibri"/>
              </a:rPr>
              <a:t>ased Co</a:t>
            </a:r>
            <a:r>
              <a:rPr sz="1800" b="1" spc="-35" dirty="0">
                <a:solidFill>
                  <a:srgbClr val="4F81BC"/>
                </a:solidFill>
                <a:latin typeface="Calibri"/>
                <a:cs typeface="Calibri"/>
              </a:rPr>
              <a:t>s</a:t>
            </a:r>
            <a:r>
              <a:rPr sz="1800" b="1" spc="-10" dirty="0">
                <a:solidFill>
                  <a:srgbClr val="4F81BC"/>
                </a:solidFill>
                <a:latin typeface="Calibri"/>
                <a:cs typeface="Calibri"/>
              </a:rPr>
              <a:t>ts</a:t>
            </a:r>
            <a:endParaRPr sz="1800">
              <a:latin typeface="Calibri"/>
              <a:cs typeface="Calibri"/>
            </a:endParaRPr>
          </a:p>
        </p:txBody>
      </p:sp>
      <p:sp>
        <p:nvSpPr>
          <p:cNvPr id="5" name="object 7">
            <a:extLst>
              <a:ext uri="{FF2B5EF4-FFF2-40B4-BE49-F238E27FC236}">
                <a16:creationId xmlns:a16="http://schemas.microsoft.com/office/drawing/2014/main" id="{8095DE69-099E-38F8-ED46-AD52C9830B55}"/>
              </a:ext>
            </a:extLst>
          </p:cNvPr>
          <p:cNvSpPr txBox="1"/>
          <p:nvPr/>
        </p:nvSpPr>
        <p:spPr>
          <a:xfrm>
            <a:off x="9973137" y="5937957"/>
            <a:ext cx="495934" cy="298450"/>
          </a:xfrm>
          <a:prstGeom prst="rect">
            <a:avLst/>
          </a:prstGeom>
        </p:spPr>
        <p:txBody>
          <a:bodyPr vert="horz" wrap="square" lIns="0" tIns="0" rIns="0" bIns="0" rtlCol="0">
            <a:noAutofit/>
          </a:bodyPr>
          <a:lstStyle/>
          <a:p>
            <a:pPr marL="12700">
              <a:lnSpc>
                <a:spcPct val="100000"/>
              </a:lnSpc>
            </a:pPr>
            <a:r>
              <a:rPr sz="1800" b="1" dirty="0">
                <a:solidFill>
                  <a:srgbClr val="4F81BC"/>
                </a:solidFill>
                <a:latin typeface="Calibri"/>
                <a:cs typeface="Calibri"/>
              </a:rPr>
              <a:t>Time</a:t>
            </a:r>
            <a:endParaRPr sz="1800" dirty="0">
              <a:latin typeface="Calibri"/>
              <a:cs typeface="Calibri"/>
            </a:endParaRPr>
          </a:p>
        </p:txBody>
      </p:sp>
      <p:sp>
        <p:nvSpPr>
          <p:cNvPr id="6" name="object 14">
            <a:extLst>
              <a:ext uri="{FF2B5EF4-FFF2-40B4-BE49-F238E27FC236}">
                <a16:creationId xmlns:a16="http://schemas.microsoft.com/office/drawing/2014/main" id="{F8567958-528E-3449-27B3-7A9887EBFEC7}"/>
              </a:ext>
            </a:extLst>
          </p:cNvPr>
          <p:cNvSpPr txBox="1"/>
          <p:nvPr/>
        </p:nvSpPr>
        <p:spPr>
          <a:xfrm>
            <a:off x="2736745" y="4186008"/>
            <a:ext cx="842796" cy="235585"/>
          </a:xfrm>
          <a:prstGeom prst="rect">
            <a:avLst/>
          </a:prstGeom>
        </p:spPr>
        <p:txBody>
          <a:bodyPr vert="horz" wrap="square" lIns="0" tIns="0" rIns="0" bIns="0" rtlCol="0">
            <a:noAutofit/>
          </a:bodyPr>
          <a:lstStyle/>
          <a:p>
            <a:pPr marL="12700">
              <a:lnSpc>
                <a:spcPct val="100000"/>
              </a:lnSpc>
            </a:pPr>
            <a:r>
              <a:rPr sz="1600" b="1" dirty="0">
                <a:latin typeface="Calibri"/>
                <a:cs typeface="Calibri"/>
              </a:rPr>
              <a:t>Plan</a:t>
            </a:r>
            <a:r>
              <a:rPr sz="1600" b="1" spc="5" dirty="0">
                <a:latin typeface="Calibri"/>
                <a:cs typeface="Calibri"/>
              </a:rPr>
              <a:t>n</a:t>
            </a:r>
            <a:r>
              <a:rPr sz="1600" b="1" spc="0" dirty="0">
                <a:latin typeface="Calibri"/>
                <a:cs typeface="Calibri"/>
              </a:rPr>
              <a:t>ing</a:t>
            </a:r>
            <a:endParaRPr sz="1600" dirty="0">
              <a:latin typeface="Calibri"/>
              <a:cs typeface="Calibri"/>
            </a:endParaRPr>
          </a:p>
        </p:txBody>
      </p:sp>
      <p:sp>
        <p:nvSpPr>
          <p:cNvPr id="7" name="object 15">
            <a:extLst>
              <a:ext uri="{FF2B5EF4-FFF2-40B4-BE49-F238E27FC236}">
                <a16:creationId xmlns:a16="http://schemas.microsoft.com/office/drawing/2014/main" id="{67E5D78C-74DF-5300-369F-C7EDC6C4BE3D}"/>
              </a:ext>
            </a:extLst>
          </p:cNvPr>
          <p:cNvSpPr txBox="1"/>
          <p:nvPr/>
        </p:nvSpPr>
        <p:spPr>
          <a:xfrm>
            <a:off x="4637069" y="4204354"/>
            <a:ext cx="1241868" cy="217239"/>
          </a:xfrm>
          <a:prstGeom prst="rect">
            <a:avLst/>
          </a:prstGeom>
        </p:spPr>
        <p:txBody>
          <a:bodyPr vert="horz" wrap="square" lIns="0" tIns="0" rIns="0" bIns="0" rtlCol="0">
            <a:noAutofit/>
          </a:bodyPr>
          <a:lstStyle/>
          <a:p>
            <a:pPr marL="12700">
              <a:lnSpc>
                <a:spcPct val="100000"/>
              </a:lnSpc>
            </a:pPr>
            <a:r>
              <a:rPr sz="1600" b="1" dirty="0">
                <a:latin typeface="Calibri"/>
                <a:cs typeface="Calibri"/>
              </a:rPr>
              <a:t>I</a:t>
            </a:r>
            <a:r>
              <a:rPr sz="1600" b="1" spc="-5" dirty="0">
                <a:latin typeface="Calibri"/>
                <a:cs typeface="Calibri"/>
              </a:rPr>
              <a:t>m</a:t>
            </a:r>
            <a:r>
              <a:rPr sz="1600" b="1" spc="0" dirty="0">
                <a:latin typeface="Calibri"/>
                <a:cs typeface="Calibri"/>
              </a:rPr>
              <a:t>p</a:t>
            </a:r>
            <a:r>
              <a:rPr sz="1600" b="1" spc="-5" dirty="0">
                <a:latin typeface="Calibri"/>
                <a:cs typeface="Calibri"/>
              </a:rPr>
              <a:t>r</a:t>
            </a:r>
            <a:r>
              <a:rPr sz="1600" b="1" spc="0" dirty="0">
                <a:latin typeface="Calibri"/>
                <a:cs typeface="Calibri"/>
              </a:rPr>
              <a:t>o</a:t>
            </a:r>
            <a:r>
              <a:rPr sz="1600" b="1" spc="-15" dirty="0">
                <a:latin typeface="Calibri"/>
                <a:cs typeface="Calibri"/>
              </a:rPr>
              <a:t>v</a:t>
            </a:r>
            <a:r>
              <a:rPr sz="1600" b="1" spc="0" dirty="0">
                <a:latin typeface="Calibri"/>
                <a:cs typeface="Calibri"/>
              </a:rPr>
              <a:t>em</a:t>
            </a:r>
            <a:r>
              <a:rPr sz="1600" b="1" spc="-15" dirty="0">
                <a:latin typeface="Calibri"/>
                <a:cs typeface="Calibri"/>
              </a:rPr>
              <a:t>e</a:t>
            </a:r>
            <a:r>
              <a:rPr sz="1600" b="1" spc="-25" dirty="0">
                <a:latin typeface="Calibri"/>
                <a:cs typeface="Calibri"/>
              </a:rPr>
              <a:t>n</a:t>
            </a:r>
            <a:r>
              <a:rPr sz="1600" b="1" spc="0" dirty="0">
                <a:latin typeface="Calibri"/>
                <a:cs typeface="Calibri"/>
              </a:rPr>
              <a:t>t</a:t>
            </a:r>
            <a:endParaRPr sz="1600" dirty="0">
              <a:latin typeface="Calibri"/>
              <a:cs typeface="Calibri"/>
            </a:endParaRPr>
          </a:p>
        </p:txBody>
      </p:sp>
      <p:sp>
        <p:nvSpPr>
          <p:cNvPr id="8" name="object 16">
            <a:extLst>
              <a:ext uri="{FF2B5EF4-FFF2-40B4-BE49-F238E27FC236}">
                <a16:creationId xmlns:a16="http://schemas.microsoft.com/office/drawing/2014/main" id="{87353014-041C-18A3-9EC5-256099938F12}"/>
              </a:ext>
            </a:extLst>
          </p:cNvPr>
          <p:cNvSpPr txBox="1"/>
          <p:nvPr/>
        </p:nvSpPr>
        <p:spPr>
          <a:xfrm>
            <a:off x="7836942" y="3973512"/>
            <a:ext cx="2318755" cy="448945"/>
          </a:xfrm>
          <a:prstGeom prst="rect">
            <a:avLst/>
          </a:prstGeom>
        </p:spPr>
        <p:txBody>
          <a:bodyPr vert="horz" wrap="square" lIns="0" tIns="0" rIns="0" bIns="0" rtlCol="0">
            <a:noAutofit/>
          </a:bodyPr>
          <a:lstStyle/>
          <a:p>
            <a:pPr marR="36195" algn="ctr">
              <a:lnSpc>
                <a:spcPct val="100000"/>
              </a:lnSpc>
            </a:pPr>
            <a:r>
              <a:rPr sz="1600" b="1" dirty="0">
                <a:latin typeface="Calibri"/>
                <a:cs typeface="Calibri"/>
              </a:rPr>
              <a:t>N</a:t>
            </a:r>
            <a:r>
              <a:rPr sz="1600" b="1" spc="-15" dirty="0">
                <a:latin typeface="Calibri"/>
                <a:cs typeface="Calibri"/>
              </a:rPr>
              <a:t>e</a:t>
            </a:r>
            <a:r>
              <a:rPr sz="1600" b="1" spc="0" dirty="0">
                <a:latin typeface="Calibri"/>
                <a:cs typeface="Calibri"/>
              </a:rPr>
              <a:t>w</a:t>
            </a:r>
            <a:r>
              <a:rPr sz="1600" b="1" spc="-20" dirty="0">
                <a:latin typeface="Calibri"/>
                <a:cs typeface="Calibri"/>
              </a:rPr>
              <a:t> </a:t>
            </a:r>
            <a:r>
              <a:rPr sz="1600" b="1" spc="-15" dirty="0">
                <a:latin typeface="Calibri"/>
                <a:cs typeface="Calibri"/>
              </a:rPr>
              <a:t>Z</a:t>
            </a:r>
            <a:r>
              <a:rPr sz="1600" b="1" spc="0" dirty="0">
                <a:latin typeface="Calibri"/>
                <a:cs typeface="Calibri"/>
              </a:rPr>
              <a:t>one</a:t>
            </a:r>
            <a:r>
              <a:rPr sz="1600" b="1" spc="-30" dirty="0">
                <a:latin typeface="Calibri"/>
                <a:cs typeface="Calibri"/>
              </a:rPr>
              <a:t> </a:t>
            </a:r>
            <a:r>
              <a:rPr sz="1600" b="1" spc="0" dirty="0">
                <a:latin typeface="Calibri"/>
                <a:cs typeface="Calibri"/>
              </a:rPr>
              <a:t>of</a:t>
            </a:r>
            <a:endParaRPr sz="1600" dirty="0">
              <a:latin typeface="Calibri"/>
              <a:cs typeface="Calibri"/>
            </a:endParaRPr>
          </a:p>
          <a:p>
            <a:pPr marR="0" algn="ctr">
              <a:lnSpc>
                <a:spcPct val="100000"/>
              </a:lnSpc>
            </a:pPr>
            <a:r>
              <a:rPr sz="1600" b="1" dirty="0">
                <a:latin typeface="Calibri"/>
                <a:cs typeface="Calibri"/>
              </a:rPr>
              <a:t>Co</a:t>
            </a:r>
            <a:r>
              <a:rPr sz="1600" b="1" spc="-10" dirty="0">
                <a:latin typeface="Calibri"/>
                <a:cs typeface="Calibri"/>
              </a:rPr>
              <a:t>n</a:t>
            </a:r>
            <a:r>
              <a:rPr sz="1600" b="1" spc="0" dirty="0">
                <a:latin typeface="Calibri"/>
                <a:cs typeface="Calibri"/>
              </a:rPr>
              <a:t>tinuo</a:t>
            </a:r>
            <a:r>
              <a:rPr sz="1600" b="1" spc="-10" dirty="0">
                <a:latin typeface="Calibri"/>
                <a:cs typeface="Calibri"/>
              </a:rPr>
              <a:t>u</a:t>
            </a:r>
            <a:r>
              <a:rPr sz="1600" b="1" spc="0" dirty="0">
                <a:latin typeface="Calibri"/>
                <a:cs typeface="Calibri"/>
              </a:rPr>
              <a:t>s</a:t>
            </a:r>
            <a:r>
              <a:rPr sz="1600" b="1" spc="-40" dirty="0">
                <a:latin typeface="Calibri"/>
                <a:cs typeface="Calibri"/>
              </a:rPr>
              <a:t> </a:t>
            </a:r>
            <a:r>
              <a:rPr sz="1600" b="1" spc="0" dirty="0">
                <a:latin typeface="Calibri"/>
                <a:cs typeface="Calibri"/>
              </a:rPr>
              <a:t>I</a:t>
            </a:r>
            <a:r>
              <a:rPr sz="1600" b="1" spc="-5" dirty="0">
                <a:latin typeface="Calibri"/>
                <a:cs typeface="Calibri"/>
              </a:rPr>
              <a:t>m</a:t>
            </a:r>
            <a:r>
              <a:rPr sz="1600" b="1" spc="0" dirty="0">
                <a:latin typeface="Calibri"/>
                <a:cs typeface="Calibri"/>
              </a:rPr>
              <a:t>p</a:t>
            </a:r>
            <a:r>
              <a:rPr sz="1600" b="1" spc="-5" dirty="0">
                <a:latin typeface="Calibri"/>
                <a:cs typeface="Calibri"/>
              </a:rPr>
              <a:t>r</a:t>
            </a:r>
            <a:r>
              <a:rPr sz="1600" b="1" spc="0" dirty="0">
                <a:latin typeface="Calibri"/>
                <a:cs typeface="Calibri"/>
              </a:rPr>
              <a:t>o</a:t>
            </a:r>
            <a:r>
              <a:rPr sz="1600" b="1" spc="-15" dirty="0">
                <a:latin typeface="Calibri"/>
                <a:cs typeface="Calibri"/>
              </a:rPr>
              <a:t>v</a:t>
            </a:r>
            <a:r>
              <a:rPr sz="1600" b="1" spc="0" dirty="0">
                <a:latin typeface="Calibri"/>
                <a:cs typeface="Calibri"/>
              </a:rPr>
              <a:t>eme</a:t>
            </a:r>
            <a:r>
              <a:rPr sz="1600" b="1" spc="-25" dirty="0">
                <a:latin typeface="Calibri"/>
                <a:cs typeface="Calibri"/>
              </a:rPr>
              <a:t>n</a:t>
            </a:r>
            <a:r>
              <a:rPr sz="1600" b="1" spc="0" dirty="0">
                <a:latin typeface="Calibri"/>
                <a:cs typeface="Calibri"/>
              </a:rPr>
              <a:t>t</a:t>
            </a:r>
            <a:endParaRPr sz="1600" dirty="0">
              <a:latin typeface="Calibri"/>
              <a:cs typeface="Calibri"/>
            </a:endParaRPr>
          </a:p>
        </p:txBody>
      </p:sp>
      <p:sp>
        <p:nvSpPr>
          <p:cNvPr id="9" name="object 8">
            <a:extLst>
              <a:ext uri="{FF2B5EF4-FFF2-40B4-BE49-F238E27FC236}">
                <a16:creationId xmlns:a16="http://schemas.microsoft.com/office/drawing/2014/main" id="{04D3C12D-2250-6853-D217-5377A47CAEB3}"/>
              </a:ext>
            </a:extLst>
          </p:cNvPr>
          <p:cNvSpPr/>
          <p:nvPr/>
        </p:nvSpPr>
        <p:spPr>
          <a:xfrm>
            <a:off x="3226674" y="1774492"/>
            <a:ext cx="625982" cy="445135"/>
          </a:xfrm>
          <a:custGeom>
            <a:avLst/>
            <a:gdLst/>
            <a:ahLst/>
            <a:cxnLst/>
            <a:rect l="l" t="t" r="r" b="b"/>
            <a:pathLst>
              <a:path w="625982" h="445135">
                <a:moveTo>
                  <a:pt x="123804" y="206455"/>
                </a:moveTo>
                <a:lnTo>
                  <a:pt x="113893" y="210379"/>
                </a:lnTo>
                <a:lnTo>
                  <a:pt x="106664" y="217797"/>
                </a:lnTo>
                <a:lnTo>
                  <a:pt x="104901" y="220979"/>
                </a:lnTo>
                <a:lnTo>
                  <a:pt x="0" y="445135"/>
                </a:lnTo>
                <a:lnTo>
                  <a:pt x="114271" y="436371"/>
                </a:lnTo>
                <a:lnTo>
                  <a:pt x="62864" y="436371"/>
                </a:lnTo>
                <a:lnTo>
                  <a:pt x="30352" y="389381"/>
                </a:lnTo>
                <a:lnTo>
                  <a:pt x="117413" y="329182"/>
                </a:lnTo>
                <a:lnTo>
                  <a:pt x="156718" y="245237"/>
                </a:lnTo>
                <a:lnTo>
                  <a:pt x="159377" y="233255"/>
                </a:lnTo>
                <a:lnTo>
                  <a:pt x="156922" y="221616"/>
                </a:lnTo>
                <a:lnTo>
                  <a:pt x="149890" y="211906"/>
                </a:lnTo>
                <a:lnTo>
                  <a:pt x="135952" y="206729"/>
                </a:lnTo>
                <a:lnTo>
                  <a:pt x="123804" y="206455"/>
                </a:lnTo>
                <a:close/>
              </a:path>
              <a:path w="625982" h="445135">
                <a:moveTo>
                  <a:pt x="117413" y="329182"/>
                </a:moveTo>
                <a:lnTo>
                  <a:pt x="30352" y="389381"/>
                </a:lnTo>
                <a:lnTo>
                  <a:pt x="62864" y="436371"/>
                </a:lnTo>
                <a:lnTo>
                  <a:pt x="79211" y="425068"/>
                </a:lnTo>
                <a:lnTo>
                  <a:pt x="72516" y="425068"/>
                </a:lnTo>
                <a:lnTo>
                  <a:pt x="44450" y="384428"/>
                </a:lnTo>
                <a:lnTo>
                  <a:pt x="93199" y="380896"/>
                </a:lnTo>
                <a:lnTo>
                  <a:pt x="117413" y="329182"/>
                </a:lnTo>
                <a:close/>
              </a:path>
              <a:path w="625982" h="445135">
                <a:moveTo>
                  <a:pt x="249644" y="369558"/>
                </a:moveTo>
                <a:lnTo>
                  <a:pt x="148934" y="376857"/>
                </a:lnTo>
                <a:lnTo>
                  <a:pt x="62864" y="436371"/>
                </a:lnTo>
                <a:lnTo>
                  <a:pt x="114271" y="436371"/>
                </a:lnTo>
                <a:lnTo>
                  <a:pt x="246760" y="426212"/>
                </a:lnTo>
                <a:lnTo>
                  <a:pt x="259676" y="421957"/>
                </a:lnTo>
                <a:lnTo>
                  <a:pt x="268944" y="412630"/>
                </a:lnTo>
                <a:lnTo>
                  <a:pt x="273062" y="399941"/>
                </a:lnTo>
                <a:lnTo>
                  <a:pt x="269283" y="385031"/>
                </a:lnTo>
                <a:lnTo>
                  <a:pt x="261019" y="374697"/>
                </a:lnTo>
                <a:lnTo>
                  <a:pt x="249644" y="369558"/>
                </a:lnTo>
                <a:close/>
              </a:path>
              <a:path w="625982" h="445135">
                <a:moveTo>
                  <a:pt x="93199" y="380896"/>
                </a:moveTo>
                <a:lnTo>
                  <a:pt x="44450" y="384428"/>
                </a:lnTo>
                <a:lnTo>
                  <a:pt x="72516" y="425068"/>
                </a:lnTo>
                <a:lnTo>
                  <a:pt x="93199" y="380896"/>
                </a:lnTo>
                <a:close/>
              </a:path>
              <a:path w="625982" h="445135">
                <a:moveTo>
                  <a:pt x="148934" y="376857"/>
                </a:moveTo>
                <a:lnTo>
                  <a:pt x="93199" y="380896"/>
                </a:lnTo>
                <a:lnTo>
                  <a:pt x="72516" y="425068"/>
                </a:lnTo>
                <a:lnTo>
                  <a:pt x="79211" y="425068"/>
                </a:lnTo>
                <a:lnTo>
                  <a:pt x="148934" y="376857"/>
                </a:lnTo>
                <a:close/>
              </a:path>
              <a:path w="625982" h="445135">
                <a:moveTo>
                  <a:pt x="593471" y="0"/>
                </a:moveTo>
                <a:lnTo>
                  <a:pt x="117413" y="329182"/>
                </a:lnTo>
                <a:lnTo>
                  <a:pt x="93199" y="380896"/>
                </a:lnTo>
                <a:lnTo>
                  <a:pt x="148934" y="376857"/>
                </a:lnTo>
                <a:lnTo>
                  <a:pt x="625982" y="46989"/>
                </a:lnTo>
                <a:lnTo>
                  <a:pt x="593471" y="0"/>
                </a:lnTo>
                <a:close/>
              </a:path>
            </a:pathLst>
          </a:custGeom>
          <a:solidFill>
            <a:srgbClr val="FF0000"/>
          </a:solidFill>
        </p:spPr>
        <p:txBody>
          <a:bodyPr wrap="square" lIns="0" tIns="0" rIns="0" bIns="0" rtlCol="0">
            <a:noAutofit/>
          </a:bodyPr>
          <a:lstStyle/>
          <a:p>
            <a:endParaRPr/>
          </a:p>
        </p:txBody>
      </p:sp>
      <p:sp>
        <p:nvSpPr>
          <p:cNvPr id="10" name="object 9">
            <a:extLst>
              <a:ext uri="{FF2B5EF4-FFF2-40B4-BE49-F238E27FC236}">
                <a16:creationId xmlns:a16="http://schemas.microsoft.com/office/drawing/2014/main" id="{AA822B20-7D14-7993-CA32-C7153F1AC1E5}"/>
              </a:ext>
            </a:extLst>
          </p:cNvPr>
          <p:cNvSpPr/>
          <p:nvPr/>
        </p:nvSpPr>
        <p:spPr>
          <a:xfrm>
            <a:off x="5248553" y="1758668"/>
            <a:ext cx="920241" cy="470662"/>
          </a:xfrm>
          <a:custGeom>
            <a:avLst/>
            <a:gdLst/>
            <a:ahLst/>
            <a:cxnLst/>
            <a:rect l="l" t="t" r="r" b="b"/>
            <a:pathLst>
              <a:path w="920241" h="470662">
                <a:moveTo>
                  <a:pt x="762004" y="405595"/>
                </a:moveTo>
                <a:lnTo>
                  <a:pt x="660488" y="415706"/>
                </a:lnTo>
                <a:lnTo>
                  <a:pt x="643568" y="449579"/>
                </a:lnTo>
                <a:lnTo>
                  <a:pt x="649802" y="461237"/>
                </a:lnTo>
                <a:lnTo>
                  <a:pt x="660484" y="468751"/>
                </a:lnTo>
                <a:lnTo>
                  <a:pt x="673862" y="470662"/>
                </a:lnTo>
                <a:lnTo>
                  <a:pt x="898582" y="449579"/>
                </a:lnTo>
                <a:lnTo>
                  <a:pt x="856741" y="449579"/>
                </a:lnTo>
                <a:lnTo>
                  <a:pt x="762004" y="405595"/>
                </a:lnTo>
                <a:close/>
              </a:path>
              <a:path w="920241" h="470662">
                <a:moveTo>
                  <a:pt x="817481" y="400070"/>
                </a:moveTo>
                <a:lnTo>
                  <a:pt x="762004" y="405595"/>
                </a:lnTo>
                <a:lnTo>
                  <a:pt x="856741" y="449579"/>
                </a:lnTo>
                <a:lnTo>
                  <a:pt x="861177" y="440054"/>
                </a:lnTo>
                <a:lnTo>
                  <a:pt x="845312" y="440054"/>
                </a:lnTo>
                <a:lnTo>
                  <a:pt x="817481" y="400070"/>
                </a:lnTo>
                <a:close/>
              </a:path>
              <a:path w="920241" h="470662">
                <a:moveTo>
                  <a:pt x="757577" y="233376"/>
                </a:moveTo>
                <a:lnTo>
                  <a:pt x="745679" y="235841"/>
                </a:lnTo>
                <a:lnTo>
                  <a:pt x="732787" y="243400"/>
                </a:lnTo>
                <a:lnTo>
                  <a:pt x="727641" y="254079"/>
                </a:lnTo>
                <a:lnTo>
                  <a:pt x="727241" y="265850"/>
                </a:lnTo>
                <a:lnTo>
                  <a:pt x="731901" y="277113"/>
                </a:lnTo>
                <a:lnTo>
                  <a:pt x="784845" y="353181"/>
                </a:lnTo>
                <a:lnTo>
                  <a:pt x="880872" y="397763"/>
                </a:lnTo>
                <a:lnTo>
                  <a:pt x="856741" y="449579"/>
                </a:lnTo>
                <a:lnTo>
                  <a:pt x="898582" y="449579"/>
                </a:lnTo>
                <a:lnTo>
                  <a:pt x="920241" y="447548"/>
                </a:lnTo>
                <a:lnTo>
                  <a:pt x="778890" y="244475"/>
                </a:lnTo>
                <a:lnTo>
                  <a:pt x="776334" y="241311"/>
                </a:lnTo>
                <a:lnTo>
                  <a:pt x="767968" y="235400"/>
                </a:lnTo>
                <a:lnTo>
                  <a:pt x="757577" y="233376"/>
                </a:lnTo>
                <a:close/>
              </a:path>
              <a:path w="920241" h="470662">
                <a:moveTo>
                  <a:pt x="866139" y="395224"/>
                </a:moveTo>
                <a:lnTo>
                  <a:pt x="817481" y="400070"/>
                </a:lnTo>
                <a:lnTo>
                  <a:pt x="845312" y="440054"/>
                </a:lnTo>
                <a:lnTo>
                  <a:pt x="866139" y="395224"/>
                </a:lnTo>
                <a:close/>
              </a:path>
              <a:path w="920241" h="470662">
                <a:moveTo>
                  <a:pt x="875401" y="395224"/>
                </a:moveTo>
                <a:lnTo>
                  <a:pt x="866139" y="395224"/>
                </a:lnTo>
                <a:lnTo>
                  <a:pt x="845312" y="440054"/>
                </a:lnTo>
                <a:lnTo>
                  <a:pt x="861177" y="440054"/>
                </a:lnTo>
                <a:lnTo>
                  <a:pt x="880872" y="397763"/>
                </a:lnTo>
                <a:lnTo>
                  <a:pt x="875401" y="395224"/>
                </a:lnTo>
                <a:close/>
              </a:path>
              <a:path w="920241" h="470662">
                <a:moveTo>
                  <a:pt x="24129" y="0"/>
                </a:moveTo>
                <a:lnTo>
                  <a:pt x="0" y="51815"/>
                </a:lnTo>
                <a:lnTo>
                  <a:pt x="762004" y="405595"/>
                </a:lnTo>
                <a:lnTo>
                  <a:pt x="817481" y="400070"/>
                </a:lnTo>
                <a:lnTo>
                  <a:pt x="784845" y="353181"/>
                </a:lnTo>
                <a:lnTo>
                  <a:pt x="24129" y="0"/>
                </a:lnTo>
                <a:close/>
              </a:path>
              <a:path w="920241" h="470662">
                <a:moveTo>
                  <a:pt x="784845" y="353181"/>
                </a:moveTo>
                <a:lnTo>
                  <a:pt x="817481" y="400070"/>
                </a:lnTo>
                <a:lnTo>
                  <a:pt x="866139" y="395224"/>
                </a:lnTo>
                <a:lnTo>
                  <a:pt x="875401" y="395224"/>
                </a:lnTo>
                <a:lnTo>
                  <a:pt x="784845" y="353181"/>
                </a:lnTo>
                <a:close/>
              </a:path>
            </a:pathLst>
          </a:custGeom>
          <a:solidFill>
            <a:srgbClr val="FF0000"/>
          </a:solidFill>
        </p:spPr>
        <p:txBody>
          <a:bodyPr wrap="square" lIns="0" tIns="0" rIns="0" bIns="0" rtlCol="0">
            <a:noAutofit/>
          </a:bodyPr>
          <a:lstStyle/>
          <a:p>
            <a:endParaRPr/>
          </a:p>
        </p:txBody>
      </p:sp>
      <p:sp>
        <p:nvSpPr>
          <p:cNvPr id="11" name="object 10">
            <a:extLst>
              <a:ext uri="{FF2B5EF4-FFF2-40B4-BE49-F238E27FC236}">
                <a16:creationId xmlns:a16="http://schemas.microsoft.com/office/drawing/2014/main" id="{6FCD8CFE-1F03-D868-D512-2745C3E7E164}"/>
              </a:ext>
            </a:extLst>
          </p:cNvPr>
          <p:cNvSpPr/>
          <p:nvPr/>
        </p:nvSpPr>
        <p:spPr>
          <a:xfrm>
            <a:off x="7612507" y="1692304"/>
            <a:ext cx="506349" cy="874776"/>
          </a:xfrm>
          <a:custGeom>
            <a:avLst/>
            <a:gdLst/>
            <a:ahLst/>
            <a:cxnLst/>
            <a:rect l="l" t="t" r="r" b="b"/>
            <a:pathLst>
              <a:path w="506349" h="874776">
                <a:moveTo>
                  <a:pt x="31180" y="598284"/>
                </a:moveTo>
                <a:lnTo>
                  <a:pt x="16209" y="601583"/>
                </a:lnTo>
                <a:lnTo>
                  <a:pt x="5634" y="609978"/>
                </a:lnTo>
                <a:lnTo>
                  <a:pt x="392" y="621923"/>
                </a:lnTo>
                <a:lnTo>
                  <a:pt x="0" y="627379"/>
                </a:lnTo>
                <a:lnTo>
                  <a:pt x="5714" y="874776"/>
                </a:lnTo>
                <a:lnTo>
                  <a:pt x="65787" y="838962"/>
                </a:lnTo>
                <a:lnTo>
                  <a:pt x="58165" y="838962"/>
                </a:lnTo>
                <a:lnTo>
                  <a:pt x="8127" y="811402"/>
                </a:lnTo>
                <a:lnTo>
                  <a:pt x="59285" y="718785"/>
                </a:lnTo>
                <a:lnTo>
                  <a:pt x="57150" y="626109"/>
                </a:lnTo>
                <a:lnTo>
                  <a:pt x="53441" y="612692"/>
                </a:lnTo>
                <a:lnTo>
                  <a:pt x="44198" y="602837"/>
                </a:lnTo>
                <a:lnTo>
                  <a:pt x="31180" y="598284"/>
                </a:lnTo>
                <a:close/>
              </a:path>
              <a:path w="506349" h="874776">
                <a:moveTo>
                  <a:pt x="59285" y="718785"/>
                </a:moveTo>
                <a:lnTo>
                  <a:pt x="8127" y="811402"/>
                </a:lnTo>
                <a:lnTo>
                  <a:pt x="58165" y="838962"/>
                </a:lnTo>
                <a:lnTo>
                  <a:pt x="66164" y="824483"/>
                </a:lnTo>
                <a:lnTo>
                  <a:pt x="61722" y="824483"/>
                </a:lnTo>
                <a:lnTo>
                  <a:pt x="18541" y="800607"/>
                </a:lnTo>
                <a:lnTo>
                  <a:pt x="60594" y="775560"/>
                </a:lnTo>
                <a:lnTo>
                  <a:pt x="59285" y="718785"/>
                </a:lnTo>
                <a:close/>
              </a:path>
              <a:path w="506349" h="874776">
                <a:moveTo>
                  <a:pt x="201969" y="695167"/>
                </a:moveTo>
                <a:lnTo>
                  <a:pt x="191711" y="697462"/>
                </a:lnTo>
                <a:lnTo>
                  <a:pt x="109178" y="746621"/>
                </a:lnTo>
                <a:lnTo>
                  <a:pt x="58165" y="838962"/>
                </a:lnTo>
                <a:lnTo>
                  <a:pt x="65787" y="838962"/>
                </a:lnTo>
                <a:lnTo>
                  <a:pt x="218312" y="748029"/>
                </a:lnTo>
                <a:lnTo>
                  <a:pt x="227167" y="739665"/>
                </a:lnTo>
                <a:lnTo>
                  <a:pt x="231668" y="728769"/>
                </a:lnTo>
                <a:lnTo>
                  <a:pt x="231397" y="716910"/>
                </a:lnTo>
                <a:lnTo>
                  <a:pt x="222588" y="704532"/>
                </a:lnTo>
                <a:lnTo>
                  <a:pt x="212520" y="697404"/>
                </a:lnTo>
                <a:lnTo>
                  <a:pt x="201969" y="695167"/>
                </a:lnTo>
                <a:close/>
              </a:path>
              <a:path w="506349" h="874776">
                <a:moveTo>
                  <a:pt x="60594" y="775560"/>
                </a:moveTo>
                <a:lnTo>
                  <a:pt x="18541" y="800607"/>
                </a:lnTo>
                <a:lnTo>
                  <a:pt x="61722" y="824483"/>
                </a:lnTo>
                <a:lnTo>
                  <a:pt x="60594" y="775560"/>
                </a:lnTo>
                <a:close/>
              </a:path>
              <a:path w="506349" h="874776">
                <a:moveTo>
                  <a:pt x="109178" y="746621"/>
                </a:moveTo>
                <a:lnTo>
                  <a:pt x="60594" y="775560"/>
                </a:lnTo>
                <a:lnTo>
                  <a:pt x="61722" y="824483"/>
                </a:lnTo>
                <a:lnTo>
                  <a:pt x="66164" y="824483"/>
                </a:lnTo>
                <a:lnTo>
                  <a:pt x="109178" y="746621"/>
                </a:lnTo>
                <a:close/>
              </a:path>
              <a:path w="506349" h="874776">
                <a:moveTo>
                  <a:pt x="456311" y="0"/>
                </a:moveTo>
                <a:lnTo>
                  <a:pt x="59285" y="718785"/>
                </a:lnTo>
                <a:lnTo>
                  <a:pt x="60594" y="775560"/>
                </a:lnTo>
                <a:lnTo>
                  <a:pt x="109178" y="746621"/>
                </a:lnTo>
                <a:lnTo>
                  <a:pt x="506349" y="27685"/>
                </a:lnTo>
                <a:lnTo>
                  <a:pt x="456311" y="0"/>
                </a:lnTo>
                <a:close/>
              </a:path>
            </a:pathLst>
          </a:custGeom>
          <a:solidFill>
            <a:srgbClr val="FF0000"/>
          </a:solidFill>
        </p:spPr>
        <p:txBody>
          <a:bodyPr wrap="square" lIns="0" tIns="0" rIns="0" bIns="0" rtlCol="0">
            <a:noAutofit/>
          </a:bodyPr>
          <a:lstStyle/>
          <a:p>
            <a:endParaRPr/>
          </a:p>
        </p:txBody>
      </p:sp>
      <p:sp>
        <p:nvSpPr>
          <p:cNvPr id="12" name="object 11">
            <a:extLst>
              <a:ext uri="{FF2B5EF4-FFF2-40B4-BE49-F238E27FC236}">
                <a16:creationId xmlns:a16="http://schemas.microsoft.com/office/drawing/2014/main" id="{849DE8D3-93C3-699B-7441-D3B7CA857CAA}"/>
              </a:ext>
            </a:extLst>
          </p:cNvPr>
          <p:cNvSpPr txBox="1"/>
          <p:nvPr/>
        </p:nvSpPr>
        <p:spPr>
          <a:xfrm>
            <a:off x="704108" y="1921719"/>
            <a:ext cx="8299450" cy="1776730"/>
          </a:xfrm>
          <a:prstGeom prst="rect">
            <a:avLst/>
          </a:prstGeom>
        </p:spPr>
        <p:txBody>
          <a:bodyPr vert="horz" wrap="square" lIns="0" tIns="0" rIns="0" bIns="0" rtlCol="0">
            <a:noAutofit/>
          </a:bodyPr>
          <a:lstStyle/>
          <a:p>
            <a:pPr>
              <a:lnSpc>
                <a:spcPts val="700"/>
              </a:lnSpc>
              <a:spcBef>
                <a:spcPts val="49"/>
              </a:spcBef>
            </a:pPr>
            <a:endParaRPr sz="700" dirty="0"/>
          </a:p>
          <a:p>
            <a:pPr marL="253365" marR="7301865" indent="-241300">
              <a:lnSpc>
                <a:spcPct val="100000"/>
              </a:lnSpc>
            </a:pPr>
            <a:r>
              <a:rPr sz="1800" b="1" spc="-10" dirty="0">
                <a:solidFill>
                  <a:srgbClr val="4F81BC"/>
                </a:solidFill>
                <a:latin typeface="Calibri"/>
                <a:cs typeface="Calibri"/>
              </a:rPr>
              <a:t>P</a:t>
            </a:r>
            <a:r>
              <a:rPr sz="1800" b="1" spc="-5" dirty="0">
                <a:solidFill>
                  <a:srgbClr val="4F81BC"/>
                </a:solidFill>
                <a:latin typeface="Calibri"/>
                <a:cs typeface="Calibri"/>
              </a:rPr>
              <a:t>u</a:t>
            </a:r>
            <a:r>
              <a:rPr sz="1800" b="1" spc="-30" dirty="0">
                <a:solidFill>
                  <a:srgbClr val="4F81BC"/>
                </a:solidFill>
                <a:latin typeface="Calibri"/>
                <a:cs typeface="Calibri"/>
              </a:rPr>
              <a:t>r</a:t>
            </a:r>
            <a:r>
              <a:rPr sz="1800" b="1" spc="0" dirty="0">
                <a:solidFill>
                  <a:srgbClr val="4F81BC"/>
                </a:solidFill>
                <a:latin typeface="Calibri"/>
                <a:cs typeface="Calibri"/>
              </a:rPr>
              <a:t>c</a:t>
            </a:r>
            <a:r>
              <a:rPr sz="1800" b="1" spc="5" dirty="0">
                <a:solidFill>
                  <a:srgbClr val="4F81BC"/>
                </a:solidFill>
                <a:latin typeface="Calibri"/>
                <a:cs typeface="Calibri"/>
              </a:rPr>
              <a:t>h</a:t>
            </a:r>
            <a:r>
              <a:rPr sz="1800" b="1" spc="-10" dirty="0">
                <a:solidFill>
                  <a:srgbClr val="4F81BC"/>
                </a:solidFill>
                <a:latin typeface="Calibri"/>
                <a:cs typeface="Calibri"/>
              </a:rPr>
              <a:t>ased Co</a:t>
            </a:r>
            <a:r>
              <a:rPr sz="1800" b="1" spc="-35" dirty="0">
                <a:solidFill>
                  <a:srgbClr val="4F81BC"/>
                </a:solidFill>
                <a:latin typeface="Calibri"/>
                <a:cs typeface="Calibri"/>
              </a:rPr>
              <a:t>s</a:t>
            </a:r>
            <a:r>
              <a:rPr sz="1800" b="1" spc="-10" dirty="0">
                <a:solidFill>
                  <a:srgbClr val="4F81BC"/>
                </a:solidFill>
                <a:latin typeface="Calibri"/>
                <a:cs typeface="Calibri"/>
              </a:rPr>
              <a:t>ts</a:t>
            </a:r>
            <a:endParaRPr sz="1800" dirty="0">
              <a:latin typeface="Calibri"/>
              <a:cs typeface="Calibri"/>
            </a:endParaRPr>
          </a:p>
        </p:txBody>
      </p:sp>
      <p:sp>
        <p:nvSpPr>
          <p:cNvPr id="13" name="object 12">
            <a:extLst>
              <a:ext uri="{FF2B5EF4-FFF2-40B4-BE49-F238E27FC236}">
                <a16:creationId xmlns:a16="http://schemas.microsoft.com/office/drawing/2014/main" id="{81D0593A-6354-9800-0FDB-0679A771F1CC}"/>
              </a:ext>
            </a:extLst>
          </p:cNvPr>
          <p:cNvSpPr txBox="1"/>
          <p:nvPr/>
        </p:nvSpPr>
        <p:spPr>
          <a:xfrm>
            <a:off x="3662893" y="1446895"/>
            <a:ext cx="1992494" cy="317689"/>
          </a:xfrm>
          <a:prstGeom prst="rect">
            <a:avLst/>
          </a:prstGeom>
        </p:spPr>
        <p:txBody>
          <a:bodyPr vert="horz" wrap="square" lIns="0" tIns="0" rIns="0" bIns="0" rtlCol="0">
            <a:noAutofit/>
          </a:bodyPr>
          <a:lstStyle/>
          <a:p>
            <a:pPr marL="12700">
              <a:lnSpc>
                <a:spcPct val="100000"/>
              </a:lnSpc>
            </a:pPr>
            <a:r>
              <a:rPr sz="1600" b="1" dirty="0">
                <a:latin typeface="Calibri"/>
                <a:cs typeface="Calibri"/>
              </a:rPr>
              <a:t>Mana</a:t>
            </a:r>
            <a:r>
              <a:rPr sz="1600" b="1" spc="-15" dirty="0">
                <a:latin typeface="Calibri"/>
                <a:cs typeface="Calibri"/>
              </a:rPr>
              <a:t>g</a:t>
            </a:r>
            <a:r>
              <a:rPr sz="1600" b="1" spc="0" dirty="0">
                <a:latin typeface="Calibri"/>
                <a:cs typeface="Calibri"/>
              </a:rPr>
              <a:t>eme</a:t>
            </a:r>
            <a:r>
              <a:rPr sz="1600" b="1" spc="-25" dirty="0">
                <a:latin typeface="Calibri"/>
                <a:cs typeface="Calibri"/>
              </a:rPr>
              <a:t>n</a:t>
            </a:r>
            <a:r>
              <a:rPr sz="1600" b="1" spc="0" dirty="0">
                <a:latin typeface="Calibri"/>
                <a:cs typeface="Calibri"/>
              </a:rPr>
              <a:t>t</a:t>
            </a:r>
            <a:r>
              <a:rPr sz="1600" b="1" spc="-40" dirty="0">
                <a:latin typeface="Calibri"/>
                <a:cs typeface="Calibri"/>
              </a:rPr>
              <a:t> </a:t>
            </a:r>
            <a:r>
              <a:rPr sz="1600" b="1" spc="-50" dirty="0">
                <a:latin typeface="Calibri"/>
                <a:cs typeface="Calibri"/>
              </a:rPr>
              <a:t>A</a:t>
            </a:r>
            <a:r>
              <a:rPr sz="1600" b="1" spc="-10" dirty="0">
                <a:latin typeface="Calibri"/>
                <a:cs typeface="Calibri"/>
              </a:rPr>
              <a:t>tt</a:t>
            </a:r>
            <a:r>
              <a:rPr sz="1600" b="1" spc="0" dirty="0">
                <a:latin typeface="Calibri"/>
                <a:cs typeface="Calibri"/>
              </a:rPr>
              <a:t>e</a:t>
            </a:r>
            <a:r>
              <a:rPr sz="1600" b="1" spc="-10" dirty="0">
                <a:latin typeface="Calibri"/>
                <a:cs typeface="Calibri"/>
              </a:rPr>
              <a:t>n</a:t>
            </a:r>
            <a:r>
              <a:rPr sz="1600" b="1" spc="0" dirty="0">
                <a:latin typeface="Calibri"/>
                <a:cs typeface="Calibri"/>
              </a:rPr>
              <a:t>ti</a:t>
            </a:r>
            <a:r>
              <a:rPr sz="1600" b="1" spc="-10" dirty="0">
                <a:latin typeface="Calibri"/>
                <a:cs typeface="Calibri"/>
              </a:rPr>
              <a:t>o</a:t>
            </a:r>
            <a:r>
              <a:rPr sz="1600" b="1" spc="0" dirty="0">
                <a:latin typeface="Calibri"/>
                <a:cs typeface="Calibri"/>
              </a:rPr>
              <a:t>n</a:t>
            </a:r>
            <a:endParaRPr sz="1600" dirty="0">
              <a:latin typeface="Calibri"/>
              <a:cs typeface="Calibri"/>
            </a:endParaRPr>
          </a:p>
        </p:txBody>
      </p:sp>
      <p:sp>
        <p:nvSpPr>
          <p:cNvPr id="14" name="object 13">
            <a:extLst>
              <a:ext uri="{FF2B5EF4-FFF2-40B4-BE49-F238E27FC236}">
                <a16:creationId xmlns:a16="http://schemas.microsoft.com/office/drawing/2014/main" id="{4927F8A7-2D6A-DBD3-B6E2-F3D7B8BBD00E}"/>
              </a:ext>
            </a:extLst>
          </p:cNvPr>
          <p:cNvSpPr txBox="1"/>
          <p:nvPr/>
        </p:nvSpPr>
        <p:spPr>
          <a:xfrm>
            <a:off x="8188258" y="1465162"/>
            <a:ext cx="2593975" cy="457200"/>
          </a:xfrm>
          <a:prstGeom prst="rect">
            <a:avLst/>
          </a:prstGeom>
        </p:spPr>
        <p:txBody>
          <a:bodyPr vert="horz" wrap="square" lIns="0" tIns="0" rIns="0" bIns="0" rtlCol="0">
            <a:noAutofit/>
          </a:bodyPr>
          <a:lstStyle/>
          <a:p>
            <a:pPr marL="12700">
              <a:lnSpc>
                <a:spcPct val="100000"/>
              </a:lnSpc>
            </a:pPr>
            <a:r>
              <a:rPr sz="2800" b="1" spc="-15" dirty="0">
                <a:latin typeface="Calibri"/>
                <a:cs typeface="Calibri"/>
              </a:rPr>
              <a:t>Th</a:t>
            </a:r>
            <a:r>
              <a:rPr sz="2800" b="1" spc="-50" dirty="0">
                <a:latin typeface="Calibri"/>
                <a:cs typeface="Calibri"/>
              </a:rPr>
              <a:t>r</a:t>
            </a:r>
            <a:r>
              <a:rPr sz="2800" b="1" spc="-15" dirty="0">
                <a:latin typeface="Calibri"/>
                <a:cs typeface="Calibri"/>
              </a:rPr>
              <a:t>esho</a:t>
            </a:r>
            <a:r>
              <a:rPr sz="2800" b="1" spc="-20" dirty="0">
                <a:latin typeface="Calibri"/>
                <a:cs typeface="Calibri"/>
              </a:rPr>
              <a:t>l</a:t>
            </a:r>
            <a:r>
              <a:rPr sz="2800" b="1" spc="-15" dirty="0">
                <a:latin typeface="Calibri"/>
                <a:cs typeface="Calibri"/>
              </a:rPr>
              <a:t>d</a:t>
            </a:r>
            <a:r>
              <a:rPr sz="2800" b="1" spc="25" dirty="0">
                <a:latin typeface="Calibri"/>
                <a:cs typeface="Calibri"/>
              </a:rPr>
              <a:t> </a:t>
            </a:r>
            <a:r>
              <a:rPr sz="2800" b="1" spc="-15" dirty="0">
                <a:latin typeface="Calibri"/>
                <a:cs typeface="Calibri"/>
              </a:rPr>
              <a:t>of</a:t>
            </a:r>
            <a:r>
              <a:rPr sz="2800" b="1" spc="-5" dirty="0">
                <a:latin typeface="Calibri"/>
                <a:cs typeface="Calibri"/>
              </a:rPr>
              <a:t> </a:t>
            </a:r>
            <a:r>
              <a:rPr sz="2800" b="1" spc="-75" dirty="0">
                <a:latin typeface="Calibri"/>
                <a:cs typeface="Calibri"/>
              </a:rPr>
              <a:t>P</a:t>
            </a:r>
            <a:r>
              <a:rPr sz="2800" b="1" spc="-15" dirty="0">
                <a:latin typeface="Calibri"/>
                <a:cs typeface="Calibri"/>
              </a:rPr>
              <a:t>ain</a:t>
            </a:r>
            <a:endParaRPr sz="2800" dirty="0">
              <a:latin typeface="Calibri"/>
              <a:cs typeface="Calibri"/>
            </a:endParaRPr>
          </a:p>
        </p:txBody>
      </p:sp>
      <p:grpSp>
        <p:nvGrpSpPr>
          <p:cNvPr id="15" name="Group 14">
            <a:extLst>
              <a:ext uri="{FF2B5EF4-FFF2-40B4-BE49-F238E27FC236}">
                <a16:creationId xmlns:a16="http://schemas.microsoft.com/office/drawing/2014/main" id="{B8DFC100-AED6-E65A-F5FB-2EC074E3CA1A}"/>
              </a:ext>
            </a:extLst>
          </p:cNvPr>
          <p:cNvGrpSpPr/>
          <p:nvPr/>
        </p:nvGrpSpPr>
        <p:grpSpPr>
          <a:xfrm>
            <a:off x="9606966" y="5013560"/>
            <a:ext cx="2167890" cy="369328"/>
            <a:chOff x="6995815" y="4684465"/>
            <a:chExt cx="2167890" cy="369328"/>
          </a:xfrm>
        </p:grpSpPr>
        <p:sp>
          <p:nvSpPr>
            <p:cNvPr id="16" name="object 17">
              <a:extLst>
                <a:ext uri="{FF2B5EF4-FFF2-40B4-BE49-F238E27FC236}">
                  <a16:creationId xmlns:a16="http://schemas.microsoft.com/office/drawing/2014/main" id="{D90E098E-5682-CF15-BC76-152E63EF1446}"/>
                </a:ext>
              </a:extLst>
            </p:cNvPr>
            <p:cNvSpPr txBox="1"/>
            <p:nvPr/>
          </p:nvSpPr>
          <p:spPr>
            <a:xfrm>
              <a:off x="7088399" y="4716101"/>
              <a:ext cx="1921510" cy="298450"/>
            </a:xfrm>
            <a:prstGeom prst="rect">
              <a:avLst/>
            </a:prstGeom>
          </p:spPr>
          <p:txBody>
            <a:bodyPr vert="horz" wrap="square" lIns="0" tIns="0" rIns="0" bIns="0" rtlCol="0">
              <a:noAutofit/>
            </a:bodyPr>
            <a:lstStyle/>
            <a:p>
              <a:pPr marL="12700">
                <a:lnSpc>
                  <a:spcPct val="100000"/>
                </a:lnSpc>
              </a:pPr>
              <a:r>
                <a:rPr sz="1800" b="1" spc="-10" dirty="0">
                  <a:latin typeface="Calibri"/>
                  <a:cs typeface="Calibri"/>
                </a:rPr>
                <a:t>S</a:t>
              </a:r>
              <a:r>
                <a:rPr sz="1800" b="1" spc="0" dirty="0">
                  <a:latin typeface="Calibri"/>
                  <a:cs typeface="Calibri"/>
                </a:rPr>
                <a:t>u</a:t>
              </a:r>
              <a:r>
                <a:rPr sz="1800" b="1" spc="-5" dirty="0">
                  <a:latin typeface="Calibri"/>
                  <a:cs typeface="Calibri"/>
                </a:rPr>
                <a:t>pp</a:t>
              </a:r>
              <a:r>
                <a:rPr sz="1800" b="1" spc="-10" dirty="0">
                  <a:latin typeface="Calibri"/>
                  <a:cs typeface="Calibri"/>
                </a:rPr>
                <a:t>ly</a:t>
              </a:r>
              <a:r>
                <a:rPr sz="1800" b="1" spc="-35" dirty="0">
                  <a:latin typeface="Calibri"/>
                  <a:cs typeface="Calibri"/>
                </a:rPr>
                <a:t> </a:t>
              </a:r>
              <a:r>
                <a:rPr sz="1800" b="1" spc="-10" dirty="0">
                  <a:latin typeface="Calibri"/>
                  <a:cs typeface="Calibri"/>
                </a:rPr>
                <a:t>Chain</a:t>
              </a:r>
              <a:r>
                <a:rPr sz="1800" b="1" spc="-15" dirty="0">
                  <a:latin typeface="Calibri"/>
                  <a:cs typeface="Calibri"/>
                </a:rPr>
                <a:t> </a:t>
              </a:r>
              <a:r>
                <a:rPr sz="1800" b="1" spc="-20" dirty="0">
                  <a:latin typeface="Calibri"/>
                  <a:cs typeface="Calibri"/>
                </a:rPr>
                <a:t>M</a:t>
              </a:r>
              <a:r>
                <a:rPr sz="1800" b="1" spc="-5" dirty="0">
                  <a:latin typeface="Calibri"/>
                  <a:cs typeface="Calibri"/>
                </a:rPr>
                <a:t>od</a:t>
              </a:r>
              <a:r>
                <a:rPr sz="1800" b="1" spc="5" dirty="0">
                  <a:latin typeface="Calibri"/>
                  <a:cs typeface="Calibri"/>
                </a:rPr>
                <a:t>e</a:t>
              </a:r>
              <a:r>
                <a:rPr sz="1800" b="1" spc="-5" dirty="0">
                  <a:latin typeface="Calibri"/>
                  <a:cs typeface="Calibri"/>
                </a:rPr>
                <a:t>l</a:t>
              </a:r>
              <a:endParaRPr sz="1800">
                <a:latin typeface="Calibri"/>
                <a:cs typeface="Calibri"/>
              </a:endParaRPr>
            </a:p>
          </p:txBody>
        </p:sp>
        <p:sp>
          <p:nvSpPr>
            <p:cNvPr id="17" name="object 19">
              <a:extLst>
                <a:ext uri="{FF2B5EF4-FFF2-40B4-BE49-F238E27FC236}">
                  <a16:creationId xmlns:a16="http://schemas.microsoft.com/office/drawing/2014/main" id="{48F67192-8FD2-9D2F-BFDF-13ED6686740F}"/>
                </a:ext>
              </a:extLst>
            </p:cNvPr>
            <p:cNvSpPr/>
            <p:nvPr/>
          </p:nvSpPr>
          <p:spPr>
            <a:xfrm>
              <a:off x="6995815" y="4684465"/>
              <a:ext cx="2167890" cy="369328"/>
            </a:xfrm>
            <a:custGeom>
              <a:avLst/>
              <a:gdLst/>
              <a:ahLst/>
              <a:cxnLst/>
              <a:rect l="l" t="t" r="r" b="b"/>
              <a:pathLst>
                <a:path w="2167890" h="369328">
                  <a:moveTo>
                    <a:pt x="0" y="369328"/>
                  </a:moveTo>
                  <a:lnTo>
                    <a:pt x="2167890" y="369328"/>
                  </a:lnTo>
                  <a:lnTo>
                    <a:pt x="2167890" y="0"/>
                  </a:lnTo>
                  <a:lnTo>
                    <a:pt x="0" y="0"/>
                  </a:lnTo>
                  <a:lnTo>
                    <a:pt x="0" y="369328"/>
                  </a:lnTo>
                  <a:close/>
                </a:path>
              </a:pathLst>
            </a:custGeom>
            <a:ln w="25400">
              <a:solidFill>
                <a:srgbClr val="385D89"/>
              </a:solidFill>
            </a:ln>
          </p:spPr>
          <p:txBody>
            <a:bodyPr wrap="square" lIns="0" tIns="0" rIns="0" bIns="0" rtlCol="0">
              <a:noAutofit/>
            </a:bodyPr>
            <a:lstStyle/>
            <a:p>
              <a:endParaRPr/>
            </a:p>
          </p:txBody>
        </p:sp>
      </p:grpSp>
      <p:sp>
        <p:nvSpPr>
          <p:cNvPr id="18" name="object 5">
            <a:extLst>
              <a:ext uri="{FF2B5EF4-FFF2-40B4-BE49-F238E27FC236}">
                <a16:creationId xmlns:a16="http://schemas.microsoft.com/office/drawing/2014/main" id="{A3AA2446-8132-6118-15A8-3F4852C6C0B3}"/>
              </a:ext>
            </a:extLst>
          </p:cNvPr>
          <p:cNvSpPr txBox="1"/>
          <p:nvPr/>
        </p:nvSpPr>
        <p:spPr>
          <a:xfrm>
            <a:off x="4853833" y="2986186"/>
            <a:ext cx="1503045" cy="647700"/>
          </a:xfrm>
          <a:prstGeom prst="rect">
            <a:avLst/>
          </a:prstGeom>
        </p:spPr>
        <p:txBody>
          <a:bodyPr vert="horz" wrap="square" lIns="0" tIns="0" rIns="0" bIns="0" rtlCol="0">
            <a:noAutofit/>
          </a:bodyPr>
          <a:lstStyle/>
          <a:p>
            <a:pPr marL="12700">
              <a:lnSpc>
                <a:spcPct val="100000"/>
              </a:lnSpc>
            </a:pPr>
            <a:r>
              <a:rPr sz="4000" b="1" spc="-229" dirty="0">
                <a:latin typeface="Calibri"/>
                <a:cs typeface="Calibri"/>
              </a:rPr>
              <a:t>W</a:t>
            </a:r>
            <a:r>
              <a:rPr sz="4000" b="1" spc="-25" dirty="0">
                <a:latin typeface="Calibri"/>
                <a:cs typeface="Calibri"/>
              </a:rPr>
              <a:t>A</a:t>
            </a:r>
            <a:r>
              <a:rPr sz="4000" b="1" spc="-60" dirty="0">
                <a:latin typeface="Calibri"/>
                <a:cs typeface="Calibri"/>
              </a:rPr>
              <a:t>S</a:t>
            </a:r>
            <a:r>
              <a:rPr sz="4000" b="1" spc="-20" dirty="0">
                <a:latin typeface="Calibri"/>
                <a:cs typeface="Calibri"/>
              </a:rPr>
              <a:t>TE</a:t>
            </a:r>
            <a:endParaRPr sz="4000" dirty="0">
              <a:latin typeface="Calibri"/>
              <a:cs typeface="Calibri"/>
            </a:endParaRPr>
          </a:p>
        </p:txBody>
      </p:sp>
      <p:grpSp>
        <p:nvGrpSpPr>
          <p:cNvPr id="19" name="Group 18">
            <a:extLst>
              <a:ext uri="{FF2B5EF4-FFF2-40B4-BE49-F238E27FC236}">
                <a16:creationId xmlns:a16="http://schemas.microsoft.com/office/drawing/2014/main" id="{D3E66F6C-834C-4C4E-9D35-A61CD6011A4C}"/>
              </a:ext>
            </a:extLst>
          </p:cNvPr>
          <p:cNvGrpSpPr/>
          <p:nvPr/>
        </p:nvGrpSpPr>
        <p:grpSpPr>
          <a:xfrm>
            <a:off x="9601163" y="2088684"/>
            <a:ext cx="2167890" cy="369328"/>
            <a:chOff x="6995815" y="4684465"/>
            <a:chExt cx="2167890" cy="369328"/>
          </a:xfrm>
        </p:grpSpPr>
        <p:sp>
          <p:nvSpPr>
            <p:cNvPr id="20" name="object 17">
              <a:extLst>
                <a:ext uri="{FF2B5EF4-FFF2-40B4-BE49-F238E27FC236}">
                  <a16:creationId xmlns:a16="http://schemas.microsoft.com/office/drawing/2014/main" id="{4BE522C0-EB5D-9A61-FC3B-FFF9365462FB}"/>
                </a:ext>
              </a:extLst>
            </p:cNvPr>
            <p:cNvSpPr txBox="1"/>
            <p:nvPr/>
          </p:nvSpPr>
          <p:spPr>
            <a:xfrm>
              <a:off x="7088399" y="4716101"/>
              <a:ext cx="1921510" cy="298450"/>
            </a:xfrm>
            <a:prstGeom prst="rect">
              <a:avLst/>
            </a:prstGeom>
          </p:spPr>
          <p:txBody>
            <a:bodyPr vert="horz" wrap="square" lIns="0" tIns="0" rIns="0" bIns="0" rtlCol="0">
              <a:noAutofit/>
            </a:bodyPr>
            <a:lstStyle/>
            <a:p>
              <a:pPr marL="12700">
                <a:lnSpc>
                  <a:spcPct val="100000"/>
                </a:lnSpc>
              </a:pPr>
              <a:r>
                <a:rPr lang="en-AU" b="1" spc="-10" dirty="0">
                  <a:latin typeface="Calibri"/>
                  <a:cs typeface="Calibri"/>
                </a:rPr>
                <a:t>Procurement</a:t>
              </a:r>
              <a:r>
                <a:rPr sz="1800" b="1" spc="-15" dirty="0">
                  <a:latin typeface="Calibri"/>
                  <a:cs typeface="Calibri"/>
                </a:rPr>
                <a:t> </a:t>
              </a:r>
              <a:r>
                <a:rPr sz="1800" b="1" spc="-20" dirty="0">
                  <a:latin typeface="Calibri"/>
                  <a:cs typeface="Calibri"/>
                </a:rPr>
                <a:t>M</a:t>
              </a:r>
              <a:r>
                <a:rPr sz="1800" b="1" spc="-5" dirty="0">
                  <a:latin typeface="Calibri"/>
                  <a:cs typeface="Calibri"/>
                </a:rPr>
                <a:t>od</a:t>
              </a:r>
              <a:r>
                <a:rPr sz="1800" b="1" spc="5" dirty="0">
                  <a:latin typeface="Calibri"/>
                  <a:cs typeface="Calibri"/>
                </a:rPr>
                <a:t>e</a:t>
              </a:r>
              <a:r>
                <a:rPr sz="1800" b="1" spc="-5" dirty="0">
                  <a:latin typeface="Calibri"/>
                  <a:cs typeface="Calibri"/>
                </a:rPr>
                <a:t>l</a:t>
              </a:r>
              <a:endParaRPr sz="1800" dirty="0">
                <a:latin typeface="Calibri"/>
                <a:cs typeface="Calibri"/>
              </a:endParaRPr>
            </a:p>
          </p:txBody>
        </p:sp>
        <p:sp>
          <p:nvSpPr>
            <p:cNvPr id="21" name="object 19">
              <a:extLst>
                <a:ext uri="{FF2B5EF4-FFF2-40B4-BE49-F238E27FC236}">
                  <a16:creationId xmlns:a16="http://schemas.microsoft.com/office/drawing/2014/main" id="{8D674BAF-5813-BAEC-5514-CBEE3014CDE3}"/>
                </a:ext>
              </a:extLst>
            </p:cNvPr>
            <p:cNvSpPr/>
            <p:nvPr/>
          </p:nvSpPr>
          <p:spPr>
            <a:xfrm>
              <a:off x="6995815" y="4684465"/>
              <a:ext cx="2167890" cy="369328"/>
            </a:xfrm>
            <a:custGeom>
              <a:avLst/>
              <a:gdLst/>
              <a:ahLst/>
              <a:cxnLst/>
              <a:rect l="l" t="t" r="r" b="b"/>
              <a:pathLst>
                <a:path w="2167890" h="369328">
                  <a:moveTo>
                    <a:pt x="0" y="369328"/>
                  </a:moveTo>
                  <a:lnTo>
                    <a:pt x="2167890" y="369328"/>
                  </a:lnTo>
                  <a:lnTo>
                    <a:pt x="2167890" y="0"/>
                  </a:lnTo>
                  <a:lnTo>
                    <a:pt x="0" y="0"/>
                  </a:lnTo>
                  <a:lnTo>
                    <a:pt x="0" y="369328"/>
                  </a:lnTo>
                  <a:close/>
                </a:path>
              </a:pathLst>
            </a:custGeom>
            <a:ln w="25400">
              <a:solidFill>
                <a:srgbClr val="385D89"/>
              </a:solidFill>
            </a:ln>
          </p:spPr>
          <p:txBody>
            <a:bodyPr wrap="square" lIns="0" tIns="0" rIns="0" bIns="0" rtlCol="0">
              <a:noAutofit/>
            </a:bodyPr>
            <a:lstStyle/>
            <a:p>
              <a:endParaRPr/>
            </a:p>
          </p:txBody>
        </p:sp>
      </p:grpSp>
      <p:sp>
        <p:nvSpPr>
          <p:cNvPr id="22" name="object 7">
            <a:extLst>
              <a:ext uri="{FF2B5EF4-FFF2-40B4-BE49-F238E27FC236}">
                <a16:creationId xmlns:a16="http://schemas.microsoft.com/office/drawing/2014/main" id="{C000DB5B-C0E5-70F8-374F-1BFC7C997D72}"/>
              </a:ext>
            </a:extLst>
          </p:cNvPr>
          <p:cNvSpPr txBox="1"/>
          <p:nvPr/>
        </p:nvSpPr>
        <p:spPr>
          <a:xfrm>
            <a:off x="9972124" y="3601449"/>
            <a:ext cx="495934" cy="298450"/>
          </a:xfrm>
          <a:prstGeom prst="rect">
            <a:avLst/>
          </a:prstGeom>
        </p:spPr>
        <p:txBody>
          <a:bodyPr vert="horz" wrap="square" lIns="0" tIns="0" rIns="0" bIns="0" rtlCol="0">
            <a:noAutofit/>
          </a:bodyPr>
          <a:lstStyle/>
          <a:p>
            <a:pPr marL="12700">
              <a:lnSpc>
                <a:spcPct val="100000"/>
              </a:lnSpc>
            </a:pPr>
            <a:r>
              <a:rPr sz="1800" b="1" dirty="0">
                <a:solidFill>
                  <a:srgbClr val="4F81BC"/>
                </a:solidFill>
                <a:latin typeface="Calibri"/>
                <a:cs typeface="Calibri"/>
              </a:rPr>
              <a:t>Time</a:t>
            </a:r>
            <a:endParaRPr sz="1800" dirty="0">
              <a:latin typeface="Calibri"/>
              <a:cs typeface="Calibri"/>
            </a:endParaRPr>
          </a:p>
        </p:txBody>
      </p:sp>
    </p:spTree>
    <p:extLst>
      <p:ext uri="{BB962C8B-B14F-4D97-AF65-F5344CB8AC3E}">
        <p14:creationId xmlns:p14="http://schemas.microsoft.com/office/powerpoint/2010/main" val="3031707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new Investor Presentation Master.potx" id="{CFFE72D3-0783-4763-B0B7-22758DE45E30}" vid="{404FFA5C-987C-4DAF-B6E1-6EF65014B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Draft new Investor Presentation Master</Template>
  <TotalTime>0</TotalTime>
  <Words>2959</Words>
  <Application>Microsoft Office PowerPoint</Application>
  <PresentationFormat>Widescreen</PresentationFormat>
  <Paragraphs>251</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Cambria</vt:lpstr>
      <vt:lpstr>Google Sans Text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2022-08-08T17:36:00Z</dcterms:created>
  <dcterms:modified xsi:type="dcterms:W3CDTF">2025-10-07T13:23:34Z</dcterms:modified>
</cp:coreProperties>
</file>