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79" r:id="rId2"/>
    <p:sldId id="280" r:id="rId3"/>
    <p:sldId id="282" r:id="rId4"/>
    <p:sldId id="283" r:id="rId5"/>
    <p:sldId id="284" r:id="rId6"/>
    <p:sldId id="285" r:id="rId7"/>
    <p:sldId id="290" r:id="rId8"/>
    <p:sldId id="286" r:id="rId9"/>
    <p:sldId id="287" r:id="rId10"/>
    <p:sldId id="288" r:id="rId11"/>
    <p:sldId id="289" r:id="rId12"/>
    <p:sldId id="29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536" autoAdjust="0"/>
  </p:normalViewPr>
  <p:slideViewPr>
    <p:cSldViewPr snapToGrid="0">
      <p:cViewPr varScale="1">
        <p:scale>
          <a:sx n="45" d="100"/>
          <a:sy n="45" d="100"/>
        </p:scale>
        <p:origin x="2131" y="25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0753E-EC17-4DD7-A1B6-D762CD8AC001}"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F0DF6-BE1A-420B-8575-26A9437903A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“Good afternoon, ladies and gentlemen. It’s an honour to speak on a topic that sits at the heart of PNG’s energy future. Exploration is not just a technical process—it’s a strategic choice. It’s about how we position our country, attract investment, and unlock long-term value for our people. Today, I’ll walk us through PNG’s current exploration footprint, the challenges we’ve faced, and the opportunities that lie ahead. The question is not whether exploration has a future—but how we shape that future together.”</a:t>
            </a:r>
            <a:endParaRPr lang="en-US" dirty="0"/>
          </a:p>
        </p:txBody>
      </p:sp>
      <p:sp>
        <p:nvSpPr>
          <p:cNvPr id="4" name="Slide Number Placeholder 3"/>
          <p:cNvSpPr>
            <a:spLocks noGrp="1"/>
          </p:cNvSpPr>
          <p:nvPr>
            <p:ph type="sldNum" sz="quarter" idx="5"/>
          </p:nvPr>
        </p:nvSpPr>
        <p:spPr/>
        <p:txBody>
          <a:bodyPr/>
          <a:lstStyle/>
          <a:p>
            <a:fld id="{8B2F0DF6-BE1A-420B-8575-26A9437903A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2F0DF6-BE1A-420B-8575-26A9437903A2}"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2F0DF6-BE1A-420B-8575-26A9437903A2}"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2F0DF6-BE1A-420B-8575-26A9437903A2}" type="slidenum">
              <a:rPr lang="en-US" smtClean="0"/>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F0DF6-BE1A-420B-8575-26A9437903A2}"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F0DF6-BE1A-420B-8575-26A9437903A2}"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F0DF6-BE1A-420B-8575-26A9437903A2}"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2F0DF6-BE1A-420B-8575-26A9437903A2}"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F0DF6-BE1A-420B-8575-26A9437903A2}"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2F0DF6-BE1A-420B-8575-26A9437903A2}"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F0DF6-BE1A-420B-8575-26A9437903A2}"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F0DF6-BE1A-420B-8575-26A9437903A2}"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4B34B9-69FB-45DC-B451-667CEA0129F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4B34B9-69FB-45DC-B451-667CEA0129F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4B34B9-69FB-45DC-B451-667CEA0129F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4B34B9-69FB-45DC-B451-667CEA0129F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4B34B9-69FB-45DC-B451-667CEA0129F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4B34B9-69FB-45DC-B451-667CEA0129FA}"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6025B-2FBC-46EB-AA2C-A4F18D676603}" type="slidenum">
              <a:rPr lang="en-US" smtClean="0"/>
              <a:t>‹#›</a:t>
            </a:fld>
            <a:endParaRPr lang="en-US"/>
          </a:p>
        </p:txBody>
      </p:sp>
      <p:sp>
        <p:nvSpPr>
          <p:cNvPr id="8" name="Content Placeholder 7"/>
          <p:cNvSpPr>
            <a:spLocks noGrp="1"/>
          </p:cNvSpPr>
          <p:nvPr>
            <p:ph sz="quarter" idx="13"/>
          </p:nvPr>
        </p:nvSpPr>
        <p:spPr>
          <a:xfrm>
            <a:off x="5638800" y="29718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4B34B9-69FB-45DC-B451-667CEA0129FA}"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4B34B9-69FB-45DC-B451-667CEA0129FA}"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B34B9-69FB-45DC-B451-667CEA0129FA}"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4B34B9-69FB-45DC-B451-667CEA0129FA}"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4B34B9-69FB-45DC-B451-667CEA0129FA}"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6025B-2FBC-46EB-AA2C-A4F18D676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4B34B9-69FB-45DC-B451-667CEA0129FA}" type="datetimeFigureOut">
              <a:rPr lang="en-US" smtClean="0"/>
              <a:t>10/7/2025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36025B-2FBC-46EB-AA2C-A4F18D676603}" type="slidenum">
              <a:rPr lang="en-US" smtClean="0"/>
              <a:t>‹#›</a:t>
            </a:fld>
            <a:endParaRPr lang="en-US"/>
          </a:p>
        </p:txBody>
      </p:sp>
      <p:pic>
        <p:nvPicPr>
          <p:cNvPr id="9" name="Picture 8" descr="A red circle with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19509" y="93662"/>
            <a:ext cx="1600200" cy="1333500"/>
          </a:xfrm>
          <a:prstGeom prst="rect">
            <a:avLst/>
          </a:prstGeom>
        </p:spPr>
      </p:pic>
      <p:pic>
        <p:nvPicPr>
          <p:cNvPr id="12" name="Picture 11" descr="A cartoon of a pipe&#10;&#10;AI-generated content may be incorrect."/>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36525"/>
            <a:ext cx="1428750" cy="12477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p:cNvSpPr>
            <a:spLocks noGrp="1" noRot="1" noChangeAspect="1" noMove="1" noResize="1" noEditPoints="1" noAdjustHandles="1" noChangeArrowheads="1" noChangeShapeType="1" noTextEdit="1"/>
          </p:cNvSpPr>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199" y="978408"/>
            <a:ext cx="4056530" cy="1106424"/>
          </a:xfrm>
        </p:spPr>
        <p:txBody>
          <a:bodyPr vert="horz" lIns="91440" tIns="45720" rIns="91440" bIns="45720" rtlCol="0" anchor="ctr">
            <a:normAutofit/>
          </a:bodyPr>
          <a:lstStyle/>
          <a:p>
            <a:r>
              <a:rPr lang="en-US" sz="2800" b="1" dirty="0"/>
              <a:t>2025 PNG PETROLEUM &amp; ENERGY  CONFERENCE</a:t>
            </a:r>
          </a:p>
        </p:txBody>
      </p:sp>
      <p:sp>
        <p:nvSpPr>
          <p:cNvPr id="63" name="Rectangle 62"/>
          <p:cNvSpPr>
            <a:spLocks noGrp="1" noRot="1" noChangeAspect="1" noMove="1" noResize="1" noEditPoints="1" noAdjustHandles="1" noChangeArrowheads="1" noChangeShapeType="1" noTextEdit="1"/>
          </p:cNvSpPr>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p:cNvSpPr>
            <a:spLocks noGrp="1" noRot="1" noChangeAspect="1" noMove="1" noResize="1" noEditPoints="1" noAdjustHandles="1" noChangeArrowheads="1" noChangeShapeType="1" noTextEdit="1"/>
          </p:cNvSpPr>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type="body" sz="half" idx="2"/>
          </p:nvPr>
        </p:nvSpPr>
        <p:spPr>
          <a:xfrm>
            <a:off x="473583" y="2564892"/>
            <a:ext cx="6048624" cy="3429000"/>
          </a:xfrm>
        </p:spPr>
        <p:txBody>
          <a:bodyPr>
            <a:normAutofit/>
          </a:bodyPr>
          <a:lstStyle/>
          <a:p>
            <a:pPr>
              <a:lnSpc>
                <a:spcPct val="115000"/>
              </a:lnSpc>
              <a:spcAft>
                <a:spcPts val="800"/>
              </a:spcAft>
              <a:buNone/>
            </a:pPr>
            <a:r>
              <a:rPr lang="en-US" sz="2000" b="1" kern="100" dirty="0">
                <a:effectLst/>
                <a:latin typeface="Aptos" panose="020B0004020202020204" pitchFamily="34" charset="0"/>
                <a:ea typeface="DengXian" panose="02010600030101010101" pitchFamily="2" charset="-122"/>
                <a:cs typeface="Times New Roman" panose="02020603050405020304" pitchFamily="18" charset="0"/>
              </a:rPr>
              <a:t>8 &amp; 9 OCTOBER 2025</a:t>
            </a:r>
          </a:p>
          <a:p>
            <a:pPr>
              <a:lnSpc>
                <a:spcPct val="100000"/>
              </a:lnSpc>
              <a:spcBef>
                <a:spcPts val="0"/>
              </a:spcBef>
              <a:spcAft>
                <a:spcPts val="600"/>
              </a:spcAft>
              <a:buNone/>
            </a:pPr>
            <a:br>
              <a:rPr lang="en-US" sz="2000" kern="100" dirty="0">
                <a:effectLst/>
                <a:latin typeface="Aptos" panose="020B0004020202020204" pitchFamily="34" charset="0"/>
                <a:ea typeface="DengXian" panose="02010600030101010101" pitchFamily="2" charset="-122"/>
                <a:cs typeface="Times New Roman" panose="02020603050405020304" pitchFamily="18" charset="0"/>
              </a:rPr>
            </a:br>
            <a:r>
              <a:rPr lang="en-US" sz="2400" b="1" kern="100" dirty="0">
                <a:solidFill>
                  <a:srgbClr val="002060"/>
                </a:solidFill>
                <a:effectLst/>
                <a:latin typeface="Aptos" panose="020B0004020202020204" pitchFamily="34" charset="0"/>
                <a:ea typeface="DengXian" panose="02010600030101010101" pitchFamily="2" charset="-122"/>
                <a:cs typeface="Times New Roman" panose="02020603050405020304" pitchFamily="18" charset="0"/>
              </a:rPr>
              <a:t>Session 3: 	Explorations </a:t>
            </a:r>
          </a:p>
          <a:p>
            <a:pPr>
              <a:lnSpc>
                <a:spcPct val="100000"/>
              </a:lnSpc>
              <a:spcBef>
                <a:spcPts val="0"/>
              </a:spcBef>
              <a:spcAft>
                <a:spcPts val="600"/>
              </a:spcAft>
              <a:buNone/>
            </a:pPr>
            <a:r>
              <a:rPr lang="en-US" sz="2400" b="1" kern="100" dirty="0">
                <a:solidFill>
                  <a:srgbClr val="002060"/>
                </a:solidFill>
                <a:effectLst/>
                <a:latin typeface="Aptos" panose="020B0004020202020204" pitchFamily="34" charset="0"/>
                <a:ea typeface="DengXian" panose="02010600030101010101" pitchFamily="2" charset="-122"/>
                <a:cs typeface="Times New Roman" panose="02020603050405020304" pitchFamily="18" charset="0"/>
              </a:rPr>
              <a:t>Operations</a:t>
            </a:r>
            <a:r>
              <a:rPr lang="en-US" sz="2400" b="1" kern="100" dirty="0">
                <a:solidFill>
                  <a:srgbClr val="002060"/>
                </a:solidFill>
                <a:latin typeface="Aptos" panose="020B0004020202020204" pitchFamily="34" charset="0"/>
                <a:ea typeface="DengXian" panose="02010600030101010101" pitchFamily="2" charset="-122"/>
                <a:cs typeface="Times New Roman" panose="02020603050405020304" pitchFamily="18" charset="0"/>
              </a:rPr>
              <a:t>, </a:t>
            </a:r>
            <a:r>
              <a:rPr lang="en-US" sz="2400" b="1" kern="100" dirty="0">
                <a:solidFill>
                  <a:srgbClr val="002060"/>
                </a:solidFill>
                <a:effectLst/>
                <a:latin typeface="Aptos" panose="020B0004020202020204" pitchFamily="34" charset="0"/>
                <a:ea typeface="DengXian" panose="02010600030101010101" pitchFamily="2" charset="-122"/>
                <a:cs typeface="Times New Roman" panose="02020603050405020304" pitchFamily="18" charset="0"/>
              </a:rPr>
              <a:t>Is There a Future?</a:t>
            </a:r>
            <a:br>
              <a:rPr lang="en-US" sz="2400" kern="100" dirty="0">
                <a:solidFill>
                  <a:srgbClr val="002060"/>
                </a:solidFill>
                <a:effectLst/>
                <a:latin typeface="Aptos" panose="020B0004020202020204" pitchFamily="34" charset="0"/>
                <a:ea typeface="DengXian" panose="02010600030101010101" pitchFamily="2" charset="-122"/>
                <a:cs typeface="Times New Roman" panose="02020603050405020304" pitchFamily="18" charset="0"/>
              </a:rPr>
            </a:br>
            <a:endParaRPr lang="en-US" sz="2400" kern="100" dirty="0">
              <a:solidFill>
                <a:srgbClr val="002060"/>
              </a:solidFill>
              <a:effectLst/>
              <a:latin typeface="Aptos" panose="020B0004020202020204" pitchFamily="34" charset="0"/>
              <a:ea typeface="DengXian" panose="02010600030101010101" pitchFamily="2" charset="-122"/>
              <a:cs typeface="Times New Roman" panose="02020603050405020304" pitchFamily="18" charset="0"/>
            </a:endParaRPr>
          </a:p>
          <a:p>
            <a:pPr>
              <a:lnSpc>
                <a:spcPct val="100000"/>
              </a:lnSpc>
              <a:spcBef>
                <a:spcPts val="0"/>
              </a:spcBef>
              <a:spcAft>
                <a:spcPts val="600"/>
              </a:spcAft>
              <a:buNone/>
            </a:pPr>
            <a:br>
              <a:rPr lang="en-US" sz="2000" kern="100" dirty="0">
                <a:effectLst/>
                <a:latin typeface="Aptos" panose="020B0004020202020204" pitchFamily="34" charset="0"/>
                <a:ea typeface="DengXian" panose="02010600030101010101" pitchFamily="2" charset="-122"/>
                <a:cs typeface="Times New Roman" panose="02020603050405020304" pitchFamily="18" charset="0"/>
              </a:rPr>
            </a:br>
            <a:r>
              <a:rPr lang="en-US" sz="2000" i="1" kern="100" dirty="0">
                <a:effectLst/>
                <a:latin typeface="Aptos" panose="020B0004020202020204" pitchFamily="34" charset="0"/>
                <a:ea typeface="DengXian" panose="02010600030101010101" pitchFamily="2" charset="-122"/>
                <a:cs typeface="Times New Roman" panose="02020603050405020304" pitchFamily="18" charset="0"/>
              </a:rPr>
              <a:t>Presenter:	</a:t>
            </a:r>
            <a:r>
              <a:rPr lang="en-US" sz="2000" b="1" i="1" kern="100" dirty="0">
                <a:effectLst/>
                <a:latin typeface="Aptos" panose="020B0004020202020204" pitchFamily="34" charset="0"/>
                <a:ea typeface="DengXian" panose="02010600030101010101" pitchFamily="2" charset="-122"/>
                <a:cs typeface="Times New Roman" panose="02020603050405020304" pitchFamily="18" charset="0"/>
              </a:rPr>
              <a:t>David Manau</a:t>
            </a:r>
          </a:p>
          <a:p>
            <a:pPr>
              <a:lnSpc>
                <a:spcPct val="100000"/>
              </a:lnSpc>
              <a:spcBef>
                <a:spcPts val="0"/>
              </a:spcBef>
              <a:spcAft>
                <a:spcPts val="600"/>
              </a:spcAft>
              <a:buNone/>
            </a:pPr>
            <a:r>
              <a:rPr lang="en-US" sz="2000" i="1" kern="100" dirty="0">
                <a:latin typeface="Aptos" panose="020B0004020202020204" pitchFamily="34" charset="0"/>
                <a:ea typeface="DengXian" panose="02010600030101010101" pitchFamily="2" charset="-122"/>
                <a:cs typeface="Times New Roman" panose="02020603050405020304" pitchFamily="18" charset="0"/>
              </a:rPr>
              <a:t>	     Secretary &amp; A/Managing Director</a:t>
            </a:r>
          </a:p>
          <a:p>
            <a:pPr>
              <a:lnSpc>
                <a:spcPct val="115000"/>
              </a:lnSpc>
              <a:spcAft>
                <a:spcPts val="800"/>
              </a:spcAft>
              <a:buNone/>
            </a:pPr>
            <a:endParaRPr lang="en-US" sz="2000" kern="100" dirty="0">
              <a:effectLst/>
              <a:latin typeface="Aptos" panose="020B0004020202020204" pitchFamily="34" charset="0"/>
              <a:ea typeface="DengXian" panose="02010600030101010101" pitchFamily="2" charset="-122"/>
              <a:cs typeface="Times New Roman" panose="02020603050405020304" pitchFamily="18" charset="0"/>
            </a:endParaRPr>
          </a:p>
        </p:txBody>
      </p:sp>
      <p:pic>
        <p:nvPicPr>
          <p:cNvPr id="8" name="Graphic 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4061" y="376330"/>
            <a:ext cx="2101459" cy="1708502"/>
          </a:xfrm>
          <a:prstGeom prst="rect">
            <a:avLst/>
          </a:prstGeom>
        </p:spPr>
      </p:pic>
      <p:pic>
        <p:nvPicPr>
          <p:cNvPr id="6" name="Content Placeholder 5" descr="A logo with a bird and text&#10;&#10;AI-generated content may be incorrect."/>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41085" y="2935288"/>
            <a:ext cx="5670847" cy="3955417"/>
          </a:xfrm>
          <a:prstGeom prst="rect">
            <a:avLst/>
          </a:prstGeom>
          <a:noFill/>
        </p:spPr>
      </p:pic>
      <p:sp>
        <p:nvSpPr>
          <p:cNvPr id="7" name="TextBox 6"/>
          <p:cNvSpPr txBox="1"/>
          <p:nvPr/>
        </p:nvSpPr>
        <p:spPr>
          <a:xfrm>
            <a:off x="6248367" y="2139696"/>
            <a:ext cx="5256282" cy="830997"/>
          </a:xfrm>
          <a:prstGeom prst="rect">
            <a:avLst/>
          </a:prstGeom>
          <a:noFill/>
        </p:spPr>
        <p:txBody>
          <a:bodyPr wrap="square" rtlCol="0">
            <a:spAutoFit/>
          </a:bodyPr>
          <a:lstStyle/>
          <a:p>
            <a:pPr algn="ctr"/>
            <a:r>
              <a:rPr lang="en-US" sz="2400" b="1" dirty="0">
                <a:solidFill>
                  <a:srgbClr val="0070C0"/>
                </a:solidFill>
                <a:latin typeface="Amasis MT Pro Black" panose="02040A04050005020304" pitchFamily="18" charset="0"/>
              </a:rPr>
              <a:t>NATIONAL PETROLEUM AUTHORITY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298" y="381750"/>
            <a:ext cx="9014114" cy="1325563"/>
          </a:xfrm>
        </p:spPr>
        <p:txBody>
          <a:bodyPr anchor="ctr">
            <a:normAutofit/>
          </a:bodyPr>
          <a:lstStyle/>
          <a:p>
            <a:r>
              <a:rPr lang="en-US" b="1" dirty="0">
                <a:solidFill>
                  <a:srgbClr val="002060"/>
                </a:solidFill>
              </a:rPr>
              <a:t>Leveraging Infrastructure &amp; Brownfield Strategy</a:t>
            </a:r>
          </a:p>
        </p:txBody>
      </p:sp>
      <p:sp>
        <p:nvSpPr>
          <p:cNvPr id="4" name="Content Placeholder 3"/>
          <p:cNvSpPr>
            <a:spLocks noGrp="1"/>
          </p:cNvSpPr>
          <p:nvPr>
            <p:ph idx="1"/>
          </p:nvPr>
        </p:nvSpPr>
        <p:spPr>
          <a:xfrm>
            <a:off x="332509" y="1825624"/>
            <a:ext cx="5668241" cy="4650625"/>
          </a:xfrm>
        </p:spPr>
        <p:txBody>
          <a:bodyPr>
            <a:normAutofit/>
          </a:bodyPr>
          <a:lstStyle/>
          <a:p>
            <a:pPr lvl="0"/>
            <a:r>
              <a:rPr lang="en-US" sz="2400" dirty="0"/>
              <a:t>Near-field exploration near existing pipelines and LNG plants reduces cost and risk.</a:t>
            </a:r>
          </a:p>
          <a:p>
            <a:pPr lvl="0"/>
            <a:r>
              <a:rPr lang="en-US" sz="2400" dirty="0"/>
              <a:t>Brownfield areas offer faster time-to-market for new discoveries.</a:t>
            </a:r>
          </a:p>
          <a:p>
            <a:pPr lvl="0"/>
            <a:r>
              <a:rPr lang="en-US" sz="2400" dirty="0" err="1"/>
              <a:t>Angore</a:t>
            </a:r>
            <a:r>
              <a:rPr lang="en-US" sz="2400" dirty="0"/>
              <a:t> Pipeline Tie-in Project is a model for efficient development.</a:t>
            </a:r>
          </a:p>
          <a:p>
            <a:pPr lvl="0"/>
            <a:r>
              <a:rPr lang="en-US" sz="2400" dirty="0"/>
              <a:t>Existing infrastructure can support marginal fields and domestic supply.</a:t>
            </a:r>
          </a:p>
          <a:p>
            <a:pPr lvl="0"/>
            <a:r>
              <a:rPr lang="en-US" sz="2400" dirty="0"/>
              <a:t>Strategic use of infrastructure enhances investor confidence.</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l="19389" r="19389"/>
          <a:stretch>
            <a:fillRect/>
          </a:stretch>
        </p:blipFill>
        <p:spPr>
          <a:xfrm>
            <a:off x="6191250" y="1825625"/>
            <a:ext cx="5162550" cy="43513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063" y="84931"/>
            <a:ext cx="7765473" cy="1325563"/>
          </a:xfrm>
        </p:spPr>
        <p:txBody>
          <a:bodyPr anchor="ctr">
            <a:normAutofit/>
          </a:bodyPr>
          <a:lstStyle/>
          <a:p>
            <a:r>
              <a:rPr lang="en-US" sz="4000" b="1" dirty="0">
                <a:solidFill>
                  <a:srgbClr val="002060"/>
                </a:solidFill>
              </a:rPr>
              <a:t>Regulatory &amp; Fiscal Reform</a:t>
            </a:r>
          </a:p>
        </p:txBody>
      </p:sp>
      <p:sp>
        <p:nvSpPr>
          <p:cNvPr id="4" name="Content Placeholder 3"/>
          <p:cNvSpPr>
            <a:spLocks noGrp="1"/>
          </p:cNvSpPr>
          <p:nvPr>
            <p:ph sz="half" idx="1"/>
          </p:nvPr>
        </p:nvSpPr>
        <p:spPr>
          <a:xfrm>
            <a:off x="200891" y="1410494"/>
            <a:ext cx="6352309" cy="5082381"/>
          </a:xfrm>
        </p:spPr>
        <p:txBody>
          <a:bodyPr>
            <a:noAutofit/>
          </a:bodyPr>
          <a:lstStyle/>
          <a:p>
            <a:pPr>
              <a:spcBef>
                <a:spcPts val="2500"/>
              </a:spcBef>
            </a:pPr>
            <a:r>
              <a:rPr lang="en-US" sz="2400" dirty="0"/>
              <a:t>PNG is transitioning from a concessional regime to a </a:t>
            </a:r>
            <a:r>
              <a:rPr lang="en-US" sz="2400" b="1" dirty="0"/>
              <a:t>Production Sharing Regime (PSR) by 2026.</a:t>
            </a:r>
          </a:p>
          <a:p>
            <a:pPr>
              <a:spcBef>
                <a:spcPts val="2500"/>
              </a:spcBef>
            </a:pPr>
            <a:r>
              <a:rPr lang="en-US" sz="2400" dirty="0"/>
              <a:t>PSR offers a different risk/reward balance—more attractive for frontier exploration.</a:t>
            </a:r>
          </a:p>
          <a:p>
            <a:pPr>
              <a:spcBef>
                <a:spcPts val="2500"/>
              </a:spcBef>
            </a:pPr>
            <a:r>
              <a:rPr lang="en-US" sz="2400" dirty="0"/>
              <a:t>NPA is preparing bid rounds and facilitating MCSS permits.</a:t>
            </a:r>
          </a:p>
          <a:p>
            <a:pPr>
              <a:spcBef>
                <a:spcPts val="2500"/>
              </a:spcBef>
            </a:pPr>
            <a:r>
              <a:rPr lang="en-US" sz="2400" dirty="0"/>
              <a:t>Data-driven governance improves transparency and investor engagement.</a:t>
            </a:r>
          </a:p>
          <a:p>
            <a:pPr>
              <a:spcBef>
                <a:spcPts val="2500"/>
              </a:spcBef>
            </a:pPr>
            <a:r>
              <a:rPr lang="en-US" sz="2400" dirty="0"/>
              <a:t>Reforms must align with geological potential and market realities.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09509" y="1410494"/>
            <a:ext cx="5181600" cy="508238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200" y="149902"/>
            <a:ext cx="9014114" cy="1409077"/>
          </a:xfrm>
        </p:spPr>
        <p:txBody>
          <a:bodyPr anchor="ctr">
            <a:normAutofit/>
          </a:bodyPr>
          <a:lstStyle/>
          <a:p>
            <a:r>
              <a:rPr lang="en-US" dirty="0"/>
              <a:t>Way Forward:  Centers on three pillars</a:t>
            </a:r>
            <a:br>
              <a:rPr lang="en-US" b="1" dirty="0"/>
            </a:br>
            <a:endParaRPr lang="en-US" b="1" dirty="0">
              <a:solidFill>
                <a:srgbClr val="002060"/>
              </a:solidFill>
            </a:endParaRPr>
          </a:p>
        </p:txBody>
      </p:sp>
      <p:sp>
        <p:nvSpPr>
          <p:cNvPr id="13" name="TextBox 12"/>
          <p:cNvSpPr txBox="1"/>
          <p:nvPr/>
        </p:nvSpPr>
        <p:spPr>
          <a:xfrm>
            <a:off x="539647" y="1259175"/>
            <a:ext cx="11257612" cy="5446395"/>
          </a:xfrm>
          <a:prstGeom prst="rect">
            <a:avLst/>
          </a:prstGeom>
          <a:noFill/>
        </p:spPr>
        <p:txBody>
          <a:bodyPr wrap="square" rtlCol="0">
            <a:spAutoFit/>
          </a:bodyPr>
          <a:lstStyle/>
          <a:p>
            <a:endParaRPr lang="en-US" sz="2000" b="1" dirty="0"/>
          </a:p>
          <a:p>
            <a:r>
              <a:rPr lang="en-US" sz="2200" b="1" dirty="0"/>
              <a:t>1. Fiscal and Regulatory Reform</a:t>
            </a:r>
            <a:endParaRPr lang="en-US" sz="2200" dirty="0"/>
          </a:p>
          <a:p>
            <a:r>
              <a:rPr lang="en-US" sz="2000" dirty="0"/>
              <a:t>PNG is shifting to a </a:t>
            </a:r>
            <a:r>
              <a:rPr lang="en-US" sz="2000" b="1" dirty="0"/>
              <a:t>Production Sharing Regime (PSR)</a:t>
            </a:r>
            <a:r>
              <a:rPr lang="en-US" sz="2000" dirty="0"/>
              <a:t> by 2026, replacing the current concessional model for explorations. The National Petroleum Authority</a:t>
            </a:r>
            <a:r>
              <a:rPr lang="en-US" sz="2000" b="1" dirty="0"/>
              <a:t> (NPA)</a:t>
            </a:r>
            <a:r>
              <a:rPr lang="en-US" sz="2000" dirty="0"/>
              <a:t> will launch a new </a:t>
            </a:r>
            <a:r>
              <a:rPr lang="en-US" sz="2000" b="1" dirty="0"/>
              <a:t>exploration licensing bid round</a:t>
            </a:r>
            <a:r>
              <a:rPr lang="en-US" sz="2000" dirty="0"/>
              <a:t> in Q1 2026.</a:t>
            </a:r>
          </a:p>
          <a:p>
            <a:endParaRPr lang="en-US" sz="2000" dirty="0"/>
          </a:p>
          <a:p>
            <a:r>
              <a:rPr lang="en-US" sz="2200" b="1" dirty="0"/>
              <a:t>2. </a:t>
            </a:r>
            <a:r>
              <a:rPr lang="en-US" sz="2200" b="1" dirty="0">
                <a:sym typeface="+mn-ea"/>
              </a:rPr>
              <a:t>Aggregate marginal fields</a:t>
            </a:r>
            <a:r>
              <a:rPr lang="en-US" sz="2200" dirty="0">
                <a:sym typeface="+mn-ea"/>
              </a:rPr>
              <a:t> for LNG tie-in and domestic supply.</a:t>
            </a:r>
          </a:p>
          <a:p>
            <a:endParaRPr lang="en-US" sz="2200" dirty="0"/>
          </a:p>
          <a:p>
            <a:r>
              <a:rPr lang="en-US" sz="2200" b="1" dirty="0"/>
              <a:t>3.Reviving Exploration &amp; Reducing Risk:</a:t>
            </a:r>
            <a:r>
              <a:rPr lang="en-US" sz="2000" dirty="0"/>
              <a:t> support high-risk exploration </a:t>
            </a:r>
            <a:r>
              <a:rPr lang="en-US" sz="2000" dirty="0" err="1"/>
              <a:t>projects.</a:t>
            </a:r>
            <a:r>
              <a:rPr lang="en-US" sz="2000" b="1" dirty="0" err="1"/>
              <a:t>Multi</a:t>
            </a:r>
            <a:r>
              <a:rPr lang="en-US" sz="2000" b="1" dirty="0"/>
              <a:t>-client seismic surveys (MCSS)</a:t>
            </a:r>
            <a:r>
              <a:rPr lang="en-US" sz="2000" dirty="0"/>
              <a:t> will continue in frontier areas like the </a:t>
            </a:r>
            <a:r>
              <a:rPr lang="en-US" sz="2000" b="1" dirty="0"/>
              <a:t>Offshore Gulf of Papua</a:t>
            </a:r>
            <a:r>
              <a:rPr lang="en-US" sz="2000" dirty="0"/>
              <a:t> and to </a:t>
            </a:r>
            <a:r>
              <a:rPr lang="en-US" sz="2000" b="1" dirty="0"/>
              <a:t>other basins, </a:t>
            </a:r>
            <a:r>
              <a:rPr lang="en-US" sz="2000" dirty="0"/>
              <a:t>to reduce geological uncertainty.</a:t>
            </a:r>
          </a:p>
          <a:p>
            <a:endParaRPr lang="en-US" sz="2000" dirty="0"/>
          </a:p>
          <a:p>
            <a:r>
              <a:rPr lang="en-US" sz="2200" b="1" dirty="0"/>
              <a:t>4. Operational Efficiency and Domestic Impact</a:t>
            </a:r>
            <a:endParaRPr lang="en-US" sz="2200" dirty="0"/>
          </a:p>
          <a:p>
            <a:r>
              <a:rPr lang="en-US" sz="2000" dirty="0"/>
              <a:t>PNG is prioritizing a </a:t>
            </a:r>
            <a:r>
              <a:rPr lang="en-US" sz="2000" b="1" dirty="0"/>
              <a:t>brownfield strategy</a:t>
            </a:r>
            <a:r>
              <a:rPr lang="en-US" sz="2000" dirty="0"/>
              <a:t>—using existing LNG infrastructure to lower costs and speed up development. Projects like the </a:t>
            </a:r>
            <a:r>
              <a:rPr lang="en-US" sz="2000" b="1" dirty="0" err="1"/>
              <a:t>Angore</a:t>
            </a:r>
            <a:r>
              <a:rPr lang="en-US" sz="2000" b="1" dirty="0"/>
              <a:t> Pipeline Tie-in</a:t>
            </a:r>
            <a:r>
              <a:rPr lang="en-US" sz="2000" dirty="0"/>
              <a:t> and </a:t>
            </a:r>
            <a:r>
              <a:rPr lang="en-US" sz="2000" b="1" dirty="0"/>
              <a:t>AgogoTie-in project </a:t>
            </a:r>
            <a:r>
              <a:rPr lang="en-US" sz="2000" dirty="0"/>
              <a:t>show how futture new discoveries can be efficiently integrated.</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18" y="457200"/>
            <a:ext cx="7859798" cy="800100"/>
          </a:xfrm>
        </p:spPr>
        <p:txBody>
          <a:bodyPr anchor="b">
            <a:noAutofit/>
          </a:bodyPr>
          <a:lstStyle/>
          <a:p>
            <a:r>
              <a:rPr lang="en-US" sz="4400" b="1" dirty="0">
                <a:solidFill>
                  <a:srgbClr val="002060"/>
                </a:solidFill>
              </a:rPr>
              <a:t>PNG’s Strategic Energy Position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l="17324" r="17324"/>
          <a:stretch>
            <a:fillRect/>
          </a:stretch>
        </p:blipFill>
        <p:spPr>
          <a:xfrm>
            <a:off x="6665681" y="1692031"/>
            <a:ext cx="4827184" cy="3811588"/>
          </a:xfrm>
          <a:prstGeom prst="rect">
            <a:avLst/>
          </a:prstGeom>
          <a:noFill/>
        </p:spPr>
      </p:pic>
      <p:sp>
        <p:nvSpPr>
          <p:cNvPr id="4" name="Content Placeholder 3"/>
          <p:cNvSpPr>
            <a:spLocks noGrp="1"/>
          </p:cNvSpPr>
          <p:nvPr>
            <p:ph type="body" sz="half" idx="2"/>
          </p:nvPr>
        </p:nvSpPr>
        <p:spPr>
          <a:xfrm>
            <a:off x="232756" y="1562793"/>
            <a:ext cx="6284422" cy="5037511"/>
          </a:xfrm>
        </p:spPr>
        <p:txBody>
          <a:bodyPr>
            <a:noAutofit/>
          </a:bodyPr>
          <a:lstStyle/>
          <a:p>
            <a:pPr marL="342900" indent="-342900">
              <a:buFont typeface="Wingdings" panose="05000000000000000000" pitchFamily="2" charset="2"/>
              <a:buChar char="ü"/>
            </a:pPr>
            <a:r>
              <a:rPr lang="en-US" sz="2200" dirty="0"/>
              <a:t>PNG holds ~25 trillion cubic feet (</a:t>
            </a:r>
            <a:r>
              <a:rPr lang="en-US" sz="2200" dirty="0" err="1"/>
              <a:t>Tcf</a:t>
            </a:r>
            <a:r>
              <a:rPr lang="en-US" sz="2200" dirty="0"/>
              <a:t>) of identified gas reserves—among the largest in the region.</a:t>
            </a:r>
          </a:p>
          <a:p>
            <a:pPr marL="342900" indent="-342900">
              <a:buFont typeface="Wingdings" panose="05000000000000000000" pitchFamily="2" charset="2"/>
              <a:buChar char="ü"/>
            </a:pPr>
            <a:r>
              <a:rPr lang="en-US" sz="2200" dirty="0"/>
              <a:t>Oil production began in 1991 but is now declining; national focus has shifted to LNG.</a:t>
            </a:r>
          </a:p>
          <a:p>
            <a:pPr marL="342900" indent="-342900">
              <a:buFont typeface="Wingdings" panose="05000000000000000000" pitchFamily="2" charset="2"/>
              <a:buChar char="ü"/>
            </a:pPr>
            <a:r>
              <a:rPr lang="en-US" sz="2200" dirty="0"/>
              <a:t>PNG is a rising LNG exporter to Asia-Pacific markets, with growing demand.</a:t>
            </a:r>
          </a:p>
          <a:p>
            <a:pPr marL="342900" indent="-342900">
              <a:buFont typeface="Wingdings" panose="05000000000000000000" pitchFamily="2" charset="2"/>
              <a:buChar char="ü"/>
            </a:pPr>
            <a:r>
              <a:rPr lang="en-US" sz="2200" dirty="0"/>
              <a:t>Kumul Petroleum Holdings Ltd (KPHL) holds State equity in all future developments.</a:t>
            </a:r>
          </a:p>
          <a:p>
            <a:pPr marL="342900" indent="-342900">
              <a:buFont typeface="Wingdings" panose="05000000000000000000" pitchFamily="2" charset="2"/>
              <a:buChar char="ü"/>
            </a:pPr>
            <a:r>
              <a:rPr lang="en-US" sz="2200" dirty="0"/>
              <a:t>State Endorsement of the National Petroleum Authority (NPA): Tasked with promoting exploration and de-risking prospects in partnership with </a:t>
            </a:r>
            <a:r>
              <a:rPr lang="en-US" sz="2200" dirty="0" err="1"/>
              <a:t>licence</a:t>
            </a:r>
            <a:r>
              <a:rPr lang="en-US" sz="2200" dirty="0"/>
              <a:t> owners and industry partners.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014" y="69166"/>
            <a:ext cx="8085944" cy="1325563"/>
          </a:xfrm>
        </p:spPr>
        <p:txBody>
          <a:bodyPr anchor="ctr">
            <a:normAutofit/>
          </a:bodyPr>
          <a:lstStyle/>
          <a:p>
            <a:r>
              <a:rPr lang="en-US" sz="4000" b="1" dirty="0"/>
              <a:t>Development Footprint: </a:t>
            </a:r>
            <a:br>
              <a:rPr lang="en-US" sz="4000" b="1" dirty="0"/>
            </a:br>
            <a:r>
              <a:rPr lang="en-US" sz="4000" b="1" i="1" dirty="0"/>
              <a:t>PNG’s Petroleum Basins</a:t>
            </a:r>
          </a:p>
        </p:txBody>
      </p:sp>
      <p:pic>
        <p:nvPicPr>
          <p:cNvPr id="13" name="Picture 12" descr="A map of the world with different colored areas&#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61" y="1663908"/>
            <a:ext cx="5902639" cy="4766871"/>
          </a:xfrm>
          <a:prstGeom prst="rect">
            <a:avLst/>
          </a:prstGeom>
          <a:noFill/>
        </p:spPr>
      </p:pic>
      <p:sp>
        <p:nvSpPr>
          <p:cNvPr id="4" name="Content Placeholder 3"/>
          <p:cNvSpPr>
            <a:spLocks noGrp="1"/>
          </p:cNvSpPr>
          <p:nvPr>
            <p:ph sz="half" idx="2"/>
          </p:nvPr>
        </p:nvSpPr>
        <p:spPr>
          <a:xfrm>
            <a:off x="6172199" y="1514008"/>
            <a:ext cx="5789951" cy="5078488"/>
          </a:xfrm>
        </p:spPr>
        <p:txBody>
          <a:bodyPr>
            <a:noAutofit/>
          </a:bodyPr>
          <a:lstStyle/>
          <a:p>
            <a:pPr>
              <a:spcBef>
                <a:spcPts val="2500"/>
              </a:spcBef>
            </a:pPr>
            <a:r>
              <a:rPr lang="en-US" sz="2000" dirty="0"/>
              <a:t>PNG has five petroleum basins: Papuan, North New Guinea, Cape Vogel, Bougainville, and New Ireland.</a:t>
            </a:r>
          </a:p>
          <a:p>
            <a:pPr>
              <a:spcBef>
                <a:spcPts val="2500"/>
              </a:spcBef>
            </a:pPr>
            <a:r>
              <a:rPr lang="en-US" sz="2000" dirty="0"/>
              <a:t>Only the Papuan Basin is currently producing oil and gas.</a:t>
            </a:r>
          </a:p>
          <a:p>
            <a:pPr>
              <a:spcBef>
                <a:spcPts val="2500"/>
              </a:spcBef>
            </a:pPr>
            <a:r>
              <a:rPr lang="en-US" sz="2000" dirty="0"/>
              <a:t>The Papuan Basin contributes ~17% of PNG’s GDP—highlighting its economic significance.</a:t>
            </a:r>
          </a:p>
          <a:p>
            <a:pPr>
              <a:spcBef>
                <a:spcPts val="2500"/>
              </a:spcBef>
            </a:pPr>
            <a:r>
              <a:rPr lang="en-US" sz="2000" dirty="0"/>
              <a:t>Other basins are underexplored and require geoscientific data and policy incentives to attract investment.</a:t>
            </a:r>
          </a:p>
          <a:p>
            <a:pPr>
              <a:spcBef>
                <a:spcPts val="2500"/>
              </a:spcBef>
            </a:pPr>
            <a:r>
              <a:rPr lang="en-US" sz="2000" dirty="0"/>
              <a:t>Unlocking even one additional basin could dramatically increase national revenue and landowner benefits.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552" y="381750"/>
            <a:ext cx="9127375" cy="1325563"/>
          </a:xfrm>
        </p:spPr>
        <p:txBody>
          <a:bodyPr anchor="ctr">
            <a:normAutofit/>
          </a:bodyPr>
          <a:lstStyle/>
          <a:p>
            <a:r>
              <a:rPr lang="en-US" b="1" dirty="0">
                <a:solidFill>
                  <a:srgbClr val="002060"/>
                </a:solidFill>
              </a:rPr>
              <a:t>Exploration Activity (2020 – 2025)</a:t>
            </a:r>
            <a:endParaRPr lang="en-US" dirty="0">
              <a:solidFill>
                <a:srgbClr val="002060"/>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l="8051" r="8051"/>
          <a:stretch>
            <a:fillRect/>
          </a:stretch>
        </p:blipFill>
        <p:spPr>
          <a:xfrm>
            <a:off x="359763" y="1707312"/>
            <a:ext cx="4107305" cy="4895611"/>
          </a:xfrm>
          <a:prstGeom prst="rect">
            <a:avLst/>
          </a:prstGeom>
          <a:noFill/>
        </p:spPr>
      </p:pic>
      <p:sp>
        <p:nvSpPr>
          <p:cNvPr id="4" name="Content Placeholder 3"/>
          <p:cNvSpPr>
            <a:spLocks noGrp="1"/>
          </p:cNvSpPr>
          <p:nvPr>
            <p:ph sz="half" idx="2"/>
          </p:nvPr>
        </p:nvSpPr>
        <p:spPr>
          <a:xfrm>
            <a:off x="4621876" y="1825625"/>
            <a:ext cx="7570124" cy="4791306"/>
          </a:xfrm>
        </p:spPr>
        <p:txBody>
          <a:bodyPr>
            <a:noAutofit/>
          </a:bodyPr>
          <a:lstStyle/>
          <a:p>
            <a:pPr lvl="0"/>
            <a:r>
              <a:rPr lang="en-US" sz="2400" dirty="0"/>
              <a:t>Exploration activity declined sharply due to global volatility and COVID-19 disruptions.</a:t>
            </a:r>
          </a:p>
          <a:p>
            <a:pPr lvl="0"/>
            <a:r>
              <a:rPr lang="en-US" sz="2400" dirty="0"/>
              <a:t>Petroleum Prospecting Licenses (PPLs) dropped from 104 to 40.</a:t>
            </a:r>
          </a:p>
          <a:p>
            <a:pPr lvl="0"/>
            <a:r>
              <a:rPr lang="en-US" sz="2400" dirty="0"/>
              <a:t>No high-impact exploration wells were drilled until Mailu-1, scheduled for Q4 2025.</a:t>
            </a:r>
          </a:p>
          <a:p>
            <a:pPr lvl="0"/>
            <a:r>
              <a:rPr lang="en-US" sz="2400" dirty="0"/>
              <a:t>Focus shifted to LNG development projects: Papua LNG, </a:t>
            </a:r>
            <a:r>
              <a:rPr lang="en-US" sz="2400" dirty="0" err="1"/>
              <a:t>P’nyang</a:t>
            </a:r>
            <a:r>
              <a:rPr lang="en-US" sz="2400" dirty="0"/>
              <a:t>, Pasca A.</a:t>
            </a:r>
          </a:p>
          <a:p>
            <a:pPr lvl="0"/>
            <a:r>
              <a:rPr lang="en-US" sz="2400" dirty="0"/>
              <a:t>Exploration dollars were scarce, and companies prioritized lower-risk, short-cycle investments.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88" y="381750"/>
            <a:ext cx="9170324" cy="1325563"/>
          </a:xfrm>
        </p:spPr>
        <p:txBody>
          <a:bodyPr anchor="ctr">
            <a:normAutofit/>
          </a:bodyPr>
          <a:lstStyle/>
          <a:p>
            <a:r>
              <a:rPr lang="en-US" b="1" dirty="0">
                <a:solidFill>
                  <a:srgbClr val="002060"/>
                </a:solidFill>
              </a:rPr>
              <a:t>Exploration Spending &amp; Fiscal Incentives</a:t>
            </a:r>
            <a:endParaRPr lang="en-US" dirty="0">
              <a:solidFill>
                <a:srgbClr val="002060"/>
              </a:solidFill>
            </a:endParaRPr>
          </a:p>
        </p:txBody>
      </p:sp>
      <p:sp>
        <p:nvSpPr>
          <p:cNvPr id="4" name="Content Placeholder 3"/>
          <p:cNvSpPr>
            <a:spLocks noGrp="1"/>
          </p:cNvSpPr>
          <p:nvPr>
            <p:ph idx="1"/>
          </p:nvPr>
        </p:nvSpPr>
        <p:spPr>
          <a:xfrm>
            <a:off x="399011" y="1825625"/>
            <a:ext cx="6516035" cy="4351338"/>
          </a:xfrm>
        </p:spPr>
        <p:txBody>
          <a:bodyPr>
            <a:noAutofit/>
          </a:bodyPr>
          <a:lstStyle/>
          <a:p>
            <a:pPr lvl="0">
              <a:spcBef>
                <a:spcPts val="2500"/>
              </a:spcBef>
            </a:pPr>
            <a:r>
              <a:rPr lang="en-US" sz="2200" dirty="0"/>
              <a:t>Despite low drilling, companies invested in seismic surveys, G&amp;G studies, and licensing.</a:t>
            </a:r>
          </a:p>
          <a:p>
            <a:pPr lvl="0">
              <a:spcBef>
                <a:spcPts val="2500"/>
              </a:spcBef>
            </a:pPr>
            <a:r>
              <a:rPr lang="en-US" sz="2200" dirty="0"/>
              <a:t>PNG’s Income Tax Act (s155N) allowed amortization of exploration expenditure—leading to K10 billion in forgone revenue.</a:t>
            </a:r>
          </a:p>
          <a:p>
            <a:pPr lvl="0">
              <a:spcBef>
                <a:spcPts val="2500"/>
              </a:spcBef>
            </a:pPr>
            <a:r>
              <a:rPr lang="en-US" sz="2200" dirty="0"/>
              <a:t>This fiscal incentive kept exploration capital flowing during the downturn.</a:t>
            </a:r>
          </a:p>
          <a:p>
            <a:pPr lvl="0">
              <a:spcBef>
                <a:spcPts val="2500"/>
              </a:spcBef>
            </a:pPr>
            <a:r>
              <a:rPr lang="en-US" sz="2200" dirty="0"/>
              <a:t>Zero-rating of exports also supported upstream investment.</a:t>
            </a:r>
          </a:p>
          <a:p>
            <a:pPr lvl="0">
              <a:spcBef>
                <a:spcPts val="2500"/>
              </a:spcBef>
            </a:pPr>
            <a:r>
              <a:rPr lang="en-US" sz="2200" dirty="0"/>
              <a:t>These tools demonstrate PNG’s commitment to exploration-friendly policy.</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t="7857" b="7857"/>
          <a:stretch>
            <a:fillRect/>
          </a:stretch>
        </p:blipFill>
        <p:spPr>
          <a:xfrm>
            <a:off x="6915046" y="1455448"/>
            <a:ext cx="4881059" cy="411407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466" y="365125"/>
            <a:ext cx="10101349" cy="1325563"/>
          </a:xfrm>
        </p:spPr>
        <p:txBody>
          <a:bodyPr anchor="ctr">
            <a:normAutofit/>
          </a:bodyPr>
          <a:lstStyle/>
          <a:p>
            <a:r>
              <a:rPr lang="en-US" b="1" dirty="0">
                <a:solidFill>
                  <a:srgbClr val="002060"/>
                </a:solidFill>
              </a:rPr>
              <a:t>Offshore Multi-Client Seismic Surveys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b="16023"/>
          <a:stretch>
            <a:fillRect/>
          </a:stretch>
        </p:blipFill>
        <p:spPr>
          <a:xfrm>
            <a:off x="288176" y="1835539"/>
            <a:ext cx="4267673" cy="4266003"/>
          </a:xfrm>
          <a:prstGeom prst="rect">
            <a:avLst/>
          </a:prstGeom>
          <a:noFill/>
        </p:spPr>
      </p:pic>
      <p:sp>
        <p:nvSpPr>
          <p:cNvPr id="4" name="Content Placeholder 3"/>
          <p:cNvSpPr>
            <a:spLocks noGrp="1"/>
          </p:cNvSpPr>
          <p:nvPr>
            <p:ph sz="half" idx="2"/>
          </p:nvPr>
        </p:nvSpPr>
        <p:spPr>
          <a:xfrm>
            <a:off x="4511041" y="1529542"/>
            <a:ext cx="7680959" cy="4963333"/>
          </a:xfrm>
        </p:spPr>
        <p:txBody>
          <a:bodyPr>
            <a:noAutofit/>
          </a:bodyPr>
          <a:lstStyle/>
          <a:p>
            <a:pPr>
              <a:spcBef>
                <a:spcPts val="2500"/>
              </a:spcBef>
            </a:pPr>
            <a:r>
              <a:rPr lang="en-US" sz="2000" b="1" dirty="0" err="1"/>
              <a:t>Painimaut</a:t>
            </a:r>
            <a:r>
              <a:rPr lang="en-US" sz="2000" b="1" dirty="0"/>
              <a:t> 2D (2020): </a:t>
            </a:r>
            <a:r>
              <a:rPr lang="en-US" sz="2000" dirty="0"/>
              <a:t>A comprehensive 2D seismic survey acquired in the deepwater Gulf of Papua to map regional geology.</a:t>
            </a:r>
          </a:p>
          <a:p>
            <a:pPr>
              <a:spcBef>
                <a:spcPts val="2500"/>
              </a:spcBef>
            </a:pPr>
            <a:r>
              <a:rPr lang="en-US" sz="2000" b="1" dirty="0" err="1"/>
              <a:t>Nanamarope</a:t>
            </a:r>
            <a:r>
              <a:rPr lang="en-US" sz="2000" b="1" dirty="0"/>
              <a:t> 3D (2023): </a:t>
            </a:r>
            <a:r>
              <a:rPr lang="en-US" sz="2000" dirty="0"/>
              <a:t>A high-resolution 3D seismic survey acquired to define specific drill targets.</a:t>
            </a:r>
          </a:p>
          <a:p>
            <a:pPr>
              <a:spcBef>
                <a:spcPts val="2500"/>
              </a:spcBef>
            </a:pPr>
            <a:r>
              <a:rPr lang="en-US" sz="2000" b="1" dirty="0"/>
              <a:t>Vendor-Funded &amp; Non-Exclusive: </a:t>
            </a:r>
            <a:r>
              <a:rPr lang="en-US" sz="2000" dirty="0"/>
              <a:t>These multi-client surveys, initiated by seismic vendors, signal speculative but increasing industry confidence in the region.</a:t>
            </a:r>
          </a:p>
          <a:p>
            <a:pPr>
              <a:spcBef>
                <a:spcPts val="2500"/>
              </a:spcBef>
            </a:pPr>
            <a:r>
              <a:rPr lang="en-US" sz="2000" b="1" dirty="0"/>
              <a:t>Catalyst for Investment</a:t>
            </a:r>
            <a:r>
              <a:rPr lang="en-US" sz="2000" dirty="0"/>
              <a:t>: By spreading data costs, multi-client surveys effectively de-risk exploration, drawing a wider range of bidders for future license block allocations.</a:t>
            </a:r>
          </a:p>
          <a:p>
            <a:pPr>
              <a:spcBef>
                <a:spcPts val="2500"/>
              </a:spcBef>
            </a:pPr>
            <a:r>
              <a:rPr lang="en-US" sz="2000" b="1" dirty="0"/>
              <a:t>PNG's Next Exploration Hotspot: </a:t>
            </a:r>
            <a:r>
              <a:rPr lang="en-US" sz="2000" dirty="0"/>
              <a:t>The Offshore Gulf of Papua is rapidly gaining recognition as PNG's most promising new exploration frontier.</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410368"/>
            <a:ext cx="8763000" cy="1325563"/>
          </a:xfrm>
        </p:spPr>
        <p:txBody>
          <a:bodyPr vert="horz" lIns="91440" tIns="45720" rIns="91440" bIns="45720" rtlCol="0" anchor="ctr">
            <a:normAutofit/>
          </a:bodyPr>
          <a:lstStyle/>
          <a:p>
            <a:r>
              <a:rPr lang="en-US" b="1" dirty="0">
                <a:solidFill>
                  <a:srgbClr val="002060"/>
                </a:solidFill>
              </a:rPr>
              <a:t>Proprietary Seismic Campaigns</a:t>
            </a:r>
          </a:p>
        </p:txBody>
      </p:sp>
      <p:sp>
        <p:nvSpPr>
          <p:cNvPr id="5" name="TextBox 4"/>
          <p:cNvSpPr txBox="1"/>
          <p:nvPr/>
        </p:nvSpPr>
        <p:spPr>
          <a:xfrm>
            <a:off x="838200" y="1825625"/>
            <a:ext cx="5181600" cy="435133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endParaRPr lang="en-US" dirty="0"/>
          </a:p>
        </p:txBody>
      </p:sp>
      <p:pic>
        <p:nvPicPr>
          <p:cNvPr id="8" name="Picture 7" descr="A large ship in the water&#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883" y="2020756"/>
            <a:ext cx="4497045" cy="4239490"/>
          </a:xfrm>
          <a:prstGeom prst="rect">
            <a:avLst/>
          </a:prstGeom>
          <a:noFill/>
        </p:spPr>
      </p:pic>
      <p:sp>
        <p:nvSpPr>
          <p:cNvPr id="11" name="TextBox 10"/>
          <p:cNvSpPr txBox="1"/>
          <p:nvPr/>
        </p:nvSpPr>
        <p:spPr>
          <a:xfrm>
            <a:off x="149629" y="1536425"/>
            <a:ext cx="7171254" cy="5062924"/>
          </a:xfrm>
          <a:prstGeom prst="rect">
            <a:avLst/>
          </a:prstGeom>
          <a:noFill/>
        </p:spPr>
        <p:txBody>
          <a:bodyPr wrap="square">
            <a:spAutoFit/>
          </a:bodyPr>
          <a:lstStyle/>
          <a:p>
            <a:pPr marL="285750" indent="-285750">
              <a:buFont typeface="Arial" panose="020B0604020202020204" pitchFamily="34" charset="0"/>
              <a:buChar char="•"/>
            </a:pPr>
            <a:r>
              <a:rPr lang="en-US" sz="1900" b="1" dirty="0"/>
              <a:t>KPHL Enters Upstream Exploration</a:t>
            </a:r>
            <a:r>
              <a:rPr lang="en-US" sz="1900" dirty="0"/>
              <a:t>: Kumul Petroleum Holdings Limited (KPHL) completed its inaugural seismic campaign in the </a:t>
            </a:r>
            <a:r>
              <a:rPr lang="en-US" sz="1900" dirty="0" err="1"/>
              <a:t>Kimu</a:t>
            </a:r>
            <a:r>
              <a:rPr lang="en-US" sz="1900" dirty="0"/>
              <a:t> and </a:t>
            </a:r>
            <a:r>
              <a:rPr lang="en-US" sz="1900" dirty="0" err="1"/>
              <a:t>Barikewa</a:t>
            </a:r>
            <a:r>
              <a:rPr lang="en-US" sz="1900" dirty="0"/>
              <a:t> Petroleum Retention Licenses (PRLs).</a:t>
            </a:r>
          </a:p>
          <a:p>
            <a:pPr marL="285750" indent="-285750">
              <a:buFont typeface="Arial" panose="020B0604020202020204" pitchFamily="34" charset="0"/>
              <a:buChar char="•"/>
            </a:pPr>
            <a:endParaRPr lang="en-US" sz="1900" dirty="0"/>
          </a:p>
          <a:p>
            <a:pPr marL="285750" indent="-285750">
              <a:buFont typeface="Arial" panose="020B0604020202020204" pitchFamily="34" charset="0"/>
              <a:buChar char="•"/>
            </a:pPr>
            <a:r>
              <a:rPr lang="en-US" sz="1900" b="1" dirty="0"/>
              <a:t>AIE Optimizes </a:t>
            </a:r>
            <a:r>
              <a:rPr lang="en-US" sz="1900" b="1" dirty="0" err="1"/>
              <a:t>P'nyang</a:t>
            </a:r>
            <a:r>
              <a:rPr lang="en-US" sz="1900" b="1" dirty="0"/>
              <a:t>: </a:t>
            </a:r>
            <a:r>
              <a:rPr lang="en-US" sz="1900" dirty="0"/>
              <a:t>AIE utilized </a:t>
            </a:r>
            <a:r>
              <a:rPr lang="en-US" sz="1900" dirty="0" err="1"/>
              <a:t>Vibroseis</a:t>
            </a:r>
            <a:r>
              <a:rPr lang="en-US" sz="1900" dirty="0"/>
              <a:t> technology for an infill exploration survey near the </a:t>
            </a:r>
            <a:r>
              <a:rPr lang="en-US" sz="1900" dirty="0" err="1"/>
              <a:t>P'nyang</a:t>
            </a:r>
            <a:r>
              <a:rPr lang="en-US" sz="1900" dirty="0"/>
              <a:t> field, aiming to refine existing reserve estimates.</a:t>
            </a:r>
          </a:p>
          <a:p>
            <a:pPr marL="285750" indent="-285750">
              <a:buFont typeface="Arial" panose="020B0604020202020204" pitchFamily="34" charset="0"/>
              <a:buChar char="•"/>
            </a:pPr>
            <a:endParaRPr lang="en-US" sz="1900" dirty="0"/>
          </a:p>
          <a:p>
            <a:pPr marL="285750" indent="-285750">
              <a:buFont typeface="Arial" panose="020B0604020202020204" pitchFamily="34" charset="0"/>
              <a:buChar char="•"/>
            </a:pPr>
            <a:r>
              <a:rPr lang="en-US" sz="1900" b="1" dirty="0"/>
              <a:t>The Nature of Proprietary Seismic: </a:t>
            </a:r>
            <a:r>
              <a:rPr lang="en-US" sz="1900" dirty="0"/>
              <a:t>Such surveys are 100% funded by the operator, often target geologically complex reservoir systems, and necessitate extensive manual clearing of survey lines alongside robust community engagement.</a:t>
            </a:r>
          </a:p>
          <a:p>
            <a:pPr marL="285750" indent="-285750">
              <a:buFont typeface="Arial" panose="020B0604020202020204" pitchFamily="34" charset="0"/>
              <a:buChar char="•"/>
            </a:pPr>
            <a:endParaRPr lang="en-US" sz="1900" dirty="0"/>
          </a:p>
          <a:p>
            <a:pPr marL="285750" indent="-285750">
              <a:buFont typeface="Arial" panose="020B0604020202020204" pitchFamily="34" charset="0"/>
              <a:buChar char="•"/>
            </a:pPr>
            <a:r>
              <a:rPr lang="en-US" sz="1900" b="1" dirty="0"/>
              <a:t>Sustained National Exploration</a:t>
            </a:r>
            <a:r>
              <a:rPr lang="en-US" sz="1900" dirty="0"/>
              <a:t>: These activities highlight PNG's ongoing national commitment to resource exploration, persisting even through adverse global economic and market pressures.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298" y="381750"/>
            <a:ext cx="9014114" cy="682279"/>
          </a:xfrm>
        </p:spPr>
        <p:txBody>
          <a:bodyPr anchor="ctr">
            <a:normAutofit fontScale="90000"/>
          </a:bodyPr>
          <a:lstStyle/>
          <a:p>
            <a:r>
              <a:rPr lang="en-US" b="1" dirty="0">
                <a:solidFill>
                  <a:srgbClr val="002060"/>
                </a:solidFill>
              </a:rPr>
              <a:t>Deepwater Wildcat – Game Changer</a:t>
            </a:r>
          </a:p>
        </p:txBody>
      </p:sp>
      <p:sp>
        <p:nvSpPr>
          <p:cNvPr id="4" name="Content Placeholder 3"/>
          <p:cNvSpPr>
            <a:spLocks noGrp="1"/>
          </p:cNvSpPr>
          <p:nvPr>
            <p:ph idx="1"/>
          </p:nvPr>
        </p:nvSpPr>
        <p:spPr>
          <a:xfrm>
            <a:off x="182880" y="1454047"/>
            <a:ext cx="5913120" cy="5196136"/>
          </a:xfrm>
          <a:solidFill>
            <a:schemeClr val="tx2">
              <a:lumMod val="10000"/>
              <a:lumOff val="90000"/>
            </a:schemeClr>
          </a:solidFill>
        </p:spPr>
        <p:txBody>
          <a:bodyPr>
            <a:noAutofit/>
          </a:bodyPr>
          <a:lstStyle/>
          <a:p>
            <a:pPr lvl="2"/>
            <a:r>
              <a:rPr lang="en-US" sz="2400" b="1" u="sng" dirty="0">
                <a:solidFill>
                  <a:srgbClr val="0070C0"/>
                </a:solidFill>
                <a:effectLst>
                  <a:outerShdw blurRad="38100" dist="38100" dir="2700000" algn="tl">
                    <a:srgbClr val="000000">
                      <a:alpha val="43137"/>
                    </a:srgbClr>
                  </a:outerShdw>
                </a:effectLst>
              </a:rPr>
              <a:t>MAILU-1</a:t>
            </a:r>
          </a:p>
          <a:p>
            <a:pPr lvl="0"/>
            <a:r>
              <a:rPr lang="en-US" sz="2400" b="1" dirty="0"/>
              <a:t>Mailu-1</a:t>
            </a:r>
            <a:r>
              <a:rPr lang="en-US" sz="2400" dirty="0"/>
              <a:t> targets a giant liquids prospect in Tertiary carbonate play.</a:t>
            </a:r>
          </a:p>
          <a:p>
            <a:pPr lvl="0"/>
            <a:r>
              <a:rPr lang="en-US" sz="2400" dirty="0"/>
              <a:t>Requires advanced deepwater drilling: DP3 drillship, MPD system, 2,100m water depth.</a:t>
            </a:r>
          </a:p>
          <a:p>
            <a:pPr lvl="0"/>
            <a:r>
              <a:rPr lang="en-US" sz="2400" dirty="0"/>
              <a:t>Estimated cost: $50–$80 million USD.</a:t>
            </a:r>
          </a:p>
          <a:p>
            <a:pPr lvl="0"/>
            <a:r>
              <a:rPr lang="en-US" sz="2400" dirty="0"/>
              <a:t>Petronas farmed into PL 576, acquiring 50%—validating the prospect’s potential.</a:t>
            </a:r>
          </a:p>
          <a:p>
            <a:pPr lvl="0"/>
            <a:r>
              <a:rPr lang="en-US" sz="2400" dirty="0"/>
              <a:t>Scheduled to spud in Q1 2026; could open a new offshore hydrocarbon province.</a:t>
            </a:r>
          </a:p>
        </p:txBody>
      </p:sp>
      <p:sp>
        <p:nvSpPr>
          <p:cNvPr id="7" name="Content Placeholder 3"/>
          <p:cNvSpPr txBox="1"/>
          <p:nvPr/>
        </p:nvSpPr>
        <p:spPr>
          <a:xfrm>
            <a:off x="6096000" y="1454047"/>
            <a:ext cx="5913120" cy="5196135"/>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400" b="1" u="sng" dirty="0">
                <a:solidFill>
                  <a:srgbClr val="0070C0"/>
                </a:solidFill>
                <a:effectLst>
                  <a:outerShdw blurRad="38100" dist="38100" dir="2700000" algn="tl">
                    <a:srgbClr val="000000">
                      <a:alpha val="43137"/>
                    </a:srgbClr>
                  </a:outerShdw>
                </a:effectLst>
              </a:rPr>
              <a:t>WILDEBEEST (onshore Gulf)</a:t>
            </a:r>
          </a:p>
          <a:p>
            <a:r>
              <a:rPr lang="en-US" sz="2200" dirty="0"/>
              <a:t>Operator: Originally operated by TotalEnergies (now TotalEnergies EP PNG Corporation, a subsidiary of TotalEnergies SE).</a:t>
            </a:r>
          </a:p>
          <a:p>
            <a:r>
              <a:rPr lang="en-US" sz="2200" dirty="0"/>
              <a:t>Location: Situated onshore Gulf Province, an area that is considered one of PNG's next high-impact exploration frontiers.</a:t>
            </a:r>
          </a:p>
          <a:p>
            <a:r>
              <a:rPr lang="en-US" sz="2200" dirty="0"/>
              <a:t>Wildebeest considered a wildcat prospect, Such wells are high-risk, high-reward.</a:t>
            </a:r>
          </a:p>
          <a:p>
            <a:r>
              <a:rPr lang="en-US" sz="2200" dirty="0"/>
              <a:t>High-Impact Potential: The prospect has been identified as having the potential for very large gas discoveries.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571" y="381751"/>
            <a:ext cx="8462355" cy="765406"/>
          </a:xfrm>
        </p:spPr>
        <p:txBody>
          <a:bodyPr anchor="ctr">
            <a:normAutofit/>
          </a:bodyPr>
          <a:lstStyle/>
          <a:p>
            <a:r>
              <a:rPr lang="en-US" sz="4000" b="1" dirty="0">
                <a:solidFill>
                  <a:srgbClr val="002060"/>
                </a:solidFill>
              </a:rPr>
              <a:t>PNG Exploration Initiatives</a:t>
            </a:r>
            <a:endParaRPr lang="en-US" sz="4000" dirty="0">
              <a:solidFill>
                <a:srgbClr val="002060"/>
              </a:solidFill>
            </a:endParaRPr>
          </a:p>
        </p:txBody>
      </p:sp>
      <p:sp>
        <p:nvSpPr>
          <p:cNvPr id="4" name="Content Placeholder 3"/>
          <p:cNvSpPr>
            <a:spLocks noGrp="1"/>
          </p:cNvSpPr>
          <p:nvPr>
            <p:ph idx="1"/>
          </p:nvPr>
        </p:nvSpPr>
        <p:spPr>
          <a:xfrm>
            <a:off x="332509" y="1825624"/>
            <a:ext cx="5668241" cy="4650625"/>
          </a:xfrm>
        </p:spPr>
        <p:txBody>
          <a:bodyPr>
            <a:normAutofit/>
          </a:bodyPr>
          <a:lstStyle/>
          <a:p>
            <a:pPr lvl="0"/>
            <a:r>
              <a:rPr lang="en-US" sz="2400" b="1" dirty="0"/>
              <a:t>PPL437 &amp; PPL676 (Malisa Prospect): </a:t>
            </a:r>
            <a:r>
              <a:rPr lang="en-US" sz="2400" dirty="0"/>
              <a:t>Operated by Heritage Oil, this prospect is located near </a:t>
            </a:r>
            <a:r>
              <a:rPr lang="en-US" sz="2400" dirty="0" err="1"/>
              <a:t>P'nyang</a:t>
            </a:r>
            <a:r>
              <a:rPr lang="en-US" sz="2400" dirty="0"/>
              <a:t> and is identified as a drill-ready prospect with approximately 2 </a:t>
            </a:r>
            <a:r>
              <a:rPr lang="en-US" sz="2400" dirty="0" err="1"/>
              <a:t>Tcf</a:t>
            </a:r>
            <a:r>
              <a:rPr lang="en-US" sz="2400" dirty="0"/>
              <a:t> potential, focused on wet gas. </a:t>
            </a:r>
          </a:p>
          <a:p>
            <a:pPr lvl="0"/>
            <a:r>
              <a:rPr lang="en-US" sz="2400" b="1" dirty="0"/>
              <a:t>Exotica Gas Prospect (PPL 352 and PPL 625):</a:t>
            </a:r>
            <a:r>
              <a:rPr lang="en-US" sz="2400" dirty="0"/>
              <a:t> Located in the New Ireland Basin, licenses held by Peak Oil.</a:t>
            </a:r>
          </a:p>
          <a:p>
            <a:pPr lvl="0"/>
            <a:r>
              <a:rPr lang="en-US" sz="2400" b="1" dirty="0" err="1"/>
              <a:t>Nanamapore</a:t>
            </a:r>
            <a:r>
              <a:rPr lang="en-US" sz="2400" b="1" dirty="0"/>
              <a:t> Prospect (PPLs 579 and 659): </a:t>
            </a:r>
            <a:r>
              <a:rPr lang="en-US" sz="2400" dirty="0"/>
              <a:t>Located in Central Province, Papuan Basin, and is a Larus Energy prospect.</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t="7857" b="7857"/>
          <a:stretch>
            <a:fillRect/>
          </a:stretch>
        </p:blipFill>
        <p:spPr>
          <a:xfrm>
            <a:off x="6191250" y="1825624"/>
            <a:ext cx="5723990" cy="482455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Words>
  <Application>Microsoft Office PowerPoint</Application>
  <PresentationFormat>Widescreen</PresentationFormat>
  <Paragraphs>97</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Amasis MT Pro Black</vt:lpstr>
      <vt:lpstr>Aptos</vt:lpstr>
      <vt:lpstr>Aptos Display</vt:lpstr>
      <vt:lpstr>Arial</vt:lpstr>
      <vt:lpstr>Calibri</vt:lpstr>
      <vt:lpstr>Wingdings</vt:lpstr>
      <vt:lpstr>Office Theme</vt:lpstr>
      <vt:lpstr>2025 PNG PETROLEUM &amp; ENERGY  CONFERENCE</vt:lpstr>
      <vt:lpstr>PNG’s Strategic Energy Position</vt:lpstr>
      <vt:lpstr>Development Footprint:  PNG’s Petroleum Basins</vt:lpstr>
      <vt:lpstr>Exploration Activity (2020 – 2025)</vt:lpstr>
      <vt:lpstr>Exploration Spending &amp; Fiscal Incentives</vt:lpstr>
      <vt:lpstr>Offshore Multi-Client Seismic Surveys</vt:lpstr>
      <vt:lpstr>Proprietary Seismic Campaigns</vt:lpstr>
      <vt:lpstr>Deepwater Wildcat – Game Changer</vt:lpstr>
      <vt:lpstr>PNG Exploration Initiatives</vt:lpstr>
      <vt:lpstr>Leveraging Infrastructure &amp; Brownfield Strategy</vt:lpstr>
      <vt:lpstr>Regulatory &amp; Fiscal Reform</vt:lpstr>
      <vt:lpstr>Way Forward:  Centers on three pillars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PNG PETROLEUM &amp; ENERGY  CONFERENCE</dc:title>
  <dc:creator>Napu Consultancy</dc:creator>
  <cp:lastModifiedBy>Technical Elements</cp:lastModifiedBy>
  <cp:revision>80</cp:revision>
  <dcterms:created xsi:type="dcterms:W3CDTF">2025-10-01T01:40:00Z</dcterms:created>
  <dcterms:modified xsi:type="dcterms:W3CDTF">2025-10-08T03:21:18Z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7F8397AD6DC4490898B22A1622F21C2B_13</vt:lpwstr>
  </property>
  <property fmtid="{D5CDD505-2E9C-101B-9397-08002B2CF9AE}" pid="3" name="KSOProductBuildVer">
    <vt:lpwstr>1033-12.2.0.21546</vt:lpwstr>
  </property>
</Properties>
</file>