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media/image2.jpg" ContentType="image/jpeg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media/image46.jpg" ContentType="image/jpe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4" r:id="rId5"/>
    <p:sldMasterId id="2147483687" r:id="rId6"/>
    <p:sldMasterId id="2147483699" r:id="rId7"/>
    <p:sldMasterId id="2147483712" r:id="rId8"/>
  </p:sldMasterIdLst>
  <p:notesMasterIdLst>
    <p:notesMasterId r:id="rId32"/>
  </p:notesMasterIdLst>
  <p:handoutMasterIdLst>
    <p:handoutMasterId r:id="rId33"/>
  </p:handoutMasterIdLst>
  <p:sldIdLst>
    <p:sldId id="1078" r:id="rId9"/>
    <p:sldId id="1047" r:id="rId10"/>
    <p:sldId id="1057" r:id="rId11"/>
    <p:sldId id="265" r:id="rId12"/>
    <p:sldId id="1080" r:id="rId13"/>
    <p:sldId id="1079" r:id="rId14"/>
    <p:sldId id="1083" r:id="rId15"/>
    <p:sldId id="1050" r:id="rId16"/>
    <p:sldId id="262" r:id="rId17"/>
    <p:sldId id="263" r:id="rId18"/>
    <p:sldId id="1082" r:id="rId19"/>
    <p:sldId id="257" r:id="rId20"/>
    <p:sldId id="1084" r:id="rId21"/>
    <p:sldId id="270" r:id="rId22"/>
    <p:sldId id="271" r:id="rId23"/>
    <p:sldId id="258" r:id="rId24"/>
    <p:sldId id="1054" r:id="rId25"/>
    <p:sldId id="260" r:id="rId26"/>
    <p:sldId id="261" r:id="rId27"/>
    <p:sldId id="264" r:id="rId28"/>
    <p:sldId id="1085" r:id="rId29"/>
    <p:sldId id="1052" r:id="rId30"/>
    <p:sldId id="748" r:id="rId3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1E937E9-157C-424C-B9EC-B4053D1D7E6F}">
          <p14:sldIdLst>
            <p14:sldId id="1078"/>
            <p14:sldId id="1047"/>
            <p14:sldId id="1057"/>
            <p14:sldId id="265"/>
            <p14:sldId id="1080"/>
            <p14:sldId id="1079"/>
            <p14:sldId id="1083"/>
            <p14:sldId id="1050"/>
            <p14:sldId id="262"/>
            <p14:sldId id="263"/>
            <p14:sldId id="1082"/>
            <p14:sldId id="257"/>
            <p14:sldId id="1084"/>
            <p14:sldId id="270"/>
            <p14:sldId id="271"/>
            <p14:sldId id="258"/>
            <p14:sldId id="1054"/>
            <p14:sldId id="260"/>
            <p14:sldId id="261"/>
            <p14:sldId id="264"/>
            <p14:sldId id="1085"/>
            <p14:sldId id="1052"/>
            <p14:sldId id="74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30579C"/>
    <a:srgbClr val="70AC04"/>
    <a:srgbClr val="2B4D89"/>
    <a:srgbClr val="0000FF"/>
    <a:srgbClr val="393662"/>
    <a:srgbClr val="FF9300"/>
    <a:srgbClr val="FFCC00"/>
    <a:srgbClr val="FFFF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249" autoAdjust="0"/>
  </p:normalViewPr>
  <p:slideViewPr>
    <p:cSldViewPr snapToGrid="0">
      <p:cViewPr varScale="1">
        <p:scale>
          <a:sx n="70" d="100"/>
          <a:sy n="70" d="100"/>
        </p:scale>
        <p:origin x="412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53F6C4-F2D9-4E1E-8024-180683666FC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A2F8D7FE-8A6D-4ACC-BA38-BE3B6A0F108A}">
      <dgm:prSet/>
      <dgm:spPr/>
      <dgm:t>
        <a:bodyPr/>
        <a:lstStyle/>
        <a:p>
          <a:r>
            <a:rPr lang="en-US" dirty="0"/>
            <a:t>Deliver reliable and cost-effective LNG solutions for domestic industries, transport, and power generation.</a:t>
          </a:r>
        </a:p>
      </dgm:t>
    </dgm:pt>
    <dgm:pt modelId="{2DD15C36-628B-4D37-BAAE-2D9DEAD157F1}" type="parTrans" cxnId="{E99721C9-E1F7-4A6C-989E-28AF9C5E2B03}">
      <dgm:prSet/>
      <dgm:spPr/>
      <dgm:t>
        <a:bodyPr/>
        <a:lstStyle/>
        <a:p>
          <a:endParaRPr lang="en-US"/>
        </a:p>
      </dgm:t>
    </dgm:pt>
    <dgm:pt modelId="{BFD084A8-CA2D-46D7-BC8F-B0E0DD75A2D2}" type="sibTrans" cxnId="{E99721C9-E1F7-4A6C-989E-28AF9C5E2B03}">
      <dgm:prSet/>
      <dgm:spPr/>
      <dgm:t>
        <a:bodyPr/>
        <a:lstStyle/>
        <a:p>
          <a:endParaRPr lang="en-US"/>
        </a:p>
      </dgm:t>
    </dgm:pt>
    <dgm:pt modelId="{1EAA64E7-2018-4E54-BCE0-4ED9AB274734}">
      <dgm:prSet/>
      <dgm:spPr/>
      <dgm:t>
        <a:bodyPr/>
        <a:lstStyle/>
        <a:p>
          <a:r>
            <a:rPr lang="en-US"/>
            <a:t>Support import substitution by reducing reliance on expensive diesel and heavy fuel oils.</a:t>
          </a:r>
        </a:p>
      </dgm:t>
    </dgm:pt>
    <dgm:pt modelId="{BC8A7028-4711-4392-9292-D734D99D2427}" type="parTrans" cxnId="{A4202DAD-E7EC-4B43-AD00-189A4E70E2CB}">
      <dgm:prSet/>
      <dgm:spPr/>
      <dgm:t>
        <a:bodyPr/>
        <a:lstStyle/>
        <a:p>
          <a:endParaRPr lang="en-US"/>
        </a:p>
      </dgm:t>
    </dgm:pt>
    <dgm:pt modelId="{1D46F4D0-CFAA-4C10-B44B-90C567FF948B}" type="sibTrans" cxnId="{A4202DAD-E7EC-4B43-AD00-189A4E70E2CB}">
      <dgm:prSet/>
      <dgm:spPr/>
      <dgm:t>
        <a:bodyPr/>
        <a:lstStyle/>
        <a:p>
          <a:endParaRPr lang="en-US"/>
        </a:p>
      </dgm:t>
    </dgm:pt>
    <dgm:pt modelId="{3BE7C57D-2BE3-437A-86A3-9E1EA589B4EF}">
      <dgm:prSet/>
      <dgm:spPr/>
      <dgm:t>
        <a:bodyPr/>
        <a:lstStyle/>
        <a:p>
          <a:r>
            <a:rPr lang="en-US" dirty="0"/>
            <a:t>Catalyze downstream opportunities in manufacturing, logistics, and local enterprises.</a:t>
          </a:r>
        </a:p>
      </dgm:t>
    </dgm:pt>
    <dgm:pt modelId="{1058F253-E645-420A-A6EA-08F86850FD5E}" type="parTrans" cxnId="{F15CDDED-BC9A-4D18-B3F5-C9246A31FACA}">
      <dgm:prSet/>
      <dgm:spPr/>
      <dgm:t>
        <a:bodyPr/>
        <a:lstStyle/>
        <a:p>
          <a:endParaRPr lang="en-US"/>
        </a:p>
      </dgm:t>
    </dgm:pt>
    <dgm:pt modelId="{2AFE2E27-6ECA-4C3E-A19E-160D4DF444B4}" type="sibTrans" cxnId="{F15CDDED-BC9A-4D18-B3F5-C9246A31FACA}">
      <dgm:prSet/>
      <dgm:spPr/>
      <dgm:t>
        <a:bodyPr/>
        <a:lstStyle/>
        <a:p>
          <a:endParaRPr lang="en-US"/>
        </a:p>
      </dgm:t>
    </dgm:pt>
    <dgm:pt modelId="{58619F70-082B-4247-8FAE-AFBB41475A2C}" type="pres">
      <dgm:prSet presAssocID="{0E53F6C4-F2D9-4E1E-8024-180683666FCE}" presName="root" presStyleCnt="0">
        <dgm:presLayoutVars>
          <dgm:dir/>
          <dgm:resizeHandles val="exact"/>
        </dgm:presLayoutVars>
      </dgm:prSet>
      <dgm:spPr/>
    </dgm:pt>
    <dgm:pt modelId="{4DB6BF78-D679-49D5-8EB0-DB96D064D910}" type="pres">
      <dgm:prSet presAssocID="{A2F8D7FE-8A6D-4ACC-BA38-BE3B6A0F108A}" presName="compNode" presStyleCnt="0"/>
      <dgm:spPr/>
    </dgm:pt>
    <dgm:pt modelId="{2C6DF73A-6987-4AD9-A7A4-408FF0EE3DEE}" type="pres">
      <dgm:prSet presAssocID="{A2F8D7FE-8A6D-4ACC-BA38-BE3B6A0F108A}" presName="bgRect" presStyleLbl="bgShp" presStyleIdx="0" presStyleCnt="3"/>
      <dgm:spPr/>
    </dgm:pt>
    <dgm:pt modelId="{1E4FE784-F2BC-4559-8BBE-6DD230211EA1}" type="pres">
      <dgm:prSet presAssocID="{A2F8D7FE-8A6D-4ACC-BA38-BE3B6A0F108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08C6D13C-E6D2-4514-B267-132A9DAF1E06}" type="pres">
      <dgm:prSet presAssocID="{A2F8D7FE-8A6D-4ACC-BA38-BE3B6A0F108A}" presName="spaceRect" presStyleCnt="0"/>
      <dgm:spPr/>
    </dgm:pt>
    <dgm:pt modelId="{3283BCEC-FCD5-4D32-83B4-962CAAE0639B}" type="pres">
      <dgm:prSet presAssocID="{A2F8D7FE-8A6D-4ACC-BA38-BE3B6A0F108A}" presName="parTx" presStyleLbl="revTx" presStyleIdx="0" presStyleCnt="3">
        <dgm:presLayoutVars>
          <dgm:chMax val="0"/>
          <dgm:chPref val="0"/>
        </dgm:presLayoutVars>
      </dgm:prSet>
      <dgm:spPr/>
    </dgm:pt>
    <dgm:pt modelId="{AEAF3904-3B3F-461B-BA65-1387A455227A}" type="pres">
      <dgm:prSet presAssocID="{BFD084A8-CA2D-46D7-BC8F-B0E0DD75A2D2}" presName="sibTrans" presStyleCnt="0"/>
      <dgm:spPr/>
    </dgm:pt>
    <dgm:pt modelId="{60F00D67-946F-4178-96CB-4F9FC50767FF}" type="pres">
      <dgm:prSet presAssocID="{1EAA64E7-2018-4E54-BCE0-4ED9AB274734}" presName="compNode" presStyleCnt="0"/>
      <dgm:spPr/>
    </dgm:pt>
    <dgm:pt modelId="{1678DE9B-D986-4475-9B24-B451D3AF5416}" type="pres">
      <dgm:prSet presAssocID="{1EAA64E7-2018-4E54-BCE0-4ED9AB274734}" presName="bgRect" presStyleLbl="bgShp" presStyleIdx="1" presStyleCnt="3"/>
      <dgm:spPr/>
    </dgm:pt>
    <dgm:pt modelId="{D1B8FB57-702E-4E7A-9E19-78CC13D41784}" type="pres">
      <dgm:prSet presAssocID="{1EAA64E7-2018-4E54-BCE0-4ED9AB27473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 Car"/>
        </a:ext>
      </dgm:extLst>
    </dgm:pt>
    <dgm:pt modelId="{B6F9CA38-BCBD-4C90-8D0B-F999DB36A25B}" type="pres">
      <dgm:prSet presAssocID="{1EAA64E7-2018-4E54-BCE0-4ED9AB274734}" presName="spaceRect" presStyleCnt="0"/>
      <dgm:spPr/>
    </dgm:pt>
    <dgm:pt modelId="{8F6B2F23-1474-44C0-B040-5F162E654244}" type="pres">
      <dgm:prSet presAssocID="{1EAA64E7-2018-4E54-BCE0-4ED9AB274734}" presName="parTx" presStyleLbl="revTx" presStyleIdx="1" presStyleCnt="3">
        <dgm:presLayoutVars>
          <dgm:chMax val="0"/>
          <dgm:chPref val="0"/>
        </dgm:presLayoutVars>
      </dgm:prSet>
      <dgm:spPr/>
    </dgm:pt>
    <dgm:pt modelId="{32210621-1D46-4B77-B98D-2A1FB34264DF}" type="pres">
      <dgm:prSet presAssocID="{1D46F4D0-CFAA-4C10-B44B-90C567FF948B}" presName="sibTrans" presStyleCnt="0"/>
      <dgm:spPr/>
    </dgm:pt>
    <dgm:pt modelId="{00F7CFA6-2B4B-4EA6-8A38-607DEDF788C4}" type="pres">
      <dgm:prSet presAssocID="{3BE7C57D-2BE3-437A-86A3-9E1EA589B4EF}" presName="compNode" presStyleCnt="0"/>
      <dgm:spPr/>
    </dgm:pt>
    <dgm:pt modelId="{E4AA08EA-C269-4991-95A3-D7D4ACF49978}" type="pres">
      <dgm:prSet presAssocID="{3BE7C57D-2BE3-437A-86A3-9E1EA589B4EF}" presName="bgRect" presStyleLbl="bgShp" presStyleIdx="2" presStyleCnt="3"/>
      <dgm:spPr/>
    </dgm:pt>
    <dgm:pt modelId="{5771312E-0308-4DF4-AA9E-3A07DDE25666}" type="pres">
      <dgm:prSet presAssocID="{3BE7C57D-2BE3-437A-86A3-9E1EA589B4E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nimize"/>
        </a:ext>
      </dgm:extLst>
    </dgm:pt>
    <dgm:pt modelId="{ED5272DE-AF5D-4C1C-B0B8-E352627455E6}" type="pres">
      <dgm:prSet presAssocID="{3BE7C57D-2BE3-437A-86A3-9E1EA589B4EF}" presName="spaceRect" presStyleCnt="0"/>
      <dgm:spPr/>
    </dgm:pt>
    <dgm:pt modelId="{7D4B5EE0-3511-4004-A4B8-453C49E250EC}" type="pres">
      <dgm:prSet presAssocID="{3BE7C57D-2BE3-437A-86A3-9E1EA589B4E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EFC113D-DE4C-477A-AEA6-F2E9D9405FC2}" type="presOf" srcId="{1EAA64E7-2018-4E54-BCE0-4ED9AB274734}" destId="{8F6B2F23-1474-44C0-B040-5F162E654244}" srcOrd="0" destOrd="0" presId="urn:microsoft.com/office/officeart/2018/2/layout/IconVerticalSolidList"/>
    <dgm:cxn modelId="{BEE99D7D-7034-438C-98F9-9A031C33F771}" type="presOf" srcId="{A2F8D7FE-8A6D-4ACC-BA38-BE3B6A0F108A}" destId="{3283BCEC-FCD5-4D32-83B4-962CAAE0639B}" srcOrd="0" destOrd="0" presId="urn:microsoft.com/office/officeart/2018/2/layout/IconVerticalSolidList"/>
    <dgm:cxn modelId="{A4202DAD-E7EC-4B43-AD00-189A4E70E2CB}" srcId="{0E53F6C4-F2D9-4E1E-8024-180683666FCE}" destId="{1EAA64E7-2018-4E54-BCE0-4ED9AB274734}" srcOrd="1" destOrd="0" parTransId="{BC8A7028-4711-4392-9292-D734D99D2427}" sibTransId="{1D46F4D0-CFAA-4C10-B44B-90C567FF948B}"/>
    <dgm:cxn modelId="{E99721C9-E1F7-4A6C-989E-28AF9C5E2B03}" srcId="{0E53F6C4-F2D9-4E1E-8024-180683666FCE}" destId="{A2F8D7FE-8A6D-4ACC-BA38-BE3B6A0F108A}" srcOrd="0" destOrd="0" parTransId="{2DD15C36-628B-4D37-BAAE-2D9DEAD157F1}" sibTransId="{BFD084A8-CA2D-46D7-BC8F-B0E0DD75A2D2}"/>
    <dgm:cxn modelId="{58AD5CCE-EE55-4C5C-95E3-DDDB4E84D0E4}" type="presOf" srcId="{3BE7C57D-2BE3-437A-86A3-9E1EA589B4EF}" destId="{7D4B5EE0-3511-4004-A4B8-453C49E250EC}" srcOrd="0" destOrd="0" presId="urn:microsoft.com/office/officeart/2018/2/layout/IconVerticalSolidList"/>
    <dgm:cxn modelId="{F15CDDED-BC9A-4D18-B3F5-C9246A31FACA}" srcId="{0E53F6C4-F2D9-4E1E-8024-180683666FCE}" destId="{3BE7C57D-2BE3-437A-86A3-9E1EA589B4EF}" srcOrd="2" destOrd="0" parTransId="{1058F253-E645-420A-A6EA-08F86850FD5E}" sibTransId="{2AFE2E27-6ECA-4C3E-A19E-160D4DF444B4}"/>
    <dgm:cxn modelId="{5670DEF2-5D5F-499C-8042-73FEDADD1BF6}" type="presOf" srcId="{0E53F6C4-F2D9-4E1E-8024-180683666FCE}" destId="{58619F70-082B-4247-8FAE-AFBB41475A2C}" srcOrd="0" destOrd="0" presId="urn:microsoft.com/office/officeart/2018/2/layout/IconVerticalSolidList"/>
    <dgm:cxn modelId="{BF624F09-8B83-4B85-956D-3C1AF681C546}" type="presParOf" srcId="{58619F70-082B-4247-8FAE-AFBB41475A2C}" destId="{4DB6BF78-D679-49D5-8EB0-DB96D064D910}" srcOrd="0" destOrd="0" presId="urn:microsoft.com/office/officeart/2018/2/layout/IconVerticalSolidList"/>
    <dgm:cxn modelId="{9707AC97-2F90-4586-839B-AD6B4C6A58DF}" type="presParOf" srcId="{4DB6BF78-D679-49D5-8EB0-DB96D064D910}" destId="{2C6DF73A-6987-4AD9-A7A4-408FF0EE3DEE}" srcOrd="0" destOrd="0" presId="urn:microsoft.com/office/officeart/2018/2/layout/IconVerticalSolidList"/>
    <dgm:cxn modelId="{16345328-026C-473C-8D11-05ABBC05EDA5}" type="presParOf" srcId="{4DB6BF78-D679-49D5-8EB0-DB96D064D910}" destId="{1E4FE784-F2BC-4559-8BBE-6DD230211EA1}" srcOrd="1" destOrd="0" presId="urn:microsoft.com/office/officeart/2018/2/layout/IconVerticalSolidList"/>
    <dgm:cxn modelId="{C2386039-B31D-4647-B03B-8A944B6127DE}" type="presParOf" srcId="{4DB6BF78-D679-49D5-8EB0-DB96D064D910}" destId="{08C6D13C-E6D2-4514-B267-132A9DAF1E06}" srcOrd="2" destOrd="0" presId="urn:microsoft.com/office/officeart/2018/2/layout/IconVerticalSolidList"/>
    <dgm:cxn modelId="{3BB7ADD0-5C97-407D-B795-83C3119A155B}" type="presParOf" srcId="{4DB6BF78-D679-49D5-8EB0-DB96D064D910}" destId="{3283BCEC-FCD5-4D32-83B4-962CAAE0639B}" srcOrd="3" destOrd="0" presId="urn:microsoft.com/office/officeart/2018/2/layout/IconVerticalSolidList"/>
    <dgm:cxn modelId="{AB2339CE-BB0D-4FE4-AA92-1D8881BA27A0}" type="presParOf" srcId="{58619F70-082B-4247-8FAE-AFBB41475A2C}" destId="{AEAF3904-3B3F-461B-BA65-1387A455227A}" srcOrd="1" destOrd="0" presId="urn:microsoft.com/office/officeart/2018/2/layout/IconVerticalSolidList"/>
    <dgm:cxn modelId="{49C5070A-C02E-4285-BDBA-050B9754FC06}" type="presParOf" srcId="{58619F70-082B-4247-8FAE-AFBB41475A2C}" destId="{60F00D67-946F-4178-96CB-4F9FC50767FF}" srcOrd="2" destOrd="0" presId="urn:microsoft.com/office/officeart/2018/2/layout/IconVerticalSolidList"/>
    <dgm:cxn modelId="{712A932B-274A-4CC4-9D82-0F79DB67FF8E}" type="presParOf" srcId="{60F00D67-946F-4178-96CB-4F9FC50767FF}" destId="{1678DE9B-D986-4475-9B24-B451D3AF5416}" srcOrd="0" destOrd="0" presId="urn:microsoft.com/office/officeart/2018/2/layout/IconVerticalSolidList"/>
    <dgm:cxn modelId="{DED62DE9-CD56-4F4A-9D40-3685DD760590}" type="presParOf" srcId="{60F00D67-946F-4178-96CB-4F9FC50767FF}" destId="{D1B8FB57-702E-4E7A-9E19-78CC13D41784}" srcOrd="1" destOrd="0" presId="urn:microsoft.com/office/officeart/2018/2/layout/IconVerticalSolidList"/>
    <dgm:cxn modelId="{6BF242D7-1925-4DA9-A13D-B75B4B1AA99F}" type="presParOf" srcId="{60F00D67-946F-4178-96CB-4F9FC50767FF}" destId="{B6F9CA38-BCBD-4C90-8D0B-F999DB36A25B}" srcOrd="2" destOrd="0" presId="urn:microsoft.com/office/officeart/2018/2/layout/IconVerticalSolidList"/>
    <dgm:cxn modelId="{10AA6858-1285-4A2A-A0BF-EBF0D95D5B10}" type="presParOf" srcId="{60F00D67-946F-4178-96CB-4F9FC50767FF}" destId="{8F6B2F23-1474-44C0-B040-5F162E654244}" srcOrd="3" destOrd="0" presId="urn:microsoft.com/office/officeart/2018/2/layout/IconVerticalSolidList"/>
    <dgm:cxn modelId="{EB2144AA-524D-45DD-B291-6532DC9DD397}" type="presParOf" srcId="{58619F70-082B-4247-8FAE-AFBB41475A2C}" destId="{32210621-1D46-4B77-B98D-2A1FB34264DF}" srcOrd="3" destOrd="0" presId="urn:microsoft.com/office/officeart/2018/2/layout/IconVerticalSolidList"/>
    <dgm:cxn modelId="{F461BB42-F655-41DF-AF54-53AF781888F8}" type="presParOf" srcId="{58619F70-082B-4247-8FAE-AFBB41475A2C}" destId="{00F7CFA6-2B4B-4EA6-8A38-607DEDF788C4}" srcOrd="4" destOrd="0" presId="urn:microsoft.com/office/officeart/2018/2/layout/IconVerticalSolidList"/>
    <dgm:cxn modelId="{6AB67FD8-7ED5-4773-9548-F67FBE43C33E}" type="presParOf" srcId="{00F7CFA6-2B4B-4EA6-8A38-607DEDF788C4}" destId="{E4AA08EA-C269-4991-95A3-D7D4ACF49978}" srcOrd="0" destOrd="0" presId="urn:microsoft.com/office/officeart/2018/2/layout/IconVerticalSolidList"/>
    <dgm:cxn modelId="{EC7E8D99-8CF6-4225-9BED-D46045056662}" type="presParOf" srcId="{00F7CFA6-2B4B-4EA6-8A38-607DEDF788C4}" destId="{5771312E-0308-4DF4-AA9E-3A07DDE25666}" srcOrd="1" destOrd="0" presId="urn:microsoft.com/office/officeart/2018/2/layout/IconVerticalSolidList"/>
    <dgm:cxn modelId="{4BAB0CF6-96FB-43DD-AA53-F17CF3B04605}" type="presParOf" srcId="{00F7CFA6-2B4B-4EA6-8A38-607DEDF788C4}" destId="{ED5272DE-AF5D-4C1C-B0B8-E352627455E6}" srcOrd="2" destOrd="0" presId="urn:microsoft.com/office/officeart/2018/2/layout/IconVerticalSolidList"/>
    <dgm:cxn modelId="{19699F75-A62F-4499-AE76-2EFC63EB9FF4}" type="presParOf" srcId="{00F7CFA6-2B4B-4EA6-8A38-607DEDF788C4}" destId="{7D4B5EE0-3511-4004-A4B8-453C49E250E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523BAC-0C87-4770-8953-DC18F092BEF6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4E571BD-5D5F-41A8-85B2-C8231341C53D}">
      <dgm:prSet custT="1"/>
      <dgm:spPr/>
      <dgm:t>
        <a:bodyPr/>
        <a:lstStyle/>
        <a:p>
          <a:r>
            <a:rPr lang="en-US" sz="1800" dirty="0"/>
            <a:t>Extend energy access to rural and remote communities through modular, scalable LNG and Natural Gas solutions.</a:t>
          </a:r>
        </a:p>
      </dgm:t>
    </dgm:pt>
    <dgm:pt modelId="{FC434847-A492-416F-859B-56D1C59EBBEE}" type="parTrans" cxnId="{72CF32D2-6B89-4D15-9AD8-07B19391DC15}">
      <dgm:prSet/>
      <dgm:spPr/>
      <dgm:t>
        <a:bodyPr/>
        <a:lstStyle/>
        <a:p>
          <a:endParaRPr lang="en-US"/>
        </a:p>
      </dgm:t>
    </dgm:pt>
    <dgm:pt modelId="{E6C5947F-00EF-4B52-8965-9ADBF81F516D}" type="sibTrans" cxnId="{72CF32D2-6B89-4D15-9AD8-07B19391DC15}">
      <dgm:prSet/>
      <dgm:spPr/>
      <dgm:t>
        <a:bodyPr/>
        <a:lstStyle/>
        <a:p>
          <a:endParaRPr lang="en-US"/>
        </a:p>
      </dgm:t>
    </dgm:pt>
    <dgm:pt modelId="{4A274104-BD95-43E3-91A8-8FDD08F81B99}">
      <dgm:prSet/>
      <dgm:spPr/>
      <dgm:t>
        <a:bodyPr/>
        <a:lstStyle/>
        <a:p>
          <a:r>
            <a:rPr lang="en-US"/>
            <a:t>Enable local businesses, schools, and health facilities to thrive with affordable, cleaner energy.</a:t>
          </a:r>
        </a:p>
      </dgm:t>
    </dgm:pt>
    <dgm:pt modelId="{B8A4CCC8-7857-42F8-ACB4-34000346B9C2}" type="parTrans" cxnId="{9D539F8A-237E-4479-9307-7ED53FAF57C0}">
      <dgm:prSet/>
      <dgm:spPr/>
      <dgm:t>
        <a:bodyPr/>
        <a:lstStyle/>
        <a:p>
          <a:endParaRPr lang="en-US"/>
        </a:p>
      </dgm:t>
    </dgm:pt>
    <dgm:pt modelId="{33181EF7-517D-4068-8B39-D9C85BA91DDC}" type="sibTrans" cxnId="{9D539F8A-237E-4479-9307-7ED53FAF57C0}">
      <dgm:prSet/>
      <dgm:spPr/>
      <dgm:t>
        <a:bodyPr/>
        <a:lstStyle/>
        <a:p>
          <a:endParaRPr lang="en-US"/>
        </a:p>
      </dgm:t>
    </dgm:pt>
    <dgm:pt modelId="{8C78CAA3-7882-43A6-9BE3-C1C058CD7EAB}">
      <dgm:prSet/>
      <dgm:spPr/>
      <dgm:t>
        <a:bodyPr/>
        <a:lstStyle/>
        <a:p>
          <a:r>
            <a:rPr lang="en-US"/>
            <a:t>Prioritize inclusive partnerships with landowners and local governments for shared prosperity.</a:t>
          </a:r>
        </a:p>
      </dgm:t>
    </dgm:pt>
    <dgm:pt modelId="{250B5D2B-EF6B-4B88-BC99-A76754A5BF55}" type="parTrans" cxnId="{4C866F6E-3311-41C9-B250-DCBD3B863CB7}">
      <dgm:prSet/>
      <dgm:spPr/>
      <dgm:t>
        <a:bodyPr/>
        <a:lstStyle/>
        <a:p>
          <a:endParaRPr lang="en-US"/>
        </a:p>
      </dgm:t>
    </dgm:pt>
    <dgm:pt modelId="{2B21A365-B905-4205-B9D1-8DD5CC265478}" type="sibTrans" cxnId="{4C866F6E-3311-41C9-B250-DCBD3B863CB7}">
      <dgm:prSet/>
      <dgm:spPr/>
      <dgm:t>
        <a:bodyPr/>
        <a:lstStyle/>
        <a:p>
          <a:endParaRPr lang="en-US"/>
        </a:p>
      </dgm:t>
    </dgm:pt>
    <dgm:pt modelId="{624768CD-0AE0-4B9C-A66E-58A8E96D19B9}" type="pres">
      <dgm:prSet presAssocID="{C9523BAC-0C87-4770-8953-DC18F092BEF6}" presName="root" presStyleCnt="0">
        <dgm:presLayoutVars>
          <dgm:dir/>
          <dgm:resizeHandles val="exact"/>
        </dgm:presLayoutVars>
      </dgm:prSet>
      <dgm:spPr/>
    </dgm:pt>
    <dgm:pt modelId="{80FEF729-D628-4508-AE43-D463D73B8E19}" type="pres">
      <dgm:prSet presAssocID="{D4E571BD-5D5F-41A8-85B2-C8231341C53D}" presName="compNode" presStyleCnt="0"/>
      <dgm:spPr/>
    </dgm:pt>
    <dgm:pt modelId="{CF778314-D9C2-4F86-AB4E-954920CB31BA}" type="pres">
      <dgm:prSet presAssocID="{D4E571BD-5D5F-41A8-85B2-C8231341C53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 Car"/>
        </a:ext>
      </dgm:extLst>
    </dgm:pt>
    <dgm:pt modelId="{CBA46E75-7FCB-4DF4-BA13-A37CDDB7F4F7}" type="pres">
      <dgm:prSet presAssocID="{D4E571BD-5D5F-41A8-85B2-C8231341C53D}" presName="spaceRect" presStyleCnt="0"/>
      <dgm:spPr/>
    </dgm:pt>
    <dgm:pt modelId="{4C17F78E-0819-4660-A6ED-C241DE5F32DF}" type="pres">
      <dgm:prSet presAssocID="{D4E571BD-5D5F-41A8-85B2-C8231341C53D}" presName="textRect" presStyleLbl="revTx" presStyleIdx="0" presStyleCnt="3">
        <dgm:presLayoutVars>
          <dgm:chMax val="1"/>
          <dgm:chPref val="1"/>
        </dgm:presLayoutVars>
      </dgm:prSet>
      <dgm:spPr/>
    </dgm:pt>
    <dgm:pt modelId="{14C8D6F2-FCC4-4C1A-90FF-C8A905214416}" type="pres">
      <dgm:prSet presAssocID="{E6C5947F-00EF-4B52-8965-9ADBF81F516D}" presName="sibTrans" presStyleCnt="0"/>
      <dgm:spPr/>
    </dgm:pt>
    <dgm:pt modelId="{F4A6A8B3-C09C-439D-9AE1-2E4B3A6F9EB7}" type="pres">
      <dgm:prSet presAssocID="{4A274104-BD95-43E3-91A8-8FDD08F81B99}" presName="compNode" presStyleCnt="0"/>
      <dgm:spPr/>
    </dgm:pt>
    <dgm:pt modelId="{DA18EC51-B7E3-4E5C-8D87-EA38470CD209}" type="pres">
      <dgm:prSet presAssocID="{4A274104-BD95-43E3-91A8-8FDD08F81B9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4D11DC5F-45D7-489D-AA55-F2236892D028}" type="pres">
      <dgm:prSet presAssocID="{4A274104-BD95-43E3-91A8-8FDD08F81B99}" presName="spaceRect" presStyleCnt="0"/>
      <dgm:spPr/>
    </dgm:pt>
    <dgm:pt modelId="{76EC3E37-FE16-4EEC-8256-430F6A3A956F}" type="pres">
      <dgm:prSet presAssocID="{4A274104-BD95-43E3-91A8-8FDD08F81B99}" presName="textRect" presStyleLbl="revTx" presStyleIdx="1" presStyleCnt="3">
        <dgm:presLayoutVars>
          <dgm:chMax val="1"/>
          <dgm:chPref val="1"/>
        </dgm:presLayoutVars>
      </dgm:prSet>
      <dgm:spPr/>
    </dgm:pt>
    <dgm:pt modelId="{A5314BAE-2C23-4ED5-B656-AD41151BCEDC}" type="pres">
      <dgm:prSet presAssocID="{33181EF7-517D-4068-8B39-D9C85BA91DDC}" presName="sibTrans" presStyleCnt="0"/>
      <dgm:spPr/>
    </dgm:pt>
    <dgm:pt modelId="{3D0CAF3F-49CC-4564-ABF0-7F96D4BEF9C4}" type="pres">
      <dgm:prSet presAssocID="{8C78CAA3-7882-43A6-9BE3-C1C058CD7EAB}" presName="compNode" presStyleCnt="0"/>
      <dgm:spPr/>
    </dgm:pt>
    <dgm:pt modelId="{E599C475-694D-4FA6-AE30-A5D46C28D0D1}" type="pres">
      <dgm:prSet presAssocID="{8C78CAA3-7882-43A6-9BE3-C1C058CD7EA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DC3B2851-2455-414F-8812-A8894669BDC6}" type="pres">
      <dgm:prSet presAssocID="{8C78CAA3-7882-43A6-9BE3-C1C058CD7EAB}" presName="spaceRect" presStyleCnt="0"/>
      <dgm:spPr/>
    </dgm:pt>
    <dgm:pt modelId="{30FA85D5-3040-477C-92E3-C5ABC0A62F67}" type="pres">
      <dgm:prSet presAssocID="{8C78CAA3-7882-43A6-9BE3-C1C058CD7EA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C866F6E-3311-41C9-B250-DCBD3B863CB7}" srcId="{C9523BAC-0C87-4770-8953-DC18F092BEF6}" destId="{8C78CAA3-7882-43A6-9BE3-C1C058CD7EAB}" srcOrd="2" destOrd="0" parTransId="{250B5D2B-EF6B-4B88-BC99-A76754A5BF55}" sibTransId="{2B21A365-B905-4205-B9D1-8DD5CC265478}"/>
    <dgm:cxn modelId="{26A93853-F3C1-4592-A8D7-D33732367F8A}" type="presOf" srcId="{4A274104-BD95-43E3-91A8-8FDD08F81B99}" destId="{76EC3E37-FE16-4EEC-8256-430F6A3A956F}" srcOrd="0" destOrd="0" presId="urn:microsoft.com/office/officeart/2018/2/layout/IconLabelList"/>
    <dgm:cxn modelId="{7B9D6A86-E56B-44CF-8415-AB7F20A0306A}" type="presOf" srcId="{D4E571BD-5D5F-41A8-85B2-C8231341C53D}" destId="{4C17F78E-0819-4660-A6ED-C241DE5F32DF}" srcOrd="0" destOrd="0" presId="urn:microsoft.com/office/officeart/2018/2/layout/IconLabelList"/>
    <dgm:cxn modelId="{1E2DFF86-C862-41DA-BB94-A9E790D5B6BD}" type="presOf" srcId="{C9523BAC-0C87-4770-8953-DC18F092BEF6}" destId="{624768CD-0AE0-4B9C-A66E-58A8E96D19B9}" srcOrd="0" destOrd="0" presId="urn:microsoft.com/office/officeart/2018/2/layout/IconLabelList"/>
    <dgm:cxn modelId="{9D539F8A-237E-4479-9307-7ED53FAF57C0}" srcId="{C9523BAC-0C87-4770-8953-DC18F092BEF6}" destId="{4A274104-BD95-43E3-91A8-8FDD08F81B99}" srcOrd="1" destOrd="0" parTransId="{B8A4CCC8-7857-42F8-ACB4-34000346B9C2}" sibTransId="{33181EF7-517D-4068-8B39-D9C85BA91DDC}"/>
    <dgm:cxn modelId="{8EBE4FB7-8FBD-4BBB-B275-438D4917369C}" type="presOf" srcId="{8C78CAA3-7882-43A6-9BE3-C1C058CD7EAB}" destId="{30FA85D5-3040-477C-92E3-C5ABC0A62F67}" srcOrd="0" destOrd="0" presId="urn:microsoft.com/office/officeart/2018/2/layout/IconLabelList"/>
    <dgm:cxn modelId="{72CF32D2-6B89-4D15-9AD8-07B19391DC15}" srcId="{C9523BAC-0C87-4770-8953-DC18F092BEF6}" destId="{D4E571BD-5D5F-41A8-85B2-C8231341C53D}" srcOrd="0" destOrd="0" parTransId="{FC434847-A492-416F-859B-56D1C59EBBEE}" sibTransId="{E6C5947F-00EF-4B52-8965-9ADBF81F516D}"/>
    <dgm:cxn modelId="{7CDA2550-E11B-476D-824F-06EB42D962C0}" type="presParOf" srcId="{624768CD-0AE0-4B9C-A66E-58A8E96D19B9}" destId="{80FEF729-D628-4508-AE43-D463D73B8E19}" srcOrd="0" destOrd="0" presId="urn:microsoft.com/office/officeart/2018/2/layout/IconLabelList"/>
    <dgm:cxn modelId="{CA649089-FAD9-4988-9D5E-62990E48CC7C}" type="presParOf" srcId="{80FEF729-D628-4508-AE43-D463D73B8E19}" destId="{CF778314-D9C2-4F86-AB4E-954920CB31BA}" srcOrd="0" destOrd="0" presId="urn:microsoft.com/office/officeart/2018/2/layout/IconLabelList"/>
    <dgm:cxn modelId="{208741D2-761F-426F-BF35-B93F6A3114C4}" type="presParOf" srcId="{80FEF729-D628-4508-AE43-D463D73B8E19}" destId="{CBA46E75-7FCB-4DF4-BA13-A37CDDB7F4F7}" srcOrd="1" destOrd="0" presId="urn:microsoft.com/office/officeart/2018/2/layout/IconLabelList"/>
    <dgm:cxn modelId="{F9B38815-2EE8-4937-90D1-8ACE6F0FDDBE}" type="presParOf" srcId="{80FEF729-D628-4508-AE43-D463D73B8E19}" destId="{4C17F78E-0819-4660-A6ED-C241DE5F32DF}" srcOrd="2" destOrd="0" presId="urn:microsoft.com/office/officeart/2018/2/layout/IconLabelList"/>
    <dgm:cxn modelId="{8E2BA0BB-2E3A-44E2-9EB7-811F498BF791}" type="presParOf" srcId="{624768CD-0AE0-4B9C-A66E-58A8E96D19B9}" destId="{14C8D6F2-FCC4-4C1A-90FF-C8A905214416}" srcOrd="1" destOrd="0" presId="urn:microsoft.com/office/officeart/2018/2/layout/IconLabelList"/>
    <dgm:cxn modelId="{6F041C00-4030-409A-BE71-3E72AB85FFB9}" type="presParOf" srcId="{624768CD-0AE0-4B9C-A66E-58A8E96D19B9}" destId="{F4A6A8B3-C09C-439D-9AE1-2E4B3A6F9EB7}" srcOrd="2" destOrd="0" presId="urn:microsoft.com/office/officeart/2018/2/layout/IconLabelList"/>
    <dgm:cxn modelId="{96C11C35-AC91-4263-9AB2-D15AA68EA2D5}" type="presParOf" srcId="{F4A6A8B3-C09C-439D-9AE1-2E4B3A6F9EB7}" destId="{DA18EC51-B7E3-4E5C-8D87-EA38470CD209}" srcOrd="0" destOrd="0" presId="urn:microsoft.com/office/officeart/2018/2/layout/IconLabelList"/>
    <dgm:cxn modelId="{CEF2657C-E09A-4F06-91BC-7A0AB9DCF7DB}" type="presParOf" srcId="{F4A6A8B3-C09C-439D-9AE1-2E4B3A6F9EB7}" destId="{4D11DC5F-45D7-489D-AA55-F2236892D028}" srcOrd="1" destOrd="0" presId="urn:microsoft.com/office/officeart/2018/2/layout/IconLabelList"/>
    <dgm:cxn modelId="{80DCE28A-3C07-47A2-994D-53665E42FAEC}" type="presParOf" srcId="{F4A6A8B3-C09C-439D-9AE1-2E4B3A6F9EB7}" destId="{76EC3E37-FE16-4EEC-8256-430F6A3A956F}" srcOrd="2" destOrd="0" presId="urn:microsoft.com/office/officeart/2018/2/layout/IconLabelList"/>
    <dgm:cxn modelId="{382444FF-73E1-4F2A-9ACD-7F2D15A4F7E4}" type="presParOf" srcId="{624768CD-0AE0-4B9C-A66E-58A8E96D19B9}" destId="{A5314BAE-2C23-4ED5-B656-AD41151BCEDC}" srcOrd="3" destOrd="0" presId="urn:microsoft.com/office/officeart/2018/2/layout/IconLabelList"/>
    <dgm:cxn modelId="{90BDBBA8-06B5-474E-9D15-E3D297BAA38C}" type="presParOf" srcId="{624768CD-0AE0-4B9C-A66E-58A8E96D19B9}" destId="{3D0CAF3F-49CC-4564-ABF0-7F96D4BEF9C4}" srcOrd="4" destOrd="0" presId="urn:microsoft.com/office/officeart/2018/2/layout/IconLabelList"/>
    <dgm:cxn modelId="{C52B32F9-3DCF-48B6-8D43-6D007B463142}" type="presParOf" srcId="{3D0CAF3F-49CC-4564-ABF0-7F96D4BEF9C4}" destId="{E599C475-694D-4FA6-AE30-A5D46C28D0D1}" srcOrd="0" destOrd="0" presId="urn:microsoft.com/office/officeart/2018/2/layout/IconLabelList"/>
    <dgm:cxn modelId="{C4FF7F3D-149E-49B2-9055-43E472180922}" type="presParOf" srcId="{3D0CAF3F-49CC-4564-ABF0-7F96D4BEF9C4}" destId="{DC3B2851-2455-414F-8812-A8894669BDC6}" srcOrd="1" destOrd="0" presId="urn:microsoft.com/office/officeart/2018/2/layout/IconLabelList"/>
    <dgm:cxn modelId="{2C2F603B-D984-4171-BA39-6582F16245B1}" type="presParOf" srcId="{3D0CAF3F-49CC-4564-ABF0-7F96D4BEF9C4}" destId="{30FA85D5-3040-477C-92E3-C5ABC0A62F6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0066D9-CAE9-4EFA-8AF4-626523971ED4}" type="doc">
      <dgm:prSet loTypeId="urn:microsoft.com/office/officeart/2016/7/layout/HorizontalActionList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8D0C342-4205-4628-8BF6-77D34AEDE9F5}">
      <dgm:prSet/>
      <dgm:spPr/>
      <dgm:t>
        <a:bodyPr/>
        <a:lstStyle/>
        <a:p>
          <a:r>
            <a:rPr lang="en-US"/>
            <a:t>Reduce</a:t>
          </a:r>
        </a:p>
      </dgm:t>
    </dgm:pt>
    <dgm:pt modelId="{856C8629-77C2-48A2-8D1E-0A061699F244}" type="parTrans" cxnId="{A329CE44-81DD-487E-9C33-C66E55493AB6}">
      <dgm:prSet/>
      <dgm:spPr/>
      <dgm:t>
        <a:bodyPr/>
        <a:lstStyle/>
        <a:p>
          <a:endParaRPr lang="en-US"/>
        </a:p>
      </dgm:t>
    </dgm:pt>
    <dgm:pt modelId="{7840C2E2-D424-489E-99E1-D6969FC48E07}" type="sibTrans" cxnId="{A329CE44-81DD-487E-9C33-C66E55493AB6}">
      <dgm:prSet/>
      <dgm:spPr/>
      <dgm:t>
        <a:bodyPr/>
        <a:lstStyle/>
        <a:p>
          <a:endParaRPr lang="en-US"/>
        </a:p>
      </dgm:t>
    </dgm:pt>
    <dgm:pt modelId="{42EDDF79-BAEB-4BD4-8827-3B965C318B77}">
      <dgm:prSet/>
      <dgm:spPr/>
      <dgm:t>
        <a:bodyPr/>
        <a:lstStyle/>
        <a:p>
          <a:r>
            <a:rPr lang="en-US"/>
            <a:t>Reduce carbon and particulate emissions compared to traditional fuels.</a:t>
          </a:r>
        </a:p>
      </dgm:t>
    </dgm:pt>
    <dgm:pt modelId="{2639715D-7316-40DD-9699-95619E7E89BF}" type="parTrans" cxnId="{192176AD-6191-4829-8F9D-8B6E3FFF5FD7}">
      <dgm:prSet/>
      <dgm:spPr/>
      <dgm:t>
        <a:bodyPr/>
        <a:lstStyle/>
        <a:p>
          <a:endParaRPr lang="en-US"/>
        </a:p>
      </dgm:t>
    </dgm:pt>
    <dgm:pt modelId="{DA3C237A-7A81-46FF-A052-82A0BA04A82A}" type="sibTrans" cxnId="{192176AD-6191-4829-8F9D-8B6E3FFF5FD7}">
      <dgm:prSet/>
      <dgm:spPr/>
      <dgm:t>
        <a:bodyPr/>
        <a:lstStyle/>
        <a:p>
          <a:endParaRPr lang="en-US"/>
        </a:p>
      </dgm:t>
    </dgm:pt>
    <dgm:pt modelId="{7F709C32-444C-47EA-9124-C7C3D7A4EF33}">
      <dgm:prSet/>
      <dgm:spPr/>
      <dgm:t>
        <a:bodyPr/>
        <a:lstStyle/>
        <a:p>
          <a:r>
            <a:rPr lang="en-US"/>
            <a:t>Implement</a:t>
          </a:r>
        </a:p>
      </dgm:t>
    </dgm:pt>
    <dgm:pt modelId="{F252E85B-E29E-4910-BAF9-E3FB8D97FF40}" type="parTrans" cxnId="{799564E2-6E59-4A20-93CF-DEAFBCF22216}">
      <dgm:prSet/>
      <dgm:spPr/>
      <dgm:t>
        <a:bodyPr/>
        <a:lstStyle/>
        <a:p>
          <a:endParaRPr lang="en-US"/>
        </a:p>
      </dgm:t>
    </dgm:pt>
    <dgm:pt modelId="{E7972AE3-0AAA-42AF-BB64-AF63C4754FE3}" type="sibTrans" cxnId="{799564E2-6E59-4A20-93CF-DEAFBCF22216}">
      <dgm:prSet/>
      <dgm:spPr/>
      <dgm:t>
        <a:bodyPr/>
        <a:lstStyle/>
        <a:p>
          <a:endParaRPr lang="en-US"/>
        </a:p>
      </dgm:t>
    </dgm:pt>
    <dgm:pt modelId="{0EA3AF21-9B16-4E93-87C1-F16A0F5F0F86}">
      <dgm:prSet/>
      <dgm:spPr/>
      <dgm:t>
        <a:bodyPr/>
        <a:lstStyle/>
        <a:p>
          <a:r>
            <a:rPr lang="en-US"/>
            <a:t>Implement best-practice environmental management in LNG operations.</a:t>
          </a:r>
        </a:p>
      </dgm:t>
    </dgm:pt>
    <dgm:pt modelId="{B8629266-DA94-4747-87B5-0E934EFD4FF2}" type="parTrans" cxnId="{26D719D7-3362-4852-8CED-9533D2B3B92E}">
      <dgm:prSet/>
      <dgm:spPr/>
      <dgm:t>
        <a:bodyPr/>
        <a:lstStyle/>
        <a:p>
          <a:endParaRPr lang="en-US"/>
        </a:p>
      </dgm:t>
    </dgm:pt>
    <dgm:pt modelId="{7D6C50F8-0A1F-4EF1-AD22-CC12B47FA245}" type="sibTrans" cxnId="{26D719D7-3362-4852-8CED-9533D2B3B92E}">
      <dgm:prSet/>
      <dgm:spPr/>
      <dgm:t>
        <a:bodyPr/>
        <a:lstStyle/>
        <a:p>
          <a:endParaRPr lang="en-US"/>
        </a:p>
      </dgm:t>
    </dgm:pt>
    <dgm:pt modelId="{37FD949C-052C-479D-BD8A-56405EB07B2F}">
      <dgm:prSet/>
      <dgm:spPr/>
      <dgm:t>
        <a:bodyPr/>
        <a:lstStyle/>
        <a:p>
          <a:r>
            <a:rPr lang="en-US"/>
            <a:t>Commit</a:t>
          </a:r>
        </a:p>
      </dgm:t>
    </dgm:pt>
    <dgm:pt modelId="{C8368E45-FB41-41C0-9184-20F2A3E2CD47}" type="parTrans" cxnId="{0DBF3279-FBBA-4069-90BB-C81E1C09AA50}">
      <dgm:prSet/>
      <dgm:spPr/>
      <dgm:t>
        <a:bodyPr/>
        <a:lstStyle/>
        <a:p>
          <a:endParaRPr lang="en-US"/>
        </a:p>
      </dgm:t>
    </dgm:pt>
    <dgm:pt modelId="{6865898A-2909-4877-B791-81D76C342D50}" type="sibTrans" cxnId="{0DBF3279-FBBA-4069-90BB-C81E1C09AA50}">
      <dgm:prSet/>
      <dgm:spPr/>
      <dgm:t>
        <a:bodyPr/>
        <a:lstStyle/>
        <a:p>
          <a:endParaRPr lang="en-US"/>
        </a:p>
      </dgm:t>
    </dgm:pt>
    <dgm:pt modelId="{EF1FE500-6B31-4538-81BD-2D7E1857C166}">
      <dgm:prSet/>
      <dgm:spPr/>
      <dgm:t>
        <a:bodyPr/>
        <a:lstStyle/>
        <a:p>
          <a:r>
            <a:rPr lang="en-US"/>
            <a:t>Commit to sustainable resource use, aligning with PNG’s climate commitments and global ESG standards.</a:t>
          </a:r>
        </a:p>
      </dgm:t>
    </dgm:pt>
    <dgm:pt modelId="{5336C62E-3725-4239-A9BF-C88987B016D0}" type="parTrans" cxnId="{9C4BEF21-B8F0-4E13-A9C9-34FADA0B5A6D}">
      <dgm:prSet/>
      <dgm:spPr/>
      <dgm:t>
        <a:bodyPr/>
        <a:lstStyle/>
        <a:p>
          <a:endParaRPr lang="en-US"/>
        </a:p>
      </dgm:t>
    </dgm:pt>
    <dgm:pt modelId="{C00FCC5C-BFA2-4CC2-BCB5-3DB3A3870D93}" type="sibTrans" cxnId="{9C4BEF21-B8F0-4E13-A9C9-34FADA0B5A6D}">
      <dgm:prSet/>
      <dgm:spPr/>
      <dgm:t>
        <a:bodyPr/>
        <a:lstStyle/>
        <a:p>
          <a:endParaRPr lang="en-US"/>
        </a:p>
      </dgm:t>
    </dgm:pt>
    <dgm:pt modelId="{9AFBFA3F-0B47-45CE-BB4C-7436FCF852B7}" type="pres">
      <dgm:prSet presAssocID="{BA0066D9-CAE9-4EFA-8AF4-626523971ED4}" presName="Name0" presStyleCnt="0">
        <dgm:presLayoutVars>
          <dgm:dir/>
          <dgm:animLvl val="lvl"/>
          <dgm:resizeHandles val="exact"/>
        </dgm:presLayoutVars>
      </dgm:prSet>
      <dgm:spPr/>
    </dgm:pt>
    <dgm:pt modelId="{BC70E2D4-3DED-4A5D-A08D-48FB1B8E7277}" type="pres">
      <dgm:prSet presAssocID="{08D0C342-4205-4628-8BF6-77D34AEDE9F5}" presName="composite" presStyleCnt="0"/>
      <dgm:spPr/>
    </dgm:pt>
    <dgm:pt modelId="{146CFDDD-1EB9-4971-848F-371B57A18962}" type="pres">
      <dgm:prSet presAssocID="{08D0C342-4205-4628-8BF6-77D34AEDE9F5}" presName="parTx" presStyleLbl="alignNode1" presStyleIdx="0" presStyleCnt="3">
        <dgm:presLayoutVars>
          <dgm:chMax val="0"/>
          <dgm:chPref val="0"/>
        </dgm:presLayoutVars>
      </dgm:prSet>
      <dgm:spPr/>
    </dgm:pt>
    <dgm:pt modelId="{EAD96D84-A569-4ADE-98DD-4F8C94E8FF5E}" type="pres">
      <dgm:prSet presAssocID="{08D0C342-4205-4628-8BF6-77D34AEDE9F5}" presName="desTx" presStyleLbl="alignAccFollowNode1" presStyleIdx="0" presStyleCnt="3">
        <dgm:presLayoutVars/>
      </dgm:prSet>
      <dgm:spPr/>
    </dgm:pt>
    <dgm:pt modelId="{69EC80E3-9200-4906-8433-D666AD6E0641}" type="pres">
      <dgm:prSet presAssocID="{7840C2E2-D424-489E-99E1-D6969FC48E07}" presName="space" presStyleCnt="0"/>
      <dgm:spPr/>
    </dgm:pt>
    <dgm:pt modelId="{966C8409-518E-4DCF-B60B-390EC28B724D}" type="pres">
      <dgm:prSet presAssocID="{7F709C32-444C-47EA-9124-C7C3D7A4EF33}" presName="composite" presStyleCnt="0"/>
      <dgm:spPr/>
    </dgm:pt>
    <dgm:pt modelId="{D2D80551-E2CE-4AB1-8108-6D55CDC446D6}" type="pres">
      <dgm:prSet presAssocID="{7F709C32-444C-47EA-9124-C7C3D7A4EF33}" presName="parTx" presStyleLbl="alignNode1" presStyleIdx="1" presStyleCnt="3">
        <dgm:presLayoutVars>
          <dgm:chMax val="0"/>
          <dgm:chPref val="0"/>
        </dgm:presLayoutVars>
      </dgm:prSet>
      <dgm:spPr/>
    </dgm:pt>
    <dgm:pt modelId="{8C633A93-FAEC-499D-AF15-4D0B2881998C}" type="pres">
      <dgm:prSet presAssocID="{7F709C32-444C-47EA-9124-C7C3D7A4EF33}" presName="desTx" presStyleLbl="alignAccFollowNode1" presStyleIdx="1" presStyleCnt="3">
        <dgm:presLayoutVars/>
      </dgm:prSet>
      <dgm:spPr/>
    </dgm:pt>
    <dgm:pt modelId="{029AAFAD-2F68-483C-9952-C77C6F6D54EA}" type="pres">
      <dgm:prSet presAssocID="{E7972AE3-0AAA-42AF-BB64-AF63C4754FE3}" presName="space" presStyleCnt="0"/>
      <dgm:spPr/>
    </dgm:pt>
    <dgm:pt modelId="{3AF6AAD6-E46F-4315-BA2A-9CD7D2CD340D}" type="pres">
      <dgm:prSet presAssocID="{37FD949C-052C-479D-BD8A-56405EB07B2F}" presName="composite" presStyleCnt="0"/>
      <dgm:spPr/>
    </dgm:pt>
    <dgm:pt modelId="{3931F3A1-27FD-4AD3-ADB1-328838E6B86C}" type="pres">
      <dgm:prSet presAssocID="{37FD949C-052C-479D-BD8A-56405EB07B2F}" presName="parTx" presStyleLbl="alignNode1" presStyleIdx="2" presStyleCnt="3">
        <dgm:presLayoutVars>
          <dgm:chMax val="0"/>
          <dgm:chPref val="0"/>
        </dgm:presLayoutVars>
      </dgm:prSet>
      <dgm:spPr/>
    </dgm:pt>
    <dgm:pt modelId="{43BD029E-B5D7-41D2-B9E8-169CC1BAB1B3}" type="pres">
      <dgm:prSet presAssocID="{37FD949C-052C-479D-BD8A-56405EB07B2F}" presName="desTx" presStyleLbl="alignAccFollowNode1" presStyleIdx="2" presStyleCnt="3">
        <dgm:presLayoutVars/>
      </dgm:prSet>
      <dgm:spPr/>
    </dgm:pt>
  </dgm:ptLst>
  <dgm:cxnLst>
    <dgm:cxn modelId="{FDD8CD0D-DB56-4B49-99CF-E0ED56174013}" type="presOf" srcId="{BA0066D9-CAE9-4EFA-8AF4-626523971ED4}" destId="{9AFBFA3F-0B47-45CE-BB4C-7436FCF852B7}" srcOrd="0" destOrd="0" presId="urn:microsoft.com/office/officeart/2016/7/layout/HorizontalActionList"/>
    <dgm:cxn modelId="{9C4BEF21-B8F0-4E13-A9C9-34FADA0B5A6D}" srcId="{37FD949C-052C-479D-BD8A-56405EB07B2F}" destId="{EF1FE500-6B31-4538-81BD-2D7E1857C166}" srcOrd="0" destOrd="0" parTransId="{5336C62E-3725-4239-A9BF-C88987B016D0}" sibTransId="{C00FCC5C-BFA2-4CC2-BCB5-3DB3A3870D93}"/>
    <dgm:cxn modelId="{A329CE44-81DD-487E-9C33-C66E55493AB6}" srcId="{BA0066D9-CAE9-4EFA-8AF4-626523971ED4}" destId="{08D0C342-4205-4628-8BF6-77D34AEDE9F5}" srcOrd="0" destOrd="0" parTransId="{856C8629-77C2-48A2-8D1E-0A061699F244}" sibTransId="{7840C2E2-D424-489E-99E1-D6969FC48E07}"/>
    <dgm:cxn modelId="{25891D6A-4363-4019-8298-59700E4887A3}" type="presOf" srcId="{08D0C342-4205-4628-8BF6-77D34AEDE9F5}" destId="{146CFDDD-1EB9-4971-848F-371B57A18962}" srcOrd="0" destOrd="0" presId="urn:microsoft.com/office/officeart/2016/7/layout/HorizontalActionList"/>
    <dgm:cxn modelId="{4FBEFA4B-B687-4FEF-8F0B-BB0C0542A126}" type="presOf" srcId="{37FD949C-052C-479D-BD8A-56405EB07B2F}" destId="{3931F3A1-27FD-4AD3-ADB1-328838E6B86C}" srcOrd="0" destOrd="0" presId="urn:microsoft.com/office/officeart/2016/7/layout/HorizontalActionList"/>
    <dgm:cxn modelId="{0DBF3279-FBBA-4069-90BB-C81E1C09AA50}" srcId="{BA0066D9-CAE9-4EFA-8AF4-626523971ED4}" destId="{37FD949C-052C-479D-BD8A-56405EB07B2F}" srcOrd="2" destOrd="0" parTransId="{C8368E45-FB41-41C0-9184-20F2A3E2CD47}" sibTransId="{6865898A-2909-4877-B791-81D76C342D50}"/>
    <dgm:cxn modelId="{51090980-3C84-41EC-A8D9-B7BA34E72255}" type="presOf" srcId="{0EA3AF21-9B16-4E93-87C1-F16A0F5F0F86}" destId="{8C633A93-FAEC-499D-AF15-4D0B2881998C}" srcOrd="0" destOrd="0" presId="urn:microsoft.com/office/officeart/2016/7/layout/HorizontalActionList"/>
    <dgm:cxn modelId="{192176AD-6191-4829-8F9D-8B6E3FFF5FD7}" srcId="{08D0C342-4205-4628-8BF6-77D34AEDE9F5}" destId="{42EDDF79-BAEB-4BD4-8827-3B965C318B77}" srcOrd="0" destOrd="0" parTransId="{2639715D-7316-40DD-9699-95619E7E89BF}" sibTransId="{DA3C237A-7A81-46FF-A052-82A0BA04A82A}"/>
    <dgm:cxn modelId="{3BB5AAB5-6CF6-4C7B-AD7A-F1FF5B038716}" type="presOf" srcId="{42EDDF79-BAEB-4BD4-8827-3B965C318B77}" destId="{EAD96D84-A569-4ADE-98DD-4F8C94E8FF5E}" srcOrd="0" destOrd="0" presId="urn:microsoft.com/office/officeart/2016/7/layout/HorizontalActionList"/>
    <dgm:cxn modelId="{26D719D7-3362-4852-8CED-9533D2B3B92E}" srcId="{7F709C32-444C-47EA-9124-C7C3D7A4EF33}" destId="{0EA3AF21-9B16-4E93-87C1-F16A0F5F0F86}" srcOrd="0" destOrd="0" parTransId="{B8629266-DA94-4747-87B5-0E934EFD4FF2}" sibTransId="{7D6C50F8-0A1F-4EF1-AD22-CC12B47FA245}"/>
    <dgm:cxn modelId="{799564E2-6E59-4A20-93CF-DEAFBCF22216}" srcId="{BA0066D9-CAE9-4EFA-8AF4-626523971ED4}" destId="{7F709C32-444C-47EA-9124-C7C3D7A4EF33}" srcOrd="1" destOrd="0" parTransId="{F252E85B-E29E-4910-BAF9-E3FB8D97FF40}" sibTransId="{E7972AE3-0AAA-42AF-BB64-AF63C4754FE3}"/>
    <dgm:cxn modelId="{8560DFEF-6C9A-4EF8-BF60-AE5A678280C1}" type="presOf" srcId="{7F709C32-444C-47EA-9124-C7C3D7A4EF33}" destId="{D2D80551-E2CE-4AB1-8108-6D55CDC446D6}" srcOrd="0" destOrd="0" presId="urn:microsoft.com/office/officeart/2016/7/layout/HorizontalActionList"/>
    <dgm:cxn modelId="{267E86F9-1071-4C24-A6E5-B51A84FA1507}" type="presOf" srcId="{EF1FE500-6B31-4538-81BD-2D7E1857C166}" destId="{43BD029E-B5D7-41D2-B9E8-169CC1BAB1B3}" srcOrd="0" destOrd="0" presId="urn:microsoft.com/office/officeart/2016/7/layout/HorizontalActionList"/>
    <dgm:cxn modelId="{6FD457F3-65A6-40BA-A419-A7B799B56F18}" type="presParOf" srcId="{9AFBFA3F-0B47-45CE-BB4C-7436FCF852B7}" destId="{BC70E2D4-3DED-4A5D-A08D-48FB1B8E7277}" srcOrd="0" destOrd="0" presId="urn:microsoft.com/office/officeart/2016/7/layout/HorizontalActionList"/>
    <dgm:cxn modelId="{66E1A011-D644-41BC-A455-8CE13CE7385E}" type="presParOf" srcId="{BC70E2D4-3DED-4A5D-A08D-48FB1B8E7277}" destId="{146CFDDD-1EB9-4971-848F-371B57A18962}" srcOrd="0" destOrd="0" presId="urn:microsoft.com/office/officeart/2016/7/layout/HorizontalActionList"/>
    <dgm:cxn modelId="{2CF22F23-1558-448D-AF6F-034278AE1FD2}" type="presParOf" srcId="{BC70E2D4-3DED-4A5D-A08D-48FB1B8E7277}" destId="{EAD96D84-A569-4ADE-98DD-4F8C94E8FF5E}" srcOrd="1" destOrd="0" presId="urn:microsoft.com/office/officeart/2016/7/layout/HorizontalActionList"/>
    <dgm:cxn modelId="{929C08D2-3CEA-46BA-8DCA-10B91A2FD861}" type="presParOf" srcId="{9AFBFA3F-0B47-45CE-BB4C-7436FCF852B7}" destId="{69EC80E3-9200-4906-8433-D666AD6E0641}" srcOrd="1" destOrd="0" presId="urn:microsoft.com/office/officeart/2016/7/layout/HorizontalActionList"/>
    <dgm:cxn modelId="{51A82439-2FBA-4899-952B-A11AD43F158B}" type="presParOf" srcId="{9AFBFA3F-0B47-45CE-BB4C-7436FCF852B7}" destId="{966C8409-518E-4DCF-B60B-390EC28B724D}" srcOrd="2" destOrd="0" presId="urn:microsoft.com/office/officeart/2016/7/layout/HorizontalActionList"/>
    <dgm:cxn modelId="{709D07B0-4AFB-40F0-9F7A-563E2BE047A6}" type="presParOf" srcId="{966C8409-518E-4DCF-B60B-390EC28B724D}" destId="{D2D80551-E2CE-4AB1-8108-6D55CDC446D6}" srcOrd="0" destOrd="0" presId="urn:microsoft.com/office/officeart/2016/7/layout/HorizontalActionList"/>
    <dgm:cxn modelId="{25D1827D-0997-43A3-830B-6C32A25D371B}" type="presParOf" srcId="{966C8409-518E-4DCF-B60B-390EC28B724D}" destId="{8C633A93-FAEC-499D-AF15-4D0B2881998C}" srcOrd="1" destOrd="0" presId="urn:microsoft.com/office/officeart/2016/7/layout/HorizontalActionList"/>
    <dgm:cxn modelId="{5B47A322-6BBB-4606-B5BF-973873840FCD}" type="presParOf" srcId="{9AFBFA3F-0B47-45CE-BB4C-7436FCF852B7}" destId="{029AAFAD-2F68-483C-9952-C77C6F6D54EA}" srcOrd="3" destOrd="0" presId="urn:microsoft.com/office/officeart/2016/7/layout/HorizontalActionList"/>
    <dgm:cxn modelId="{AE62D09A-3302-4477-85CD-F114F69FE6C4}" type="presParOf" srcId="{9AFBFA3F-0B47-45CE-BB4C-7436FCF852B7}" destId="{3AF6AAD6-E46F-4315-BA2A-9CD7D2CD340D}" srcOrd="4" destOrd="0" presId="urn:microsoft.com/office/officeart/2016/7/layout/HorizontalActionList"/>
    <dgm:cxn modelId="{8FB39CE4-423C-4A03-9CBA-242D1206AE85}" type="presParOf" srcId="{3AF6AAD6-E46F-4315-BA2A-9CD7D2CD340D}" destId="{3931F3A1-27FD-4AD3-ADB1-328838E6B86C}" srcOrd="0" destOrd="0" presId="urn:microsoft.com/office/officeart/2016/7/layout/HorizontalActionList"/>
    <dgm:cxn modelId="{1C8849BE-8D2A-4106-A21C-AFD02EB5CD4F}" type="presParOf" srcId="{3AF6AAD6-E46F-4315-BA2A-9CD7D2CD340D}" destId="{43BD029E-B5D7-41D2-B9E8-169CC1BAB1B3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31936A-2185-4889-B5FF-044EF268C08A}" type="doc">
      <dgm:prSet loTypeId="urn:microsoft.com/office/officeart/2016/7/layout/HorizontalAction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FC400B-B110-4B0D-B2D1-835E53DED486}">
      <dgm:prSet/>
      <dgm:spPr/>
      <dgm:t>
        <a:bodyPr/>
        <a:lstStyle/>
        <a:p>
          <a:r>
            <a:rPr lang="en-US"/>
            <a:t>Develop</a:t>
          </a:r>
        </a:p>
      </dgm:t>
    </dgm:pt>
    <dgm:pt modelId="{ABE618D4-CACF-446C-8632-496D6ADE7145}" type="parTrans" cxnId="{B38BE10B-5317-4832-9CCF-AE62A81B157F}">
      <dgm:prSet/>
      <dgm:spPr/>
      <dgm:t>
        <a:bodyPr/>
        <a:lstStyle/>
        <a:p>
          <a:endParaRPr lang="en-US"/>
        </a:p>
      </dgm:t>
    </dgm:pt>
    <dgm:pt modelId="{EEB44488-8E40-4AC1-B6CC-47666048D6B5}" type="sibTrans" cxnId="{B38BE10B-5317-4832-9CCF-AE62A81B157F}">
      <dgm:prSet/>
      <dgm:spPr/>
      <dgm:t>
        <a:bodyPr/>
        <a:lstStyle/>
        <a:p>
          <a:endParaRPr lang="en-US"/>
        </a:p>
      </dgm:t>
    </dgm:pt>
    <dgm:pt modelId="{BA0364E8-E30A-4970-9824-51F8E4533C5E}">
      <dgm:prSet/>
      <dgm:spPr/>
      <dgm:t>
        <a:bodyPr/>
        <a:lstStyle/>
        <a:p>
          <a:r>
            <a:rPr lang="en-US" dirty="0"/>
            <a:t>Develop ssLNG and Natural Gas Solutions as a cornerstone of PNG’s diversified and resilient energy mix.</a:t>
          </a:r>
        </a:p>
      </dgm:t>
    </dgm:pt>
    <dgm:pt modelId="{12800F82-710D-4E44-82F7-BAE3C6EE2AA9}" type="parTrans" cxnId="{744392AB-ED62-4BAE-99EE-AADAF734A85A}">
      <dgm:prSet/>
      <dgm:spPr/>
      <dgm:t>
        <a:bodyPr/>
        <a:lstStyle/>
        <a:p>
          <a:endParaRPr lang="en-US"/>
        </a:p>
      </dgm:t>
    </dgm:pt>
    <dgm:pt modelId="{BF2A823D-F991-4433-A9AF-CC3C6CA810D2}" type="sibTrans" cxnId="{744392AB-ED62-4BAE-99EE-AADAF734A85A}">
      <dgm:prSet/>
      <dgm:spPr/>
      <dgm:t>
        <a:bodyPr/>
        <a:lstStyle/>
        <a:p>
          <a:endParaRPr lang="en-US"/>
        </a:p>
      </dgm:t>
    </dgm:pt>
    <dgm:pt modelId="{D7961C2E-45D1-4B4F-A458-239E85C6B73A}">
      <dgm:prSet/>
      <dgm:spPr/>
      <dgm:t>
        <a:bodyPr/>
        <a:lstStyle/>
        <a:p>
          <a:r>
            <a:rPr lang="en-US"/>
            <a:t>Position</a:t>
          </a:r>
        </a:p>
      </dgm:t>
    </dgm:pt>
    <dgm:pt modelId="{7F3682AD-7812-407B-9F92-E391CF43CFFA}" type="parTrans" cxnId="{46A55C26-3DFF-4857-923B-DCBE1FBBA4DC}">
      <dgm:prSet/>
      <dgm:spPr/>
      <dgm:t>
        <a:bodyPr/>
        <a:lstStyle/>
        <a:p>
          <a:endParaRPr lang="en-US"/>
        </a:p>
      </dgm:t>
    </dgm:pt>
    <dgm:pt modelId="{24CADD38-1EAC-4DE2-9C36-A2EEEB09C2E4}" type="sibTrans" cxnId="{46A55C26-3DFF-4857-923B-DCBE1FBBA4DC}">
      <dgm:prSet/>
      <dgm:spPr/>
      <dgm:t>
        <a:bodyPr/>
        <a:lstStyle/>
        <a:p>
          <a:endParaRPr lang="en-US"/>
        </a:p>
      </dgm:t>
    </dgm:pt>
    <dgm:pt modelId="{D4E0461D-AFDF-4084-82C2-FBCD3E65D9FA}">
      <dgm:prSet/>
      <dgm:spPr/>
      <dgm:t>
        <a:bodyPr/>
        <a:lstStyle/>
        <a:p>
          <a:r>
            <a:rPr lang="en-US"/>
            <a:t>Position PNG as a clean energy supplier to Pacific neighbors.</a:t>
          </a:r>
        </a:p>
      </dgm:t>
    </dgm:pt>
    <dgm:pt modelId="{FC40C831-7A47-4FC2-B14D-BF54E4428EB6}" type="parTrans" cxnId="{BCC22AB0-3769-470C-8EF7-3F658C2D8B67}">
      <dgm:prSet/>
      <dgm:spPr/>
      <dgm:t>
        <a:bodyPr/>
        <a:lstStyle/>
        <a:p>
          <a:endParaRPr lang="en-US"/>
        </a:p>
      </dgm:t>
    </dgm:pt>
    <dgm:pt modelId="{1D5E7E9A-573D-4BD9-B422-64264792D36A}" type="sibTrans" cxnId="{BCC22AB0-3769-470C-8EF7-3F658C2D8B67}">
      <dgm:prSet/>
      <dgm:spPr/>
      <dgm:t>
        <a:bodyPr/>
        <a:lstStyle/>
        <a:p>
          <a:endParaRPr lang="en-US"/>
        </a:p>
      </dgm:t>
    </dgm:pt>
    <dgm:pt modelId="{735F8D52-9E7B-4C94-8C91-0188F4C65E00}">
      <dgm:prSet/>
      <dgm:spPr/>
      <dgm:t>
        <a:bodyPr/>
        <a:lstStyle/>
        <a:p>
          <a:r>
            <a:rPr lang="en-US"/>
            <a:t>Showcase</a:t>
          </a:r>
        </a:p>
      </dgm:t>
    </dgm:pt>
    <dgm:pt modelId="{0FEB351A-549C-4958-9DAB-710EAD10D2C8}" type="parTrans" cxnId="{2263A07F-DB04-4B2B-B171-3B344F246858}">
      <dgm:prSet/>
      <dgm:spPr/>
      <dgm:t>
        <a:bodyPr/>
        <a:lstStyle/>
        <a:p>
          <a:endParaRPr lang="en-US"/>
        </a:p>
      </dgm:t>
    </dgm:pt>
    <dgm:pt modelId="{E418BDCB-8527-482F-953E-8E1DA2557CCF}" type="sibTrans" cxnId="{2263A07F-DB04-4B2B-B171-3B344F246858}">
      <dgm:prSet/>
      <dgm:spPr/>
      <dgm:t>
        <a:bodyPr/>
        <a:lstStyle/>
        <a:p>
          <a:endParaRPr lang="en-US"/>
        </a:p>
      </dgm:t>
    </dgm:pt>
    <dgm:pt modelId="{501C1F69-AE86-48C3-8AD4-738A786CF038}">
      <dgm:prSet/>
      <dgm:spPr/>
      <dgm:t>
        <a:bodyPr/>
        <a:lstStyle/>
        <a:p>
          <a:r>
            <a:rPr lang="en-US"/>
            <a:t>Showcase PNG as a leader in innovative, sustainable small-scale LNG development.</a:t>
          </a:r>
        </a:p>
      </dgm:t>
    </dgm:pt>
    <dgm:pt modelId="{F4AB885A-39A6-4B04-8522-59ACFD388238}" type="parTrans" cxnId="{290F903A-4772-4F9A-B0B0-019E17437A61}">
      <dgm:prSet/>
      <dgm:spPr/>
      <dgm:t>
        <a:bodyPr/>
        <a:lstStyle/>
        <a:p>
          <a:endParaRPr lang="en-US"/>
        </a:p>
      </dgm:t>
    </dgm:pt>
    <dgm:pt modelId="{97982005-A7E6-438B-BDE7-4F260093AFE8}" type="sibTrans" cxnId="{290F903A-4772-4F9A-B0B0-019E17437A61}">
      <dgm:prSet/>
      <dgm:spPr/>
      <dgm:t>
        <a:bodyPr/>
        <a:lstStyle/>
        <a:p>
          <a:endParaRPr lang="en-US"/>
        </a:p>
      </dgm:t>
    </dgm:pt>
    <dgm:pt modelId="{6B561D8E-6834-45B0-9B4A-387FF4D7DD03}" type="pres">
      <dgm:prSet presAssocID="{4431936A-2185-4889-B5FF-044EF268C08A}" presName="Name0" presStyleCnt="0">
        <dgm:presLayoutVars>
          <dgm:dir/>
          <dgm:animLvl val="lvl"/>
          <dgm:resizeHandles val="exact"/>
        </dgm:presLayoutVars>
      </dgm:prSet>
      <dgm:spPr/>
    </dgm:pt>
    <dgm:pt modelId="{CB325D57-338A-4558-931E-E39B752C79F7}" type="pres">
      <dgm:prSet presAssocID="{BFFC400B-B110-4B0D-B2D1-835E53DED486}" presName="composite" presStyleCnt="0"/>
      <dgm:spPr/>
    </dgm:pt>
    <dgm:pt modelId="{1BE2D1AE-98F2-4533-85F4-EA894563B16F}" type="pres">
      <dgm:prSet presAssocID="{BFFC400B-B110-4B0D-B2D1-835E53DED486}" presName="parTx" presStyleLbl="alignNode1" presStyleIdx="0" presStyleCnt="3">
        <dgm:presLayoutVars>
          <dgm:chMax val="0"/>
          <dgm:chPref val="0"/>
        </dgm:presLayoutVars>
      </dgm:prSet>
      <dgm:spPr/>
    </dgm:pt>
    <dgm:pt modelId="{B27AE3BE-01E1-4153-B5DA-D7A8E371EA94}" type="pres">
      <dgm:prSet presAssocID="{BFFC400B-B110-4B0D-B2D1-835E53DED486}" presName="desTx" presStyleLbl="alignAccFollowNode1" presStyleIdx="0" presStyleCnt="3">
        <dgm:presLayoutVars/>
      </dgm:prSet>
      <dgm:spPr/>
    </dgm:pt>
    <dgm:pt modelId="{A7913CA9-C76D-4410-A776-1B7E56CEA293}" type="pres">
      <dgm:prSet presAssocID="{EEB44488-8E40-4AC1-B6CC-47666048D6B5}" presName="space" presStyleCnt="0"/>
      <dgm:spPr/>
    </dgm:pt>
    <dgm:pt modelId="{AB1B15CC-FE1B-4346-8203-992446B6FA54}" type="pres">
      <dgm:prSet presAssocID="{D7961C2E-45D1-4B4F-A458-239E85C6B73A}" presName="composite" presStyleCnt="0"/>
      <dgm:spPr/>
    </dgm:pt>
    <dgm:pt modelId="{E3D7A9B3-87BD-4884-8F9D-BEC275282954}" type="pres">
      <dgm:prSet presAssocID="{D7961C2E-45D1-4B4F-A458-239E85C6B73A}" presName="parTx" presStyleLbl="alignNode1" presStyleIdx="1" presStyleCnt="3">
        <dgm:presLayoutVars>
          <dgm:chMax val="0"/>
          <dgm:chPref val="0"/>
        </dgm:presLayoutVars>
      </dgm:prSet>
      <dgm:spPr/>
    </dgm:pt>
    <dgm:pt modelId="{A3FEA71D-06C4-4255-BCA4-DF21FACA70E0}" type="pres">
      <dgm:prSet presAssocID="{D7961C2E-45D1-4B4F-A458-239E85C6B73A}" presName="desTx" presStyleLbl="alignAccFollowNode1" presStyleIdx="1" presStyleCnt="3">
        <dgm:presLayoutVars/>
      </dgm:prSet>
      <dgm:spPr/>
    </dgm:pt>
    <dgm:pt modelId="{9789297F-5699-4C9A-AFBA-B33E507AD0D3}" type="pres">
      <dgm:prSet presAssocID="{24CADD38-1EAC-4DE2-9C36-A2EEEB09C2E4}" presName="space" presStyleCnt="0"/>
      <dgm:spPr/>
    </dgm:pt>
    <dgm:pt modelId="{934A09A9-BBA7-4D80-B550-88073A6BC2D2}" type="pres">
      <dgm:prSet presAssocID="{735F8D52-9E7B-4C94-8C91-0188F4C65E00}" presName="composite" presStyleCnt="0"/>
      <dgm:spPr/>
    </dgm:pt>
    <dgm:pt modelId="{6CEFEE57-C3A2-444B-A062-6F79FDEE6575}" type="pres">
      <dgm:prSet presAssocID="{735F8D52-9E7B-4C94-8C91-0188F4C65E00}" presName="parTx" presStyleLbl="alignNode1" presStyleIdx="2" presStyleCnt="3">
        <dgm:presLayoutVars>
          <dgm:chMax val="0"/>
          <dgm:chPref val="0"/>
        </dgm:presLayoutVars>
      </dgm:prSet>
      <dgm:spPr/>
    </dgm:pt>
    <dgm:pt modelId="{3C4E2602-CCEB-4EBD-8240-BD3BE6EEA62D}" type="pres">
      <dgm:prSet presAssocID="{735F8D52-9E7B-4C94-8C91-0188F4C65E00}" presName="desTx" presStyleLbl="alignAccFollowNode1" presStyleIdx="2" presStyleCnt="3">
        <dgm:presLayoutVars/>
      </dgm:prSet>
      <dgm:spPr/>
    </dgm:pt>
  </dgm:ptLst>
  <dgm:cxnLst>
    <dgm:cxn modelId="{B38BE10B-5317-4832-9CCF-AE62A81B157F}" srcId="{4431936A-2185-4889-B5FF-044EF268C08A}" destId="{BFFC400B-B110-4B0D-B2D1-835E53DED486}" srcOrd="0" destOrd="0" parTransId="{ABE618D4-CACF-446C-8632-496D6ADE7145}" sibTransId="{EEB44488-8E40-4AC1-B6CC-47666048D6B5}"/>
    <dgm:cxn modelId="{15F99E1A-DED9-49AB-87D1-5A4DD9ECC989}" type="presOf" srcId="{BA0364E8-E30A-4970-9824-51F8E4533C5E}" destId="{B27AE3BE-01E1-4153-B5DA-D7A8E371EA94}" srcOrd="0" destOrd="0" presId="urn:microsoft.com/office/officeart/2016/7/layout/HorizontalActionList"/>
    <dgm:cxn modelId="{46A55C26-3DFF-4857-923B-DCBE1FBBA4DC}" srcId="{4431936A-2185-4889-B5FF-044EF268C08A}" destId="{D7961C2E-45D1-4B4F-A458-239E85C6B73A}" srcOrd="1" destOrd="0" parTransId="{7F3682AD-7812-407B-9F92-E391CF43CFFA}" sibTransId="{24CADD38-1EAC-4DE2-9C36-A2EEEB09C2E4}"/>
    <dgm:cxn modelId="{290F903A-4772-4F9A-B0B0-019E17437A61}" srcId="{735F8D52-9E7B-4C94-8C91-0188F4C65E00}" destId="{501C1F69-AE86-48C3-8AD4-738A786CF038}" srcOrd="0" destOrd="0" parTransId="{F4AB885A-39A6-4B04-8522-59ACFD388238}" sibTransId="{97982005-A7E6-438B-BDE7-4F260093AFE8}"/>
    <dgm:cxn modelId="{3A173C3E-8DC0-4B30-9145-0D6FB255D9E9}" type="presOf" srcId="{D7961C2E-45D1-4B4F-A458-239E85C6B73A}" destId="{E3D7A9B3-87BD-4884-8F9D-BEC275282954}" srcOrd="0" destOrd="0" presId="urn:microsoft.com/office/officeart/2016/7/layout/HorizontalActionList"/>
    <dgm:cxn modelId="{F7FF3A74-8072-4FC7-A017-DAEA42BFD3A5}" type="presOf" srcId="{735F8D52-9E7B-4C94-8C91-0188F4C65E00}" destId="{6CEFEE57-C3A2-444B-A062-6F79FDEE6575}" srcOrd="0" destOrd="0" presId="urn:microsoft.com/office/officeart/2016/7/layout/HorizontalActionList"/>
    <dgm:cxn modelId="{2263A07F-DB04-4B2B-B171-3B344F246858}" srcId="{4431936A-2185-4889-B5FF-044EF268C08A}" destId="{735F8D52-9E7B-4C94-8C91-0188F4C65E00}" srcOrd="2" destOrd="0" parTransId="{0FEB351A-549C-4958-9DAB-710EAD10D2C8}" sibTransId="{E418BDCB-8527-482F-953E-8E1DA2557CCF}"/>
    <dgm:cxn modelId="{83733E89-7533-4ECF-8C9C-59BC9845EDDF}" type="presOf" srcId="{BFFC400B-B110-4B0D-B2D1-835E53DED486}" destId="{1BE2D1AE-98F2-4533-85F4-EA894563B16F}" srcOrd="0" destOrd="0" presId="urn:microsoft.com/office/officeart/2016/7/layout/HorizontalActionList"/>
    <dgm:cxn modelId="{AFC4B693-45F1-4723-9038-91D87BAE75D0}" type="presOf" srcId="{501C1F69-AE86-48C3-8AD4-738A786CF038}" destId="{3C4E2602-CCEB-4EBD-8240-BD3BE6EEA62D}" srcOrd="0" destOrd="0" presId="urn:microsoft.com/office/officeart/2016/7/layout/HorizontalActionList"/>
    <dgm:cxn modelId="{8B527196-DD77-442F-9CD9-E568E9780D6D}" type="presOf" srcId="{4431936A-2185-4889-B5FF-044EF268C08A}" destId="{6B561D8E-6834-45B0-9B4A-387FF4D7DD03}" srcOrd="0" destOrd="0" presId="urn:microsoft.com/office/officeart/2016/7/layout/HorizontalActionList"/>
    <dgm:cxn modelId="{744392AB-ED62-4BAE-99EE-AADAF734A85A}" srcId="{BFFC400B-B110-4B0D-B2D1-835E53DED486}" destId="{BA0364E8-E30A-4970-9824-51F8E4533C5E}" srcOrd="0" destOrd="0" parTransId="{12800F82-710D-4E44-82F7-BAE3C6EE2AA9}" sibTransId="{BF2A823D-F991-4433-A9AF-CC3C6CA810D2}"/>
    <dgm:cxn modelId="{BCC22AB0-3769-470C-8EF7-3F658C2D8B67}" srcId="{D7961C2E-45D1-4B4F-A458-239E85C6B73A}" destId="{D4E0461D-AFDF-4084-82C2-FBCD3E65D9FA}" srcOrd="0" destOrd="0" parTransId="{FC40C831-7A47-4FC2-B14D-BF54E4428EB6}" sibTransId="{1D5E7E9A-573D-4BD9-B422-64264792D36A}"/>
    <dgm:cxn modelId="{499C82D0-EF57-420A-913F-BC9C6BC551F5}" type="presOf" srcId="{D4E0461D-AFDF-4084-82C2-FBCD3E65D9FA}" destId="{A3FEA71D-06C4-4255-BCA4-DF21FACA70E0}" srcOrd="0" destOrd="0" presId="urn:microsoft.com/office/officeart/2016/7/layout/HorizontalActionList"/>
    <dgm:cxn modelId="{49FAD101-2687-4088-8006-2C3836BB0FDE}" type="presParOf" srcId="{6B561D8E-6834-45B0-9B4A-387FF4D7DD03}" destId="{CB325D57-338A-4558-931E-E39B752C79F7}" srcOrd="0" destOrd="0" presId="urn:microsoft.com/office/officeart/2016/7/layout/HorizontalActionList"/>
    <dgm:cxn modelId="{70E5632F-B7A8-4316-9F05-BB6733373F7D}" type="presParOf" srcId="{CB325D57-338A-4558-931E-E39B752C79F7}" destId="{1BE2D1AE-98F2-4533-85F4-EA894563B16F}" srcOrd="0" destOrd="0" presId="urn:microsoft.com/office/officeart/2016/7/layout/HorizontalActionList"/>
    <dgm:cxn modelId="{1B404711-10F3-4C8A-8565-B90F68B2D226}" type="presParOf" srcId="{CB325D57-338A-4558-931E-E39B752C79F7}" destId="{B27AE3BE-01E1-4153-B5DA-D7A8E371EA94}" srcOrd="1" destOrd="0" presId="urn:microsoft.com/office/officeart/2016/7/layout/HorizontalActionList"/>
    <dgm:cxn modelId="{B25BBA36-ADDF-407C-B01C-F464D4521B67}" type="presParOf" srcId="{6B561D8E-6834-45B0-9B4A-387FF4D7DD03}" destId="{A7913CA9-C76D-4410-A776-1B7E56CEA293}" srcOrd="1" destOrd="0" presId="urn:microsoft.com/office/officeart/2016/7/layout/HorizontalActionList"/>
    <dgm:cxn modelId="{CFB060FD-5B6E-46A5-B40C-0862807A2902}" type="presParOf" srcId="{6B561D8E-6834-45B0-9B4A-387FF4D7DD03}" destId="{AB1B15CC-FE1B-4346-8203-992446B6FA54}" srcOrd="2" destOrd="0" presId="urn:microsoft.com/office/officeart/2016/7/layout/HorizontalActionList"/>
    <dgm:cxn modelId="{3AF4282C-4404-4A41-8406-F4745456403A}" type="presParOf" srcId="{AB1B15CC-FE1B-4346-8203-992446B6FA54}" destId="{E3D7A9B3-87BD-4884-8F9D-BEC275282954}" srcOrd="0" destOrd="0" presId="urn:microsoft.com/office/officeart/2016/7/layout/HorizontalActionList"/>
    <dgm:cxn modelId="{8831668E-19DB-4766-8AA4-F6723F3D46F5}" type="presParOf" srcId="{AB1B15CC-FE1B-4346-8203-992446B6FA54}" destId="{A3FEA71D-06C4-4255-BCA4-DF21FACA70E0}" srcOrd="1" destOrd="0" presId="urn:microsoft.com/office/officeart/2016/7/layout/HorizontalActionList"/>
    <dgm:cxn modelId="{093DC43F-AD86-4DD4-AAB5-D9A3E11F6F06}" type="presParOf" srcId="{6B561D8E-6834-45B0-9B4A-387FF4D7DD03}" destId="{9789297F-5699-4C9A-AFBA-B33E507AD0D3}" srcOrd="3" destOrd="0" presId="urn:microsoft.com/office/officeart/2016/7/layout/HorizontalActionList"/>
    <dgm:cxn modelId="{DCCE2997-9C2C-4014-91F0-E82242CE161D}" type="presParOf" srcId="{6B561D8E-6834-45B0-9B4A-387FF4D7DD03}" destId="{934A09A9-BBA7-4D80-B550-88073A6BC2D2}" srcOrd="4" destOrd="0" presId="urn:microsoft.com/office/officeart/2016/7/layout/HorizontalActionList"/>
    <dgm:cxn modelId="{D94DC530-9287-4A3D-B238-A42C24E9A816}" type="presParOf" srcId="{934A09A9-BBA7-4D80-B550-88073A6BC2D2}" destId="{6CEFEE57-C3A2-444B-A062-6F79FDEE6575}" srcOrd="0" destOrd="0" presId="urn:microsoft.com/office/officeart/2016/7/layout/HorizontalActionList"/>
    <dgm:cxn modelId="{89C0F875-E012-45FC-8AF9-8B421F1CF563}" type="presParOf" srcId="{934A09A9-BBA7-4D80-B550-88073A6BC2D2}" destId="{3C4E2602-CCEB-4EBD-8240-BD3BE6EEA62D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6DF73A-6987-4AD9-A7A4-408FF0EE3DEE}">
      <dsp:nvSpPr>
        <dsp:cNvPr id="0" name=""/>
        <dsp:cNvSpPr/>
      </dsp:nvSpPr>
      <dsp:spPr>
        <a:xfrm>
          <a:off x="0" y="664"/>
          <a:ext cx="5122926" cy="15541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4FE784-F2BC-4559-8BBE-6DD230211EA1}">
      <dsp:nvSpPr>
        <dsp:cNvPr id="0" name=""/>
        <dsp:cNvSpPr/>
      </dsp:nvSpPr>
      <dsp:spPr>
        <a:xfrm>
          <a:off x="470115" y="350336"/>
          <a:ext cx="854755" cy="8547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3BCEC-FCD5-4D32-83B4-962CAAE0639B}">
      <dsp:nvSpPr>
        <dsp:cNvPr id="0" name=""/>
        <dsp:cNvSpPr/>
      </dsp:nvSpPr>
      <dsp:spPr>
        <a:xfrm>
          <a:off x="1794986" y="664"/>
          <a:ext cx="3327939" cy="1554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476" tIns="164476" rIns="164476" bIns="16447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Deliver reliable and cost-effective LNG solutions for domestic industries, transport, and power generation.</a:t>
          </a:r>
        </a:p>
      </dsp:txBody>
      <dsp:txXfrm>
        <a:off x="1794986" y="664"/>
        <a:ext cx="3327939" cy="1554100"/>
      </dsp:txXfrm>
    </dsp:sp>
    <dsp:sp modelId="{1678DE9B-D986-4475-9B24-B451D3AF5416}">
      <dsp:nvSpPr>
        <dsp:cNvPr id="0" name=""/>
        <dsp:cNvSpPr/>
      </dsp:nvSpPr>
      <dsp:spPr>
        <a:xfrm>
          <a:off x="0" y="1943289"/>
          <a:ext cx="5122926" cy="15541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8FB57-702E-4E7A-9E19-78CC13D41784}">
      <dsp:nvSpPr>
        <dsp:cNvPr id="0" name=""/>
        <dsp:cNvSpPr/>
      </dsp:nvSpPr>
      <dsp:spPr>
        <a:xfrm>
          <a:off x="470115" y="2292962"/>
          <a:ext cx="854755" cy="8547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B2F23-1474-44C0-B040-5F162E654244}">
      <dsp:nvSpPr>
        <dsp:cNvPr id="0" name=""/>
        <dsp:cNvSpPr/>
      </dsp:nvSpPr>
      <dsp:spPr>
        <a:xfrm>
          <a:off x="1794986" y="1943289"/>
          <a:ext cx="3327939" cy="1554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476" tIns="164476" rIns="164476" bIns="16447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Support import substitution by reducing reliance on expensive diesel and heavy fuel oils.</a:t>
          </a:r>
        </a:p>
      </dsp:txBody>
      <dsp:txXfrm>
        <a:off x="1794986" y="1943289"/>
        <a:ext cx="3327939" cy="1554100"/>
      </dsp:txXfrm>
    </dsp:sp>
    <dsp:sp modelId="{E4AA08EA-C269-4991-95A3-D7D4ACF49978}">
      <dsp:nvSpPr>
        <dsp:cNvPr id="0" name=""/>
        <dsp:cNvSpPr/>
      </dsp:nvSpPr>
      <dsp:spPr>
        <a:xfrm>
          <a:off x="0" y="3885915"/>
          <a:ext cx="5122926" cy="15541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71312E-0308-4DF4-AA9E-3A07DDE25666}">
      <dsp:nvSpPr>
        <dsp:cNvPr id="0" name=""/>
        <dsp:cNvSpPr/>
      </dsp:nvSpPr>
      <dsp:spPr>
        <a:xfrm>
          <a:off x="470115" y="4235587"/>
          <a:ext cx="854755" cy="8547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4B5EE0-3511-4004-A4B8-453C49E250EC}">
      <dsp:nvSpPr>
        <dsp:cNvPr id="0" name=""/>
        <dsp:cNvSpPr/>
      </dsp:nvSpPr>
      <dsp:spPr>
        <a:xfrm>
          <a:off x="1794986" y="3885915"/>
          <a:ext cx="3327939" cy="1554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476" tIns="164476" rIns="164476" bIns="16447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Catalyze downstream opportunities in manufacturing, logistics, and local enterprises.</a:t>
          </a:r>
        </a:p>
      </dsp:txBody>
      <dsp:txXfrm>
        <a:off x="1794986" y="3885915"/>
        <a:ext cx="3327939" cy="1554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778314-D9C2-4F86-AB4E-954920CB31BA}">
      <dsp:nvSpPr>
        <dsp:cNvPr id="0" name=""/>
        <dsp:cNvSpPr/>
      </dsp:nvSpPr>
      <dsp:spPr>
        <a:xfrm>
          <a:off x="725782" y="1151972"/>
          <a:ext cx="882301" cy="8823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17F78E-0819-4660-A6ED-C241DE5F32DF}">
      <dsp:nvSpPr>
        <dsp:cNvPr id="0" name=""/>
        <dsp:cNvSpPr/>
      </dsp:nvSpPr>
      <dsp:spPr>
        <a:xfrm>
          <a:off x="186597" y="2507733"/>
          <a:ext cx="1960670" cy="18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Extend energy access to rural and remote communities through modular, scalable LNG and Natural Gas solutions.</a:t>
          </a:r>
        </a:p>
      </dsp:txBody>
      <dsp:txXfrm>
        <a:off x="186597" y="2507733"/>
        <a:ext cx="1960670" cy="1800000"/>
      </dsp:txXfrm>
    </dsp:sp>
    <dsp:sp modelId="{DA18EC51-B7E3-4E5C-8D87-EA38470CD209}">
      <dsp:nvSpPr>
        <dsp:cNvPr id="0" name=""/>
        <dsp:cNvSpPr/>
      </dsp:nvSpPr>
      <dsp:spPr>
        <a:xfrm>
          <a:off x="3029569" y="1151972"/>
          <a:ext cx="882301" cy="8823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C3E37-FE16-4EEC-8256-430F6A3A956F}">
      <dsp:nvSpPr>
        <dsp:cNvPr id="0" name=""/>
        <dsp:cNvSpPr/>
      </dsp:nvSpPr>
      <dsp:spPr>
        <a:xfrm>
          <a:off x="2490385" y="2507733"/>
          <a:ext cx="1960670" cy="18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Enable local businesses, schools, and health facilities to thrive with affordable, cleaner energy.</a:t>
          </a:r>
        </a:p>
      </dsp:txBody>
      <dsp:txXfrm>
        <a:off x="2490385" y="2507733"/>
        <a:ext cx="1960670" cy="1800000"/>
      </dsp:txXfrm>
    </dsp:sp>
    <dsp:sp modelId="{E599C475-694D-4FA6-AE30-A5D46C28D0D1}">
      <dsp:nvSpPr>
        <dsp:cNvPr id="0" name=""/>
        <dsp:cNvSpPr/>
      </dsp:nvSpPr>
      <dsp:spPr>
        <a:xfrm>
          <a:off x="5333356" y="1151972"/>
          <a:ext cx="882301" cy="8823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A85D5-3040-477C-92E3-C5ABC0A62F67}">
      <dsp:nvSpPr>
        <dsp:cNvPr id="0" name=""/>
        <dsp:cNvSpPr/>
      </dsp:nvSpPr>
      <dsp:spPr>
        <a:xfrm>
          <a:off x="4794172" y="2507733"/>
          <a:ext cx="1960670" cy="18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Prioritize inclusive partnerships with landowners and local governments for shared prosperity.</a:t>
          </a:r>
        </a:p>
      </dsp:txBody>
      <dsp:txXfrm>
        <a:off x="4794172" y="2507733"/>
        <a:ext cx="1960670" cy="180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CFDDD-1EB9-4971-848F-371B57A18962}">
      <dsp:nvSpPr>
        <dsp:cNvPr id="0" name=""/>
        <dsp:cNvSpPr/>
      </dsp:nvSpPr>
      <dsp:spPr>
        <a:xfrm>
          <a:off x="10090" y="310193"/>
          <a:ext cx="3426543" cy="10279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Reduce</a:t>
          </a:r>
        </a:p>
      </dsp:txBody>
      <dsp:txXfrm>
        <a:off x="10090" y="310193"/>
        <a:ext cx="3426543" cy="1027963"/>
      </dsp:txXfrm>
    </dsp:sp>
    <dsp:sp modelId="{EAD96D84-A569-4ADE-98DD-4F8C94E8FF5E}">
      <dsp:nvSpPr>
        <dsp:cNvPr id="0" name=""/>
        <dsp:cNvSpPr/>
      </dsp:nvSpPr>
      <dsp:spPr>
        <a:xfrm>
          <a:off x="10090" y="1338156"/>
          <a:ext cx="3426543" cy="270298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Reduce carbon and particulate emissions compared to traditional fuels.</a:t>
          </a:r>
        </a:p>
      </dsp:txBody>
      <dsp:txXfrm>
        <a:off x="10090" y="1338156"/>
        <a:ext cx="3426543" cy="2702988"/>
      </dsp:txXfrm>
    </dsp:sp>
    <dsp:sp modelId="{D2D80551-E2CE-4AB1-8108-6D55CDC446D6}">
      <dsp:nvSpPr>
        <dsp:cNvPr id="0" name=""/>
        <dsp:cNvSpPr/>
      </dsp:nvSpPr>
      <dsp:spPr>
        <a:xfrm>
          <a:off x="3544528" y="310193"/>
          <a:ext cx="3426543" cy="1027963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Implement</a:t>
          </a:r>
        </a:p>
      </dsp:txBody>
      <dsp:txXfrm>
        <a:off x="3544528" y="310193"/>
        <a:ext cx="3426543" cy="1027963"/>
      </dsp:txXfrm>
    </dsp:sp>
    <dsp:sp modelId="{8C633A93-FAEC-499D-AF15-4D0B2881998C}">
      <dsp:nvSpPr>
        <dsp:cNvPr id="0" name=""/>
        <dsp:cNvSpPr/>
      </dsp:nvSpPr>
      <dsp:spPr>
        <a:xfrm>
          <a:off x="3544528" y="1338156"/>
          <a:ext cx="3426543" cy="2702988"/>
        </a:xfrm>
        <a:prstGeom prst="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Implement best-practice environmental management in LNG operations.</a:t>
          </a:r>
        </a:p>
      </dsp:txBody>
      <dsp:txXfrm>
        <a:off x="3544528" y="1338156"/>
        <a:ext cx="3426543" cy="2702988"/>
      </dsp:txXfrm>
    </dsp:sp>
    <dsp:sp modelId="{3931F3A1-27FD-4AD3-ADB1-328838E6B86C}">
      <dsp:nvSpPr>
        <dsp:cNvPr id="0" name=""/>
        <dsp:cNvSpPr/>
      </dsp:nvSpPr>
      <dsp:spPr>
        <a:xfrm>
          <a:off x="7078966" y="310193"/>
          <a:ext cx="3426543" cy="1027963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Commit</a:t>
          </a:r>
        </a:p>
      </dsp:txBody>
      <dsp:txXfrm>
        <a:off x="7078966" y="310193"/>
        <a:ext cx="3426543" cy="1027963"/>
      </dsp:txXfrm>
    </dsp:sp>
    <dsp:sp modelId="{43BD029E-B5D7-41D2-B9E8-169CC1BAB1B3}">
      <dsp:nvSpPr>
        <dsp:cNvPr id="0" name=""/>
        <dsp:cNvSpPr/>
      </dsp:nvSpPr>
      <dsp:spPr>
        <a:xfrm>
          <a:off x="7078966" y="1338156"/>
          <a:ext cx="3426543" cy="2702988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Commit to sustainable resource use, aligning with PNG’s climate commitments and global ESG standards.</a:t>
          </a:r>
        </a:p>
      </dsp:txBody>
      <dsp:txXfrm>
        <a:off x="7078966" y="1338156"/>
        <a:ext cx="3426543" cy="27029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2D1AE-98F2-4533-85F4-EA894563B16F}">
      <dsp:nvSpPr>
        <dsp:cNvPr id="0" name=""/>
        <dsp:cNvSpPr/>
      </dsp:nvSpPr>
      <dsp:spPr>
        <a:xfrm>
          <a:off x="10090" y="29383"/>
          <a:ext cx="3426543" cy="102796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Develop</a:t>
          </a:r>
        </a:p>
      </dsp:txBody>
      <dsp:txXfrm>
        <a:off x="10090" y="29383"/>
        <a:ext cx="3426543" cy="1027963"/>
      </dsp:txXfrm>
    </dsp:sp>
    <dsp:sp modelId="{B27AE3BE-01E1-4153-B5DA-D7A8E371EA94}">
      <dsp:nvSpPr>
        <dsp:cNvPr id="0" name=""/>
        <dsp:cNvSpPr/>
      </dsp:nvSpPr>
      <dsp:spPr>
        <a:xfrm>
          <a:off x="10090" y="1057347"/>
          <a:ext cx="3426543" cy="326460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Develop ssLNG and Natural Gas Solutions as a cornerstone of PNG’s diversified and resilient energy mix.</a:t>
          </a:r>
        </a:p>
      </dsp:txBody>
      <dsp:txXfrm>
        <a:off x="10090" y="1057347"/>
        <a:ext cx="3426543" cy="3264607"/>
      </dsp:txXfrm>
    </dsp:sp>
    <dsp:sp modelId="{E3D7A9B3-87BD-4884-8F9D-BEC275282954}">
      <dsp:nvSpPr>
        <dsp:cNvPr id="0" name=""/>
        <dsp:cNvSpPr/>
      </dsp:nvSpPr>
      <dsp:spPr>
        <a:xfrm>
          <a:off x="3544528" y="29383"/>
          <a:ext cx="3426543" cy="102796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Position</a:t>
          </a:r>
        </a:p>
      </dsp:txBody>
      <dsp:txXfrm>
        <a:off x="3544528" y="29383"/>
        <a:ext cx="3426543" cy="1027963"/>
      </dsp:txXfrm>
    </dsp:sp>
    <dsp:sp modelId="{A3FEA71D-06C4-4255-BCA4-DF21FACA70E0}">
      <dsp:nvSpPr>
        <dsp:cNvPr id="0" name=""/>
        <dsp:cNvSpPr/>
      </dsp:nvSpPr>
      <dsp:spPr>
        <a:xfrm>
          <a:off x="3544528" y="1057347"/>
          <a:ext cx="3426543" cy="326460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Position PNG as a clean energy supplier to Pacific neighbors.</a:t>
          </a:r>
        </a:p>
      </dsp:txBody>
      <dsp:txXfrm>
        <a:off x="3544528" y="1057347"/>
        <a:ext cx="3426543" cy="3264607"/>
      </dsp:txXfrm>
    </dsp:sp>
    <dsp:sp modelId="{6CEFEE57-C3A2-444B-A062-6F79FDEE6575}">
      <dsp:nvSpPr>
        <dsp:cNvPr id="0" name=""/>
        <dsp:cNvSpPr/>
      </dsp:nvSpPr>
      <dsp:spPr>
        <a:xfrm>
          <a:off x="7078966" y="29383"/>
          <a:ext cx="3426543" cy="102796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Showcase</a:t>
          </a:r>
        </a:p>
      </dsp:txBody>
      <dsp:txXfrm>
        <a:off x="7078966" y="29383"/>
        <a:ext cx="3426543" cy="1027963"/>
      </dsp:txXfrm>
    </dsp:sp>
    <dsp:sp modelId="{3C4E2602-CCEB-4EBD-8240-BD3BE6EEA62D}">
      <dsp:nvSpPr>
        <dsp:cNvPr id="0" name=""/>
        <dsp:cNvSpPr/>
      </dsp:nvSpPr>
      <dsp:spPr>
        <a:xfrm>
          <a:off x="7078966" y="1057347"/>
          <a:ext cx="3426543" cy="326460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Showcase PNG as a leader in innovative, sustainable small-scale LNG development.</a:t>
          </a:r>
        </a:p>
      </dsp:txBody>
      <dsp:txXfrm>
        <a:off x="7078966" y="1057347"/>
        <a:ext cx="3426543" cy="3264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989230-02D4-3E6D-CB59-631FBE11D6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F98236-32B6-AF0C-8CB3-923161E94E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E30F2-629F-49A1-B180-3B8D962E570F}" type="datetimeFigureOut">
              <a:rPr lang="en-AU" smtClean="0"/>
              <a:t>7/10/2025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77B45-F77E-9FA8-997E-B12EE8C4A4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1C712-2A23-A093-5F79-F9CD2A231C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0DEF4-B451-4330-A833-AE7D3E1B781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87166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94C3F-AE8B-4607-8643-A235FFFFF641}" type="datetimeFigureOut">
              <a:rPr lang="en-AU" smtClean="0"/>
              <a:t>7/10/2025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B83BB-124B-4CD1-A034-2BCD6A61CD7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4578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B83BB-124B-4CD1-A034-2BCD6A61CD75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581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B83BB-124B-4CD1-A034-2BCD6A61CD75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43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D6B55-E0C5-23D2-7901-D99075AA0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73579"/>
            <a:ext cx="9144000" cy="2136384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4E6F2E-7C33-384C-93AB-A46A9512B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74303-45D6-E159-67C4-61102DDD5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65BA-591C-4799-8FA3-659648C98A61}" type="datetimeFigureOut">
              <a:rPr lang="en-AU" smtClean="0"/>
              <a:t>7/10/2025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8C57B-AF0E-C3B9-4E17-865F632F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E5C74-1ADD-6299-D1EB-60E23082A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D16A-7614-4712-B1F8-0C9903BB75C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7422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A608E-AD1A-DB1B-7E0B-1FC6D5EFE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EBAB36-E2B3-C7A7-F2F0-3423490FC1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0673A-25BF-00C8-D68F-F6441962C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344AA-38BF-4270-6BB7-F2963AA62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65BA-591C-4799-8FA3-659648C98A61}" type="datetimeFigureOut">
              <a:rPr lang="en-AU" smtClean="0"/>
              <a:t>7/10/2025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A95B39-6C9B-5A8F-587D-98B643CC6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E3CCB-1D01-D49E-5528-257AB45BD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D16A-7614-4712-B1F8-0C9903BB75C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53609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E9A84-4D1B-9035-E0B8-9F11AA38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5AF4A8-69F6-749C-E282-355E80994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E606B-E75B-9ED0-6BA0-6950FE6A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65BA-591C-4799-8FA3-659648C98A61}" type="datetimeFigureOut">
              <a:rPr lang="en-AU" smtClean="0"/>
              <a:t>7/10/2025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0F4F8-A985-4F73-BC0F-A09EA6599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88E1E-5275-A741-6591-43B5EBDF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D16A-7614-4712-B1F8-0C9903BB75C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9675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C4C6A9-9F6D-C734-73EE-CFB0F42E9C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25629E-6FF8-7113-5D91-6CB2D0833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61999-7FEC-82B4-EA92-648469A94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65BA-591C-4799-8FA3-659648C98A61}" type="datetimeFigureOut">
              <a:rPr lang="en-AU" smtClean="0"/>
              <a:t>7/10/2025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BB9CE-D96E-723E-23F0-7AE5DAE0E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5756F-E4F4-6FCF-62BA-5292929D4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D16A-7614-4712-B1F8-0C9903BB75C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513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760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60960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39400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92537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78978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41663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77745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027BE-8DED-4A93-46EE-676C4EC507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03438"/>
            <a:ext cx="10515600" cy="51434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3600" b="1" i="1" u="none"/>
            </a:lvl1pPr>
          </a:lstStyle>
          <a:p>
            <a:r>
              <a:rPr lang="en-AU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B481A-E77F-2246-D0A0-3B46ECFD7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8177"/>
            <a:ext cx="10515600" cy="428878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46DF-EEC6-E36F-8B8D-D15E197EC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65BA-591C-4799-8FA3-659648C98A61}" type="datetimeFigureOut">
              <a:rPr lang="en-AU" smtClean="0"/>
              <a:t>7/10/2025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D337C-7EA6-A56C-C117-034D32D0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47754-0626-88EF-2359-5CDA56128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D16A-7614-4712-B1F8-0C9903BB75C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1700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120441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98801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347744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082633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4890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58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70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9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47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09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027BE-8DED-4A93-46EE-676C4EC507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8404" y="410712"/>
            <a:ext cx="8725395" cy="51434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3600" b="1" i="1" u="none"/>
            </a:lvl1pPr>
          </a:lstStyle>
          <a:p>
            <a:r>
              <a:rPr lang="en-AU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B481A-E77F-2246-D0A0-3B46ECFD7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158"/>
            <a:ext cx="10515600" cy="495380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46DF-EEC6-E36F-8B8D-D15E197EC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65BA-591C-4799-8FA3-659648C98A61}" type="datetimeFigureOut">
              <a:rPr lang="en-AU" smtClean="0"/>
              <a:t>7/10/2025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D337C-7EA6-A56C-C117-034D32D0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47754-0626-88EF-2359-5CDA56128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D16A-7614-4712-B1F8-0C9903BB75C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8177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364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340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41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02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444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83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110" y="1662663"/>
            <a:ext cx="11385804" cy="5118742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2520695" y="1009777"/>
            <a:ext cx="9671685" cy="514350"/>
          </a:xfrm>
          <a:custGeom>
            <a:avLst/>
            <a:gdLst/>
            <a:ahLst/>
            <a:cxnLst/>
            <a:rect l="l" t="t" r="r" b="b"/>
            <a:pathLst>
              <a:path w="9671685" h="514350">
                <a:moveTo>
                  <a:pt x="0" y="514350"/>
                </a:moveTo>
                <a:lnTo>
                  <a:pt x="9671303" y="514350"/>
                </a:lnTo>
                <a:lnTo>
                  <a:pt x="9671304" y="0"/>
                </a:lnTo>
                <a:lnTo>
                  <a:pt x="0" y="0"/>
                </a:lnTo>
                <a:lnTo>
                  <a:pt x="0" y="5143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99689" y="332994"/>
            <a:ext cx="926211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1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8808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65BA-591C-4799-8FA3-659648C98A61}" type="datetimeFigureOut">
              <a:rPr lang="en-AU" smtClean="0"/>
              <a:t>7/10/2025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A43D16A-7614-4712-B1F8-0C9903BB75C9}" type="slidenum">
              <a:rPr lang="en-AU" smtClean="0"/>
              <a:t>‹#›</a:t>
            </a:fld>
            <a:endParaRPr lang="en-A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590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677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65BA-591C-4799-8FA3-659648C98A61}" type="datetimeFigureOut">
              <a:rPr lang="en-AU" smtClean="0"/>
              <a:t>7/10/2025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D16A-7614-4712-B1F8-0C9903BB75C9}" type="slidenum">
              <a:rPr lang="en-AU" smtClean="0"/>
              <a:t>‹#›</a:t>
            </a:fld>
            <a:endParaRPr lang="en-A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845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B5703-A68F-6C52-BD56-515D8DCE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FA561-2767-EEBB-FCE3-926F21824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75BEF-DFE7-7522-A74D-01ADE4AC9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65BA-591C-4799-8FA3-659648C98A61}" type="datetimeFigureOut">
              <a:rPr lang="en-AU" smtClean="0"/>
              <a:t>7/10/2025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CD0FC-B013-D149-4BA6-D050BAD0D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59A9D-47A1-2A55-44B3-6F67AE92D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D16A-7614-4712-B1F8-0C9903BB75C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367254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226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436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65BA-591C-4799-8FA3-659648C98A61}" type="datetimeFigureOut">
              <a:rPr lang="en-AU" smtClean="0"/>
              <a:t>7/10/2025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D16A-7614-4712-B1F8-0C9903BB75C9}" type="slidenum">
              <a:rPr lang="en-AU" smtClean="0"/>
              <a:t>‹#›</a:t>
            </a:fld>
            <a:endParaRPr lang="en-AU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961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65BA-591C-4799-8FA3-659648C98A61}" type="datetimeFigureOut">
              <a:rPr lang="en-AU" smtClean="0"/>
              <a:t>7/10/2025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D16A-7614-4712-B1F8-0C9903BB75C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699358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8960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2BE865BA-591C-4799-8FA3-659648C98A61}" type="datetimeFigureOut">
              <a:rPr lang="en-AU" smtClean="0"/>
              <a:t>7/10/2025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D16A-7614-4712-B1F8-0C9903BB75C9}" type="slidenum">
              <a:rPr lang="en-AU" smtClean="0"/>
              <a:t>‹#›</a:t>
            </a:fld>
            <a:endParaRPr lang="en-AU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5595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498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4858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93010" y="75641"/>
            <a:ext cx="8154034" cy="10687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1">
                <a:solidFill>
                  <a:srgbClr val="39366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99841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E083A-F8BE-E6AF-3FAF-1CB52DF4F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1A520-6B1E-8EE4-AF6C-3FEF483B53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88546-2C22-A9C2-C45A-83B83637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1CCE-7632-476E-BD95-12F11B48065A}" type="datetimeFigureOut">
              <a:rPr lang="en-PG" smtClean="0"/>
              <a:t>07/10/2025</a:t>
            </a:fld>
            <a:endParaRPr lang="en-P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55A71-9DC0-3190-3BEA-61CC6BA62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8D3CA-AE6A-7C67-72E9-879FA7E23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239F-9D42-4727-A18B-E5A754C5F6ED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1511283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27720-6F5B-00D2-8733-73E7323BE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1E4D1-D108-6673-B2C4-52E676555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12DF0-92F9-856E-EEF2-FD5870DA0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309302-A228-833B-F92F-6CB7D1E47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65BA-591C-4799-8FA3-659648C98A61}" type="datetimeFigureOut">
              <a:rPr lang="en-AU" smtClean="0"/>
              <a:t>7/10/2025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CFDF6-9D4E-9D46-2603-960DD7014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0A062-D630-75AC-7F6C-C4A545CE8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D16A-7614-4712-B1F8-0C9903BB75C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30024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8FAC9-DE0B-677F-D311-638F9724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D0668-CC40-1993-2A6F-A4B4C5DA3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71EF3-B646-F613-8650-352B132D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1CCE-7632-476E-BD95-12F11B48065A}" type="datetimeFigureOut">
              <a:rPr lang="en-PG" smtClean="0"/>
              <a:t>07/10/2025</a:t>
            </a:fld>
            <a:endParaRPr lang="en-P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CA35A-7DC0-9643-1888-3BF83567E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A9A53-456C-5059-1778-96C1C0EED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239F-9D42-4727-A18B-E5A754C5F6ED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8603433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671C2-0064-FC7B-E272-CB48895F5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82687-89A2-2C31-EB4F-C855EC139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CAEB7-932F-7EC8-21B9-82B52799B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1CCE-7632-476E-BD95-12F11B48065A}" type="datetimeFigureOut">
              <a:rPr lang="en-PG" smtClean="0"/>
              <a:t>07/10/2025</a:t>
            </a:fld>
            <a:endParaRPr lang="en-P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A1567-A8C8-3CA1-9AC7-EC04FCB30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FDA95-11B1-67BB-1614-B761EFCB7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239F-9D42-4727-A18B-E5A754C5F6ED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9367013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2D53-8789-EEC1-E281-1DFA3E54D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C898B-35AB-668D-C6AF-EB1A2DA01A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D45B1-E4AB-9F24-9EAB-19125E6D6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EC0EA-A53D-054E-2B37-2C60A3E40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1CCE-7632-476E-BD95-12F11B48065A}" type="datetimeFigureOut">
              <a:rPr lang="en-PG" smtClean="0"/>
              <a:t>07/10/2025</a:t>
            </a:fld>
            <a:endParaRPr lang="en-P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40D6AF-327A-133E-DC64-305D3F458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B6658-DB6F-595F-64D9-97989F4E8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239F-9D42-4727-A18B-E5A754C5F6ED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17973835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8DBFF-3AC3-53B0-33C1-A78730232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74114-21C3-068B-8E77-694D9EF15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820C3-C525-3192-ADFB-B4CD0DD51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687B42-2E4E-AAA2-3D86-F6B3477B2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A3853B-4524-3364-BFCF-FCF62A659F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4D89A1-FEDD-9023-369A-7605A6592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1CCE-7632-476E-BD95-12F11B48065A}" type="datetimeFigureOut">
              <a:rPr lang="en-PG" smtClean="0"/>
              <a:t>07/10/2025</a:t>
            </a:fld>
            <a:endParaRPr lang="en-P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E86845-9AC0-3CA9-42D3-3FB5CCDEA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0DA773-4C5F-7BB5-8D8A-CF708D87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239F-9D42-4727-A18B-E5A754C5F6ED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24288097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57E49-69AC-79F8-BF2B-902A3044A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53FC9-8DEA-9298-8118-F7874C28F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1CCE-7632-476E-BD95-12F11B48065A}" type="datetimeFigureOut">
              <a:rPr lang="en-PG" smtClean="0"/>
              <a:t>07/10/2025</a:t>
            </a:fld>
            <a:endParaRPr lang="en-P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1CD04-FFB3-D23F-0B58-D38C848D9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88A0A9-5BA5-028D-D222-E66FAF075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239F-9D42-4727-A18B-E5A754C5F6ED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9023561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C2EFF4-516E-2F4E-D90E-3926FD933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1CCE-7632-476E-BD95-12F11B48065A}" type="datetimeFigureOut">
              <a:rPr lang="en-PG" smtClean="0"/>
              <a:t>07/10/2025</a:t>
            </a:fld>
            <a:endParaRPr lang="en-P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29169A-8B96-03DC-90BC-F3FE5232B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27C99-B6F0-3534-5BB9-C459A30FE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239F-9D42-4727-A18B-E5A754C5F6ED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2190474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3E43-B82B-F220-9892-A06CA7DF9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E2919-371D-762D-45EB-A6B457FFB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A5B500-EA48-7B54-CD60-61A6FC27C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E2F37-6C8A-3D4A-C9F4-ECDCA3E4D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1CCE-7632-476E-BD95-12F11B48065A}" type="datetimeFigureOut">
              <a:rPr lang="en-PG" smtClean="0"/>
              <a:t>07/10/2025</a:t>
            </a:fld>
            <a:endParaRPr lang="en-P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34C1A-042A-BF30-0292-F1FAA795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290E6-3E40-E223-54B6-2C9B41186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239F-9D42-4727-A18B-E5A754C5F6ED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31373254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6EBB2-EDF7-EF88-9D3D-1268C73E6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50E7CE-D653-3877-1663-A7224950F1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13A43-90C1-29C4-CF22-60802FCE9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F490C-8CD6-BA11-687A-33C9F7F96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1CCE-7632-476E-BD95-12F11B48065A}" type="datetimeFigureOut">
              <a:rPr lang="en-PG" smtClean="0"/>
              <a:t>07/10/2025</a:t>
            </a:fld>
            <a:endParaRPr lang="en-P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2679C-0092-DF23-18D3-5DBA8BB42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21E49-1406-B23E-1D3D-29121A9F7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239F-9D42-4727-A18B-E5A754C5F6ED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5338097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54241-DCC5-AF91-6777-C40757034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5EC7A4-8F74-5267-B608-6D92C957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1CF4B-AADB-0AC1-0FBA-619271E0D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1CCE-7632-476E-BD95-12F11B48065A}" type="datetimeFigureOut">
              <a:rPr lang="en-PG" smtClean="0"/>
              <a:t>07/10/2025</a:t>
            </a:fld>
            <a:endParaRPr lang="en-P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4B1F5-EC20-0712-FD12-42C4A1215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695BF-9AE9-DA1E-9009-65320625E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239F-9D42-4727-A18B-E5A754C5F6ED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35461395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90B87F-96D6-55F8-2E1F-1D2E3ABF85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DF64B-6895-3DCC-F0B6-6F65D4237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36F21-C4AF-1B2A-528F-C39C5BFE8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1CCE-7632-476E-BD95-12F11B48065A}" type="datetimeFigureOut">
              <a:rPr lang="en-PG" smtClean="0"/>
              <a:t>07/10/2025</a:t>
            </a:fld>
            <a:endParaRPr lang="en-P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489E1-EC05-AC91-1A19-134EC4D3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D6DC9-3AB0-2BAC-00AA-006E15319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239F-9D42-4727-A18B-E5A754C5F6ED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305088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3B83C-275D-F545-CE89-618422EFA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6B2AD-D921-417B-CF7E-7C7B31F87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82427-4EEF-7252-CE1B-6F73A4F00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9BE51-D539-10BA-6A69-E4A57E683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6FCE0F-7849-3C50-E9E6-718DB4BC18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4A37CF-CA2D-38EB-40DE-842717E64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65BA-591C-4799-8FA3-659648C98A61}" type="datetimeFigureOut">
              <a:rPr lang="en-AU" smtClean="0"/>
              <a:t>7/10/2025</a:t>
            </a:fld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106C19-AC69-3CF0-A307-9B3D4130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468FC8-8FD0-DD89-5A04-6C78583F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D16A-7614-4712-B1F8-0C9903BB75C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4597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5C121-2B69-A959-1BE3-BDC4734DF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28F6B1-FF1C-6E8E-1C12-F8A85FE2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65BA-591C-4799-8FA3-659648C98A61}" type="datetimeFigureOut">
              <a:rPr lang="en-AU" smtClean="0"/>
              <a:t>7/10/2025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060B5-675C-7F46-1931-EB29916AF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17BB7-A6DB-8F58-E2F2-222A0F76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D16A-7614-4712-B1F8-0C9903BB75C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6657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852534-EAB4-FC25-AA38-60AD9F0D4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65BA-591C-4799-8FA3-659648C98A61}" type="datetimeFigureOut">
              <a:rPr lang="en-AU" smtClean="0"/>
              <a:t>7/10/2025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19B458-1829-3F7E-2603-DB9E6B223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0CC4D-F919-97C8-4B80-2B81F628D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D16A-7614-4712-B1F8-0C9903BB75C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8367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E2939-B3CD-569D-EFE7-8A7C2AB90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2DA1C-3D38-D615-0F05-5775A8CB9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447C8-75D9-919C-67DE-2544DA069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F0981-FA57-DBDD-DE21-1F1DD34AA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65BA-591C-4799-8FA3-659648C98A61}" type="datetimeFigureOut">
              <a:rPr lang="en-AU" smtClean="0"/>
              <a:t>7/10/2025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2C289-6A44-8FEA-6546-6A7C819E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36197-25D1-77CF-1261-7D2CD53BA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D16A-7614-4712-B1F8-0C9903BB75C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9997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07175-DCC1-E623-EE9E-09180259C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9EA9B-3E15-5BFD-660C-516B9BAE2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865BA-591C-4799-8FA3-659648C98A61}" type="datetimeFigureOut">
              <a:rPr lang="en-AU" smtClean="0"/>
              <a:t>7/10/2025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8058A-CA0C-981B-7E7C-E1E3D9695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6CB0D-0D17-4DF2-4D83-702F84BF6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3D16A-7614-4712-B1F8-0C9903BB75C9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810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676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0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2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PG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05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DEC39-17CF-06E2-5D76-67AA59B54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01DB6-6687-D6C8-DC1B-D6792A145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5F034-D04F-663D-C3E2-BDA003A9A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C41CCE-7632-476E-BD95-12F11B48065A}" type="datetimeFigureOut">
              <a:rPr lang="en-PG" smtClean="0"/>
              <a:t>07/10/2025</a:t>
            </a:fld>
            <a:endParaRPr lang="en-P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C3752-AEA3-982B-BF14-33069818D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P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AC59A-8506-C2AF-8F25-B51C409CD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82239F-9D42-4727-A18B-E5A754C5F6ED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409404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549B-47AD-CCD1-744D-049B145C3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83558-C6A4-E590-B938-18CB0DAE9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G"/>
          </a:p>
        </p:txBody>
      </p:sp>
      <p:pic>
        <p:nvPicPr>
          <p:cNvPr id="8" name="Picture 7" descr="A white and gray pattern">
            <a:extLst>
              <a:ext uri="{FF2B5EF4-FFF2-40B4-BE49-F238E27FC236}">
                <a16:creationId xmlns:a16="http://schemas.microsoft.com/office/drawing/2014/main" id="{FC0F168E-5451-FFAF-C341-7A7BEE119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290762" cy="729222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CD712D4-AF03-8B2C-6D1C-AE4E2456B370}"/>
              </a:ext>
            </a:extLst>
          </p:cNvPr>
          <p:cNvSpPr txBox="1">
            <a:spLocks/>
          </p:cNvSpPr>
          <p:nvPr/>
        </p:nvSpPr>
        <p:spPr>
          <a:xfrm>
            <a:off x="5571594" y="1680833"/>
            <a:ext cx="6379782" cy="301004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rgbClr val="2B4D89"/>
              </a:solidFill>
            </a:endParaRPr>
          </a:p>
          <a:p>
            <a:pPr algn="l">
              <a:lnSpc>
                <a:spcPct val="107000"/>
              </a:lnSpc>
              <a:spcAft>
                <a:spcPts val="1000"/>
              </a:spcAft>
            </a:pPr>
            <a:r>
              <a:rPr lang="en-PG" sz="2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Driving Logistics into Energy</a:t>
            </a:r>
            <a:r>
              <a:rPr lang="en-US" sz="2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PG" sz="2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Pioneering PNG’s Domestic Gas Revolution</a:t>
            </a:r>
          </a:p>
          <a:p>
            <a:pPr algn="l"/>
            <a:endParaRPr lang="en-US" sz="2800" dirty="0">
              <a:solidFill>
                <a:srgbClr val="2B4D89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CA2BBB-A928-EF7F-E949-C84F0814D2F1}"/>
              </a:ext>
            </a:extLst>
          </p:cNvPr>
          <p:cNvSpPr txBox="1">
            <a:spLocks/>
          </p:cNvSpPr>
          <p:nvPr/>
        </p:nvSpPr>
        <p:spPr>
          <a:xfrm>
            <a:off x="2564977" y="3211749"/>
            <a:ext cx="8153902" cy="313748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rgbClr val="2B4D89"/>
              </a:solidFill>
            </a:endParaRPr>
          </a:p>
          <a:p>
            <a:endParaRPr lang="en-US" sz="2400" dirty="0">
              <a:solidFill>
                <a:srgbClr val="2B4D89"/>
              </a:solidFill>
            </a:endParaRPr>
          </a:p>
          <a:p>
            <a:endParaRPr lang="en-US" sz="2000" b="1" i="1" dirty="0">
              <a:solidFill>
                <a:srgbClr val="2B4D89"/>
              </a:solidFill>
            </a:endParaRPr>
          </a:p>
          <a:p>
            <a:endParaRPr lang="en-US" sz="2800" dirty="0">
              <a:solidFill>
                <a:srgbClr val="2B4D89"/>
              </a:solidFill>
            </a:endParaRPr>
          </a:p>
        </p:txBody>
      </p:sp>
      <p:pic>
        <p:nvPicPr>
          <p:cNvPr id="26" name="Picture 25" descr="A group of logos on a black background&#10;&#10;AI-generated content may be incorrect.">
            <a:extLst>
              <a:ext uri="{FF2B5EF4-FFF2-40B4-BE49-F238E27FC236}">
                <a16:creationId xmlns:a16="http://schemas.microsoft.com/office/drawing/2014/main" id="{13E4349A-09A9-FBCF-44FC-0F6B8E751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972" y="1261636"/>
            <a:ext cx="6712831" cy="474597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6666BF8-2519-13E8-658A-FE0ADF774853}"/>
              </a:ext>
            </a:extLst>
          </p:cNvPr>
          <p:cNvSpPr txBox="1">
            <a:spLocks/>
          </p:cNvSpPr>
          <p:nvPr/>
        </p:nvSpPr>
        <p:spPr>
          <a:xfrm>
            <a:off x="5628914" y="3881594"/>
            <a:ext cx="6510828" cy="207934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rgbClr val="2B4D89"/>
                </a:solidFill>
              </a:rPr>
              <a:t>PNG Petroleum &amp; Energy Conference (PEC) 2025</a:t>
            </a:r>
            <a:endParaRPr lang="en-US" sz="1800" kern="100" dirty="0">
              <a:solidFill>
                <a:srgbClr val="2B4D89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PG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Stanley Hotel, 8-9 October 2025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2000" b="1" kern="100" dirty="0">
              <a:solidFill>
                <a:srgbClr val="2B4D89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000" b="1" kern="100" dirty="0">
                <a:solidFill>
                  <a:srgbClr val="2B4D89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Mr Rupa Mulina </a:t>
            </a:r>
          </a:p>
          <a:p>
            <a:pPr algn="l"/>
            <a:r>
              <a:rPr lang="en-US" sz="2000" b="1" kern="100" dirty="0">
                <a:solidFill>
                  <a:srgbClr val="2B4D89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TWL Group External Affairs Manager</a:t>
            </a:r>
            <a:endParaRPr lang="en-US" sz="2000" b="1" dirty="0">
              <a:solidFill>
                <a:srgbClr val="2B4D89"/>
              </a:solidFill>
            </a:endParaRPr>
          </a:p>
          <a:p>
            <a:pPr algn="l"/>
            <a:r>
              <a:rPr lang="en-US" sz="1800" b="1" dirty="0">
                <a:solidFill>
                  <a:srgbClr val="2B4D89"/>
                </a:solidFill>
              </a:rPr>
              <a:t> </a:t>
            </a:r>
            <a:endParaRPr lang="en-PG" sz="18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rgbClr val="2B4D89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92C43F2-FEB7-3144-A3AD-B1E21601E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776" y="11780"/>
            <a:ext cx="2447600" cy="152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52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0DF45-7093-6491-0E95-2A6D30947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58" y="80495"/>
            <a:ext cx="10756786" cy="66970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6C5810-1F19-2DAA-2761-5BF0E240B69B}"/>
              </a:ext>
            </a:extLst>
          </p:cNvPr>
          <p:cNvSpPr/>
          <p:nvPr/>
        </p:nvSpPr>
        <p:spPr>
          <a:xfrm>
            <a:off x="6373368" y="0"/>
            <a:ext cx="49286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G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6B1972-7CD8-8727-34DF-346D6B370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863" y="197112"/>
            <a:ext cx="3628246" cy="21502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962DAC-5EB2-34D9-2C46-CC6626BF6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4863" y="4727291"/>
            <a:ext cx="3628247" cy="19317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8ABA21-0E67-F78F-929F-2ED57FBDAF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4863" y="2347318"/>
            <a:ext cx="3628246" cy="233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97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516FCF-788C-13D1-C366-69C9C5076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2327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70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4AD29B6-BF3B-4407-9E75-52DF8E3B2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5F8BA08-3E38-4B70-B93A-74F08E092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42656" y="260019"/>
            <a:ext cx="8375586" cy="5933012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FEE3D7-07CF-4C8E-E7CB-CDE6623B1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669" y="507160"/>
            <a:ext cx="3075494" cy="5438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br>
              <a:rPr lang="en-US" sz="2800" b="1" dirty="0"/>
            </a:br>
            <a:r>
              <a:rPr lang="en-US" sz="2800" b="1" dirty="0"/>
              <a:t>Focus Area 1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i="1" dirty="0"/>
              <a:t>Powering Industry &amp; Economic Growth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F1B33-79AB-4A71-8CEC-4546D709B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98125" y="2874481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A22AB048-325D-6D26-C0A8-4E1CE81648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9347585"/>
              </p:ext>
            </p:extLst>
          </p:nvPr>
        </p:nvGraphicFramePr>
        <p:xfrm>
          <a:off x="4918710" y="512064"/>
          <a:ext cx="5122926" cy="544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1784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51253E87-B3BB-CEA9-58E5-19F17B929AA0}"/>
              </a:ext>
            </a:extLst>
          </p:cNvPr>
          <p:cNvSpPr txBox="1">
            <a:spLocks/>
          </p:cNvSpPr>
          <p:nvPr/>
        </p:nvSpPr>
        <p:spPr>
          <a:xfrm>
            <a:off x="609600" y="229236"/>
            <a:ext cx="11863391" cy="961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1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4160"/>
              </a:lnSpc>
              <a:spcBef>
                <a:spcPts val="100"/>
              </a:spcBef>
            </a:pPr>
            <a:r>
              <a:rPr lang="en-US" dirty="0">
                <a:solidFill>
                  <a:srgbClr val="404040"/>
                </a:solidFill>
                <a:latin typeface="+mn-lt"/>
              </a:rPr>
              <a:t>Stanley Gas Project – PDL 10 </a:t>
            </a:r>
          </a:p>
          <a:p>
            <a:pPr marL="12700">
              <a:lnSpc>
                <a:spcPts val="3200"/>
              </a:lnSpc>
            </a:pPr>
            <a:r>
              <a:rPr lang="en-US" sz="2400" dirty="0">
                <a:solidFill>
                  <a:srgbClr val="2E5496"/>
                </a:solidFill>
              </a:rPr>
              <a:t>Signing of  LNG Supply Termsheet with OK Tedi Mining Limited (OTML)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13D33A-4725-4D50-1252-FC5B8D619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73" y="1522638"/>
            <a:ext cx="5635752" cy="43833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1ADF91-A718-3B0B-7CA0-969475A91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22639"/>
            <a:ext cx="5958429" cy="439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08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78739" y="6104635"/>
            <a:ext cx="65690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sz="1800" dirty="0">
                <a:latin typeface="Arial"/>
                <a:cs typeface="Arial"/>
              </a:rPr>
              <a:t>First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Train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-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Production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capacity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40,000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50,000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Tons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LNG </a:t>
            </a:r>
            <a:r>
              <a:rPr sz="1800" dirty="0">
                <a:latin typeface="Arial"/>
                <a:cs typeface="Arial"/>
              </a:rPr>
              <a:t>per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Annum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(TPA)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F51D2-EC28-55ED-107A-9C520F6F8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5" y="1292926"/>
            <a:ext cx="6936371" cy="4744184"/>
          </a:xfrm>
          <a:prstGeom prst="rect">
            <a:avLst/>
          </a:prstGeom>
          <a:ln>
            <a:noFill/>
          </a:ln>
        </p:spPr>
      </p:pic>
      <p:sp>
        <p:nvSpPr>
          <p:cNvPr id="16" name="object 4"/>
          <p:cNvSpPr txBox="1">
            <a:spLocks/>
          </p:cNvSpPr>
          <p:nvPr/>
        </p:nvSpPr>
        <p:spPr>
          <a:xfrm>
            <a:off x="275649" y="290558"/>
            <a:ext cx="11863391" cy="961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1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4160"/>
              </a:lnSpc>
              <a:spcBef>
                <a:spcPts val="100"/>
              </a:spcBef>
            </a:pPr>
            <a:r>
              <a:rPr lang="en-US" dirty="0">
                <a:solidFill>
                  <a:srgbClr val="404040"/>
                </a:solidFill>
                <a:latin typeface="+mn-lt"/>
              </a:rPr>
              <a:t>Stanley Gas Project – PDL 10 </a:t>
            </a:r>
          </a:p>
          <a:p>
            <a:pPr marL="12700">
              <a:lnSpc>
                <a:spcPts val="3200"/>
              </a:lnSpc>
            </a:pPr>
            <a:r>
              <a:rPr lang="en-US" sz="2400" dirty="0">
                <a:solidFill>
                  <a:srgbClr val="2E5496"/>
                </a:solidFill>
              </a:rPr>
              <a:t>PNG’s First Small Scale LNG Project</a:t>
            </a:r>
            <a:endParaRPr lang="en-US" sz="2400" dirty="0"/>
          </a:p>
        </p:txBody>
      </p:sp>
      <p:grpSp>
        <p:nvGrpSpPr>
          <p:cNvPr id="7" name="object 9"/>
          <p:cNvGrpSpPr/>
          <p:nvPr/>
        </p:nvGrpSpPr>
        <p:grpSpPr>
          <a:xfrm>
            <a:off x="7135253" y="3373813"/>
            <a:ext cx="5023722" cy="2964040"/>
            <a:chOff x="6899020" y="4041724"/>
            <a:chExt cx="5242432" cy="2816273"/>
          </a:xfrm>
        </p:grpSpPr>
        <p:pic>
          <p:nvPicPr>
            <p:cNvPr id="4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04044" y="4041724"/>
              <a:ext cx="2637408" cy="1739645"/>
            </a:xfrm>
            <a:prstGeom prst="rect">
              <a:avLst/>
            </a:prstGeom>
          </p:spPr>
        </p:pic>
        <p:pic>
          <p:nvPicPr>
            <p:cNvPr id="14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99020" y="4041724"/>
              <a:ext cx="2605024" cy="1562100"/>
            </a:xfrm>
            <a:prstGeom prst="rect">
              <a:avLst/>
            </a:prstGeom>
          </p:spPr>
        </p:pic>
        <p:pic>
          <p:nvPicPr>
            <p:cNvPr id="15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99020" y="5335523"/>
              <a:ext cx="2702941" cy="1522474"/>
            </a:xfrm>
            <a:prstGeom prst="rect">
              <a:avLst/>
            </a:prstGeom>
          </p:spPr>
        </p:pic>
        <p:pic>
          <p:nvPicPr>
            <p:cNvPr id="5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34575" y="5362827"/>
              <a:ext cx="2702941" cy="1495169"/>
            </a:xfrm>
            <a:prstGeom prst="rect">
              <a:avLst/>
            </a:prstGeom>
          </p:spPr>
        </p:pic>
      </p:grpSp>
      <p:pic>
        <p:nvPicPr>
          <p:cNvPr id="17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93628" y="570206"/>
            <a:ext cx="5220246" cy="271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8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784" y="765577"/>
            <a:ext cx="8647431" cy="3899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</a:pPr>
            <a:r>
              <a:rPr lang="en-AU" sz="2400" b="1" i="1" dirty="0">
                <a:solidFill>
                  <a:srgbClr val="2E5496"/>
                </a:solidFill>
                <a:latin typeface="+mj-lt"/>
                <a:ea typeface="+mj-ea"/>
                <a:cs typeface="+mj-cs"/>
              </a:rPr>
              <a:t>OK Tedi Mine - LNG Production &amp; Supply  Configuration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xfrm>
            <a:off x="720784" y="191537"/>
            <a:ext cx="9262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rgbClr val="404040"/>
                </a:solidFill>
                <a:latin typeface="+mn-lt"/>
                <a:cs typeface="+mj-cs"/>
              </a:rPr>
              <a:t>Small Scale LNG Value Chain</a:t>
            </a:r>
            <a:endParaRPr dirty="0">
              <a:solidFill>
                <a:srgbClr val="404040"/>
              </a:solidFill>
              <a:latin typeface="+mn-lt"/>
              <a:cs typeface="+mj-cs"/>
            </a:endParaRPr>
          </a:p>
        </p:txBody>
      </p:sp>
      <p:pic>
        <p:nvPicPr>
          <p:cNvPr id="5" name="object 6">
            <a:extLst>
              <a:ext uri="{FF2B5EF4-FFF2-40B4-BE49-F238E27FC236}">
                <a16:creationId xmlns:a16="http://schemas.microsoft.com/office/drawing/2014/main" id="{8BF0C84A-26BF-B676-A74B-018701F2B6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3898" y="1251934"/>
            <a:ext cx="11304203" cy="560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75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C68A55F-7B32-44D8-AEE5-1AF405326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4F539-8C71-048D-FE02-938BCC337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0" y="429031"/>
            <a:ext cx="2827020" cy="54575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700" b="1" dirty="0"/>
              <a:t>Focus Area 2</a:t>
            </a:r>
            <a:br>
              <a:rPr lang="en-US" sz="2700" dirty="0"/>
            </a:br>
            <a:br>
              <a:rPr lang="en-US" sz="2700" dirty="0"/>
            </a:br>
            <a:r>
              <a:rPr lang="en-US" sz="2700" i="1" dirty="0"/>
              <a:t>Transforming Communities &amp; Expanding Access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1AAA2C-FBBE-42AA-B869-31D524B76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5490" y="6112341"/>
            <a:ext cx="81267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937BBF-9326-4230-AB1B-F1795E350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51048" y="5040414"/>
            <a:ext cx="54864" cy="21259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E8256EF2-7DB3-CB28-8A78-3730EE1E6A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9770403"/>
              </p:ext>
            </p:extLst>
          </p:nvPr>
        </p:nvGraphicFramePr>
        <p:xfrm>
          <a:off x="4555235" y="429030"/>
          <a:ext cx="6941440" cy="5459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1031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B0461F-2DCE-FEB9-5722-853FE1A4249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7354" b="837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BCB274-E882-4ABC-239D-AA9F7017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en-US" sz="2800" b="1" dirty="0"/>
              <a:t>Focus Area 3</a:t>
            </a:r>
            <a:br>
              <a:rPr lang="en-US" sz="2800" dirty="0"/>
            </a:br>
            <a:br>
              <a:rPr lang="en-US" sz="2800" dirty="0"/>
            </a:br>
            <a:r>
              <a:rPr lang="en-US" sz="2800" i="1" dirty="0"/>
              <a:t>Preserving Environment &amp; Stewarding Resources</a:t>
            </a:r>
            <a:br>
              <a:rPr lang="en-US" sz="2800" dirty="0"/>
            </a:br>
            <a:endParaRPr lang="en-US" sz="2800" dirty="0"/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0E020B2C-AC6E-05E4-0BA5-2D5112D2E42C}"/>
              </a:ext>
            </a:extLst>
          </p:cNvPr>
          <p:cNvGraphicFramePr/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1998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Color Cover">
            <a:extLst>
              <a:ext uri="{FF2B5EF4-FFF2-40B4-BE49-F238E27FC236}">
                <a16:creationId xmlns:a16="http://schemas.microsoft.com/office/drawing/2014/main" id="{815925C2-A704-4D47-B1C1-3FCA5251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01D4315C-C23C-4FD3-98DF-08C29E229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6B47BC-43FD-4C91-8BFF-B41B99A8A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64235" cy="6858000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13038185-AC3C-4595-945F-25311424C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75D51AA0-C095-4650-A361-B294320BF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6530D9-2FE0-8232-2288-72056E244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Focus Area 4</a:t>
            </a: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8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Building Local Capacity &amp; Shared Value</a:t>
            </a:r>
            <a:br>
              <a:rPr lang="en-US" sz="48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4800" i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AF6866-C854-D0D3-2141-E69B47C31634}"/>
              </a:ext>
            </a:extLst>
          </p:cNvPr>
          <p:cNvSpPr txBox="1"/>
          <p:nvPr/>
        </p:nvSpPr>
        <p:spPr>
          <a:xfrm>
            <a:off x="6464410" y="841247"/>
            <a:ext cx="4484536" cy="5340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 in skills training, technology transfer, and workforce development for Papua New Guineans.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Foster joint ventures and SME participation in the LNG value chain.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Ensure benefits flow equitably to landowners, communities, and the wider economy.</a:t>
            </a:r>
          </a:p>
        </p:txBody>
      </p:sp>
    </p:spTree>
    <p:extLst>
      <p:ext uri="{BB962C8B-B14F-4D97-AF65-F5344CB8AC3E}">
        <p14:creationId xmlns:p14="http://schemas.microsoft.com/office/powerpoint/2010/main" val="4276877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F27368-3B14-9DA6-F2EE-E8BD273D98B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0A5914-9020-3AA3-6BDE-95AA0DE4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en-US" sz="2800" b="1" dirty="0"/>
              <a:t>Focus Area 5</a:t>
            </a:r>
            <a:br>
              <a:rPr lang="en-US" sz="2800" dirty="0"/>
            </a:br>
            <a:br>
              <a:rPr lang="en-US" sz="2800" dirty="0"/>
            </a:br>
            <a:r>
              <a:rPr lang="en-US" sz="2800" i="1" dirty="0"/>
              <a:t>Strengthening PNG’s Energy Security &amp; Pacific Leadership</a:t>
            </a:r>
            <a:br>
              <a:rPr lang="en-US" sz="2800" dirty="0"/>
            </a:br>
            <a:endParaRPr lang="en-US" sz="2800" dirty="0"/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D276FF9A-639B-0715-0C94-7250469DB0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626791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5418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EF498-AB65-3DB4-6BB6-ABDE30FB1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983"/>
            <a:ext cx="10515600" cy="514349"/>
          </a:xfrm>
        </p:spPr>
        <p:txBody>
          <a:bodyPr/>
          <a:lstStyle/>
          <a:p>
            <a:r>
              <a:rPr lang="en-US" i="0" dirty="0">
                <a:solidFill>
                  <a:srgbClr val="404040"/>
                </a:solidFill>
                <a:latin typeface="+mn-lt"/>
              </a:rPr>
              <a:t> </a:t>
            </a:r>
            <a:r>
              <a:rPr lang="en-US" dirty="0">
                <a:solidFill>
                  <a:srgbClr val="404040"/>
                </a:solidFill>
                <a:latin typeface="+mn-lt"/>
              </a:rPr>
              <a:t>The Foundation</a:t>
            </a:r>
            <a:br>
              <a:rPr lang="en-US" b="1" dirty="0">
                <a:solidFill>
                  <a:srgbClr val="404040"/>
                </a:solidFill>
                <a:effectLst/>
                <a:latin typeface="+mn-lt"/>
              </a:rPr>
            </a:br>
            <a:endParaRPr lang="en-PG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893B7-C15A-612F-98B1-B12C5937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10" y="1393464"/>
            <a:ext cx="10884626" cy="5574264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404040"/>
                </a:solidFill>
                <a:effectLst/>
              </a:rPr>
              <a:t>Founded</a:t>
            </a:r>
            <a:r>
              <a:rPr lang="en-US" sz="2800" b="0" i="0" dirty="0">
                <a:solidFill>
                  <a:srgbClr val="404040"/>
                </a:solidFill>
                <a:effectLst/>
              </a:rPr>
              <a:t>: 2009 in Papua New Guinea (PNG) as a landowner-led enterprise.</a:t>
            </a:r>
          </a:p>
          <a:p>
            <a:pPr marL="0" indent="0" algn="l">
              <a:buNone/>
            </a:pPr>
            <a:endParaRPr lang="en-US" sz="2800" b="0" i="0" dirty="0">
              <a:solidFill>
                <a:srgbClr val="404040"/>
              </a:solidFill>
              <a:effectLst/>
            </a:endParaRP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404040"/>
                </a:solidFill>
                <a:effectLst/>
              </a:rPr>
              <a:t>Vision: </a:t>
            </a:r>
            <a:r>
              <a:rPr lang="en-US" sz="2800" i="1" dirty="0">
                <a:solidFill>
                  <a:srgbClr val="404040"/>
                </a:solidFill>
                <a:effectLst/>
              </a:rPr>
              <a:t>"To develop an integrated, sustainable transportation and logistics business beyond the life of oil and gas in PNG.“</a:t>
            </a:r>
          </a:p>
          <a:p>
            <a:pPr marL="0" indent="0" algn="l">
              <a:spcBef>
                <a:spcPts val="300"/>
              </a:spcBef>
              <a:buNone/>
            </a:pPr>
            <a:endParaRPr lang="en-US" sz="2800" i="0" dirty="0">
              <a:solidFill>
                <a:srgbClr val="404040"/>
              </a:solidFill>
              <a:effectLst/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404040"/>
                </a:solidFill>
                <a:effectLst/>
              </a:rPr>
              <a:t>Scale</a:t>
            </a:r>
            <a:r>
              <a:rPr lang="en-US" sz="2800" b="0" i="0" dirty="0">
                <a:solidFill>
                  <a:srgbClr val="404040"/>
                </a:solidFill>
                <a:effectLst/>
              </a:rPr>
              <a:t>: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404040"/>
                </a:solidFill>
                <a:effectLst/>
              </a:rPr>
              <a:t>10,000+ shareholders across 4 provinces, 9 ethnic groups, and 28 landowner companies.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404040"/>
                </a:solidFill>
                <a:effectLst/>
              </a:rPr>
              <a:t>700+ employees, PGK 150M+ net assets, PGK 100M+ average annual turnover.</a:t>
            </a:r>
          </a:p>
          <a:p>
            <a:endParaRPr lang="en-PG" sz="2800" dirty="0"/>
          </a:p>
        </p:txBody>
      </p:sp>
    </p:spTree>
    <p:extLst>
      <p:ext uri="{BB962C8B-B14F-4D97-AF65-F5344CB8AC3E}">
        <p14:creationId xmlns:p14="http://schemas.microsoft.com/office/powerpoint/2010/main" val="4049240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79591" y="533301"/>
            <a:ext cx="2232819" cy="279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761970" rtl="0" eaLnBrk="1" fontAlgn="auto" latinLnBrk="0" hangingPunct="1">
              <a:lnSpc>
                <a:spcPts val="21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CHAPTER 7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3431526" y="620614"/>
            <a:ext cx="6845498" cy="770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2700" marR="0" lvl="0" indent="0" fontAlgn="auto">
              <a:spcBef>
                <a:spcPts val="1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Equity Structure</a:t>
            </a:r>
          </a:p>
        </p:txBody>
      </p:sp>
      <p:sp>
        <p:nvSpPr>
          <p:cNvPr id="4" name="Text 2"/>
          <p:cNvSpPr/>
          <p:nvPr/>
        </p:nvSpPr>
        <p:spPr>
          <a:xfrm>
            <a:off x="659408" y="1841897"/>
            <a:ext cx="10869018" cy="54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761970" rtl="0" eaLnBrk="1" fontAlgn="auto" latinLnBrk="0" hangingPunct="1">
              <a:lnSpc>
                <a:spcPts val="2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Our robust equity structure reflects a strong commitment to local participation and strategic international partnerships, setting a new benchmark for national resource projects.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61492" y="2743498"/>
            <a:ext cx="5349478" cy="1473795"/>
          </a:xfrm>
          <a:prstGeom prst="roundRect">
            <a:avLst>
              <a:gd name="adj" fmla="val 4848"/>
            </a:avLst>
          </a:prstGeom>
          <a:solidFill>
            <a:srgbClr val="C00000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  <p:txBody>
          <a:bodyPr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G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4" y="2660551"/>
            <a:ext cx="204093" cy="204093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824" y="4096147"/>
            <a:ext cx="204093" cy="20409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35317" y="3354176"/>
            <a:ext cx="3328094" cy="279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761970" rtl="0" eaLnBrk="1" fontAlgn="auto" latinLnBrk="0" hangingPunct="1">
              <a:lnSpc>
                <a:spcPts val="21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KPHL: Increasing National Stake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6161931" y="2784144"/>
            <a:ext cx="5349478" cy="1473795"/>
          </a:xfrm>
          <a:prstGeom prst="roundRect">
            <a:avLst>
              <a:gd name="adj" fmla="val 4848"/>
            </a:avLst>
          </a:prstGeom>
          <a:solidFill>
            <a:srgbClr val="70AC04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  <p:txBody>
          <a:bodyPr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G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084" y="2660551"/>
            <a:ext cx="204093" cy="204093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9363" y="4096147"/>
            <a:ext cx="204093" cy="20409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455172" y="3017639"/>
            <a:ext cx="3943846" cy="279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761970" rtl="0" eaLnBrk="1" fontAlgn="auto" latinLnBrk="0" hangingPunct="1">
              <a:lnSpc>
                <a:spcPts val="21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Houpu BrightSpot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6385026" y="3456284"/>
            <a:ext cx="2770034" cy="544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761970" rtl="0" eaLnBrk="1" fontAlgn="auto" latinLnBrk="0" hangingPunct="1">
              <a:lnSpc>
                <a:spcPts val="2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9"/>
          <p:cNvSpPr/>
          <p:nvPr/>
        </p:nvSpPr>
        <p:spPr>
          <a:xfrm>
            <a:off x="661492" y="4387354"/>
            <a:ext cx="5349478" cy="1473795"/>
          </a:xfrm>
          <a:prstGeom prst="roundRect">
            <a:avLst>
              <a:gd name="adj" fmla="val 4848"/>
            </a:avLst>
          </a:prstGeom>
          <a:solidFill>
            <a:srgbClr val="30579C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  <p:txBody>
          <a:bodyPr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G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4" y="4304407"/>
            <a:ext cx="204093" cy="204093"/>
          </a:xfrm>
          <a:prstGeom prst="rect">
            <a:avLst/>
          </a:prstGeom>
        </p:spPr>
      </p:pic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824" y="5740004"/>
            <a:ext cx="204093" cy="204093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935632" y="4661495"/>
            <a:ext cx="3355777" cy="279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761970" rtl="0" eaLnBrk="1" fontAlgn="auto" latinLnBrk="0" hangingPunct="1">
              <a:lnSpc>
                <a:spcPts val="21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Arran Energy (TWLEV)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1"/>
          <p:cNvSpPr/>
          <p:nvPr/>
        </p:nvSpPr>
        <p:spPr>
          <a:xfrm>
            <a:off x="935633" y="5042495"/>
            <a:ext cx="2495893" cy="697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761970" rtl="0" eaLnBrk="1" fontAlgn="auto" latinLnBrk="0" hangingPunct="1">
              <a:lnSpc>
                <a:spcPts val="2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hape 12"/>
          <p:cNvSpPr/>
          <p:nvPr/>
        </p:nvSpPr>
        <p:spPr>
          <a:xfrm>
            <a:off x="6181031" y="4387354"/>
            <a:ext cx="5349478" cy="1473795"/>
          </a:xfrm>
          <a:prstGeom prst="roundRect">
            <a:avLst>
              <a:gd name="adj" fmla="val 4848"/>
            </a:avLst>
          </a:prstGeom>
          <a:solidFill>
            <a:srgbClr val="FFC000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  <p:txBody>
          <a:bodyPr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G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084" y="4304407"/>
            <a:ext cx="204093" cy="204093"/>
          </a:xfrm>
          <a:prstGeom prst="rect">
            <a:avLst/>
          </a:prstGeom>
        </p:spPr>
      </p:pic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9363" y="5740004"/>
            <a:ext cx="204093" cy="204093"/>
          </a:xfrm>
          <a:prstGeom prst="rect">
            <a:avLst/>
          </a:prstGeom>
        </p:spPr>
      </p:pic>
      <p:sp>
        <p:nvSpPr>
          <p:cNvPr id="23" name="Text 13"/>
          <p:cNvSpPr/>
          <p:nvPr/>
        </p:nvSpPr>
        <p:spPr>
          <a:xfrm>
            <a:off x="6455172" y="4661495"/>
            <a:ext cx="2232819" cy="279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761970" rtl="0" eaLnBrk="1" fontAlgn="auto" latinLnBrk="0" hangingPunct="1">
              <a:lnSpc>
                <a:spcPts val="21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Local Stakeholders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14"/>
          <p:cNvSpPr/>
          <p:nvPr/>
        </p:nvSpPr>
        <p:spPr>
          <a:xfrm>
            <a:off x="6455172" y="5042495"/>
            <a:ext cx="4801195" cy="54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761970" rtl="0" eaLnBrk="1" fontAlgn="auto" latinLnBrk="0" hangingPunct="1">
              <a:lnSpc>
                <a:spcPts val="2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Landowners &amp; Provincial Governments: ensuring local participation and benefit.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15"/>
          <p:cNvSpPr/>
          <p:nvPr/>
        </p:nvSpPr>
        <p:spPr>
          <a:xfrm>
            <a:off x="659408" y="6212184"/>
            <a:ext cx="10869018" cy="272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761970" rtl="0" eaLnBrk="1" fontAlgn="auto" latinLnBrk="0" hangingPunct="1">
              <a:lnSpc>
                <a:spcPts val="2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70% PNG equity – sets national resource benchmark.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 descr="A logo of a company">
            <a:extLst>
              <a:ext uri="{FF2B5EF4-FFF2-40B4-BE49-F238E27FC236}">
                <a16:creationId xmlns:a16="http://schemas.microsoft.com/office/drawing/2014/main" id="{B0F7AC0D-E1C0-CAFE-56E9-115DE3130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19" y="2832251"/>
            <a:ext cx="1622974" cy="1327593"/>
          </a:xfrm>
          <a:prstGeom prst="rect">
            <a:avLst/>
          </a:prstGeom>
        </p:spPr>
      </p:pic>
      <p:pic>
        <p:nvPicPr>
          <p:cNvPr id="28" name="Picture 27" descr="A picture containing graphics, graphic design, font, screenshot">
            <a:extLst>
              <a:ext uri="{FF2B5EF4-FFF2-40B4-BE49-F238E27FC236}">
                <a16:creationId xmlns:a16="http://schemas.microsoft.com/office/drawing/2014/main" id="{61587681-7BF7-B66E-973D-ABB103E5F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046" y="4661495"/>
            <a:ext cx="2149843" cy="883184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F62A571-2113-4BB8-1118-549390A396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6076" y="2903811"/>
            <a:ext cx="1791777" cy="117973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DD273-B2A1-2E7E-CF79-93832081B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9">
            <a:extLst>
              <a:ext uri="{FF2B5EF4-FFF2-40B4-BE49-F238E27FC236}">
                <a16:creationId xmlns:a16="http://schemas.microsoft.com/office/drawing/2014/main" id="{F246BF4C-35AD-389F-0CD1-FB9260944E95}"/>
              </a:ext>
            </a:extLst>
          </p:cNvPr>
          <p:cNvSpPr/>
          <p:nvPr/>
        </p:nvSpPr>
        <p:spPr>
          <a:xfrm>
            <a:off x="15913" y="7908"/>
            <a:ext cx="12419044" cy="6842184"/>
          </a:xfrm>
          <a:custGeom>
            <a:avLst/>
            <a:gdLst/>
            <a:ahLst/>
            <a:cxnLst/>
            <a:rect l="l" t="t" r="r" b="b"/>
            <a:pathLst>
              <a:path w="4955540" h="5494020">
                <a:moveTo>
                  <a:pt x="0" y="5494020"/>
                </a:moveTo>
                <a:lnTo>
                  <a:pt x="4955413" y="5494020"/>
                </a:lnTo>
                <a:lnTo>
                  <a:pt x="4955413" y="0"/>
                </a:lnTo>
                <a:lnTo>
                  <a:pt x="0" y="0"/>
                </a:lnTo>
                <a:lnTo>
                  <a:pt x="0" y="549402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66C7AB45-07A5-35A9-E075-63AE29AFC691}"/>
              </a:ext>
            </a:extLst>
          </p:cNvPr>
          <p:cNvSpPr txBox="1">
            <a:spLocks/>
          </p:cNvSpPr>
          <p:nvPr/>
        </p:nvSpPr>
        <p:spPr>
          <a:xfrm>
            <a:off x="237574" y="318738"/>
            <a:ext cx="11344826" cy="56682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1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002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Potential of Domestic Natural Gas Market</a:t>
            </a:r>
          </a:p>
        </p:txBody>
      </p:sp>
      <p:grpSp>
        <p:nvGrpSpPr>
          <p:cNvPr id="24" name="object 7">
            <a:extLst>
              <a:ext uri="{FF2B5EF4-FFF2-40B4-BE49-F238E27FC236}">
                <a16:creationId xmlns:a16="http://schemas.microsoft.com/office/drawing/2014/main" id="{AC85650E-0377-CC43-4538-92E1477D0389}"/>
              </a:ext>
            </a:extLst>
          </p:cNvPr>
          <p:cNvGrpSpPr/>
          <p:nvPr/>
        </p:nvGrpSpPr>
        <p:grpSpPr>
          <a:xfrm>
            <a:off x="7022228" y="951978"/>
            <a:ext cx="5221234" cy="5383376"/>
            <a:chOff x="7195311" y="1042593"/>
            <a:chExt cx="4968240" cy="5506720"/>
          </a:xfrm>
        </p:grpSpPr>
        <p:sp>
          <p:nvSpPr>
            <p:cNvPr id="25" name="object 8">
              <a:extLst>
                <a:ext uri="{FF2B5EF4-FFF2-40B4-BE49-F238E27FC236}">
                  <a16:creationId xmlns:a16="http://schemas.microsoft.com/office/drawing/2014/main" id="{66A77D04-8D2F-A41B-E976-E95D0262705D}"/>
                </a:ext>
              </a:extLst>
            </p:cNvPr>
            <p:cNvSpPr/>
            <p:nvPr/>
          </p:nvSpPr>
          <p:spPr>
            <a:xfrm>
              <a:off x="7201661" y="1048943"/>
              <a:ext cx="4955540" cy="5494020"/>
            </a:xfrm>
            <a:custGeom>
              <a:avLst/>
              <a:gdLst/>
              <a:ahLst/>
              <a:cxnLst/>
              <a:rect l="l" t="t" r="r" b="b"/>
              <a:pathLst>
                <a:path w="4955540" h="5494020">
                  <a:moveTo>
                    <a:pt x="4955413" y="0"/>
                  </a:moveTo>
                  <a:lnTo>
                    <a:pt x="0" y="0"/>
                  </a:lnTo>
                  <a:lnTo>
                    <a:pt x="0" y="5494020"/>
                  </a:lnTo>
                  <a:lnTo>
                    <a:pt x="4955413" y="5494020"/>
                  </a:lnTo>
                  <a:lnTo>
                    <a:pt x="4955413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object 9">
              <a:extLst>
                <a:ext uri="{FF2B5EF4-FFF2-40B4-BE49-F238E27FC236}">
                  <a16:creationId xmlns:a16="http://schemas.microsoft.com/office/drawing/2014/main" id="{DE74F733-C424-58AA-B806-3AD05E5EBC0C}"/>
                </a:ext>
              </a:extLst>
            </p:cNvPr>
            <p:cNvSpPr/>
            <p:nvPr/>
          </p:nvSpPr>
          <p:spPr>
            <a:xfrm>
              <a:off x="7201661" y="1048943"/>
              <a:ext cx="4955540" cy="5494020"/>
            </a:xfrm>
            <a:custGeom>
              <a:avLst/>
              <a:gdLst/>
              <a:ahLst/>
              <a:cxnLst/>
              <a:rect l="l" t="t" r="r" b="b"/>
              <a:pathLst>
                <a:path w="4955540" h="5494020">
                  <a:moveTo>
                    <a:pt x="0" y="5494020"/>
                  </a:moveTo>
                  <a:lnTo>
                    <a:pt x="4955413" y="5494020"/>
                  </a:lnTo>
                  <a:lnTo>
                    <a:pt x="4955413" y="0"/>
                  </a:lnTo>
                  <a:lnTo>
                    <a:pt x="0" y="0"/>
                  </a:lnTo>
                  <a:lnTo>
                    <a:pt x="0" y="549402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C956126-63E4-69EA-84AE-8FABAEC02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152" y="885560"/>
            <a:ext cx="9233670" cy="592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93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B0B3A0-D348-6CEF-BED6-3C4C44CF8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56" y="0"/>
            <a:ext cx="6199632" cy="6126480"/>
          </a:xfrm>
        </p:spPr>
      </p:pic>
    </p:spTree>
    <p:extLst>
      <p:ext uri="{BB962C8B-B14F-4D97-AF65-F5344CB8AC3E}">
        <p14:creationId xmlns:p14="http://schemas.microsoft.com/office/powerpoint/2010/main" val="2792545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B9A24-F0D7-5377-7E92-C14FEF49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4651"/>
            <a:ext cx="10515600" cy="5143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End of Presentation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25567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0AC40-5772-DE0B-A87F-53F0A556C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9BAE0-7FEC-F34A-08C9-A20EEAF3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57" y="313550"/>
            <a:ext cx="10515600" cy="1107996"/>
          </a:xfrm>
        </p:spPr>
        <p:txBody>
          <a:bodyPr/>
          <a:lstStyle/>
          <a:p>
            <a:r>
              <a:rPr lang="en-US" dirty="0">
                <a:solidFill>
                  <a:srgbClr val="404040"/>
                </a:solidFill>
                <a:latin typeface="+mn-lt"/>
              </a:rPr>
              <a:t> Evolution &amp; Diversification</a:t>
            </a:r>
            <a:br>
              <a:rPr lang="en-US" b="1" dirty="0">
                <a:solidFill>
                  <a:srgbClr val="404040"/>
                </a:solidFill>
                <a:effectLst/>
                <a:latin typeface="+mn-lt"/>
              </a:rPr>
            </a:br>
            <a:endParaRPr lang="en-PG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E3F8A-A12D-48DF-95B5-08C8A955E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601" y="977094"/>
            <a:ext cx="10790342" cy="4655121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b="1" i="0" dirty="0">
                <a:solidFill>
                  <a:srgbClr val="404040"/>
                </a:solidFill>
                <a:effectLst/>
              </a:rPr>
              <a:t>Strategic Growth Timeline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404040"/>
                </a:solidFill>
                <a:effectLst/>
              </a:rPr>
              <a:t>2009</a:t>
            </a:r>
            <a:r>
              <a:rPr lang="en-US" sz="1600" b="0" i="0" dirty="0">
                <a:solidFill>
                  <a:srgbClr val="404040"/>
                </a:solidFill>
                <a:effectLst/>
              </a:rPr>
              <a:t>: Launched </a:t>
            </a:r>
            <a:r>
              <a:rPr lang="en-US" sz="1600" b="1" i="0" dirty="0">
                <a:solidFill>
                  <a:srgbClr val="404040"/>
                </a:solidFill>
                <a:effectLst/>
              </a:rPr>
              <a:t>TWL Trucking</a:t>
            </a:r>
            <a:r>
              <a:rPr lang="en-US" sz="1600" b="0" i="0" dirty="0">
                <a:solidFill>
                  <a:srgbClr val="404040"/>
                </a:solidFill>
                <a:effectLst/>
              </a:rPr>
              <a:t> (17 trucks, PGK 11M Oil Search loan).</a:t>
            </a: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404040"/>
                </a:solidFill>
                <a:effectLst/>
              </a:rPr>
              <a:t>2014</a:t>
            </a:r>
            <a:r>
              <a:rPr lang="en-US" sz="1600" b="0" i="0" dirty="0">
                <a:solidFill>
                  <a:srgbClr val="404040"/>
                </a:solidFill>
                <a:effectLst/>
              </a:rPr>
              <a:t>: Founded </a:t>
            </a:r>
            <a:r>
              <a:rPr lang="en-US" sz="1600" b="1" i="0" dirty="0">
                <a:solidFill>
                  <a:srgbClr val="404040"/>
                </a:solidFill>
                <a:effectLst/>
              </a:rPr>
              <a:t>TWL Data</a:t>
            </a:r>
            <a:r>
              <a:rPr lang="en-US" sz="1600" b="0" i="0" dirty="0">
                <a:solidFill>
                  <a:srgbClr val="404040"/>
                </a:solidFill>
                <a:effectLst/>
              </a:rPr>
              <a:t> (aerial/GIS mapping across 3,000+ km² in Asia-Pacific).</a:t>
            </a: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404040"/>
                </a:solidFill>
                <a:effectLst/>
              </a:rPr>
              <a:t>2019</a:t>
            </a:r>
            <a:r>
              <a:rPr lang="en-US" sz="1600" b="0" i="0" dirty="0">
                <a:solidFill>
                  <a:srgbClr val="404040"/>
                </a:solidFill>
                <a:effectLst/>
              </a:rPr>
              <a:t>: Acquired 50% of </a:t>
            </a:r>
            <a:r>
              <a:rPr lang="en-US" sz="1600" b="1" i="0" dirty="0">
                <a:solidFill>
                  <a:srgbClr val="404040"/>
                </a:solidFill>
                <a:effectLst/>
              </a:rPr>
              <a:t>Pacific Project Logistics</a:t>
            </a:r>
            <a:r>
              <a:rPr lang="en-US" sz="1600" b="0" i="0" dirty="0">
                <a:solidFill>
                  <a:srgbClr val="404040"/>
                </a:solidFill>
                <a:effectLst/>
              </a:rPr>
              <a:t> (rebranded as </a:t>
            </a:r>
            <a:r>
              <a:rPr lang="en-US" sz="1600" b="1" i="0" dirty="0">
                <a:solidFill>
                  <a:srgbClr val="404040"/>
                </a:solidFill>
                <a:effectLst/>
              </a:rPr>
              <a:t>TWL Logistics</a:t>
            </a:r>
            <a:r>
              <a:rPr lang="en-US" sz="1600" b="0" i="0" dirty="0">
                <a:solidFill>
                  <a:srgbClr val="404040"/>
                </a:solidFill>
                <a:effectLst/>
              </a:rPr>
              <a:t> → </a:t>
            </a:r>
            <a:r>
              <a:rPr lang="en-US" sz="1600" b="1" i="0" dirty="0">
                <a:solidFill>
                  <a:srgbClr val="404040"/>
                </a:solidFill>
                <a:effectLst/>
              </a:rPr>
              <a:t>Argo Marine</a:t>
            </a:r>
            <a:r>
              <a:rPr lang="en-US" sz="1600" b="0" i="0" dirty="0">
                <a:solidFill>
                  <a:srgbClr val="404040"/>
                </a:solidFill>
                <a:effectLst/>
              </a:rPr>
              <a:t>, 2024).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404040"/>
                </a:solidFill>
                <a:effectLst/>
              </a:rPr>
              <a:t>2022</a:t>
            </a:r>
            <a:r>
              <a:rPr lang="en-US" sz="1600" b="0" i="0" dirty="0">
                <a:solidFill>
                  <a:srgbClr val="404040"/>
                </a:solidFill>
                <a:effectLst/>
              </a:rPr>
              <a:t>: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404040"/>
                </a:solidFill>
                <a:effectLst/>
              </a:rPr>
              <a:t>Formed </a:t>
            </a:r>
            <a:r>
              <a:rPr lang="en-US" sz="1400" b="1" i="0" dirty="0">
                <a:solidFill>
                  <a:srgbClr val="404040"/>
                </a:solidFill>
                <a:effectLst/>
              </a:rPr>
              <a:t>PenTrans (PNG)</a:t>
            </a:r>
            <a:r>
              <a:rPr lang="en-US" sz="1400" b="0" i="0" dirty="0">
                <a:solidFill>
                  <a:srgbClr val="404040"/>
                </a:solidFill>
                <a:effectLst/>
              </a:rPr>
              <a:t> with </a:t>
            </a:r>
            <a:r>
              <a:rPr lang="en-US" sz="1400" b="0" i="1" dirty="0">
                <a:solidFill>
                  <a:srgbClr val="404040"/>
                </a:solidFill>
                <a:effectLst/>
              </a:rPr>
              <a:t>Pentagon</a:t>
            </a:r>
            <a:r>
              <a:rPr lang="en-US" sz="1400" b="0" i="0" dirty="0">
                <a:solidFill>
                  <a:srgbClr val="404040"/>
                </a:solidFill>
                <a:effectLst/>
              </a:rPr>
              <a:t> (global freight/logistics leader).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404040"/>
                </a:solidFill>
                <a:effectLst/>
              </a:rPr>
              <a:t>Acquired 100% of </a:t>
            </a:r>
            <a:r>
              <a:rPr lang="en-US" sz="1400" b="1" i="0" dirty="0">
                <a:solidFill>
                  <a:srgbClr val="404040"/>
                </a:solidFill>
                <a:effectLst/>
              </a:rPr>
              <a:t>Arran Energy</a:t>
            </a:r>
            <a:r>
              <a:rPr lang="en-US" sz="1400" b="0" i="0" dirty="0">
                <a:solidFill>
                  <a:srgbClr val="404040"/>
                </a:solidFill>
                <a:effectLst/>
              </a:rPr>
              <a:t>, creating </a:t>
            </a:r>
            <a:r>
              <a:rPr lang="en-US" sz="1400" b="1" i="0" dirty="0">
                <a:solidFill>
                  <a:srgbClr val="404040"/>
                </a:solidFill>
                <a:effectLst/>
              </a:rPr>
              <a:t>TWL Energy Ventures</a:t>
            </a:r>
            <a:r>
              <a:rPr lang="en-US" sz="1400" b="0" i="0" dirty="0">
                <a:solidFill>
                  <a:srgbClr val="404040"/>
                </a:solidFill>
                <a:effectLst/>
              </a:rPr>
              <a:t> (upstream oil/gas).</a:t>
            </a: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404040"/>
                </a:solidFill>
                <a:effectLst/>
              </a:rPr>
              <a:t>2023</a:t>
            </a:r>
            <a:r>
              <a:rPr lang="en-US" sz="1600" b="0" i="0" dirty="0">
                <a:solidFill>
                  <a:srgbClr val="404040"/>
                </a:solidFill>
                <a:effectLst/>
              </a:rPr>
              <a:t>: JV with </a:t>
            </a:r>
            <a:r>
              <a:rPr lang="en-US" sz="1600" b="1" i="0" dirty="0">
                <a:solidFill>
                  <a:srgbClr val="404040"/>
                </a:solidFill>
                <a:effectLst/>
              </a:rPr>
              <a:t>SARENS</a:t>
            </a:r>
            <a:r>
              <a:rPr lang="en-US" sz="1600" b="0" i="0" dirty="0">
                <a:solidFill>
                  <a:srgbClr val="404040"/>
                </a:solidFill>
                <a:effectLst/>
              </a:rPr>
              <a:t> (Belgium) for heavy-lifting (5,000-ton capacity).</a:t>
            </a:r>
          </a:p>
          <a:p>
            <a:pPr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404040"/>
                </a:solidFill>
                <a:effectLst/>
              </a:rPr>
              <a:t>2024</a:t>
            </a:r>
            <a:r>
              <a:rPr lang="en-US" sz="1600" b="0" i="0" dirty="0">
                <a:solidFill>
                  <a:srgbClr val="404040"/>
                </a:solidFill>
                <a:effectLst/>
              </a:rPr>
              <a:t>: Launched </a:t>
            </a:r>
            <a:r>
              <a:rPr lang="en-US" sz="1600" b="1" i="0" dirty="0">
                <a:solidFill>
                  <a:srgbClr val="404040"/>
                </a:solidFill>
                <a:effectLst/>
              </a:rPr>
              <a:t>TWL Supply Chain Solutions</a:t>
            </a:r>
            <a:r>
              <a:rPr lang="en-US" sz="1600" b="0" i="0" dirty="0">
                <a:solidFill>
                  <a:srgbClr val="404040"/>
                </a:solidFill>
                <a:effectLst/>
              </a:rPr>
              <a:t> (3PL/4PL logistics).</a:t>
            </a:r>
          </a:p>
          <a:p>
            <a:pPr>
              <a:buNone/>
            </a:pPr>
            <a:br>
              <a:rPr lang="en-US" dirty="0"/>
            </a:br>
            <a:endParaRPr lang="en-P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F019DE-9FA0-92BF-0749-E0C4A7144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6215"/>
            <a:ext cx="11868970" cy="262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93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29179" y="115443"/>
            <a:ext cx="6031992" cy="2286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2863594"/>
            <a:ext cx="12192000" cy="3994785"/>
            <a:chOff x="0" y="2863594"/>
            <a:chExt cx="12192000" cy="399478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63594"/>
              <a:ext cx="5658484" cy="399440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35068" y="2863595"/>
              <a:ext cx="7957184" cy="3994785"/>
            </a:xfrm>
            <a:custGeom>
              <a:avLst/>
              <a:gdLst/>
              <a:ahLst/>
              <a:cxnLst/>
              <a:rect l="l" t="t" r="r" b="b"/>
              <a:pathLst>
                <a:path w="7957184" h="3994784">
                  <a:moveTo>
                    <a:pt x="7956931" y="0"/>
                  </a:moveTo>
                  <a:lnTo>
                    <a:pt x="0" y="0"/>
                  </a:lnTo>
                  <a:lnTo>
                    <a:pt x="0" y="3994404"/>
                  </a:lnTo>
                  <a:lnTo>
                    <a:pt x="7956931" y="3994404"/>
                  </a:lnTo>
                  <a:lnTo>
                    <a:pt x="7956931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4328730" y="2962783"/>
            <a:ext cx="7769859" cy="3651641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315"/>
              </a:spcBef>
              <a:buClr>
                <a:srgbClr val="FFFFFF"/>
              </a:buClr>
              <a:buFont typeface="Wingdings"/>
              <a:buChar char=""/>
              <a:tabLst>
                <a:tab pos="241300" algn="l"/>
              </a:tabLst>
            </a:pPr>
            <a:r>
              <a:rPr sz="2000" dirty="0">
                <a:solidFill>
                  <a:schemeClr val="bg1"/>
                </a:solidFill>
              </a:rPr>
              <a:t>In</a:t>
            </a:r>
            <a:r>
              <a:rPr sz="2000" spc="-20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December</a:t>
            </a:r>
            <a:r>
              <a:rPr sz="2000" spc="-15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2022,</a:t>
            </a:r>
            <a:r>
              <a:rPr sz="2000" spc="-40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TWL</a:t>
            </a:r>
            <a:r>
              <a:rPr sz="2000" spc="-100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Group</a:t>
            </a:r>
            <a:r>
              <a:rPr sz="2000" spc="-20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acquired 100%</a:t>
            </a:r>
            <a:r>
              <a:rPr sz="2000" spc="-15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of</a:t>
            </a:r>
            <a:r>
              <a:rPr sz="2000" spc="-125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Arran</a:t>
            </a:r>
            <a:r>
              <a:rPr sz="2000" spc="-30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Energy</a:t>
            </a:r>
            <a:r>
              <a:rPr sz="2000" spc="-15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and</a:t>
            </a:r>
            <a:r>
              <a:rPr sz="2000" spc="-15" dirty="0">
                <a:solidFill>
                  <a:schemeClr val="bg1"/>
                </a:solidFill>
              </a:rPr>
              <a:t> </a:t>
            </a:r>
            <a:r>
              <a:rPr sz="2000" spc="-25" dirty="0">
                <a:solidFill>
                  <a:schemeClr val="bg1"/>
                </a:solidFill>
              </a:rPr>
              <a:t>its </a:t>
            </a:r>
            <a:r>
              <a:rPr sz="2000" dirty="0">
                <a:solidFill>
                  <a:schemeClr val="bg1"/>
                </a:solidFill>
              </a:rPr>
              <a:t>subsidiaries</a:t>
            </a:r>
            <a:r>
              <a:rPr sz="2000" spc="-20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via</a:t>
            </a:r>
            <a:r>
              <a:rPr sz="2000" spc="-30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Share</a:t>
            </a:r>
            <a:r>
              <a:rPr sz="2000" spc="-35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Purchase</a:t>
            </a:r>
            <a:r>
              <a:rPr sz="2000" spc="-25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making</a:t>
            </a:r>
            <a:r>
              <a:rPr lang="en-US" sz="2000" spc="-20" dirty="0">
                <a:solidFill>
                  <a:schemeClr val="bg1"/>
                </a:solidFill>
              </a:rPr>
              <a:t> TWL Energy Ventures (TWLEV)</a:t>
            </a:r>
            <a:r>
              <a:rPr sz="2000" spc="-45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the</a:t>
            </a:r>
            <a:r>
              <a:rPr sz="2000" spc="-35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first</a:t>
            </a:r>
            <a:r>
              <a:rPr sz="2000" spc="-30" dirty="0">
                <a:solidFill>
                  <a:schemeClr val="bg1"/>
                </a:solidFill>
              </a:rPr>
              <a:t> </a:t>
            </a:r>
            <a:r>
              <a:rPr sz="2000" spc="-25" dirty="0">
                <a:solidFill>
                  <a:schemeClr val="bg1"/>
                </a:solidFill>
              </a:rPr>
              <a:t>PNG </a:t>
            </a:r>
            <a:r>
              <a:rPr sz="2000" dirty="0">
                <a:solidFill>
                  <a:schemeClr val="bg1"/>
                </a:solidFill>
              </a:rPr>
              <a:t>landowner</a:t>
            </a:r>
            <a:r>
              <a:rPr sz="2000" spc="10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company</a:t>
            </a:r>
            <a:r>
              <a:rPr sz="2000" spc="-20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to</a:t>
            </a:r>
            <a:r>
              <a:rPr sz="2000" spc="-30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directly</a:t>
            </a:r>
            <a:r>
              <a:rPr sz="2000" spc="-20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lead</a:t>
            </a:r>
            <a:r>
              <a:rPr sz="2000" spc="-25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and</a:t>
            </a:r>
            <a:r>
              <a:rPr sz="2000" spc="-30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participate</a:t>
            </a:r>
            <a:r>
              <a:rPr sz="2000" spc="-5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in</a:t>
            </a:r>
            <a:r>
              <a:rPr sz="2000" spc="-40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the</a:t>
            </a:r>
            <a:r>
              <a:rPr sz="2000" spc="-40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upstream</a:t>
            </a:r>
            <a:r>
              <a:rPr sz="2000" spc="-15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oil</a:t>
            </a:r>
            <a:r>
              <a:rPr sz="2000" spc="-30" dirty="0">
                <a:solidFill>
                  <a:schemeClr val="bg1"/>
                </a:solidFill>
              </a:rPr>
              <a:t> </a:t>
            </a:r>
            <a:r>
              <a:rPr sz="2000" spc="-25" dirty="0">
                <a:solidFill>
                  <a:schemeClr val="bg1"/>
                </a:solidFill>
              </a:rPr>
              <a:t>and </a:t>
            </a:r>
            <a:r>
              <a:rPr sz="2000" dirty="0">
                <a:solidFill>
                  <a:schemeClr val="bg1"/>
                </a:solidFill>
              </a:rPr>
              <a:t>gas</a:t>
            </a:r>
            <a:r>
              <a:rPr sz="2000" spc="-15" dirty="0">
                <a:solidFill>
                  <a:schemeClr val="bg1"/>
                </a:solidFill>
              </a:rPr>
              <a:t> </a:t>
            </a:r>
            <a:r>
              <a:rPr sz="2000" spc="-10" dirty="0">
                <a:solidFill>
                  <a:schemeClr val="bg1"/>
                </a:solidFill>
              </a:rPr>
              <a:t>business.</a:t>
            </a:r>
            <a:endParaRPr lang="en-US" sz="2000" spc="-10" dirty="0">
              <a:solidFill>
                <a:schemeClr val="bg1"/>
              </a:solidFill>
            </a:endParaRPr>
          </a:p>
          <a:p>
            <a:pPr marL="12700" marR="5080" indent="0">
              <a:lnSpc>
                <a:spcPct val="90000"/>
              </a:lnSpc>
              <a:spcBef>
                <a:spcPts val="315"/>
              </a:spcBef>
              <a:buClr>
                <a:srgbClr val="FFFFFF"/>
              </a:buClr>
              <a:buNone/>
              <a:tabLst>
                <a:tab pos="241300" algn="l"/>
              </a:tabLst>
            </a:pPr>
            <a:endParaRPr sz="2000" spc="-10" dirty="0">
              <a:solidFill>
                <a:schemeClr val="bg1"/>
              </a:solidFill>
            </a:endParaRPr>
          </a:p>
          <a:p>
            <a:pPr marL="241300" marR="986790" indent="-228600">
              <a:lnSpc>
                <a:spcPts val="1939"/>
              </a:lnSpc>
              <a:spcBef>
                <a:spcPts val="1040"/>
              </a:spcBef>
              <a:buFont typeface="Wingdings"/>
              <a:buChar char=""/>
              <a:tabLst>
                <a:tab pos="241300" algn="l"/>
              </a:tabLst>
            </a:pPr>
            <a:r>
              <a:rPr sz="2000" dirty="0">
                <a:solidFill>
                  <a:schemeClr val="bg1"/>
                </a:solidFill>
              </a:rPr>
              <a:t>Petroleum</a:t>
            </a:r>
            <a:r>
              <a:rPr sz="2000" spc="-30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assets</a:t>
            </a:r>
            <a:r>
              <a:rPr sz="2000" spc="-20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include</a:t>
            </a:r>
            <a:r>
              <a:rPr sz="2000" spc="-10" dirty="0">
                <a:solidFill>
                  <a:schemeClr val="bg1"/>
                </a:solidFill>
              </a:rPr>
              <a:t> </a:t>
            </a:r>
            <a:r>
              <a:rPr lang="en-US" sz="2000" spc="-10" dirty="0">
                <a:solidFill>
                  <a:schemeClr val="bg1"/>
                </a:solidFill>
              </a:rPr>
              <a:t>Five</a:t>
            </a:r>
            <a:r>
              <a:rPr sz="2000" spc="-30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Petroleum</a:t>
            </a:r>
            <a:r>
              <a:rPr sz="2000" spc="-20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Licences</a:t>
            </a:r>
            <a:r>
              <a:rPr sz="2000" spc="-20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in</a:t>
            </a:r>
            <a:r>
              <a:rPr sz="2000" spc="-35" dirty="0">
                <a:solidFill>
                  <a:schemeClr val="bg1"/>
                </a:solidFill>
              </a:rPr>
              <a:t> </a:t>
            </a:r>
            <a:r>
              <a:rPr sz="2000" dirty="0">
                <a:solidFill>
                  <a:schemeClr val="bg1"/>
                </a:solidFill>
              </a:rPr>
              <a:t>the</a:t>
            </a:r>
            <a:r>
              <a:rPr sz="2000" spc="-30" dirty="0">
                <a:solidFill>
                  <a:schemeClr val="bg1"/>
                </a:solidFill>
              </a:rPr>
              <a:t> </a:t>
            </a:r>
            <a:r>
              <a:rPr sz="2000" spc="-10" dirty="0">
                <a:solidFill>
                  <a:schemeClr val="bg1"/>
                </a:solidFill>
              </a:rPr>
              <a:t>Western </a:t>
            </a:r>
            <a:r>
              <a:rPr sz="2000" dirty="0">
                <a:solidFill>
                  <a:schemeClr val="bg1"/>
                </a:solidFill>
              </a:rPr>
              <a:t>Province,</a:t>
            </a:r>
            <a:r>
              <a:rPr sz="2000" spc="-35" dirty="0">
                <a:solidFill>
                  <a:schemeClr val="bg1"/>
                </a:solidFill>
              </a:rPr>
              <a:t> </a:t>
            </a:r>
            <a:r>
              <a:rPr sz="2000" spc="-25" dirty="0">
                <a:solidFill>
                  <a:schemeClr val="bg1"/>
                </a:solidFill>
              </a:rPr>
              <a:t>PNG</a:t>
            </a:r>
          </a:p>
          <a:p>
            <a:pPr marL="698500" lvl="1" indent="-228600">
              <a:lnSpc>
                <a:spcPct val="100000"/>
              </a:lnSpc>
              <a:spcBef>
                <a:spcPts val="284"/>
              </a:spcBef>
              <a:buFont typeface="Courier New"/>
              <a:buChar char="o"/>
              <a:tabLst>
                <a:tab pos="69850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PDL10-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Stanley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Gas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Gas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Electricity</a:t>
            </a:r>
            <a:endParaRPr sz="18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315"/>
              </a:spcBef>
              <a:buFont typeface="Courier New"/>
              <a:buChar char="o"/>
              <a:tabLst>
                <a:tab pos="69850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APDL12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(PRL21,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PRL28,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PPL574)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Ketu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Elevala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Ubuntu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Gas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endParaRPr sz="18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310"/>
              </a:spcBef>
              <a:buFont typeface="Courier New"/>
              <a:buChar char="o"/>
              <a:tabLst>
                <a:tab pos="69850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APRL42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– NW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Koko</a:t>
            </a:r>
            <a:endParaRPr sz="18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805"/>
              </a:spcBef>
              <a:buFont typeface="Wingdings"/>
              <a:buChar char=""/>
              <a:tabLst>
                <a:tab pos="299085" algn="l"/>
              </a:tabLst>
            </a:pPr>
            <a:r>
              <a:rPr sz="1600" b="1" i="1" dirty="0">
                <a:solidFill>
                  <a:srgbClr val="FFFF00"/>
                </a:solidFill>
                <a:latin typeface="Arial"/>
                <a:cs typeface="Arial"/>
              </a:rPr>
              <a:t>Resource</a:t>
            </a:r>
            <a:r>
              <a:rPr sz="1600" b="1" i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00" b="1" i="1" spc="-10" dirty="0">
                <a:solidFill>
                  <a:srgbClr val="FFFF00"/>
                </a:solidFill>
                <a:latin typeface="Arial"/>
                <a:cs typeface="Arial"/>
              </a:rPr>
              <a:t>Volumes</a:t>
            </a:r>
            <a:r>
              <a:rPr sz="1600" b="1" i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FF00"/>
                </a:solidFill>
                <a:latin typeface="Arial"/>
                <a:cs typeface="Arial"/>
              </a:rPr>
              <a:t>–</a:t>
            </a:r>
            <a:r>
              <a:rPr sz="1600" b="1" i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1600" b="1" i="1" spc="-40" dirty="0">
                <a:solidFill>
                  <a:srgbClr val="FFFF00"/>
                </a:solidFill>
                <a:latin typeface="Arial"/>
                <a:cs typeface="Arial"/>
              </a:rPr>
              <a:t>1</a:t>
            </a:r>
            <a:r>
              <a:rPr sz="1600" b="1" i="1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r>
              <a:rPr lang="en-US" sz="1600" b="1" i="1" dirty="0">
                <a:solidFill>
                  <a:srgbClr val="FFFF00"/>
                </a:solidFill>
                <a:latin typeface="Arial"/>
                <a:cs typeface="Arial"/>
              </a:rPr>
              <a:t>73</a:t>
            </a:r>
            <a:r>
              <a:rPr sz="1600" b="1" i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FF00"/>
                </a:solidFill>
                <a:latin typeface="Arial"/>
                <a:cs typeface="Arial"/>
              </a:rPr>
              <a:t>TCF</a:t>
            </a:r>
            <a:r>
              <a:rPr sz="1600" b="1" i="1" spc="-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FF00"/>
                </a:solidFill>
                <a:latin typeface="Arial"/>
                <a:cs typeface="Arial"/>
              </a:rPr>
              <a:t>(Gas</a:t>
            </a:r>
            <a:r>
              <a:rPr sz="1600" b="1" i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FF00"/>
                </a:solidFill>
                <a:latin typeface="Arial"/>
                <a:cs typeface="Arial"/>
              </a:rPr>
              <a:t>2C)</a:t>
            </a:r>
            <a:r>
              <a:rPr sz="1600" b="1" i="1" spc="-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FF00"/>
                </a:solidFill>
                <a:latin typeface="Arial"/>
                <a:cs typeface="Arial"/>
              </a:rPr>
              <a:t>&amp;</a:t>
            </a:r>
            <a:r>
              <a:rPr sz="1600" b="1" i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FF00"/>
                </a:solidFill>
                <a:latin typeface="Arial"/>
                <a:cs typeface="Arial"/>
              </a:rPr>
              <a:t>7</a:t>
            </a:r>
            <a:r>
              <a:rPr lang="en-US" sz="1600" b="1" i="1" dirty="0">
                <a:solidFill>
                  <a:srgbClr val="FFFF00"/>
                </a:solidFill>
                <a:latin typeface="Arial"/>
                <a:cs typeface="Arial"/>
              </a:rPr>
              <a:t>3</a:t>
            </a:r>
            <a:r>
              <a:rPr sz="1600" b="1" i="1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r>
              <a:rPr lang="en-US" sz="1600" b="1" i="1" dirty="0">
                <a:solidFill>
                  <a:srgbClr val="FFFF00"/>
                </a:solidFill>
                <a:latin typeface="Arial"/>
                <a:cs typeface="Arial"/>
              </a:rPr>
              <a:t>8</a:t>
            </a:r>
            <a:r>
              <a:rPr sz="1600" b="1" i="1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FF00"/>
                </a:solidFill>
                <a:latin typeface="Arial"/>
                <a:cs typeface="Arial"/>
              </a:rPr>
              <a:t>MMbbls</a:t>
            </a:r>
            <a:r>
              <a:rPr sz="1600" b="1" i="1" spc="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FFFF00"/>
                </a:solidFill>
                <a:latin typeface="Arial"/>
                <a:cs typeface="Arial"/>
              </a:rPr>
              <a:t>(Cond</a:t>
            </a:r>
            <a:r>
              <a:rPr sz="1600" b="1" i="1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00" b="1" i="1" spc="-25" dirty="0">
                <a:solidFill>
                  <a:srgbClr val="FFFF00"/>
                </a:solidFill>
                <a:latin typeface="Arial"/>
                <a:cs typeface="Arial"/>
              </a:rPr>
              <a:t>2C)</a:t>
            </a:r>
            <a:endParaRPr sz="16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823197" y="1572260"/>
            <a:ext cx="11531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0" dirty="0">
                <a:solidFill>
                  <a:srgbClr val="2B4D88"/>
                </a:solidFill>
              </a:rPr>
              <a:t>2022</a:t>
            </a:r>
            <a:endParaRPr sz="4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B9C9B-BB98-1C9B-BB0C-324F50EE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8019F-1ED5-05BC-FCD0-F2EC048E2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11" name="object 9"/>
          <p:cNvSpPr/>
          <p:nvPr/>
        </p:nvSpPr>
        <p:spPr>
          <a:xfrm>
            <a:off x="15913" y="7908"/>
            <a:ext cx="12419044" cy="6842184"/>
          </a:xfrm>
          <a:custGeom>
            <a:avLst/>
            <a:gdLst/>
            <a:ahLst/>
            <a:cxnLst/>
            <a:rect l="l" t="t" r="r" b="b"/>
            <a:pathLst>
              <a:path w="4955540" h="5494020">
                <a:moveTo>
                  <a:pt x="0" y="5494020"/>
                </a:moveTo>
                <a:lnTo>
                  <a:pt x="4955413" y="5494020"/>
                </a:lnTo>
                <a:lnTo>
                  <a:pt x="4955413" y="0"/>
                </a:lnTo>
                <a:lnTo>
                  <a:pt x="0" y="0"/>
                </a:lnTo>
                <a:lnTo>
                  <a:pt x="0" y="549402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2"/>
          <p:cNvGrpSpPr/>
          <p:nvPr/>
        </p:nvGrpSpPr>
        <p:grpSpPr>
          <a:xfrm>
            <a:off x="237575" y="1063042"/>
            <a:ext cx="8901829" cy="5272312"/>
            <a:chOff x="114217" y="1069009"/>
            <a:chExt cx="8809355" cy="5494020"/>
          </a:xfrm>
        </p:grpSpPr>
        <p:pic>
          <p:nvPicPr>
            <p:cNvPr id="1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217" y="1069009"/>
              <a:ext cx="8809355" cy="5494020"/>
            </a:xfrm>
            <a:prstGeom prst="rect">
              <a:avLst/>
            </a:prstGeom>
          </p:spPr>
        </p:pic>
        <p:sp>
          <p:nvSpPr>
            <p:cNvPr id="16" name="object 4"/>
            <p:cNvSpPr/>
            <p:nvPr/>
          </p:nvSpPr>
          <p:spPr>
            <a:xfrm>
              <a:off x="614136" y="2838154"/>
              <a:ext cx="1471445" cy="1456628"/>
            </a:xfrm>
            <a:custGeom>
              <a:avLst/>
              <a:gdLst/>
              <a:ahLst/>
              <a:cxnLst/>
              <a:rect l="l" t="t" r="r" b="b"/>
              <a:pathLst>
                <a:path w="1758314" h="1654175">
                  <a:moveTo>
                    <a:pt x="539386" y="0"/>
                  </a:moveTo>
                  <a:lnTo>
                    <a:pt x="496824" y="2099"/>
                  </a:lnTo>
                  <a:lnTo>
                    <a:pt x="455256" y="6527"/>
                  </a:lnTo>
                  <a:lnTo>
                    <a:pt x="414785" y="13294"/>
                  </a:lnTo>
                  <a:lnTo>
                    <a:pt x="375510" y="22412"/>
                  </a:lnTo>
                  <a:lnTo>
                    <a:pt x="337534" y="33891"/>
                  </a:lnTo>
                  <a:lnTo>
                    <a:pt x="300957" y="47742"/>
                  </a:lnTo>
                  <a:lnTo>
                    <a:pt x="265882" y="63976"/>
                  </a:lnTo>
                  <a:lnTo>
                    <a:pt x="232409" y="82604"/>
                  </a:lnTo>
                  <a:lnTo>
                    <a:pt x="200640" y="103636"/>
                  </a:lnTo>
                  <a:lnTo>
                    <a:pt x="142619" y="152959"/>
                  </a:lnTo>
                  <a:lnTo>
                    <a:pt x="116569" y="181270"/>
                  </a:lnTo>
                  <a:lnTo>
                    <a:pt x="92934" y="211639"/>
                  </a:lnTo>
                  <a:lnTo>
                    <a:pt x="72033" y="243586"/>
                  </a:lnTo>
                  <a:lnTo>
                    <a:pt x="38328" y="311822"/>
                  </a:lnTo>
                  <a:lnTo>
                    <a:pt x="25468" y="347915"/>
                  </a:lnTo>
                  <a:lnTo>
                    <a:pt x="15233" y="385193"/>
                  </a:lnTo>
                  <a:lnTo>
                    <a:pt x="7596" y="423558"/>
                  </a:lnTo>
                  <a:lnTo>
                    <a:pt x="2530" y="462913"/>
                  </a:lnTo>
                  <a:lnTo>
                    <a:pt x="7" y="503159"/>
                  </a:lnTo>
                  <a:lnTo>
                    <a:pt x="0" y="544197"/>
                  </a:lnTo>
                  <a:lnTo>
                    <a:pt x="2480" y="585931"/>
                  </a:lnTo>
                  <a:lnTo>
                    <a:pt x="7422" y="628261"/>
                  </a:lnTo>
                  <a:lnTo>
                    <a:pt x="14796" y="671090"/>
                  </a:lnTo>
                  <a:lnTo>
                    <a:pt x="24577" y="714320"/>
                  </a:lnTo>
                  <a:lnTo>
                    <a:pt x="36737" y="757851"/>
                  </a:lnTo>
                  <a:lnTo>
                    <a:pt x="51247" y="801587"/>
                  </a:lnTo>
                  <a:lnTo>
                    <a:pt x="68081" y="845429"/>
                  </a:lnTo>
                  <a:lnTo>
                    <a:pt x="87212" y="889279"/>
                  </a:lnTo>
                  <a:lnTo>
                    <a:pt x="108611" y="933039"/>
                  </a:lnTo>
                  <a:lnTo>
                    <a:pt x="132252" y="976610"/>
                  </a:lnTo>
                  <a:lnTo>
                    <a:pt x="158106" y="1019895"/>
                  </a:lnTo>
                  <a:lnTo>
                    <a:pt x="186148" y="1062795"/>
                  </a:lnTo>
                  <a:lnTo>
                    <a:pt x="216348" y="1105212"/>
                  </a:lnTo>
                  <a:lnTo>
                    <a:pt x="248680" y="1147049"/>
                  </a:lnTo>
                  <a:lnTo>
                    <a:pt x="283117" y="1188206"/>
                  </a:lnTo>
                  <a:lnTo>
                    <a:pt x="319631" y="1228586"/>
                  </a:lnTo>
                  <a:lnTo>
                    <a:pt x="358194" y="1268091"/>
                  </a:lnTo>
                  <a:lnTo>
                    <a:pt x="398779" y="1306623"/>
                  </a:lnTo>
                  <a:lnTo>
                    <a:pt x="441359" y="1344082"/>
                  </a:lnTo>
                  <a:lnTo>
                    <a:pt x="485322" y="1379905"/>
                  </a:lnTo>
                  <a:lnTo>
                    <a:pt x="530014" y="1413583"/>
                  </a:lnTo>
                  <a:lnTo>
                    <a:pt x="575334" y="1445106"/>
                  </a:lnTo>
                  <a:lnTo>
                    <a:pt x="621179" y="1474462"/>
                  </a:lnTo>
                  <a:lnTo>
                    <a:pt x="667448" y="1501641"/>
                  </a:lnTo>
                  <a:lnTo>
                    <a:pt x="714041" y="1526633"/>
                  </a:lnTo>
                  <a:lnTo>
                    <a:pt x="760856" y="1549426"/>
                  </a:lnTo>
                  <a:lnTo>
                    <a:pt x="807791" y="1570009"/>
                  </a:lnTo>
                  <a:lnTo>
                    <a:pt x="854746" y="1588373"/>
                  </a:lnTo>
                  <a:lnTo>
                    <a:pt x="901618" y="1604505"/>
                  </a:lnTo>
                  <a:lnTo>
                    <a:pt x="948306" y="1618395"/>
                  </a:lnTo>
                  <a:lnTo>
                    <a:pt x="994710" y="1630032"/>
                  </a:lnTo>
                  <a:lnTo>
                    <a:pt x="1040727" y="1639406"/>
                  </a:lnTo>
                  <a:lnTo>
                    <a:pt x="1086257" y="1646506"/>
                  </a:lnTo>
                  <a:lnTo>
                    <a:pt x="1131198" y="1651321"/>
                  </a:lnTo>
                  <a:lnTo>
                    <a:pt x="1175448" y="1653839"/>
                  </a:lnTo>
                  <a:lnTo>
                    <a:pt x="1218906" y="1654051"/>
                  </a:lnTo>
                  <a:lnTo>
                    <a:pt x="1261472" y="1651946"/>
                  </a:lnTo>
                  <a:lnTo>
                    <a:pt x="1303043" y="1647512"/>
                  </a:lnTo>
                  <a:lnTo>
                    <a:pt x="1343518" y="1640739"/>
                  </a:lnTo>
                  <a:lnTo>
                    <a:pt x="1382796" y="1631615"/>
                  </a:lnTo>
                  <a:lnTo>
                    <a:pt x="1420776" y="1620131"/>
                  </a:lnTo>
                  <a:lnTo>
                    <a:pt x="1457356" y="1606276"/>
                  </a:lnTo>
                  <a:lnTo>
                    <a:pt x="1492435" y="1590038"/>
                  </a:lnTo>
                  <a:lnTo>
                    <a:pt x="1525911" y="1571407"/>
                  </a:lnTo>
                  <a:lnTo>
                    <a:pt x="1557683" y="1550371"/>
                  </a:lnTo>
                  <a:lnTo>
                    <a:pt x="1615710" y="1501046"/>
                  </a:lnTo>
                  <a:lnTo>
                    <a:pt x="1641763" y="1472733"/>
                  </a:lnTo>
                  <a:lnTo>
                    <a:pt x="1665388" y="1442377"/>
                  </a:lnTo>
                  <a:lnTo>
                    <a:pt x="1686279" y="1410442"/>
                  </a:lnTo>
                  <a:lnTo>
                    <a:pt x="1719967" y="1342227"/>
                  </a:lnTo>
                  <a:lnTo>
                    <a:pt x="1732820" y="1306144"/>
                  </a:lnTo>
                  <a:lnTo>
                    <a:pt x="1743048" y="1268875"/>
                  </a:lnTo>
                  <a:lnTo>
                    <a:pt x="1750678" y="1230517"/>
                  </a:lnTo>
                  <a:lnTo>
                    <a:pt x="1755739" y="1191170"/>
                  </a:lnTo>
                  <a:lnTo>
                    <a:pt x="1758257" y="1150930"/>
                  </a:lnTo>
                  <a:lnTo>
                    <a:pt x="1758260" y="1109898"/>
                  </a:lnTo>
                  <a:lnTo>
                    <a:pt x="1755776" y="1068169"/>
                  </a:lnTo>
                  <a:lnTo>
                    <a:pt x="1750831" y="1025844"/>
                  </a:lnTo>
                  <a:lnTo>
                    <a:pt x="1743453" y="983019"/>
                  </a:lnTo>
                  <a:lnTo>
                    <a:pt x="1733670" y="939793"/>
                  </a:lnTo>
                  <a:lnTo>
                    <a:pt x="1721508" y="896265"/>
                  </a:lnTo>
                  <a:lnTo>
                    <a:pt x="1706996" y="852532"/>
                  </a:lnTo>
                  <a:lnTo>
                    <a:pt x="1690161" y="808692"/>
                  </a:lnTo>
                  <a:lnTo>
                    <a:pt x="1671030" y="764845"/>
                  </a:lnTo>
                  <a:lnTo>
                    <a:pt x="1649630" y="721087"/>
                  </a:lnTo>
                  <a:lnTo>
                    <a:pt x="1625990" y="677517"/>
                  </a:lnTo>
                  <a:lnTo>
                    <a:pt x="1600135" y="634233"/>
                  </a:lnTo>
                  <a:lnTo>
                    <a:pt x="1572095" y="591334"/>
                  </a:lnTo>
                  <a:lnTo>
                    <a:pt x="1541895" y="548917"/>
                  </a:lnTo>
                  <a:lnTo>
                    <a:pt x="1509564" y="507081"/>
                  </a:lnTo>
                  <a:lnTo>
                    <a:pt x="1475129" y="465924"/>
                  </a:lnTo>
                  <a:lnTo>
                    <a:pt x="1438618" y="425544"/>
                  </a:lnTo>
                  <a:lnTo>
                    <a:pt x="1400057" y="386040"/>
                  </a:lnTo>
                  <a:lnTo>
                    <a:pt x="1359474" y="347508"/>
                  </a:lnTo>
                  <a:lnTo>
                    <a:pt x="1316897" y="310048"/>
                  </a:lnTo>
                  <a:lnTo>
                    <a:pt x="1272933" y="274225"/>
                  </a:lnTo>
                  <a:lnTo>
                    <a:pt x="1228242" y="240546"/>
                  </a:lnTo>
                  <a:lnTo>
                    <a:pt x="1182923" y="209021"/>
                  </a:lnTo>
                  <a:lnTo>
                    <a:pt x="1137079" y="179662"/>
                  </a:lnTo>
                  <a:lnTo>
                    <a:pt x="1090811" y="152479"/>
                  </a:lnTo>
                  <a:lnTo>
                    <a:pt x="1044220" y="127484"/>
                  </a:lnTo>
                  <a:lnTo>
                    <a:pt x="997407" y="104686"/>
                  </a:lnTo>
                  <a:lnTo>
                    <a:pt x="950474" y="84098"/>
                  </a:lnTo>
                  <a:lnTo>
                    <a:pt x="903522" y="65729"/>
                  </a:lnTo>
                  <a:lnTo>
                    <a:pt x="856653" y="49591"/>
                  </a:lnTo>
                  <a:lnTo>
                    <a:pt x="809967" y="35695"/>
                  </a:lnTo>
                  <a:lnTo>
                    <a:pt x="763566" y="24051"/>
                  </a:lnTo>
                  <a:lnTo>
                    <a:pt x="717552" y="14670"/>
                  </a:lnTo>
                  <a:lnTo>
                    <a:pt x="672025" y="7564"/>
                  </a:lnTo>
                  <a:lnTo>
                    <a:pt x="627088" y="2743"/>
                  </a:lnTo>
                  <a:lnTo>
                    <a:pt x="582841" y="218"/>
                  </a:lnTo>
                  <a:lnTo>
                    <a:pt x="539386" y="0"/>
                  </a:lnTo>
                  <a:close/>
                </a:path>
              </a:pathLst>
            </a:custGeom>
            <a:solidFill>
              <a:srgbClr val="FF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6"/>
          <p:cNvSpPr txBox="1">
            <a:spLocks/>
          </p:cNvSpPr>
          <p:nvPr/>
        </p:nvSpPr>
        <p:spPr>
          <a:xfrm>
            <a:off x="0" y="306300"/>
            <a:ext cx="8901829" cy="566822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1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002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rgbClr val="404040"/>
                </a:solidFill>
                <a:latin typeface="+mn-lt"/>
              </a:rPr>
              <a:t>TWLEV–Resource Summary</a:t>
            </a:r>
          </a:p>
        </p:txBody>
      </p:sp>
      <p:pic>
        <p:nvPicPr>
          <p:cNvPr id="18" name="Picture 2" descr="C:\乔阳\井位符号.gif">
            <a:extLst>
              <a:ext uri="{FF2B5EF4-FFF2-40B4-BE49-F238E27FC236}">
                <a16:creationId xmlns:a16="http://schemas.microsoft.com/office/drawing/2014/main" id="{5D5FB707-17AF-CC47-DC48-C52816F99E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11" y="3019615"/>
            <a:ext cx="751645" cy="81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object 7">
            <a:extLst>
              <a:ext uri="{FF2B5EF4-FFF2-40B4-BE49-F238E27FC236}">
                <a16:creationId xmlns:a16="http://schemas.microsoft.com/office/drawing/2014/main" id="{7F7E772A-D07F-34B1-C7BE-47E1B2DA8E90}"/>
              </a:ext>
            </a:extLst>
          </p:cNvPr>
          <p:cNvGrpSpPr/>
          <p:nvPr/>
        </p:nvGrpSpPr>
        <p:grpSpPr>
          <a:xfrm>
            <a:off x="7022228" y="951978"/>
            <a:ext cx="5221234" cy="5383376"/>
            <a:chOff x="7195311" y="1042593"/>
            <a:chExt cx="4968240" cy="5506720"/>
          </a:xfrm>
        </p:grpSpPr>
        <p:sp>
          <p:nvSpPr>
            <p:cNvPr id="25" name="object 8">
              <a:extLst>
                <a:ext uri="{FF2B5EF4-FFF2-40B4-BE49-F238E27FC236}">
                  <a16:creationId xmlns:a16="http://schemas.microsoft.com/office/drawing/2014/main" id="{AFB424C5-1832-8C7A-7071-1910D5F35459}"/>
                </a:ext>
              </a:extLst>
            </p:cNvPr>
            <p:cNvSpPr/>
            <p:nvPr/>
          </p:nvSpPr>
          <p:spPr>
            <a:xfrm>
              <a:off x="7201661" y="1048943"/>
              <a:ext cx="4955540" cy="5494020"/>
            </a:xfrm>
            <a:custGeom>
              <a:avLst/>
              <a:gdLst/>
              <a:ahLst/>
              <a:cxnLst/>
              <a:rect l="l" t="t" r="r" b="b"/>
              <a:pathLst>
                <a:path w="4955540" h="5494020">
                  <a:moveTo>
                    <a:pt x="4955413" y="0"/>
                  </a:moveTo>
                  <a:lnTo>
                    <a:pt x="0" y="0"/>
                  </a:lnTo>
                  <a:lnTo>
                    <a:pt x="0" y="5494020"/>
                  </a:lnTo>
                  <a:lnTo>
                    <a:pt x="4955413" y="5494020"/>
                  </a:lnTo>
                  <a:lnTo>
                    <a:pt x="4955413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9">
              <a:extLst>
                <a:ext uri="{FF2B5EF4-FFF2-40B4-BE49-F238E27FC236}">
                  <a16:creationId xmlns:a16="http://schemas.microsoft.com/office/drawing/2014/main" id="{D5A4153E-C44E-0EE9-5C26-A8C9CA5D680F}"/>
                </a:ext>
              </a:extLst>
            </p:cNvPr>
            <p:cNvSpPr/>
            <p:nvPr/>
          </p:nvSpPr>
          <p:spPr>
            <a:xfrm>
              <a:off x="7201661" y="1048943"/>
              <a:ext cx="4955540" cy="5494020"/>
            </a:xfrm>
            <a:custGeom>
              <a:avLst/>
              <a:gdLst/>
              <a:ahLst/>
              <a:cxnLst/>
              <a:rect l="l" t="t" r="r" b="b"/>
              <a:pathLst>
                <a:path w="4955540" h="5494020">
                  <a:moveTo>
                    <a:pt x="0" y="5494020"/>
                  </a:moveTo>
                  <a:lnTo>
                    <a:pt x="4955413" y="5494020"/>
                  </a:lnTo>
                  <a:lnTo>
                    <a:pt x="4955413" y="0"/>
                  </a:lnTo>
                  <a:lnTo>
                    <a:pt x="0" y="0"/>
                  </a:lnTo>
                  <a:lnTo>
                    <a:pt x="0" y="549402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27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76378"/>
              </p:ext>
            </p:extLst>
          </p:nvPr>
        </p:nvGraphicFramePr>
        <p:xfrm>
          <a:off x="7308491" y="1757782"/>
          <a:ext cx="4645934" cy="3996781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0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1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7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15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55650" marR="255270" indent="-489584">
                        <a:lnSpc>
                          <a:spcPct val="114999"/>
                        </a:lnSpc>
                        <a:spcBef>
                          <a:spcPts val="875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</a:rPr>
                        <a:t>Resource</a:t>
                      </a:r>
                      <a:r>
                        <a:rPr sz="1600" b="1" spc="-30" dirty="0">
                          <a:solidFill>
                            <a:schemeClr val="bg1"/>
                          </a:solidFill>
                        </a:rPr>
                        <a:t> Volume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</a:rPr>
                        <a:t>(Gross)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1112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46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</a:rPr>
                        <a:t>TWLEV</a:t>
                      </a:r>
                      <a:endParaRPr sz="1600" dirty="0">
                        <a:solidFill>
                          <a:schemeClr val="bg1"/>
                        </a:solidFill>
                      </a:endParaRPr>
                    </a:p>
                    <a:p>
                      <a:pPr marL="147955" marR="137795" indent="39370">
                        <a:lnSpc>
                          <a:spcPct val="114999"/>
                        </a:lnSpc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</a:rPr>
                        <a:t>(Arran 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</a:rPr>
                        <a:t>Equity)</a:t>
                      </a:r>
                      <a:endParaRPr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2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 dirty="0">
                        <a:solidFill>
                          <a:schemeClr val="tx1"/>
                        </a:solidFill>
                      </a:endParaRPr>
                    </a:p>
                    <a:p>
                      <a:pPr marL="357505">
                        <a:lnSpc>
                          <a:spcPct val="100000"/>
                        </a:lnSpc>
                      </a:pPr>
                      <a:r>
                        <a:rPr sz="1600" b="1" spc="-10" dirty="0">
                          <a:solidFill>
                            <a:schemeClr val="tx1"/>
                          </a:solidFill>
                        </a:rPr>
                        <a:t>License</a:t>
                      </a:r>
                      <a:endParaRPr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 marL="351790" marR="223520" indent="-120650">
                        <a:lnSpc>
                          <a:spcPct val="114999"/>
                        </a:lnSpc>
                        <a:spcBef>
                          <a:spcPts val="470"/>
                        </a:spcBef>
                      </a:pPr>
                      <a:r>
                        <a:rPr sz="1600" b="1" dirty="0">
                          <a:solidFill>
                            <a:schemeClr val="tx1"/>
                          </a:solidFill>
                        </a:rPr>
                        <a:t>Gas</a:t>
                      </a:r>
                      <a:r>
                        <a:rPr sz="1600" b="1" spc="-1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600" b="1" spc="-25" dirty="0">
                          <a:solidFill>
                            <a:schemeClr val="tx1"/>
                          </a:solidFill>
                        </a:rPr>
                        <a:t>2C </a:t>
                      </a:r>
                      <a:r>
                        <a:rPr sz="1600" b="1" spc="-10" dirty="0">
                          <a:solidFill>
                            <a:schemeClr val="tx1"/>
                          </a:solidFill>
                        </a:rPr>
                        <a:t>(Bcf)</a:t>
                      </a:r>
                      <a:endParaRPr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9690" marB="0"/>
                </a:tc>
                <a:tc>
                  <a:txBody>
                    <a:bodyPr/>
                    <a:lstStyle/>
                    <a:p>
                      <a:pPr marL="144145" marR="107314" indent="-29209">
                        <a:lnSpc>
                          <a:spcPct val="114999"/>
                        </a:lnSpc>
                        <a:spcBef>
                          <a:spcPts val="470"/>
                        </a:spcBef>
                      </a:pPr>
                      <a:r>
                        <a:rPr sz="1600" b="1" dirty="0">
                          <a:solidFill>
                            <a:schemeClr val="tx1"/>
                          </a:solidFill>
                        </a:rPr>
                        <a:t>Cond</a:t>
                      </a:r>
                      <a:r>
                        <a:rPr sz="1600" b="1" spc="-1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600" b="1" spc="-25" dirty="0">
                          <a:solidFill>
                            <a:schemeClr val="tx1"/>
                          </a:solidFill>
                        </a:rPr>
                        <a:t>2C </a:t>
                      </a:r>
                      <a:r>
                        <a:rPr sz="1600" b="1" spc="-10" dirty="0">
                          <a:solidFill>
                            <a:schemeClr val="tx1"/>
                          </a:solidFill>
                        </a:rPr>
                        <a:t>(MMbbl)</a:t>
                      </a:r>
                      <a:endParaRPr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96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>
                        <a:solidFill>
                          <a:schemeClr val="tx1"/>
                        </a:solidFill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1600" b="1" spc="-50" dirty="0">
                          <a:solidFill>
                            <a:schemeClr val="tx1"/>
                          </a:solidFill>
                        </a:rPr>
                        <a:t>%</a:t>
                      </a:r>
                      <a:endParaRPr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17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100">
                <a:tc>
                  <a:txBody>
                    <a:bodyPr/>
                    <a:lstStyle/>
                    <a:p>
                      <a:pPr marL="35750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600" b="1" dirty="0">
                          <a:solidFill>
                            <a:schemeClr val="tx1"/>
                          </a:solidFill>
                        </a:rPr>
                        <a:t>PDL</a:t>
                      </a:r>
                      <a:r>
                        <a:rPr sz="1600" b="1" spc="-25" dirty="0">
                          <a:solidFill>
                            <a:schemeClr val="tx1"/>
                          </a:solidFill>
                        </a:rPr>
                        <a:t> 10</a:t>
                      </a:r>
                      <a:endParaRPr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826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600" spc="-25" dirty="0">
                          <a:solidFill>
                            <a:schemeClr val="tx1"/>
                          </a:solidFill>
                        </a:rPr>
                        <a:t>409</a:t>
                      </a:r>
                      <a:endParaRPr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826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600" spc="-20" dirty="0">
                          <a:solidFill>
                            <a:schemeClr val="tx1"/>
                          </a:solidFill>
                        </a:rPr>
                        <a:t>11.3</a:t>
                      </a:r>
                      <a:endParaRPr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826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600" spc="-10" dirty="0">
                          <a:solidFill>
                            <a:schemeClr val="tx1"/>
                          </a:solidFill>
                        </a:rPr>
                        <a:t>90.00</a:t>
                      </a:r>
                      <a:endParaRPr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826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278">
                <a:tc>
                  <a:txBody>
                    <a:bodyPr/>
                    <a:lstStyle/>
                    <a:p>
                      <a:pPr marL="35750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600" b="1" dirty="0">
                          <a:solidFill>
                            <a:schemeClr val="tx1"/>
                          </a:solidFill>
                        </a:rPr>
                        <a:t>PRL</a:t>
                      </a:r>
                      <a:r>
                        <a:rPr sz="1600" b="1" spc="-25" dirty="0">
                          <a:solidFill>
                            <a:schemeClr val="tx1"/>
                          </a:solidFill>
                        </a:rPr>
                        <a:t> 21</a:t>
                      </a:r>
                      <a:endParaRPr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969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600" spc="-10" dirty="0">
                          <a:solidFill>
                            <a:schemeClr val="tx1"/>
                          </a:solidFill>
                        </a:rPr>
                        <a:t>1,163</a:t>
                      </a:r>
                      <a:endParaRPr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969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600" spc="-20" dirty="0">
                          <a:solidFill>
                            <a:schemeClr val="tx1"/>
                          </a:solidFill>
                        </a:rPr>
                        <a:t>50.4</a:t>
                      </a:r>
                      <a:endParaRPr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969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600" spc="-10" dirty="0">
                          <a:solidFill>
                            <a:schemeClr val="tx1"/>
                          </a:solidFill>
                        </a:rPr>
                        <a:t>83.25</a:t>
                      </a:r>
                      <a:endParaRPr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969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278">
                <a:tc>
                  <a:txBody>
                    <a:bodyPr/>
                    <a:lstStyle/>
                    <a:p>
                      <a:pPr marL="35750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600" b="1" dirty="0">
                          <a:solidFill>
                            <a:schemeClr val="tx1"/>
                          </a:solidFill>
                        </a:rPr>
                        <a:t>PRL</a:t>
                      </a:r>
                      <a:r>
                        <a:rPr sz="1600" b="1" spc="-25" dirty="0">
                          <a:solidFill>
                            <a:schemeClr val="tx1"/>
                          </a:solidFill>
                        </a:rPr>
                        <a:t> 28</a:t>
                      </a:r>
                      <a:endParaRPr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969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600" spc="-25" dirty="0">
                          <a:solidFill>
                            <a:schemeClr val="tx1"/>
                          </a:solidFill>
                        </a:rPr>
                        <a:t>45</a:t>
                      </a:r>
                      <a:endParaRPr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969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600" spc="-25" dirty="0">
                          <a:solidFill>
                            <a:schemeClr val="tx1"/>
                          </a:solidFill>
                        </a:rPr>
                        <a:t>2.3</a:t>
                      </a:r>
                      <a:endParaRPr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969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600" spc="-10" dirty="0">
                          <a:solidFill>
                            <a:schemeClr val="tx1"/>
                          </a:solidFill>
                        </a:rPr>
                        <a:t>67.50</a:t>
                      </a:r>
                      <a:endParaRPr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969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8169">
                <a:tc>
                  <a:txBody>
                    <a:bodyPr/>
                    <a:lstStyle/>
                    <a:p>
                      <a:pPr marL="3575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spc="-20" dirty="0">
                          <a:solidFill>
                            <a:schemeClr val="tx1"/>
                          </a:solidFill>
                        </a:rPr>
                        <a:t>APRL</a:t>
                      </a:r>
                      <a:endParaRPr sz="1600" dirty="0">
                        <a:solidFill>
                          <a:schemeClr val="tx1"/>
                        </a:solidFill>
                      </a:endParaRPr>
                    </a:p>
                    <a:p>
                      <a:pPr marL="3575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b="1" spc="-25" dirty="0">
                          <a:solidFill>
                            <a:schemeClr val="tx1"/>
                          </a:solidFill>
                        </a:rPr>
                        <a:t>42*</a:t>
                      </a:r>
                      <a:endParaRPr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1600" spc="-25" dirty="0">
                          <a:solidFill>
                            <a:schemeClr val="tx1"/>
                          </a:solidFill>
                        </a:rPr>
                        <a:t>116</a:t>
                      </a:r>
                      <a:endParaRPr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780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1600" spc="-25" dirty="0">
                          <a:solidFill>
                            <a:schemeClr val="tx1"/>
                          </a:solidFill>
                        </a:rPr>
                        <a:t>9.8</a:t>
                      </a:r>
                      <a:endParaRPr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780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1600" spc="-10" dirty="0">
                          <a:solidFill>
                            <a:schemeClr val="tx1"/>
                          </a:solidFill>
                        </a:rPr>
                        <a:t>100.00</a:t>
                      </a:r>
                      <a:endParaRPr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780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2138">
                <a:tc>
                  <a:txBody>
                    <a:bodyPr/>
                    <a:lstStyle/>
                    <a:p>
                      <a:pPr marL="357505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600" b="1" spc="-10" dirty="0">
                          <a:solidFill>
                            <a:schemeClr val="tx1"/>
                          </a:solidFill>
                        </a:rPr>
                        <a:t>Total</a:t>
                      </a:r>
                      <a:endParaRPr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39065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lang="en-US" sz="1600" b="1" spc="-10" dirty="0">
                          <a:solidFill>
                            <a:schemeClr val="tx1"/>
                          </a:solidFill>
                        </a:rPr>
                        <a:t>1,733</a:t>
                      </a:r>
                      <a:endParaRPr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3906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600" b="1" spc="-2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en-US" sz="1600" b="1" spc="-2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sz="1600" b="1" spc="-20" dirty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sz="1600" b="1" spc="-2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3906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635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llboard with a truck on the side&#10;&#10;AI-generated content may be incorrect.">
            <a:extLst>
              <a:ext uri="{FF2B5EF4-FFF2-40B4-BE49-F238E27FC236}">
                <a16:creationId xmlns:a16="http://schemas.microsoft.com/office/drawing/2014/main" id="{05F5BABD-6677-1FEB-5326-9972C63E9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00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AB6CB-51E8-BF45-4942-238C05A73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201" y="488442"/>
            <a:ext cx="9262110" cy="574040"/>
          </a:xfrm>
        </p:spPr>
        <p:txBody>
          <a:bodyPr/>
          <a:lstStyle/>
          <a:p>
            <a:pPr marL="160020" algn="l" defTabSz="914400">
              <a:spcBef>
                <a:spcPts val="100"/>
              </a:spcBef>
            </a:pPr>
            <a:r>
              <a:rPr lang="en-US" dirty="0">
                <a:solidFill>
                  <a:srgbClr val="404040"/>
                </a:solidFill>
                <a:latin typeface="+mn-lt"/>
                <a:cs typeface="+mj-cs"/>
              </a:rPr>
              <a:t>PNG Domestic Gas Market </a:t>
            </a:r>
            <a:r>
              <a:rPr lang="en-US" dirty="0" err="1">
                <a:solidFill>
                  <a:srgbClr val="404040"/>
                </a:solidFill>
                <a:latin typeface="+mn-lt"/>
                <a:cs typeface="+mj-cs"/>
              </a:rPr>
              <a:t>Utilisation</a:t>
            </a:r>
            <a:endParaRPr lang="en-PG" dirty="0">
              <a:solidFill>
                <a:srgbClr val="404040"/>
              </a:solidFill>
              <a:latin typeface="+mn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68919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ight Triangle 37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501" y="1792669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6600" b="1" dirty="0"/>
              <a:t>Vision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603" y="2340864"/>
            <a:ext cx="4702848" cy="404284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“Driving national progress through small-scale LNG and Innovative Gas Solution Technologies —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powering local industry, transforming communities, and preserving our environment for future generations.”</a:t>
            </a:r>
          </a:p>
          <a:p>
            <a:pPr algn="ctr"/>
            <a:endParaRPr lang="en-US" sz="2400" dirty="0">
              <a:latin typeface="Abadi Extra Light" panose="020B0204020104020204" pitchFamily="34" charset="0"/>
            </a:endParaRPr>
          </a:p>
          <a:p>
            <a:pPr algn="ctr"/>
            <a:endParaRPr lang="en-US" sz="2400" dirty="0">
              <a:latin typeface="Abadi Extra Light" panose="020B0204020104020204" pitchFamily="34" charset="0"/>
            </a:endParaRPr>
          </a:p>
          <a:p>
            <a:pPr algn="ctr"/>
            <a:endParaRPr lang="en-US" sz="2400" dirty="0">
              <a:latin typeface="Abadi Extra Light" panose="020B0204020104020204" pitchFamily="34" charset="0"/>
            </a:endParaRPr>
          </a:p>
          <a:p>
            <a:pPr algn="ctr"/>
            <a:endParaRPr lang="en-US" sz="2400" dirty="0">
              <a:latin typeface="Abadi Extra Light" panose="020B0204020104020204" pitchFamily="34" charset="0"/>
            </a:endParaRPr>
          </a:p>
          <a:p>
            <a:pPr algn="ctr"/>
            <a:endParaRPr lang="en-US" sz="2400" dirty="0">
              <a:latin typeface="Abadi Extra Light" panose="020B02040201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8206B3-153C-1CE1-F5D8-A56EF9607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197" y="1208064"/>
            <a:ext cx="2692538" cy="22353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DC09F9-AFC6-5F9E-ED28-AB7331DAE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41915" cy="6858000"/>
          </a:xfrm>
          <a:prstGeom prst="rect">
            <a:avLst/>
          </a:prstGeom>
        </p:spPr>
      </p:pic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DEDFBB5C-A4E4-67A8-F02B-CDFF086D64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P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DE513B-4B4E-6CE9-0447-27DEAB075B1C}"/>
              </a:ext>
            </a:extLst>
          </p:cNvPr>
          <p:cNvSpPr/>
          <p:nvPr/>
        </p:nvSpPr>
        <p:spPr>
          <a:xfrm>
            <a:off x="5943600" y="0"/>
            <a:ext cx="41863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G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109E61-DAEF-4ED3-F0DB-5DF86A7D6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898" y="166672"/>
            <a:ext cx="2343809" cy="240767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C24D771-CB57-8F3E-4983-5662311EF15B}"/>
              </a:ext>
            </a:extLst>
          </p:cNvPr>
          <p:cNvSpPr/>
          <p:nvPr/>
        </p:nvSpPr>
        <p:spPr>
          <a:xfrm>
            <a:off x="382066" y="1741932"/>
            <a:ext cx="715214" cy="60807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PG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C0EFA28-0B44-6223-A494-73A79C7D6140}"/>
              </a:ext>
            </a:extLst>
          </p:cNvPr>
          <p:cNvSpPr/>
          <p:nvPr/>
        </p:nvSpPr>
        <p:spPr>
          <a:xfrm>
            <a:off x="382066" y="3276600"/>
            <a:ext cx="715214" cy="6736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PG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41BE4D4-834E-1F46-9D79-C0FBBFFC3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157" y="135379"/>
            <a:ext cx="2331922" cy="24702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30893-D482-F3A5-1542-9C423E322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898" y="4634896"/>
            <a:ext cx="4683181" cy="20877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EA3658-0C8A-A2B2-8FDD-D724D2490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898" y="2574342"/>
            <a:ext cx="4675732" cy="220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50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L EV Powerpoint Presentation Template.potx" id="{B386B65D-394D-4BDE-A4D1-B106331F57B7}" vid="{894FDAF0-14E7-49B9-A759-C9CDE9BAC9BF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F7E24CCA65904E85B2F969F0AAAC08" ma:contentTypeVersion="20" ma:contentTypeDescription="Create a new document." ma:contentTypeScope="" ma:versionID="8b05143c3f5157231e9af6ca501ca2ff">
  <xsd:schema xmlns:xsd="http://www.w3.org/2001/XMLSchema" xmlns:xs="http://www.w3.org/2001/XMLSchema" xmlns:p="http://schemas.microsoft.com/office/2006/metadata/properties" xmlns:ns2="1e278ee4-933f-4bc4-b1b1-c4564dd7c69b" xmlns:ns3="849dde3f-153c-41e3-80c2-588fa1ca3e34" targetNamespace="http://schemas.microsoft.com/office/2006/metadata/properties" ma:root="true" ma:fieldsID="0dc5a6cd4558c7bf5e19874fbc9b18bf" ns2:_="" ns3:_="">
    <xsd:import namespace="1e278ee4-933f-4bc4-b1b1-c4564dd7c69b"/>
    <xsd:import namespace="849dde3f-153c-41e3-80c2-588fa1ca3e34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n6b15ca96b3b48679397cedb3b2710fd" minOccurs="0"/>
                <xsd:element ref="ns3:MediaServiceMetadata" minOccurs="0"/>
                <xsd:element ref="ns3:MediaServiceFastMetadata" minOccurs="0"/>
                <xsd:element ref="ns3:f62053be9f7d4c15ad1ad13731fc858b" minOccurs="0"/>
                <xsd:element ref="ns3:lcf76f155ced4ddcb4097134ff3c332f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hc7e3047fdd24deba1bb91ee8f7d9a77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278ee4-933f-4bc4-b1b1-c4564dd7c69b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b5102f3f-eee1-412b-971e-2f3d456fbc19}" ma:internalName="TaxCatchAll" ma:showField="CatchAllData" ma:web="1e278ee4-933f-4bc4-b1b1-c4564dd7c6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9dde3f-153c-41e3-80c2-588fa1ca3e34" elementFormDefault="qualified">
    <xsd:import namespace="http://schemas.microsoft.com/office/2006/documentManagement/types"/>
    <xsd:import namespace="http://schemas.microsoft.com/office/infopath/2007/PartnerControls"/>
    <xsd:element name="n6b15ca96b3b48679397cedb3b2710fd" ma:index="10" ma:taxonomy="true" ma:internalName="n6b15ca96b3b48679397cedb3b2710fd" ma:taxonomyFieldName="Department" ma:displayName="Department" ma:default="" ma:fieldId="{76b15ca9-6b3b-4867-9397-cedb3b2710fd}" ma:taxonomyMulti="true" ma:sspId="fe05e011-5c3d-4123-bba4-afc1cafea2e6" ma:termSetId="8d21690d-20eb-476b-a8d2-72eb8aade3f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f62053be9f7d4c15ad1ad13731fc858b" ma:index="14" ma:taxonomy="true" ma:internalName="f62053be9f7d4c15ad1ad13731fc858b" ma:taxonomyFieldName="DocType" ma:displayName="DocType" ma:default="" ma:fieldId="{f62053be-9f7d-4c15-ad1a-d13731fc858b}" ma:taxonomyMulti="true" ma:sspId="fe05e011-5c3d-4123-bba4-afc1cafea2e6" ma:termSetId="25b6cbf4-87e3-43b1-83ac-6f4f18a7278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e05e011-5c3d-4123-bba4-afc1cafea2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hc7e3047fdd24deba1bb91ee8f7d9a77" ma:index="21" ma:taxonomy="true" ma:internalName="hc7e3047fdd24deba1bb91ee8f7d9a77" ma:taxonomyFieldName="Function" ma:displayName="Function" ma:default="1;#Corporate|6700088e-b6ba-44a0-aa74-00d9d41dba80" ma:fieldId="{1c7e3047-fdd2-4deb-a1bb-91ee8f7d9a77}" ma:taxonomyMulti="true" ma:sspId="fe05e011-5c3d-4123-bba4-afc1cafea2e6" ma:termSetId="8d21690d-20eb-476b-a8d2-72eb8aade3f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6b15ca96b3b48679397cedb3b2710fd xmlns="849dde3f-153c-41e3-80c2-588fa1ca3e34">
      <Terms xmlns="http://schemas.microsoft.com/office/infopath/2007/PartnerControls"/>
    </n6b15ca96b3b48679397cedb3b2710fd>
    <f62053be9f7d4c15ad1ad13731fc858b xmlns="849dde3f-153c-41e3-80c2-588fa1ca3e34">
      <Terms xmlns="http://schemas.microsoft.com/office/infopath/2007/PartnerControls"/>
    </f62053be9f7d4c15ad1ad13731fc858b>
    <TaxCatchAll xmlns="1e278ee4-933f-4bc4-b1b1-c4564dd7c69b">
      <Value>2</Value>
    </TaxCatchAll>
    <lcf76f155ced4ddcb4097134ff3c332f xmlns="849dde3f-153c-41e3-80c2-588fa1ca3e34">
      <Terms xmlns="http://schemas.microsoft.com/office/infopath/2007/PartnerControls"/>
    </lcf76f155ced4ddcb4097134ff3c332f>
    <hc7e3047fdd24deba1bb91ee8f7d9a77 xmlns="849dde3f-153c-41e3-80c2-588fa1ca3e34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Corporate</TermName>
          <TermId xmlns="http://schemas.microsoft.com/office/infopath/2007/PartnerControls">6700088e-b6ba-44a0-aa74-00d9d41dba80</TermId>
        </TermInfo>
      </Terms>
    </hc7e3047fdd24deba1bb91ee8f7d9a77>
  </documentManagement>
</p:properties>
</file>

<file path=customXml/itemProps1.xml><?xml version="1.0" encoding="utf-8"?>
<ds:datastoreItem xmlns:ds="http://schemas.openxmlformats.org/officeDocument/2006/customXml" ds:itemID="{68109E3B-5595-458D-A3FF-30BDA1CE77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278ee4-933f-4bc4-b1b1-c4564dd7c69b"/>
    <ds:schemaRef ds:uri="849dde3f-153c-41e3-80c2-588fa1ca3e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1CC02D-82CC-4651-AC81-C4A1538BE8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0CBE51-3B37-4D09-A6A2-91666727FF0B}">
  <ds:schemaRefs>
    <ds:schemaRef ds:uri="http://purl.org/dc/terms/"/>
    <ds:schemaRef ds:uri="http://schemas.openxmlformats.org/package/2006/metadata/core-properties"/>
    <ds:schemaRef ds:uri="http://purl.org/dc/elements/1.1/"/>
    <ds:schemaRef ds:uri="849dde3f-153c-41e3-80c2-588fa1ca3e34"/>
    <ds:schemaRef ds:uri="1e278ee4-933f-4bc4-b1b1-c4564dd7c69b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TWL EV Powerpoint Presentation Template</Template>
  <TotalTime>10012</TotalTime>
  <Words>835</Words>
  <Application>Microsoft Office PowerPoint</Application>
  <PresentationFormat>Widescreen</PresentationFormat>
  <Paragraphs>123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Abadi Extra Light</vt:lpstr>
      <vt:lpstr>Aptos</vt:lpstr>
      <vt:lpstr>Aptos Display</vt:lpstr>
      <vt:lpstr>Arial</vt:lpstr>
      <vt:lpstr>Calibri</vt:lpstr>
      <vt:lpstr>Calibri Light</vt:lpstr>
      <vt:lpstr>Courier New</vt:lpstr>
      <vt:lpstr>Gill Sans MT</vt:lpstr>
      <vt:lpstr>Inter</vt:lpstr>
      <vt:lpstr>Petrona Bold</vt:lpstr>
      <vt:lpstr>Times New Roman</vt:lpstr>
      <vt:lpstr>Wingdings</vt:lpstr>
      <vt:lpstr>Office Theme</vt:lpstr>
      <vt:lpstr>Office 2013 - 2022 Theme</vt:lpstr>
      <vt:lpstr>1_Office Theme</vt:lpstr>
      <vt:lpstr>Gallery</vt:lpstr>
      <vt:lpstr>3_Office Theme</vt:lpstr>
      <vt:lpstr>PowerPoint Presentation</vt:lpstr>
      <vt:lpstr> The Foundation </vt:lpstr>
      <vt:lpstr> Evolution &amp; Diversification </vt:lpstr>
      <vt:lpstr>2022</vt:lpstr>
      <vt:lpstr>PowerPoint Presentation</vt:lpstr>
      <vt:lpstr>PowerPoint Presentation</vt:lpstr>
      <vt:lpstr>PNG Domestic Gas Market Utilisation</vt:lpstr>
      <vt:lpstr>Vision</vt:lpstr>
      <vt:lpstr>PowerPoint Presentation</vt:lpstr>
      <vt:lpstr>PowerPoint Presentation</vt:lpstr>
      <vt:lpstr>PowerPoint Presentation</vt:lpstr>
      <vt:lpstr> Focus Area 1   Powering Industry &amp; Economic Growth </vt:lpstr>
      <vt:lpstr>PowerPoint Presentation</vt:lpstr>
      <vt:lpstr>PowerPoint Presentation</vt:lpstr>
      <vt:lpstr>Small Scale LNG Value Chain</vt:lpstr>
      <vt:lpstr>Focus Area 2  Transforming Communities &amp; Expanding Access </vt:lpstr>
      <vt:lpstr>Focus Area 3  Preserving Environment &amp; Stewarding Resources </vt:lpstr>
      <vt:lpstr>Focus Area 4  Building Local Capacity &amp; Shared Value </vt:lpstr>
      <vt:lpstr>Focus Area 5  Strengthening PNG’s Energy Security &amp; Pacific Leadership </vt:lpstr>
      <vt:lpstr>PowerPoint Presentation</vt:lpstr>
      <vt:lpstr>PowerPoint Presentation</vt:lpstr>
      <vt:lpstr>PowerPoint Presentation</vt:lpstr>
      <vt:lpstr>End of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Caldwell</dc:creator>
  <cp:lastModifiedBy>Tony Jerome</cp:lastModifiedBy>
  <cp:revision>132</cp:revision>
  <cp:lastPrinted>2023-08-22T23:11:06Z</cp:lastPrinted>
  <dcterms:created xsi:type="dcterms:W3CDTF">2023-01-09T23:08:36Z</dcterms:created>
  <dcterms:modified xsi:type="dcterms:W3CDTF">2025-10-07T02:21:29Z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5ce82b151bb4dec8da98fff45f6250b">
    <vt:lpwstr/>
  </property>
  <property fmtid="{D5CDD505-2E9C-101B-9397-08002B2CF9AE}" pid="3" name="MediaServiceImageTags">
    <vt:lpwstr/>
  </property>
  <property fmtid="{D5CDD505-2E9C-101B-9397-08002B2CF9AE}" pid="4" name="ContentTypeId">
    <vt:lpwstr>0x010100B5F7E24CCA65904E85B2F969F0AAAC08</vt:lpwstr>
  </property>
  <property fmtid="{D5CDD505-2E9C-101B-9397-08002B2CF9AE}" pid="5" name="Function">
    <vt:lpwstr>2;#Corporate|6700088e-b6ba-44a0-aa74-00d9d41dba80</vt:lpwstr>
  </property>
  <property fmtid="{D5CDD505-2E9C-101B-9397-08002B2CF9AE}" pid="6" name="Department">
    <vt:lpwstr/>
  </property>
  <property fmtid="{D5CDD505-2E9C-101B-9397-08002B2CF9AE}" pid="7" name="DocType">
    <vt:lpwstr/>
  </property>
  <property fmtid="{D5CDD505-2E9C-101B-9397-08002B2CF9AE}" pid="8" name="Function0">
    <vt:lpwstr/>
  </property>
</Properties>
</file>