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5192375" cy="8712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38"/>
    <p:restoredTop sz="94658"/>
  </p:normalViewPr>
  <p:slideViewPr>
    <p:cSldViewPr snapToGrid="0">
      <p:cViewPr varScale="1">
        <p:scale>
          <a:sx n="80" d="100"/>
          <a:sy n="80" d="100"/>
        </p:scale>
        <p:origin x="208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9047" y="1425817"/>
            <a:ext cx="11394281" cy="3033136"/>
          </a:xfrm>
        </p:spPr>
        <p:txBody>
          <a:bodyPr anchor="b"/>
          <a:lstStyle>
            <a:lvl1pPr algn="ctr">
              <a:defRPr sz="747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9047" y="4575922"/>
            <a:ext cx="11394281" cy="2103431"/>
          </a:xfrm>
        </p:spPr>
        <p:txBody>
          <a:bodyPr/>
          <a:lstStyle>
            <a:lvl1pPr marL="0" indent="0" algn="ctr">
              <a:buNone/>
              <a:defRPr sz="2991"/>
            </a:lvl1pPr>
            <a:lvl2pPr marL="569717" indent="0" algn="ctr">
              <a:buNone/>
              <a:defRPr sz="2492"/>
            </a:lvl2pPr>
            <a:lvl3pPr marL="1139434" indent="0" algn="ctr">
              <a:buNone/>
              <a:defRPr sz="2243"/>
            </a:lvl3pPr>
            <a:lvl4pPr marL="1709151" indent="0" algn="ctr">
              <a:buNone/>
              <a:defRPr sz="1994"/>
            </a:lvl4pPr>
            <a:lvl5pPr marL="2278868" indent="0" algn="ctr">
              <a:buNone/>
              <a:defRPr sz="1994"/>
            </a:lvl5pPr>
            <a:lvl6pPr marL="2848585" indent="0" algn="ctr">
              <a:buNone/>
              <a:defRPr sz="1994"/>
            </a:lvl6pPr>
            <a:lvl7pPr marL="3418302" indent="0" algn="ctr">
              <a:buNone/>
              <a:defRPr sz="1994"/>
            </a:lvl7pPr>
            <a:lvl8pPr marL="3988018" indent="0" algn="ctr">
              <a:buNone/>
              <a:defRPr sz="1994"/>
            </a:lvl8pPr>
            <a:lvl9pPr marL="4557735" indent="0" algn="ctr">
              <a:buNone/>
              <a:defRPr sz="199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70B9-A041-9242-A884-6A53B3EF2042}" type="datetimeFigureOut">
              <a:rPr lang="en-PG" smtClean="0"/>
              <a:t>07/10/2025</a:t>
            </a:fld>
            <a:endParaRPr lang="en-P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A1EB-F1E9-CC4F-AAF0-ECC15B0AE204}" type="slidenum">
              <a:rPr lang="en-PG" smtClean="0"/>
              <a:t>‹#›</a:t>
            </a:fld>
            <a:endParaRPr lang="en-PG"/>
          </a:p>
        </p:txBody>
      </p:sp>
    </p:spTree>
    <p:extLst>
      <p:ext uri="{BB962C8B-B14F-4D97-AF65-F5344CB8AC3E}">
        <p14:creationId xmlns:p14="http://schemas.microsoft.com/office/powerpoint/2010/main" val="1783185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70B9-A041-9242-A884-6A53B3EF2042}" type="datetimeFigureOut">
              <a:rPr lang="en-PG" smtClean="0"/>
              <a:t>07/10/2025</a:t>
            </a:fld>
            <a:endParaRPr lang="en-P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A1EB-F1E9-CC4F-AAF0-ECC15B0AE204}" type="slidenum">
              <a:rPr lang="en-PG" smtClean="0"/>
              <a:t>‹#›</a:t>
            </a:fld>
            <a:endParaRPr lang="en-PG"/>
          </a:p>
        </p:txBody>
      </p:sp>
    </p:spTree>
    <p:extLst>
      <p:ext uri="{BB962C8B-B14F-4D97-AF65-F5344CB8AC3E}">
        <p14:creationId xmlns:p14="http://schemas.microsoft.com/office/powerpoint/2010/main" val="195095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72043" y="463844"/>
            <a:ext cx="3275856" cy="738318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4476" y="463844"/>
            <a:ext cx="9637663" cy="738318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70B9-A041-9242-A884-6A53B3EF2042}" type="datetimeFigureOut">
              <a:rPr lang="en-PG" smtClean="0"/>
              <a:t>07/10/2025</a:t>
            </a:fld>
            <a:endParaRPr lang="en-P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A1EB-F1E9-CC4F-AAF0-ECC15B0AE204}" type="slidenum">
              <a:rPr lang="en-PG" smtClean="0"/>
              <a:t>‹#›</a:t>
            </a:fld>
            <a:endParaRPr lang="en-PG"/>
          </a:p>
        </p:txBody>
      </p:sp>
    </p:spTree>
    <p:extLst>
      <p:ext uri="{BB962C8B-B14F-4D97-AF65-F5344CB8AC3E}">
        <p14:creationId xmlns:p14="http://schemas.microsoft.com/office/powerpoint/2010/main" val="274066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70B9-A041-9242-A884-6A53B3EF2042}" type="datetimeFigureOut">
              <a:rPr lang="en-PG" smtClean="0"/>
              <a:t>07/10/2025</a:t>
            </a:fld>
            <a:endParaRPr lang="en-P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A1EB-F1E9-CC4F-AAF0-ECC15B0AE204}" type="slidenum">
              <a:rPr lang="en-PG" smtClean="0"/>
              <a:t>‹#›</a:t>
            </a:fld>
            <a:endParaRPr lang="en-PG"/>
          </a:p>
        </p:txBody>
      </p:sp>
    </p:spTree>
    <p:extLst>
      <p:ext uri="{BB962C8B-B14F-4D97-AF65-F5344CB8AC3E}">
        <p14:creationId xmlns:p14="http://schemas.microsoft.com/office/powerpoint/2010/main" val="262234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563" y="2172001"/>
            <a:ext cx="13103423" cy="3624033"/>
          </a:xfrm>
        </p:spPr>
        <p:txBody>
          <a:bodyPr anchor="b"/>
          <a:lstStyle>
            <a:lvl1pPr>
              <a:defRPr sz="747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6563" y="5830319"/>
            <a:ext cx="13103423" cy="1905793"/>
          </a:xfrm>
        </p:spPr>
        <p:txBody>
          <a:bodyPr/>
          <a:lstStyle>
            <a:lvl1pPr marL="0" indent="0">
              <a:buNone/>
              <a:defRPr sz="2991">
                <a:solidFill>
                  <a:schemeClr val="tx1">
                    <a:tint val="82000"/>
                  </a:schemeClr>
                </a:solidFill>
              </a:defRPr>
            </a:lvl1pPr>
            <a:lvl2pPr marL="569717" indent="0">
              <a:buNone/>
              <a:defRPr sz="2492">
                <a:solidFill>
                  <a:schemeClr val="tx1">
                    <a:tint val="82000"/>
                  </a:schemeClr>
                </a:solidFill>
              </a:defRPr>
            </a:lvl2pPr>
            <a:lvl3pPr marL="1139434" indent="0">
              <a:buNone/>
              <a:defRPr sz="2243">
                <a:solidFill>
                  <a:schemeClr val="tx1">
                    <a:tint val="82000"/>
                  </a:schemeClr>
                </a:solidFill>
              </a:defRPr>
            </a:lvl3pPr>
            <a:lvl4pPr marL="1709151" indent="0">
              <a:buNone/>
              <a:defRPr sz="1994">
                <a:solidFill>
                  <a:schemeClr val="tx1">
                    <a:tint val="82000"/>
                  </a:schemeClr>
                </a:solidFill>
              </a:defRPr>
            </a:lvl4pPr>
            <a:lvl5pPr marL="2278868" indent="0">
              <a:buNone/>
              <a:defRPr sz="1994">
                <a:solidFill>
                  <a:schemeClr val="tx1">
                    <a:tint val="82000"/>
                  </a:schemeClr>
                </a:solidFill>
              </a:defRPr>
            </a:lvl5pPr>
            <a:lvl6pPr marL="2848585" indent="0">
              <a:buNone/>
              <a:defRPr sz="1994">
                <a:solidFill>
                  <a:schemeClr val="tx1">
                    <a:tint val="82000"/>
                  </a:schemeClr>
                </a:solidFill>
              </a:defRPr>
            </a:lvl6pPr>
            <a:lvl7pPr marL="3418302" indent="0">
              <a:buNone/>
              <a:defRPr sz="1994">
                <a:solidFill>
                  <a:schemeClr val="tx1">
                    <a:tint val="82000"/>
                  </a:schemeClr>
                </a:solidFill>
              </a:defRPr>
            </a:lvl7pPr>
            <a:lvl8pPr marL="3988018" indent="0">
              <a:buNone/>
              <a:defRPr sz="1994">
                <a:solidFill>
                  <a:schemeClr val="tx1">
                    <a:tint val="82000"/>
                  </a:schemeClr>
                </a:solidFill>
              </a:defRPr>
            </a:lvl8pPr>
            <a:lvl9pPr marL="4557735" indent="0">
              <a:buNone/>
              <a:defRPr sz="199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70B9-A041-9242-A884-6A53B3EF2042}" type="datetimeFigureOut">
              <a:rPr lang="en-PG" smtClean="0"/>
              <a:t>07/10/2025</a:t>
            </a:fld>
            <a:endParaRPr lang="en-P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A1EB-F1E9-CC4F-AAF0-ECC15B0AE204}" type="slidenum">
              <a:rPr lang="en-PG" smtClean="0"/>
              <a:t>‹#›</a:t>
            </a:fld>
            <a:endParaRPr lang="en-PG"/>
          </a:p>
        </p:txBody>
      </p:sp>
    </p:spTree>
    <p:extLst>
      <p:ext uri="{BB962C8B-B14F-4D97-AF65-F5344CB8AC3E}">
        <p14:creationId xmlns:p14="http://schemas.microsoft.com/office/powerpoint/2010/main" val="26146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4476" y="2319220"/>
            <a:ext cx="6456759" cy="55278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91140" y="2319220"/>
            <a:ext cx="6456759" cy="55278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70B9-A041-9242-A884-6A53B3EF2042}" type="datetimeFigureOut">
              <a:rPr lang="en-PG" smtClean="0"/>
              <a:t>07/10/2025</a:t>
            </a:fld>
            <a:endParaRPr lang="en-P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A1EB-F1E9-CC4F-AAF0-ECC15B0AE204}" type="slidenum">
              <a:rPr lang="en-PG" smtClean="0"/>
              <a:t>‹#›</a:t>
            </a:fld>
            <a:endParaRPr lang="en-PG"/>
          </a:p>
        </p:txBody>
      </p:sp>
    </p:spTree>
    <p:extLst>
      <p:ext uri="{BB962C8B-B14F-4D97-AF65-F5344CB8AC3E}">
        <p14:creationId xmlns:p14="http://schemas.microsoft.com/office/powerpoint/2010/main" val="3982859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455" y="463845"/>
            <a:ext cx="13103423" cy="168395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455" y="2135700"/>
            <a:ext cx="6427086" cy="1046673"/>
          </a:xfrm>
        </p:spPr>
        <p:txBody>
          <a:bodyPr anchor="b"/>
          <a:lstStyle>
            <a:lvl1pPr marL="0" indent="0">
              <a:buNone/>
              <a:defRPr sz="2991" b="1"/>
            </a:lvl1pPr>
            <a:lvl2pPr marL="569717" indent="0">
              <a:buNone/>
              <a:defRPr sz="2492" b="1"/>
            </a:lvl2pPr>
            <a:lvl3pPr marL="1139434" indent="0">
              <a:buNone/>
              <a:defRPr sz="2243" b="1"/>
            </a:lvl3pPr>
            <a:lvl4pPr marL="1709151" indent="0">
              <a:buNone/>
              <a:defRPr sz="1994" b="1"/>
            </a:lvl4pPr>
            <a:lvl5pPr marL="2278868" indent="0">
              <a:buNone/>
              <a:defRPr sz="1994" b="1"/>
            </a:lvl5pPr>
            <a:lvl6pPr marL="2848585" indent="0">
              <a:buNone/>
              <a:defRPr sz="1994" b="1"/>
            </a:lvl6pPr>
            <a:lvl7pPr marL="3418302" indent="0">
              <a:buNone/>
              <a:defRPr sz="1994" b="1"/>
            </a:lvl7pPr>
            <a:lvl8pPr marL="3988018" indent="0">
              <a:buNone/>
              <a:defRPr sz="1994" b="1"/>
            </a:lvl8pPr>
            <a:lvl9pPr marL="4557735" indent="0">
              <a:buNone/>
              <a:defRPr sz="199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455" y="3182373"/>
            <a:ext cx="6427086" cy="468079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91140" y="2135700"/>
            <a:ext cx="6458738" cy="1046673"/>
          </a:xfrm>
        </p:spPr>
        <p:txBody>
          <a:bodyPr anchor="b"/>
          <a:lstStyle>
            <a:lvl1pPr marL="0" indent="0">
              <a:buNone/>
              <a:defRPr sz="2991" b="1"/>
            </a:lvl1pPr>
            <a:lvl2pPr marL="569717" indent="0">
              <a:buNone/>
              <a:defRPr sz="2492" b="1"/>
            </a:lvl2pPr>
            <a:lvl3pPr marL="1139434" indent="0">
              <a:buNone/>
              <a:defRPr sz="2243" b="1"/>
            </a:lvl3pPr>
            <a:lvl4pPr marL="1709151" indent="0">
              <a:buNone/>
              <a:defRPr sz="1994" b="1"/>
            </a:lvl4pPr>
            <a:lvl5pPr marL="2278868" indent="0">
              <a:buNone/>
              <a:defRPr sz="1994" b="1"/>
            </a:lvl5pPr>
            <a:lvl6pPr marL="2848585" indent="0">
              <a:buNone/>
              <a:defRPr sz="1994" b="1"/>
            </a:lvl6pPr>
            <a:lvl7pPr marL="3418302" indent="0">
              <a:buNone/>
              <a:defRPr sz="1994" b="1"/>
            </a:lvl7pPr>
            <a:lvl8pPr marL="3988018" indent="0">
              <a:buNone/>
              <a:defRPr sz="1994" b="1"/>
            </a:lvl8pPr>
            <a:lvl9pPr marL="4557735" indent="0">
              <a:buNone/>
              <a:defRPr sz="199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91140" y="3182373"/>
            <a:ext cx="6458738" cy="468079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70B9-A041-9242-A884-6A53B3EF2042}" type="datetimeFigureOut">
              <a:rPr lang="en-PG" smtClean="0"/>
              <a:t>07/10/2025</a:t>
            </a:fld>
            <a:endParaRPr lang="en-P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A1EB-F1E9-CC4F-AAF0-ECC15B0AE204}" type="slidenum">
              <a:rPr lang="en-PG" smtClean="0"/>
              <a:t>‹#›</a:t>
            </a:fld>
            <a:endParaRPr lang="en-PG"/>
          </a:p>
        </p:txBody>
      </p:sp>
    </p:spTree>
    <p:extLst>
      <p:ext uri="{BB962C8B-B14F-4D97-AF65-F5344CB8AC3E}">
        <p14:creationId xmlns:p14="http://schemas.microsoft.com/office/powerpoint/2010/main" val="403212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70B9-A041-9242-A884-6A53B3EF2042}" type="datetimeFigureOut">
              <a:rPr lang="en-PG" smtClean="0"/>
              <a:t>07/10/2025</a:t>
            </a:fld>
            <a:endParaRPr lang="en-P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A1EB-F1E9-CC4F-AAF0-ECC15B0AE204}" type="slidenum">
              <a:rPr lang="en-PG" smtClean="0"/>
              <a:t>‹#›</a:t>
            </a:fld>
            <a:endParaRPr lang="en-PG"/>
          </a:p>
        </p:txBody>
      </p:sp>
    </p:spTree>
    <p:extLst>
      <p:ext uri="{BB962C8B-B14F-4D97-AF65-F5344CB8AC3E}">
        <p14:creationId xmlns:p14="http://schemas.microsoft.com/office/powerpoint/2010/main" val="4276878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70B9-A041-9242-A884-6A53B3EF2042}" type="datetimeFigureOut">
              <a:rPr lang="en-PG" smtClean="0"/>
              <a:t>07/10/2025</a:t>
            </a:fld>
            <a:endParaRPr lang="en-P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A1EB-F1E9-CC4F-AAF0-ECC15B0AE204}" type="slidenum">
              <a:rPr lang="en-PG" smtClean="0"/>
              <a:t>‹#›</a:t>
            </a:fld>
            <a:endParaRPr lang="en-PG"/>
          </a:p>
        </p:txBody>
      </p:sp>
    </p:spTree>
    <p:extLst>
      <p:ext uri="{BB962C8B-B14F-4D97-AF65-F5344CB8AC3E}">
        <p14:creationId xmlns:p14="http://schemas.microsoft.com/office/powerpoint/2010/main" val="383232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455" y="580813"/>
            <a:ext cx="4899936" cy="2032847"/>
          </a:xfrm>
        </p:spPr>
        <p:txBody>
          <a:bodyPr anchor="b"/>
          <a:lstStyle>
            <a:lvl1pPr>
              <a:defRPr sz="3988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8738" y="1254396"/>
            <a:ext cx="7691140" cy="6191309"/>
          </a:xfrm>
        </p:spPr>
        <p:txBody>
          <a:bodyPr/>
          <a:lstStyle>
            <a:lvl1pPr>
              <a:defRPr sz="3988"/>
            </a:lvl1pPr>
            <a:lvl2pPr>
              <a:defRPr sz="3489"/>
            </a:lvl2pPr>
            <a:lvl3pPr>
              <a:defRPr sz="2991"/>
            </a:lvl3pPr>
            <a:lvl4pPr>
              <a:defRPr sz="2492"/>
            </a:lvl4pPr>
            <a:lvl5pPr>
              <a:defRPr sz="2492"/>
            </a:lvl5pPr>
            <a:lvl6pPr>
              <a:defRPr sz="2492"/>
            </a:lvl6pPr>
            <a:lvl7pPr>
              <a:defRPr sz="2492"/>
            </a:lvl7pPr>
            <a:lvl8pPr>
              <a:defRPr sz="2492"/>
            </a:lvl8pPr>
            <a:lvl9pPr>
              <a:defRPr sz="249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6455" y="2613660"/>
            <a:ext cx="4899936" cy="4842128"/>
          </a:xfrm>
        </p:spPr>
        <p:txBody>
          <a:bodyPr/>
          <a:lstStyle>
            <a:lvl1pPr marL="0" indent="0">
              <a:buNone/>
              <a:defRPr sz="1994"/>
            </a:lvl1pPr>
            <a:lvl2pPr marL="569717" indent="0">
              <a:buNone/>
              <a:defRPr sz="1745"/>
            </a:lvl2pPr>
            <a:lvl3pPr marL="1139434" indent="0">
              <a:buNone/>
              <a:defRPr sz="1495"/>
            </a:lvl3pPr>
            <a:lvl4pPr marL="1709151" indent="0">
              <a:buNone/>
              <a:defRPr sz="1246"/>
            </a:lvl4pPr>
            <a:lvl5pPr marL="2278868" indent="0">
              <a:buNone/>
              <a:defRPr sz="1246"/>
            </a:lvl5pPr>
            <a:lvl6pPr marL="2848585" indent="0">
              <a:buNone/>
              <a:defRPr sz="1246"/>
            </a:lvl6pPr>
            <a:lvl7pPr marL="3418302" indent="0">
              <a:buNone/>
              <a:defRPr sz="1246"/>
            </a:lvl7pPr>
            <a:lvl8pPr marL="3988018" indent="0">
              <a:buNone/>
              <a:defRPr sz="1246"/>
            </a:lvl8pPr>
            <a:lvl9pPr marL="4557735" indent="0">
              <a:buNone/>
              <a:defRPr sz="1246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70B9-A041-9242-A884-6A53B3EF2042}" type="datetimeFigureOut">
              <a:rPr lang="en-PG" smtClean="0"/>
              <a:t>07/10/2025</a:t>
            </a:fld>
            <a:endParaRPr lang="en-P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A1EB-F1E9-CC4F-AAF0-ECC15B0AE204}" type="slidenum">
              <a:rPr lang="en-PG" smtClean="0"/>
              <a:t>‹#›</a:t>
            </a:fld>
            <a:endParaRPr lang="en-PG"/>
          </a:p>
        </p:txBody>
      </p:sp>
    </p:spTree>
    <p:extLst>
      <p:ext uri="{BB962C8B-B14F-4D97-AF65-F5344CB8AC3E}">
        <p14:creationId xmlns:p14="http://schemas.microsoft.com/office/powerpoint/2010/main" val="733358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455" y="580813"/>
            <a:ext cx="4899936" cy="2032847"/>
          </a:xfrm>
        </p:spPr>
        <p:txBody>
          <a:bodyPr anchor="b"/>
          <a:lstStyle>
            <a:lvl1pPr>
              <a:defRPr sz="3988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58738" y="1254396"/>
            <a:ext cx="7691140" cy="6191309"/>
          </a:xfrm>
        </p:spPr>
        <p:txBody>
          <a:bodyPr anchor="t"/>
          <a:lstStyle>
            <a:lvl1pPr marL="0" indent="0">
              <a:buNone/>
              <a:defRPr sz="3988"/>
            </a:lvl1pPr>
            <a:lvl2pPr marL="569717" indent="0">
              <a:buNone/>
              <a:defRPr sz="3489"/>
            </a:lvl2pPr>
            <a:lvl3pPr marL="1139434" indent="0">
              <a:buNone/>
              <a:defRPr sz="2991"/>
            </a:lvl3pPr>
            <a:lvl4pPr marL="1709151" indent="0">
              <a:buNone/>
              <a:defRPr sz="2492"/>
            </a:lvl4pPr>
            <a:lvl5pPr marL="2278868" indent="0">
              <a:buNone/>
              <a:defRPr sz="2492"/>
            </a:lvl5pPr>
            <a:lvl6pPr marL="2848585" indent="0">
              <a:buNone/>
              <a:defRPr sz="2492"/>
            </a:lvl6pPr>
            <a:lvl7pPr marL="3418302" indent="0">
              <a:buNone/>
              <a:defRPr sz="2492"/>
            </a:lvl7pPr>
            <a:lvl8pPr marL="3988018" indent="0">
              <a:buNone/>
              <a:defRPr sz="2492"/>
            </a:lvl8pPr>
            <a:lvl9pPr marL="4557735" indent="0">
              <a:buNone/>
              <a:defRPr sz="2492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6455" y="2613660"/>
            <a:ext cx="4899936" cy="4842128"/>
          </a:xfrm>
        </p:spPr>
        <p:txBody>
          <a:bodyPr/>
          <a:lstStyle>
            <a:lvl1pPr marL="0" indent="0">
              <a:buNone/>
              <a:defRPr sz="1994"/>
            </a:lvl1pPr>
            <a:lvl2pPr marL="569717" indent="0">
              <a:buNone/>
              <a:defRPr sz="1745"/>
            </a:lvl2pPr>
            <a:lvl3pPr marL="1139434" indent="0">
              <a:buNone/>
              <a:defRPr sz="1495"/>
            </a:lvl3pPr>
            <a:lvl4pPr marL="1709151" indent="0">
              <a:buNone/>
              <a:defRPr sz="1246"/>
            </a:lvl4pPr>
            <a:lvl5pPr marL="2278868" indent="0">
              <a:buNone/>
              <a:defRPr sz="1246"/>
            </a:lvl5pPr>
            <a:lvl6pPr marL="2848585" indent="0">
              <a:buNone/>
              <a:defRPr sz="1246"/>
            </a:lvl6pPr>
            <a:lvl7pPr marL="3418302" indent="0">
              <a:buNone/>
              <a:defRPr sz="1246"/>
            </a:lvl7pPr>
            <a:lvl8pPr marL="3988018" indent="0">
              <a:buNone/>
              <a:defRPr sz="1246"/>
            </a:lvl8pPr>
            <a:lvl9pPr marL="4557735" indent="0">
              <a:buNone/>
              <a:defRPr sz="1246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70B9-A041-9242-A884-6A53B3EF2042}" type="datetimeFigureOut">
              <a:rPr lang="en-PG" smtClean="0"/>
              <a:t>07/10/2025</a:t>
            </a:fld>
            <a:endParaRPr lang="en-P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A1EB-F1E9-CC4F-AAF0-ECC15B0AE204}" type="slidenum">
              <a:rPr lang="en-PG" smtClean="0"/>
              <a:t>‹#›</a:t>
            </a:fld>
            <a:endParaRPr lang="en-PG"/>
          </a:p>
        </p:txBody>
      </p:sp>
    </p:spTree>
    <p:extLst>
      <p:ext uri="{BB962C8B-B14F-4D97-AF65-F5344CB8AC3E}">
        <p14:creationId xmlns:p14="http://schemas.microsoft.com/office/powerpoint/2010/main" val="3922866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4476" y="463845"/>
            <a:ext cx="13103423" cy="1683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4476" y="2319220"/>
            <a:ext cx="13103423" cy="5527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4476" y="8074919"/>
            <a:ext cx="3418284" cy="46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9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BE70B9-A041-9242-A884-6A53B3EF2042}" type="datetimeFigureOut">
              <a:rPr lang="en-PG" smtClean="0"/>
              <a:t>07/10/2025</a:t>
            </a:fld>
            <a:endParaRPr lang="en-P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32474" y="8074919"/>
            <a:ext cx="5127427" cy="46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9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P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615" y="8074919"/>
            <a:ext cx="3418284" cy="46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9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1AA1EB-F1E9-CC4F-AAF0-ECC15B0AE204}" type="slidenum">
              <a:rPr lang="en-PG" smtClean="0"/>
              <a:t>‹#›</a:t>
            </a:fld>
            <a:endParaRPr lang="en-PG"/>
          </a:p>
        </p:txBody>
      </p:sp>
    </p:spTree>
    <p:extLst>
      <p:ext uri="{BB962C8B-B14F-4D97-AF65-F5344CB8AC3E}">
        <p14:creationId xmlns:p14="http://schemas.microsoft.com/office/powerpoint/2010/main" val="188083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139434" rtl="0" eaLnBrk="1" latinLnBrk="0" hangingPunct="1">
        <a:lnSpc>
          <a:spcPct val="90000"/>
        </a:lnSpc>
        <a:spcBef>
          <a:spcPct val="0"/>
        </a:spcBef>
        <a:buNone/>
        <a:defRPr sz="548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4858" indent="-284858" algn="l" defTabSz="1139434" rtl="0" eaLnBrk="1" latinLnBrk="0" hangingPunct="1">
        <a:lnSpc>
          <a:spcPct val="90000"/>
        </a:lnSpc>
        <a:spcBef>
          <a:spcPts val="1246"/>
        </a:spcBef>
        <a:buFont typeface="Arial" panose="020B0604020202020204" pitchFamily="34" charset="0"/>
        <a:buChar char="•"/>
        <a:defRPr sz="3489" kern="1200">
          <a:solidFill>
            <a:schemeClr val="tx1"/>
          </a:solidFill>
          <a:latin typeface="+mn-lt"/>
          <a:ea typeface="+mn-ea"/>
          <a:cs typeface="+mn-cs"/>
        </a:defRPr>
      </a:lvl1pPr>
      <a:lvl2pPr marL="854575" indent="-284858" algn="l" defTabSz="1139434" rtl="0" eaLnBrk="1" latinLnBrk="0" hangingPunct="1">
        <a:lnSpc>
          <a:spcPct val="90000"/>
        </a:lnSpc>
        <a:spcBef>
          <a:spcPts val="623"/>
        </a:spcBef>
        <a:buFont typeface="Arial" panose="020B0604020202020204" pitchFamily="34" charset="0"/>
        <a:buChar char="•"/>
        <a:defRPr sz="2991" kern="1200">
          <a:solidFill>
            <a:schemeClr val="tx1"/>
          </a:solidFill>
          <a:latin typeface="+mn-lt"/>
          <a:ea typeface="+mn-ea"/>
          <a:cs typeface="+mn-cs"/>
        </a:defRPr>
      </a:lvl2pPr>
      <a:lvl3pPr marL="1424292" indent="-284858" algn="l" defTabSz="1139434" rtl="0" eaLnBrk="1" latinLnBrk="0" hangingPunct="1">
        <a:lnSpc>
          <a:spcPct val="90000"/>
        </a:lnSpc>
        <a:spcBef>
          <a:spcPts val="623"/>
        </a:spcBef>
        <a:buFont typeface="Arial" panose="020B0604020202020204" pitchFamily="34" charset="0"/>
        <a:buChar char="•"/>
        <a:defRPr sz="2492" kern="1200">
          <a:solidFill>
            <a:schemeClr val="tx1"/>
          </a:solidFill>
          <a:latin typeface="+mn-lt"/>
          <a:ea typeface="+mn-ea"/>
          <a:cs typeface="+mn-cs"/>
        </a:defRPr>
      </a:lvl3pPr>
      <a:lvl4pPr marL="1994009" indent="-284858" algn="l" defTabSz="1139434" rtl="0" eaLnBrk="1" latinLnBrk="0" hangingPunct="1">
        <a:lnSpc>
          <a:spcPct val="90000"/>
        </a:lnSpc>
        <a:spcBef>
          <a:spcPts val="623"/>
        </a:spcBef>
        <a:buFont typeface="Arial" panose="020B0604020202020204" pitchFamily="34" charset="0"/>
        <a:buChar char="•"/>
        <a:defRPr sz="2243" kern="1200">
          <a:solidFill>
            <a:schemeClr val="tx1"/>
          </a:solidFill>
          <a:latin typeface="+mn-lt"/>
          <a:ea typeface="+mn-ea"/>
          <a:cs typeface="+mn-cs"/>
        </a:defRPr>
      </a:lvl4pPr>
      <a:lvl5pPr marL="2563726" indent="-284858" algn="l" defTabSz="1139434" rtl="0" eaLnBrk="1" latinLnBrk="0" hangingPunct="1">
        <a:lnSpc>
          <a:spcPct val="90000"/>
        </a:lnSpc>
        <a:spcBef>
          <a:spcPts val="623"/>
        </a:spcBef>
        <a:buFont typeface="Arial" panose="020B0604020202020204" pitchFamily="34" charset="0"/>
        <a:buChar char="•"/>
        <a:defRPr sz="2243" kern="1200">
          <a:solidFill>
            <a:schemeClr val="tx1"/>
          </a:solidFill>
          <a:latin typeface="+mn-lt"/>
          <a:ea typeface="+mn-ea"/>
          <a:cs typeface="+mn-cs"/>
        </a:defRPr>
      </a:lvl5pPr>
      <a:lvl6pPr marL="3133443" indent="-284858" algn="l" defTabSz="1139434" rtl="0" eaLnBrk="1" latinLnBrk="0" hangingPunct="1">
        <a:lnSpc>
          <a:spcPct val="90000"/>
        </a:lnSpc>
        <a:spcBef>
          <a:spcPts val="623"/>
        </a:spcBef>
        <a:buFont typeface="Arial" panose="020B0604020202020204" pitchFamily="34" charset="0"/>
        <a:buChar char="•"/>
        <a:defRPr sz="2243" kern="1200">
          <a:solidFill>
            <a:schemeClr val="tx1"/>
          </a:solidFill>
          <a:latin typeface="+mn-lt"/>
          <a:ea typeface="+mn-ea"/>
          <a:cs typeface="+mn-cs"/>
        </a:defRPr>
      </a:lvl6pPr>
      <a:lvl7pPr marL="3703160" indent="-284858" algn="l" defTabSz="1139434" rtl="0" eaLnBrk="1" latinLnBrk="0" hangingPunct="1">
        <a:lnSpc>
          <a:spcPct val="90000"/>
        </a:lnSpc>
        <a:spcBef>
          <a:spcPts val="623"/>
        </a:spcBef>
        <a:buFont typeface="Arial" panose="020B0604020202020204" pitchFamily="34" charset="0"/>
        <a:buChar char="•"/>
        <a:defRPr sz="2243" kern="1200">
          <a:solidFill>
            <a:schemeClr val="tx1"/>
          </a:solidFill>
          <a:latin typeface="+mn-lt"/>
          <a:ea typeface="+mn-ea"/>
          <a:cs typeface="+mn-cs"/>
        </a:defRPr>
      </a:lvl7pPr>
      <a:lvl8pPr marL="4272877" indent="-284858" algn="l" defTabSz="1139434" rtl="0" eaLnBrk="1" latinLnBrk="0" hangingPunct="1">
        <a:lnSpc>
          <a:spcPct val="90000"/>
        </a:lnSpc>
        <a:spcBef>
          <a:spcPts val="623"/>
        </a:spcBef>
        <a:buFont typeface="Arial" panose="020B0604020202020204" pitchFamily="34" charset="0"/>
        <a:buChar char="•"/>
        <a:defRPr sz="2243" kern="1200">
          <a:solidFill>
            <a:schemeClr val="tx1"/>
          </a:solidFill>
          <a:latin typeface="+mn-lt"/>
          <a:ea typeface="+mn-ea"/>
          <a:cs typeface="+mn-cs"/>
        </a:defRPr>
      </a:lvl8pPr>
      <a:lvl9pPr marL="4842594" indent="-284858" algn="l" defTabSz="1139434" rtl="0" eaLnBrk="1" latinLnBrk="0" hangingPunct="1">
        <a:lnSpc>
          <a:spcPct val="90000"/>
        </a:lnSpc>
        <a:spcBef>
          <a:spcPts val="623"/>
        </a:spcBef>
        <a:buFont typeface="Arial" panose="020B0604020202020204" pitchFamily="34" charset="0"/>
        <a:buChar char="•"/>
        <a:defRPr sz="22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39434" rtl="0" eaLnBrk="1" latinLnBrk="0" hangingPunct="1">
        <a:defRPr sz="2243" kern="1200">
          <a:solidFill>
            <a:schemeClr val="tx1"/>
          </a:solidFill>
          <a:latin typeface="+mn-lt"/>
          <a:ea typeface="+mn-ea"/>
          <a:cs typeface="+mn-cs"/>
        </a:defRPr>
      </a:lvl1pPr>
      <a:lvl2pPr marL="569717" algn="l" defTabSz="1139434" rtl="0" eaLnBrk="1" latinLnBrk="0" hangingPunct="1">
        <a:defRPr sz="2243" kern="1200">
          <a:solidFill>
            <a:schemeClr val="tx1"/>
          </a:solidFill>
          <a:latin typeface="+mn-lt"/>
          <a:ea typeface="+mn-ea"/>
          <a:cs typeface="+mn-cs"/>
        </a:defRPr>
      </a:lvl2pPr>
      <a:lvl3pPr marL="1139434" algn="l" defTabSz="1139434" rtl="0" eaLnBrk="1" latinLnBrk="0" hangingPunct="1">
        <a:defRPr sz="2243" kern="1200">
          <a:solidFill>
            <a:schemeClr val="tx1"/>
          </a:solidFill>
          <a:latin typeface="+mn-lt"/>
          <a:ea typeface="+mn-ea"/>
          <a:cs typeface="+mn-cs"/>
        </a:defRPr>
      </a:lvl3pPr>
      <a:lvl4pPr marL="1709151" algn="l" defTabSz="1139434" rtl="0" eaLnBrk="1" latinLnBrk="0" hangingPunct="1">
        <a:defRPr sz="2243" kern="1200">
          <a:solidFill>
            <a:schemeClr val="tx1"/>
          </a:solidFill>
          <a:latin typeface="+mn-lt"/>
          <a:ea typeface="+mn-ea"/>
          <a:cs typeface="+mn-cs"/>
        </a:defRPr>
      </a:lvl4pPr>
      <a:lvl5pPr marL="2278868" algn="l" defTabSz="1139434" rtl="0" eaLnBrk="1" latinLnBrk="0" hangingPunct="1">
        <a:defRPr sz="2243" kern="1200">
          <a:solidFill>
            <a:schemeClr val="tx1"/>
          </a:solidFill>
          <a:latin typeface="+mn-lt"/>
          <a:ea typeface="+mn-ea"/>
          <a:cs typeface="+mn-cs"/>
        </a:defRPr>
      </a:lvl5pPr>
      <a:lvl6pPr marL="2848585" algn="l" defTabSz="1139434" rtl="0" eaLnBrk="1" latinLnBrk="0" hangingPunct="1">
        <a:defRPr sz="2243" kern="1200">
          <a:solidFill>
            <a:schemeClr val="tx1"/>
          </a:solidFill>
          <a:latin typeface="+mn-lt"/>
          <a:ea typeface="+mn-ea"/>
          <a:cs typeface="+mn-cs"/>
        </a:defRPr>
      </a:lvl6pPr>
      <a:lvl7pPr marL="3418302" algn="l" defTabSz="1139434" rtl="0" eaLnBrk="1" latinLnBrk="0" hangingPunct="1">
        <a:defRPr sz="2243" kern="1200">
          <a:solidFill>
            <a:schemeClr val="tx1"/>
          </a:solidFill>
          <a:latin typeface="+mn-lt"/>
          <a:ea typeface="+mn-ea"/>
          <a:cs typeface="+mn-cs"/>
        </a:defRPr>
      </a:lvl7pPr>
      <a:lvl8pPr marL="3988018" algn="l" defTabSz="1139434" rtl="0" eaLnBrk="1" latinLnBrk="0" hangingPunct="1">
        <a:defRPr sz="2243" kern="1200">
          <a:solidFill>
            <a:schemeClr val="tx1"/>
          </a:solidFill>
          <a:latin typeface="+mn-lt"/>
          <a:ea typeface="+mn-ea"/>
          <a:cs typeface="+mn-cs"/>
        </a:defRPr>
      </a:lvl8pPr>
      <a:lvl9pPr marL="4557735" algn="l" defTabSz="1139434" rtl="0" eaLnBrk="1" latinLnBrk="0" hangingPunct="1">
        <a:defRPr sz="22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8604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C64F9F-5D5C-6D02-2772-3C6D8A2CE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24142-2C53-93C4-EA89-A580DEA54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0476" y="2140022"/>
            <a:ext cx="11482496" cy="2216078"/>
          </a:xfrm>
        </p:spPr>
        <p:txBody>
          <a:bodyPr anchor="t">
            <a:noAutofit/>
          </a:bodyPr>
          <a:lstStyle>
            <a:lvl1pPr algn="l">
              <a:defRPr sz="6000"/>
            </a:lvl1pPr>
          </a:lstStyle>
          <a:p>
            <a:r>
              <a:rPr lang="en-US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Supporting landowner stakeholders in resource development areas: </a:t>
            </a:r>
            <a:br>
              <a:rPr lang="en-US" sz="4000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Providing access to banking and meeting AML Compliance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BCEA32-DF87-0567-BA45-70AF0B37B0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40476" y="5076331"/>
            <a:ext cx="10148302" cy="625474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2025 PETROLEUM &amp; ENERGY CONFERENCE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539BAB9-6F5D-CCF4-F769-D24B45C48330}"/>
              </a:ext>
            </a:extLst>
          </p:cNvPr>
          <p:cNvSpPr txBox="1">
            <a:spLocks/>
          </p:cNvSpPr>
          <p:nvPr/>
        </p:nvSpPr>
        <p:spPr>
          <a:xfrm>
            <a:off x="5733382" y="6109299"/>
            <a:ext cx="7825947" cy="6254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Paul Thornton, CEO</a:t>
            </a:r>
            <a:endParaRPr lang="en-US" dirty="0">
              <a:solidFill>
                <a:schemeClr val="tx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111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FA5E2A-8FE6-F9DA-F79E-CF7CE9A1B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17BC0-F52B-3820-C2D4-6E430F726A2C}"/>
              </a:ext>
            </a:extLst>
          </p:cNvPr>
          <p:cNvSpPr txBox="1">
            <a:spLocks/>
          </p:cNvSpPr>
          <p:nvPr/>
        </p:nvSpPr>
        <p:spPr>
          <a:xfrm>
            <a:off x="1787338" y="1975574"/>
            <a:ext cx="6779146" cy="6254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Placing our landowners at the centre of our mission.</a:t>
            </a:r>
            <a:endParaRPr lang="en-US" sz="36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14DADC-58D7-7D0E-B50A-93A9D1D0CC6B}"/>
              </a:ext>
            </a:extLst>
          </p:cNvPr>
          <p:cNvSpPr txBox="1"/>
          <p:nvPr/>
        </p:nvSpPr>
        <p:spPr>
          <a:xfrm>
            <a:off x="1569742" y="3476935"/>
            <a:ext cx="6595690" cy="38786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800"/>
              </a:spcAft>
              <a:buBlip>
                <a:blip r:embed="rId3"/>
              </a:buBlip>
            </a:pPr>
            <a:r>
              <a:rPr lang="en-GB" sz="20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Ensuring that our landowners, the true custodians of this country’s natural wealth, have fair, secure, and reliable access to banking and financial services is fundamental to </a:t>
            </a:r>
            <a:r>
              <a:rPr lang="en-GB" sz="2000" b="1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Papua New Guinea’s development.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Blip>
                <a:blip r:embed="rId3"/>
              </a:buBlip>
            </a:pPr>
            <a:endParaRPr lang="en-GB" sz="2000" b="1" dirty="0">
              <a:solidFill>
                <a:schemeClr val="bg1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Blip>
                <a:blip r:embed="rId3"/>
              </a:buBlip>
            </a:pPr>
            <a:r>
              <a:rPr lang="en-GB" sz="2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bank is only as strong as the people it serves. And in PNG, that means placing our landowners at the centre of our mission.</a:t>
            </a:r>
          </a:p>
          <a:p>
            <a:pPr marL="0" marR="0" algn="just">
              <a:lnSpc>
                <a:spcPct val="115000"/>
              </a:lnSpc>
              <a:spcAft>
                <a:spcPts val="800"/>
              </a:spcAft>
              <a:buNone/>
            </a:pPr>
            <a:endParaRPr lang="en-US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176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0F586F-A0A9-4E63-7828-C06B71DBA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781220-56F3-DD61-F6B7-BB9FBEBC6E34}"/>
              </a:ext>
            </a:extLst>
          </p:cNvPr>
          <p:cNvSpPr txBox="1"/>
          <p:nvPr/>
        </p:nvSpPr>
        <p:spPr>
          <a:xfrm>
            <a:off x="6758769" y="2489242"/>
            <a:ext cx="6828894" cy="519492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/>
          <a:p>
            <a:pPr marL="57150" marR="0" indent="-285750">
              <a:lnSpc>
                <a:spcPct val="90000"/>
              </a:lnSpc>
              <a:spcAft>
                <a:spcPts val="800"/>
              </a:spcAft>
              <a:buBlip>
                <a:blip r:embed="rId3"/>
              </a:buBlip>
            </a:pPr>
            <a:endParaRPr lang="en-US" sz="2100" b="1" dirty="0"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7150" marR="0" indent="-285750">
              <a:lnSpc>
                <a:spcPct val="90000"/>
              </a:lnSpc>
              <a:spcAft>
                <a:spcPts val="800"/>
              </a:spcAft>
              <a:buBlip>
                <a:blip r:embed="rId3"/>
              </a:buBlip>
            </a:pPr>
            <a:r>
              <a:rPr lang="en-US" sz="2100" b="1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Landowners are the backbone of our economy and communities. </a:t>
            </a:r>
          </a:p>
          <a:p>
            <a:pPr marL="57150" marR="0" indent="-285750">
              <a:lnSpc>
                <a:spcPct val="90000"/>
              </a:lnSpc>
              <a:spcAft>
                <a:spcPts val="800"/>
              </a:spcAft>
              <a:buBlip>
                <a:blip r:embed="rId3"/>
              </a:buBlip>
            </a:pPr>
            <a:endParaRPr lang="en-US" sz="21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7150" marR="0" indent="-285750">
              <a:lnSpc>
                <a:spcPct val="90000"/>
              </a:lnSpc>
              <a:spcAft>
                <a:spcPts val="800"/>
              </a:spcAft>
              <a:buBlip>
                <a:blip r:embed="rId3"/>
              </a:buBlip>
            </a:pPr>
            <a:r>
              <a:rPr lang="en-US" sz="2100" b="1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Their well-being determines whether resource projects deliver long-term, sustainable benefits for Papua New Guinea.</a:t>
            </a:r>
            <a:endParaRPr lang="en-US" sz="21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7150" marR="0" indent="-285750">
              <a:lnSpc>
                <a:spcPct val="90000"/>
              </a:lnSpc>
              <a:spcAft>
                <a:spcPts val="800"/>
              </a:spcAft>
              <a:buBlip>
                <a:blip r:embed="rId3"/>
              </a:buBlip>
            </a:pPr>
            <a:endParaRPr lang="en-US" sz="2100" b="1" dirty="0"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7150" marR="0" indent="-285750">
              <a:lnSpc>
                <a:spcPct val="90000"/>
              </a:lnSpc>
              <a:spcAft>
                <a:spcPts val="800"/>
              </a:spcAft>
              <a:buBlip>
                <a:blip r:embed="rId3"/>
              </a:buBlip>
            </a:pPr>
            <a:r>
              <a:rPr lang="en-US" sz="2100" b="1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Landowner groups have struggled with barriers to basic financial services, from distance to the nearest branch, to limited access to banking technology, to challenges in navigating compliance requirements.</a:t>
            </a:r>
          </a:p>
          <a:p>
            <a:pPr marL="0" marR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b="1" dirty="0"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R="0" algn="ctr">
              <a:lnSpc>
                <a:spcPct val="90000"/>
              </a:lnSpc>
              <a:spcAft>
                <a:spcPts val="800"/>
              </a:spcAft>
            </a:pPr>
            <a:r>
              <a:rPr lang="en-US" sz="3200" b="1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NBC is determined to change that.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ECAFF2-BFB7-A576-49CE-2FBD8DE2B61B}"/>
              </a:ext>
            </a:extLst>
          </p:cNvPr>
          <p:cNvSpPr txBox="1"/>
          <p:nvPr/>
        </p:nvSpPr>
        <p:spPr>
          <a:xfrm>
            <a:off x="6758771" y="1791014"/>
            <a:ext cx="6042830" cy="698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3600" b="1" dirty="0">
                <a:effectLst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Why Landowners Matter</a:t>
            </a:r>
          </a:p>
        </p:txBody>
      </p:sp>
    </p:spTree>
    <p:extLst>
      <p:ext uri="{BB962C8B-B14F-4D97-AF65-F5344CB8AC3E}">
        <p14:creationId xmlns:p14="http://schemas.microsoft.com/office/powerpoint/2010/main" val="4072677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5B3829-7DF7-6C7F-DA67-D519EAD06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020862-5C6F-8717-5F4E-62D2227002A6}"/>
              </a:ext>
            </a:extLst>
          </p:cNvPr>
          <p:cNvSpPr txBox="1"/>
          <p:nvPr/>
        </p:nvSpPr>
        <p:spPr>
          <a:xfrm>
            <a:off x="6746870" y="2935705"/>
            <a:ext cx="6455784" cy="456273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57150" marR="0" indent="-285750">
              <a:lnSpc>
                <a:spcPct val="90000"/>
              </a:lnSpc>
              <a:spcAft>
                <a:spcPts val="800"/>
              </a:spcAft>
              <a:buBlip>
                <a:blip r:embed="rId3"/>
              </a:buBlip>
            </a:pPr>
            <a:endParaRPr lang="en-US" sz="3000" b="1" dirty="0"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7150" marR="0" indent="-285750">
              <a:lnSpc>
                <a:spcPct val="90000"/>
              </a:lnSpc>
              <a:spcAft>
                <a:spcPts val="800"/>
              </a:spcAft>
              <a:buBlip>
                <a:blip r:embed="rId3"/>
              </a:buBlip>
            </a:pPr>
            <a:r>
              <a:rPr lang="en-US" sz="2600" b="1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Landowners travel to town to withdraw majority of the payments.</a:t>
            </a:r>
          </a:p>
          <a:p>
            <a:pPr marL="57150" marR="0" indent="-285750">
              <a:lnSpc>
                <a:spcPct val="90000"/>
              </a:lnSpc>
              <a:spcAft>
                <a:spcPts val="800"/>
              </a:spcAft>
              <a:buBlip>
                <a:blip r:embed="rId3"/>
              </a:buBlip>
            </a:pPr>
            <a:endParaRPr lang="en-US" sz="2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7150" indent="-285750">
              <a:lnSpc>
                <a:spcPct val="90000"/>
              </a:lnSpc>
              <a:spcAft>
                <a:spcPts val="800"/>
              </a:spcAft>
              <a:buBlip>
                <a:blip r:embed="rId3"/>
              </a:buBlip>
            </a:pPr>
            <a:r>
              <a:rPr lang="en-US" sz="2600" b="1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Access to these payment involves PMV or </a:t>
            </a:r>
            <a:r>
              <a:rPr lang="en-US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boat fare. </a:t>
            </a:r>
          </a:p>
          <a:p>
            <a:pPr marL="57150" indent="-285750">
              <a:lnSpc>
                <a:spcPct val="90000"/>
              </a:lnSpc>
              <a:spcAft>
                <a:spcPts val="800"/>
              </a:spcAft>
              <a:buBlip>
                <a:blip r:embed="rId3"/>
              </a:buBlip>
            </a:pPr>
            <a:endParaRPr lang="en-US" sz="2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7150" indent="-285750">
              <a:lnSpc>
                <a:spcPct val="90000"/>
              </a:lnSpc>
              <a:spcAft>
                <a:spcPts val="800"/>
              </a:spcAft>
              <a:buBlip>
                <a:blip r:embed="rId3"/>
              </a:buBlip>
            </a:pPr>
            <a:r>
              <a:rPr lang="en-US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Cost influences the decision to withdraw most of the payments in cash.</a:t>
            </a:r>
          </a:p>
          <a:p>
            <a:pPr marL="57150" indent="-285750">
              <a:lnSpc>
                <a:spcPct val="90000"/>
              </a:lnSpc>
              <a:spcAft>
                <a:spcPts val="800"/>
              </a:spcAft>
              <a:buBlip>
                <a:blip r:embed="rId3"/>
              </a:buBlip>
            </a:pPr>
            <a:endParaRPr lang="en-US" sz="2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7150" indent="-285750">
              <a:lnSpc>
                <a:spcPct val="90000"/>
              </a:lnSpc>
              <a:spcAft>
                <a:spcPts val="800"/>
              </a:spcAft>
              <a:buBlip>
                <a:blip r:embed="rId3"/>
              </a:buBlip>
            </a:pPr>
            <a:r>
              <a:rPr lang="en-US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Cash is easily spent leaving less for savings.</a:t>
            </a:r>
          </a:p>
          <a:p>
            <a:pPr marL="57150" indent="-285750">
              <a:lnSpc>
                <a:spcPct val="90000"/>
              </a:lnSpc>
              <a:spcAft>
                <a:spcPts val="800"/>
              </a:spcAft>
              <a:buBlip>
                <a:blip r:embed="rId3"/>
              </a:buBlip>
            </a:pPr>
            <a:endParaRPr lang="en-US" sz="21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7150" marR="0" indent="-285750">
              <a:lnSpc>
                <a:spcPct val="90000"/>
              </a:lnSpc>
              <a:spcAft>
                <a:spcPts val="800"/>
              </a:spcAft>
              <a:buBlip>
                <a:blip r:embed="rId3"/>
              </a:buBlip>
            </a:pPr>
            <a:endParaRPr lang="en-US" sz="21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7150" marR="0" indent="-285750">
              <a:lnSpc>
                <a:spcPct val="90000"/>
              </a:lnSpc>
              <a:spcAft>
                <a:spcPts val="800"/>
              </a:spcAft>
              <a:buBlip>
                <a:blip r:embed="rId3"/>
              </a:buBlip>
            </a:pPr>
            <a:endParaRPr lang="en-US" sz="2100" b="1" dirty="0"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b="1" dirty="0"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8E6546-AB2D-C7E7-C290-6EEAF3AC73B9}"/>
              </a:ext>
            </a:extLst>
          </p:cNvPr>
          <p:cNvSpPr txBox="1"/>
          <p:nvPr/>
        </p:nvSpPr>
        <p:spPr>
          <a:xfrm>
            <a:off x="6746870" y="1935393"/>
            <a:ext cx="6616204" cy="1128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3600" b="1" dirty="0">
                <a:effectLst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High transaction costs, little left as savings.</a:t>
            </a:r>
          </a:p>
        </p:txBody>
      </p:sp>
    </p:spTree>
    <p:extLst>
      <p:ext uri="{BB962C8B-B14F-4D97-AF65-F5344CB8AC3E}">
        <p14:creationId xmlns:p14="http://schemas.microsoft.com/office/powerpoint/2010/main" val="3340403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BCA9E4-975C-E66D-6499-2AC03B2BA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F67863-0CA2-C094-DEFC-1B2652070BFD}"/>
              </a:ext>
            </a:extLst>
          </p:cNvPr>
          <p:cNvSpPr txBox="1"/>
          <p:nvPr/>
        </p:nvSpPr>
        <p:spPr>
          <a:xfrm>
            <a:off x="6774120" y="3133513"/>
            <a:ext cx="5562259" cy="456273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57150" marR="0" indent="-285750">
              <a:lnSpc>
                <a:spcPct val="90000"/>
              </a:lnSpc>
              <a:spcAft>
                <a:spcPts val="800"/>
              </a:spcAft>
              <a:buBlip>
                <a:blip r:embed="rId3"/>
              </a:buBlip>
            </a:pPr>
            <a:endParaRPr lang="en-US" sz="2100" b="1" dirty="0"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US" sz="2100" b="1" dirty="0">
                <a:latin typeface="Helvetica" panose="020B0604020202020204" pitchFamily="34" charset="0"/>
                <a:cs typeface="Helvetica" panose="020B0604020202020204" pitchFamily="34" charset="0"/>
              </a:rPr>
              <a:t>AGENCY  BANKING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100" b="1" dirty="0">
                <a:latin typeface="Helvetica" panose="020B0604020202020204" pitchFamily="34" charset="0"/>
                <a:cs typeface="Helvetica" panose="020B0604020202020204" pitchFamily="34" charset="0"/>
              </a:rPr>
              <a:t>     including bank-staffed agencies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Blip>
                <a:blip r:embed="rId3"/>
              </a:buBlip>
            </a:pPr>
            <a:endParaRPr lang="en-US" sz="21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US" sz="2100" b="1" dirty="0">
                <a:latin typeface="Helvetica" panose="020B0604020202020204" pitchFamily="34" charset="0"/>
                <a:cs typeface="Helvetica" panose="020B0604020202020204" pitchFamily="34" charset="0"/>
              </a:rPr>
              <a:t>ELECTRONIC PAYMENT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100" b="1" dirty="0">
                <a:latin typeface="Helvetica" panose="020B0604020202020204" pitchFamily="34" charset="0"/>
                <a:cs typeface="Helvetica" panose="020B0604020202020204" pitchFamily="34" charset="0"/>
              </a:rPr>
              <a:t>      including financial literacy of people   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100" b="1" dirty="0">
                <a:latin typeface="Helvetica" panose="020B0604020202020204" pitchFamily="34" charset="0"/>
                <a:cs typeface="Helvetica" panose="020B0604020202020204" pitchFamily="34" charset="0"/>
              </a:rPr>
              <a:t>      in the payment eco-system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Blip>
                <a:blip r:embed="rId3"/>
              </a:buBlip>
            </a:pPr>
            <a:endParaRPr lang="en-US" sz="21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US" sz="2100" b="1" dirty="0">
                <a:latin typeface="Helvetica" panose="020B0604020202020204" pitchFamily="34" charset="0"/>
                <a:cs typeface="Helvetica" panose="020B0604020202020204" pitchFamily="34" charset="0"/>
              </a:rPr>
              <a:t>FINANCIAL INCLUSION 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100" b="1" dirty="0">
                <a:latin typeface="Helvetica" panose="020B0604020202020204" pitchFamily="34" charset="0"/>
                <a:cs typeface="Helvetica" panose="020B0604020202020204" pitchFamily="34" charset="0"/>
              </a:rPr>
              <a:t>     of the people living in the “payment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100" b="1" dirty="0">
                <a:latin typeface="Helvetica" panose="020B0604020202020204" pitchFamily="34" charset="0"/>
                <a:cs typeface="Helvetica" panose="020B0604020202020204" pitchFamily="34" charset="0"/>
              </a:rPr>
              <a:t>     eco-system”, Leverage knowledge 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100" b="1" dirty="0">
                <a:latin typeface="Helvetica" panose="020B0604020202020204" pitchFamily="34" charset="0"/>
                <a:cs typeface="Helvetica" panose="020B0604020202020204" pitchFamily="34" charset="0"/>
              </a:rPr>
              <a:t>     that Resource Developers have &amp; a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100" b="1" dirty="0">
                <a:latin typeface="Helvetica" panose="020B0604020202020204" pitchFamily="34" charset="0"/>
                <a:cs typeface="Helvetica" panose="020B0604020202020204" pitchFamily="34" charset="0"/>
              </a:rPr>
              <a:t>     risk-based approach to customer   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100" b="1" dirty="0">
                <a:latin typeface="Helvetica" panose="020B0604020202020204" pitchFamily="34" charset="0"/>
                <a:cs typeface="Helvetica" panose="020B0604020202020204" pitchFamily="34" charset="0"/>
              </a:rPr>
              <a:t>     identification.</a:t>
            </a:r>
          </a:p>
          <a:p>
            <a:pPr marL="0" marR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b="1" dirty="0"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12CB8-8578-A5EC-A892-14EE17465297}"/>
              </a:ext>
            </a:extLst>
          </p:cNvPr>
          <p:cNvSpPr txBox="1"/>
          <p:nvPr/>
        </p:nvSpPr>
        <p:spPr>
          <a:xfrm>
            <a:off x="6774121" y="1676601"/>
            <a:ext cx="70060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Helvetica" panose="020B0604020202020204" pitchFamily="34" charset="0"/>
                <a:ea typeface="Times New Roman" panose="02020603050405020304" pitchFamily="18" charset="0"/>
              </a:rPr>
              <a:t>How can NBCL assist landowners in improving access to their royalty payments, without the need to incur expensive transport costs?</a:t>
            </a:r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056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FFFDB2-A74C-F34A-F145-742E4C47F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50FCF6-73A6-6318-55CD-CAA81A727EBB}"/>
              </a:ext>
            </a:extLst>
          </p:cNvPr>
          <p:cNvSpPr txBox="1"/>
          <p:nvPr/>
        </p:nvSpPr>
        <p:spPr>
          <a:xfrm>
            <a:off x="6558222" y="2103965"/>
            <a:ext cx="6901104" cy="35990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R="0">
              <a:lnSpc>
                <a:spcPct val="90000"/>
              </a:lnSpc>
              <a:spcAft>
                <a:spcPts val="800"/>
              </a:spcAft>
            </a:pP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A cash economy can feed corruption and fraud. </a:t>
            </a:r>
          </a:p>
          <a:p>
            <a:pPr marR="0">
              <a:lnSpc>
                <a:spcPct val="90000"/>
              </a:lnSpc>
              <a:spcAft>
                <a:spcPts val="800"/>
              </a:spcAft>
            </a:pPr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R="0">
              <a:lnSpc>
                <a:spcPct val="90000"/>
              </a:lnSpc>
              <a:spcAft>
                <a:spcPts val="800"/>
              </a:spcAft>
            </a:pP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Reducing cash through financial inclusion and a focused “payment eco-system” can reduce the opportunity for corruption and fraud. </a:t>
            </a:r>
          </a:p>
          <a:p>
            <a:pPr marR="0">
              <a:lnSpc>
                <a:spcPct val="90000"/>
              </a:lnSpc>
              <a:spcAft>
                <a:spcPts val="800"/>
              </a:spcAft>
            </a:pPr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R="0">
              <a:lnSpc>
                <a:spcPct val="90000"/>
              </a:lnSpc>
              <a:spcAft>
                <a:spcPts val="800"/>
              </a:spcAft>
            </a:pP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It can also mean that landowners improve their real financial return.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6CEF75-B497-61AD-2F1D-AFFA0A991961}"/>
              </a:ext>
            </a:extLst>
          </p:cNvPr>
          <p:cNvSpPr txBox="1">
            <a:spLocks/>
          </p:cNvSpPr>
          <p:nvPr/>
        </p:nvSpPr>
        <p:spPr>
          <a:xfrm>
            <a:off x="6558222" y="6381221"/>
            <a:ext cx="4275054" cy="9994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Helvetica" pitchFamily="2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613695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A3983E-EC6F-B9F2-2AAB-699F97518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714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336</Words>
  <Application>Microsoft Macintosh PowerPoint</Application>
  <PresentationFormat>Custom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Helvetica</vt:lpstr>
      <vt:lpstr>Times New Roman</vt:lpstr>
      <vt:lpstr>Office Theme</vt:lpstr>
      <vt:lpstr>PowerPoint Presentation</vt:lpstr>
      <vt:lpstr>Supporting landowner stakeholders in resource development areas:  Providing access to banking and meeting AML Compliance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Gregory Dukduk</dc:creator>
  <cp:lastModifiedBy>Gregory Dukduk</cp:lastModifiedBy>
  <cp:revision>9</cp:revision>
  <dcterms:created xsi:type="dcterms:W3CDTF">2025-10-06T14:11:18Z</dcterms:created>
  <dcterms:modified xsi:type="dcterms:W3CDTF">2025-10-07T06:04:34Z</dcterms:modified>
</cp:coreProperties>
</file>