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10" r:id="rId5"/>
  </p:sldMasterIdLst>
  <p:notesMasterIdLst>
    <p:notesMasterId r:id="rId16"/>
  </p:notesMasterIdLst>
  <p:handoutMasterIdLst>
    <p:handoutMasterId r:id="rId17"/>
  </p:handoutMasterIdLst>
  <p:sldIdLst>
    <p:sldId id="265" r:id="rId6"/>
    <p:sldId id="398" r:id="rId7"/>
    <p:sldId id="405" r:id="rId8"/>
    <p:sldId id="406" r:id="rId9"/>
    <p:sldId id="407" r:id="rId10"/>
    <p:sldId id="408" r:id="rId11"/>
    <p:sldId id="409" r:id="rId12"/>
    <p:sldId id="410" r:id="rId13"/>
    <p:sldId id="411" r:id="rId14"/>
    <p:sldId id="349"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userDrawn="1">
          <p15:clr>
            <a:srgbClr val="A4A3A4"/>
          </p15:clr>
        </p15:guide>
        <p15:guide id="5" pos="1740" userDrawn="1">
          <p15:clr>
            <a:srgbClr val="A4A3A4"/>
          </p15:clr>
        </p15:guide>
        <p15:guide id="6" orient="horz" pos="302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4"/>
    <a:srgbClr val="E7E6E6"/>
    <a:srgbClr val="B3CCFF"/>
    <a:srgbClr val="C72026"/>
    <a:srgbClr val="C9D2DD"/>
    <a:srgbClr val="FFC5C5"/>
    <a:srgbClr val="B3C6E7"/>
    <a:srgbClr val="0C233C"/>
    <a:srgbClr val="0937C9"/>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0" autoAdjust="0"/>
    <p:restoredTop sz="61569" autoAdjust="0"/>
  </p:normalViewPr>
  <p:slideViewPr>
    <p:cSldViewPr snapToGrid="0" showGuides="1">
      <p:cViewPr varScale="1">
        <p:scale>
          <a:sx n="59" d="100"/>
          <a:sy n="59" d="100"/>
        </p:scale>
        <p:origin x="2424" y="72"/>
      </p:cViewPr>
      <p:guideLst>
        <p:guide pos="3840"/>
        <p:guide pos="597"/>
        <p:guide orient="horz" pos="2160"/>
        <p:guide pos="1740"/>
        <p:guide orient="horz" pos="302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415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1"/>
            <a:ext cx="2945659" cy="498055"/>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50443" y="1"/>
            <a:ext cx="2945659" cy="498055"/>
          </a:xfrm>
          <a:prstGeom prst="rect">
            <a:avLst/>
          </a:prstGeom>
        </p:spPr>
        <p:txBody>
          <a:bodyPr vert="horz" lIns="96661" tIns="48331" rIns="96661" bIns="48331" rtlCol="0"/>
          <a:lstStyle>
            <a:lvl1pPr algn="r">
              <a:defRPr sz="1300"/>
            </a:lvl1pPr>
          </a:lstStyle>
          <a:p>
            <a:fld id="{872BFC85-49E4-447A-A7E3-16153CB2FE2A}" type="datetimeFigureOut">
              <a:rPr lang="en-US" smtClean="0"/>
              <a:t>10/7/2025</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9428584"/>
            <a:ext cx="2945659" cy="498054"/>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50443" y="9428584"/>
            <a:ext cx="2945659" cy="498054"/>
          </a:xfrm>
          <a:prstGeom prst="rect">
            <a:avLst/>
          </a:prstGeom>
        </p:spPr>
        <p:txBody>
          <a:bodyPr vert="horz" lIns="96661" tIns="48331" rIns="96661" bIns="48331" rtlCol="0" anchor="b"/>
          <a:lstStyle>
            <a:lvl1pPr algn="r">
              <a:defRPr sz="13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6661" tIns="48331" rIns="96661" bIns="48331" rtlCol="0"/>
          <a:lstStyle>
            <a:lvl1pPr algn="l">
              <a:defRPr sz="1300"/>
            </a:lvl1pPr>
          </a:lstStyle>
          <a:p>
            <a:endParaRPr lang="en-US" noProof="0" dirty="0"/>
          </a:p>
        </p:txBody>
      </p:sp>
      <p:sp>
        <p:nvSpPr>
          <p:cNvPr id="3" name="Date Placeholder 2"/>
          <p:cNvSpPr>
            <a:spLocks noGrp="1"/>
          </p:cNvSpPr>
          <p:nvPr>
            <p:ph type="dt" idx="1"/>
          </p:nvPr>
        </p:nvSpPr>
        <p:spPr>
          <a:xfrm>
            <a:off x="3850443" y="1"/>
            <a:ext cx="2945659" cy="498055"/>
          </a:xfrm>
          <a:prstGeom prst="rect">
            <a:avLst/>
          </a:prstGeom>
        </p:spPr>
        <p:txBody>
          <a:bodyPr vert="horz" lIns="96661" tIns="48331" rIns="96661" bIns="48331" rtlCol="0"/>
          <a:lstStyle>
            <a:lvl1pPr algn="r">
              <a:defRPr sz="1300"/>
            </a:lvl1pPr>
          </a:lstStyle>
          <a:p>
            <a:fld id="{1071B50E-4C60-4F9E-B773-52059170945B}" type="datetimeFigureOut">
              <a:rPr lang="en-US" noProof="0" smtClean="0"/>
              <a:t>10/7/2025</a:t>
            </a:fld>
            <a:endParaRPr lang="en-US" noProof="0"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6661" tIns="48331" rIns="96661" bIns="48331" rtlCol="0" anchor="ctr"/>
          <a:lstStyle/>
          <a:p>
            <a:endParaRPr lang="en-US" noProof="0"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6661" tIns="48331" rIns="96661" bIns="48331" rtlCol="0" anchor="b"/>
          <a:lstStyle>
            <a:lvl1pPr algn="l">
              <a:defRPr sz="1300"/>
            </a:lvl1pPr>
          </a:lstStyle>
          <a:p>
            <a:endParaRPr lang="en-US" noProof="0"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6661" tIns="48331" rIns="96661" bIns="48331" rtlCol="0" anchor="b"/>
          <a:lstStyle>
            <a:lvl1pPr algn="r">
              <a:defRPr sz="13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195"/>
            <a:ext cx="5953125" cy="3908614"/>
          </a:xfrm>
        </p:spPr>
        <p:txBody>
          <a:bodyPr/>
          <a:lstStyle/>
          <a:p>
            <a:r>
              <a:rPr lang="en-AU" dirty="0"/>
              <a:t>Good morning everyone</a:t>
            </a:r>
          </a:p>
          <a:p>
            <a:endParaRPr lang="en-AU" dirty="0"/>
          </a:p>
          <a:p>
            <a:r>
              <a:rPr lang="en-AU" dirty="0"/>
              <a:t>I’m James Nelson, CEO of Dirio</a:t>
            </a:r>
          </a:p>
          <a:p>
            <a:endParaRPr lang="en-AU" dirty="0"/>
          </a:p>
          <a:p>
            <a:r>
              <a:rPr lang="en-AU" dirty="0"/>
              <a:t>I’ll be presenting today on the challenges, opportunities and policy directions within PNG’s electricity industry</a:t>
            </a:r>
          </a:p>
          <a:p>
            <a:endParaRPr lang="en-AU" dirty="0"/>
          </a:p>
          <a:p>
            <a:r>
              <a:rPr lang="en-AU" dirty="0"/>
              <a:t>My analysis is mostly in the context of PNG government’s energy policy defined by the Medium Term Development Plans</a:t>
            </a:r>
          </a:p>
          <a:p>
            <a:endParaRPr lang="en-AU" dirty="0"/>
          </a:p>
          <a:p>
            <a:r>
              <a:rPr lang="en-AU" dirty="0"/>
              <a:t>I’ll give a brief overview of the market structure, policy and legislative framework, status of the industry today including challenges and opportunities, and finish with some thoughts on the way forward</a:t>
            </a:r>
            <a:endParaRPr lang="en-PG"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11306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195"/>
            <a:ext cx="5953125" cy="3908614"/>
          </a:xfrm>
        </p:spPr>
        <p:txBody>
          <a:bodyPr/>
          <a:lstStyle/>
          <a:p>
            <a:r>
              <a:rPr lang="en-AU" dirty="0"/>
              <a:t>ICCC used to have regulatory authority over the electricity sector, and they delegated some regulatory authority to PNG Power</a:t>
            </a:r>
          </a:p>
          <a:p>
            <a:endParaRPr lang="en-AU" dirty="0"/>
          </a:p>
          <a:p>
            <a:r>
              <a:rPr lang="en-AU" dirty="0"/>
              <a:t>NEA is now the regulator, and has built a capable team to effectively regulate the industry all in-house</a:t>
            </a:r>
          </a:p>
          <a:p>
            <a:endParaRPr lang="en-AU" dirty="0"/>
          </a:p>
          <a:p>
            <a:r>
              <a:rPr lang="en-AU" dirty="0"/>
              <a:t>15% is connected to a grid, but extending access to include solar lights, that number is ~60%</a:t>
            </a:r>
            <a:endParaRPr lang="en-PG"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212929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195"/>
            <a:ext cx="5953125" cy="3908614"/>
          </a:xfrm>
        </p:spPr>
        <p:txBody>
          <a:bodyPr/>
          <a:lstStyle/>
          <a:p>
            <a:r>
              <a:rPr lang="en-AU" dirty="0"/>
              <a:t>This is how the market is structured</a:t>
            </a:r>
          </a:p>
          <a:p>
            <a:endParaRPr lang="en-AU" dirty="0"/>
          </a:p>
          <a:p>
            <a:r>
              <a:rPr lang="en-AU" dirty="0"/>
              <a:t>It follows a single buyer model which is successfully followed in other jurisdictions around the world including the UAE, Malaysia, Indonesia, amongst others, and has historically been followed by a range of others, including Canada and Brazil.</a:t>
            </a:r>
          </a:p>
          <a:p>
            <a:endParaRPr lang="en-AU" dirty="0"/>
          </a:p>
          <a:p>
            <a:r>
              <a:rPr lang="en-AU" dirty="0"/>
              <a:t>Typically a transition model towards competitive markets</a:t>
            </a:r>
          </a:p>
          <a:p>
            <a:endParaRPr lang="en-AU" dirty="0"/>
          </a:p>
          <a:p>
            <a:r>
              <a:rPr lang="en-AU" dirty="0"/>
              <a:t>What we see in PNG is…refer to chart</a:t>
            </a:r>
          </a:p>
          <a:p>
            <a:endParaRPr lang="en-AU" dirty="0"/>
          </a:p>
          <a:p>
            <a:r>
              <a:rPr lang="en-AU" dirty="0"/>
              <a:t>And the NEA regulates the whole industry</a:t>
            </a:r>
            <a:endParaRPr lang="en-PG"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332946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195"/>
            <a:ext cx="5953125" cy="3908614"/>
          </a:xfrm>
        </p:spPr>
        <p:txBody>
          <a:bodyPr/>
          <a:lstStyle/>
          <a:p>
            <a:r>
              <a:rPr lang="en-AU" dirty="0"/>
              <a:t>Table shows 3 main grids and some key statistics about each one</a:t>
            </a:r>
          </a:p>
          <a:p>
            <a:endParaRPr lang="en-AU" dirty="0"/>
          </a:p>
          <a:p>
            <a:r>
              <a:rPr lang="en-AU" dirty="0"/>
              <a:t>System losses includes both losses down the line, and power theft</a:t>
            </a:r>
          </a:p>
          <a:p>
            <a:endParaRPr lang="en-AU" dirty="0"/>
          </a:p>
          <a:p>
            <a:r>
              <a:rPr lang="en-AU" dirty="0"/>
              <a:t>In Australia, with transmission lines routinely running long distances, technical losses are generally in the 5-10% range, which means power theft numbers in PNG are substantial but currently unquantified</a:t>
            </a:r>
          </a:p>
          <a:p>
            <a:endParaRPr lang="en-AU" dirty="0"/>
          </a:p>
          <a:p>
            <a:r>
              <a:rPr lang="en-AU" dirty="0"/>
              <a:t>System Avg Interruption Duration Index is a metric based on how many minutes per year the average customer is in blackout:</a:t>
            </a:r>
          </a:p>
          <a:p>
            <a:r>
              <a:rPr lang="en-AU" dirty="0"/>
              <a:t>	20,015 minutes is ~14 days</a:t>
            </a:r>
          </a:p>
          <a:p>
            <a:r>
              <a:rPr lang="en-AU" dirty="0"/>
              <a:t>	68,411 minutes is ~7 weeks</a:t>
            </a:r>
          </a:p>
          <a:p>
            <a:r>
              <a:rPr lang="en-AU" dirty="0"/>
              <a:t>	34,957 minutes is ~24 days</a:t>
            </a:r>
          </a:p>
          <a:p>
            <a:r>
              <a:rPr lang="en-AU" dirty="0"/>
              <a:t>For reference: Australia 2024 was 250 minutes (~4 hours)</a:t>
            </a:r>
          </a:p>
          <a:p>
            <a:endParaRPr lang="en-AU" dirty="0"/>
          </a:p>
          <a:p>
            <a:r>
              <a:rPr lang="en-AU" dirty="0"/>
              <a:t>System Avg Interruption Frequency Index shows how many outages are experienced by the avg customer in a network</a:t>
            </a:r>
          </a:p>
          <a:p>
            <a:r>
              <a:rPr lang="en-AU" dirty="0"/>
              <a:t>	Australia in 2024 was 1.4</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361496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 some stark detail on the current performance of the grid, let’s look at PNG’s energy policy</a:t>
            </a:r>
          </a:p>
          <a:p>
            <a:endParaRPr lang="en-AU" dirty="0"/>
          </a:p>
          <a:p>
            <a:r>
              <a:rPr lang="en-AU" dirty="0"/>
              <a:t>Dept of National Planning created MTD Strategy in 2004, this became the basis for MTD Plans every few years to set milestones and delegate responsibility for target delivery</a:t>
            </a:r>
          </a:p>
          <a:p>
            <a:endParaRPr lang="en-AU" dirty="0"/>
          </a:p>
          <a:p>
            <a:r>
              <a:rPr lang="en-AU" dirty="0"/>
              <a:t>MTDPs also seek support from PNG Electrification Partnership (US, Aus, NZ, Japan), World Bank, UN, and ADB, amongst others</a:t>
            </a:r>
          </a:p>
          <a:p>
            <a:endParaRPr lang="en-AU" dirty="0"/>
          </a:p>
          <a:p>
            <a:r>
              <a:rPr lang="en-AU" dirty="0"/>
              <a:t>While other targets have come and gone from plan to plan, the constant has been increasing the household electrification rate</a:t>
            </a:r>
          </a:p>
          <a:p>
            <a:endParaRPr lang="en-AU" dirty="0"/>
          </a:p>
          <a:p>
            <a:r>
              <a:rPr lang="en-AU" dirty="0"/>
              <a:t>This target estimated to cost 1.8-3.6bn USD</a:t>
            </a:r>
          </a:p>
          <a:p>
            <a:endParaRPr lang="en-AU" dirty="0"/>
          </a:p>
          <a:p>
            <a:r>
              <a:rPr lang="en-AU" dirty="0"/>
              <a:t>If private sector are to be further involved in the industry development, we require returns commensurate with the level of risk we’re undertaking</a:t>
            </a:r>
          </a:p>
          <a:p>
            <a:endParaRPr lang="en-AU" dirty="0"/>
          </a:p>
          <a:p>
            <a:r>
              <a:rPr lang="en-AU" dirty="0"/>
              <a:t>Therefore, improving PPL’s financial position needs to also be a target</a:t>
            </a:r>
            <a:endParaRPr lang="en-PG"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52308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Looking a bit closer at PPL’s position:</a:t>
            </a:r>
          </a:p>
          <a:p>
            <a:pPr marL="171450" indent="-171450">
              <a:buFont typeface="Arial" panose="020B0604020202020204" pitchFamily="34" charset="0"/>
              <a:buChar char="•"/>
            </a:pPr>
            <a:r>
              <a:rPr lang="en-AU" dirty="0"/>
              <a:t>In early 2013, tariffs were frozen which limited PPL’s ability to recover their costs of operations</a:t>
            </a:r>
          </a:p>
          <a:p>
            <a:pPr marL="171450" indent="-171450">
              <a:buFont typeface="Arial" panose="020B0604020202020204" pitchFamily="34" charset="0"/>
              <a:buChar char="•"/>
            </a:pPr>
            <a:r>
              <a:rPr lang="en-AU" dirty="0"/>
              <a:t>NEA recommended a 10% increase in 2022, but only a 5% increase eventually made it through in March this year</a:t>
            </a:r>
          </a:p>
          <a:p>
            <a:pPr marL="171450" indent="-171450">
              <a:buFont typeface="Arial" panose="020B0604020202020204" pitchFamily="34" charset="0"/>
              <a:buChar char="•"/>
            </a:pPr>
            <a:r>
              <a:rPr lang="en-AU" dirty="0"/>
              <a:t>But the NEA is </a:t>
            </a:r>
            <a:r>
              <a:rPr lang="en-AU" b="1" u="sng" dirty="0"/>
              <a:t>the</a:t>
            </a:r>
            <a:r>
              <a:rPr lang="en-AU" dirty="0"/>
              <a:t> regulator, so regardless of whether or not an electricity company has a license, whatever the NEA says must be followed, or big fines will follow</a:t>
            </a:r>
          </a:p>
          <a:p>
            <a:pPr marL="171450" indent="-171450">
              <a:buFont typeface="Arial" panose="020B0604020202020204" pitchFamily="34" charset="0"/>
              <a:buChar char="•"/>
            </a:pPr>
            <a:r>
              <a:rPr lang="en-AU" dirty="0"/>
              <a:t>To date, out of PNG Power and the 7 IPPs, only Dirio has converted their license from the ICCC to the NEA, and we now also have licenses to generate, distribute, and retail over ~15% of PNG’s land mass</a:t>
            </a:r>
          </a:p>
          <a:p>
            <a:pPr marL="171450" indent="-171450">
              <a:buFont typeface="Arial" panose="020B0604020202020204" pitchFamily="34" charset="0"/>
              <a:buChar char="•"/>
            </a:pPr>
            <a:r>
              <a:rPr lang="en-AU" dirty="0"/>
              <a:t>A study in 2023 showed that compared to other pacific island countries, PNG’s tariffs were only higher than Fiji, Samoa, and Tuvalu, but with increases since then, PNG’s tariffs are lowest</a:t>
            </a:r>
          </a:p>
          <a:p>
            <a:pPr marL="171450" indent="-171450">
              <a:buFont typeface="Arial" panose="020B0604020202020204" pitchFamily="34" charset="0"/>
              <a:buChar char="•"/>
            </a:pPr>
            <a:r>
              <a:rPr lang="en-AU" dirty="0"/>
              <a:t>But raising tariffs isn’t easy anywhere in the world – they carry huge political sensitivity – but with PPL in the financial position it is in, surely that must lend weight to passing tariff adjustments on the basis that it is ensuring the sustainability of the sector</a:t>
            </a:r>
          </a:p>
          <a:p>
            <a:pPr marL="171450" indent="-171450">
              <a:buFont typeface="Arial" panose="020B0604020202020204" pitchFamily="34" charset="0"/>
              <a:buChar char="•"/>
            </a:pPr>
            <a:r>
              <a:rPr lang="en-AU" dirty="0"/>
              <a:t>Cost reflective tariffs can’t happen overnight, there will be a big adjustment, so a trajectory to achieving that is necessary</a:t>
            </a:r>
          </a:p>
          <a:p>
            <a:pPr marL="171450" indent="-171450">
              <a:buFont typeface="Arial" panose="020B0604020202020204" pitchFamily="34" charset="0"/>
              <a:buChar char="•"/>
            </a:pPr>
            <a:r>
              <a:rPr lang="en-AU" dirty="0"/>
              <a:t>Consideration also needs to be given to how to share the tariff burden, given less than 4.5% of the population earns enough to pay tax</a:t>
            </a:r>
          </a:p>
          <a:p>
            <a:pPr marL="171450" indent="-171450">
              <a:buFont typeface="Arial" panose="020B0604020202020204" pitchFamily="34" charset="0"/>
              <a:buChar char="•"/>
            </a:pPr>
            <a:r>
              <a:rPr lang="en-AU" dirty="0"/>
              <a:t>We know that a lot of businesses and manufacturers have diesel generators, as do some of the wealthier households</a:t>
            </a:r>
          </a:p>
          <a:p>
            <a:pPr marL="171450" indent="-171450">
              <a:buFont typeface="Arial" panose="020B0604020202020204" pitchFamily="34" charset="0"/>
              <a:buChar char="•"/>
            </a:pPr>
            <a:r>
              <a:rPr lang="en-AU" dirty="0"/>
              <a:t>The cost of installing, maintaining and operating these diesel generators is at least 2 Kina/kWh as compared to a bit over 1 kina from the grid</a:t>
            </a:r>
          </a:p>
          <a:p>
            <a:pPr marL="171450" indent="-171450">
              <a:buFont typeface="Arial" panose="020B0604020202020204" pitchFamily="34" charset="0"/>
              <a:buChar char="•"/>
            </a:pPr>
            <a:r>
              <a:rPr lang="en-AU" dirty="0"/>
              <a:t>So these customers are clearly willing and able to pay higher tariffs for reliable power, and perhaps should bear some more of the tariff burden in order to promote PPL’s sustainability</a:t>
            </a:r>
          </a:p>
          <a:p>
            <a:pPr marL="171450" indent="-171450">
              <a:buFont typeface="Arial" panose="020B0604020202020204" pitchFamily="34" charset="0"/>
              <a:buChar char="•"/>
            </a:pPr>
            <a:endParaRPr lang="en-PG"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224220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are the key priorities and challenges in the sector?</a:t>
            </a:r>
          </a:p>
          <a:p>
            <a:endParaRPr lang="en-AU" dirty="0"/>
          </a:p>
          <a:p>
            <a:r>
              <a:rPr lang="en-AU" dirty="0"/>
              <a:t>Government has set out their priorities, being…</a:t>
            </a:r>
          </a:p>
          <a:p>
            <a:endParaRPr lang="en-AU" dirty="0"/>
          </a:p>
          <a:p>
            <a:r>
              <a:rPr lang="en-AU" dirty="0"/>
              <a:t>Electricity access is a proven pathway to improving household income, wealth, health, and education levels</a:t>
            </a:r>
          </a:p>
          <a:p>
            <a:endParaRPr lang="en-AU" dirty="0"/>
          </a:p>
          <a:p>
            <a:r>
              <a:rPr lang="en-AU" dirty="0"/>
              <a:t>Given PNG has been categorised as lower-middle income by ADB and UNDP, more than ever should electrification be prioritised to achieve improved socio-economic outcomes for the population</a:t>
            </a:r>
          </a:p>
          <a:p>
            <a:endParaRPr lang="en-AU" dirty="0"/>
          </a:p>
          <a:p>
            <a:r>
              <a:rPr lang="en-AU" dirty="0"/>
              <a:t>Going back to the 70% target: we know that ~15% have access to grid-connected electricity, and there is a further 6% of the population who live within 1km of a grid</a:t>
            </a:r>
          </a:p>
          <a:p>
            <a:endParaRPr lang="en-AU" dirty="0"/>
          </a:p>
          <a:p>
            <a:r>
              <a:rPr lang="en-AU" dirty="0"/>
              <a:t>However, only a third of these can afford to connect, which means only an additional 2 percentage point increase from 15% to 17%</a:t>
            </a:r>
          </a:p>
          <a:p>
            <a:endParaRPr lang="en-AU" dirty="0"/>
          </a:p>
          <a:p>
            <a:r>
              <a:rPr lang="en-AU" dirty="0"/>
              <a:t>Rural regions need to be connected, but the challenging terrain that network lines have to traverse results in higher costs to connect these rural areas</a:t>
            </a:r>
          </a:p>
          <a:p>
            <a:endParaRPr lang="en-AU" dirty="0"/>
          </a:p>
          <a:p>
            <a:r>
              <a:rPr lang="en-AU" dirty="0"/>
              <a:t>So stand alone mini-grids appear to be a reasonable solution, but they need grant funding to reduce the upfront capex in order to make them </a:t>
            </a:r>
            <a:r>
              <a:rPr lang="en-AU" b="1" u="sng" dirty="0"/>
              <a:t>affordable</a:t>
            </a:r>
            <a:r>
              <a:rPr lang="en-AU" dirty="0"/>
              <a:t> and </a:t>
            </a:r>
            <a:r>
              <a:rPr lang="en-AU" b="1" u="sng" dirty="0"/>
              <a:t>sustainable</a:t>
            </a:r>
            <a:r>
              <a:rPr lang="en-AU" b="0" u="none" dirty="0"/>
              <a:t> for customers</a:t>
            </a:r>
            <a:endParaRPr lang="en-PG" b="1" u="sng"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252070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terms of PPL, their profitability is constrained by aging infrastructure, low cash collection rates, power theft, and governance challenges</a:t>
            </a:r>
          </a:p>
          <a:p>
            <a:endParaRPr lang="en-AU" dirty="0"/>
          </a:p>
          <a:p>
            <a:r>
              <a:rPr lang="en-AU" dirty="0"/>
              <a:t>They need to be re-geared for success, which I think will involve:</a:t>
            </a:r>
          </a:p>
          <a:p>
            <a:r>
              <a:rPr lang="en-AU" dirty="0"/>
              <a:t>	Setting a trajectory towards cost-reflective tariffs</a:t>
            </a:r>
          </a:p>
          <a:p>
            <a:r>
              <a:rPr lang="en-AU" dirty="0"/>
              <a:t>	Converting customers to prepaid meters and</a:t>
            </a:r>
          </a:p>
          <a:p>
            <a:r>
              <a:rPr lang="en-AU" dirty="0"/>
              <a:t>	Increasing investment in the networks to improve reliability to customers, and then invest in refurbishing their generators to return supply capacity</a:t>
            </a:r>
          </a:p>
          <a:p>
            <a:endParaRPr lang="en-AU" dirty="0"/>
          </a:p>
          <a:p>
            <a:r>
              <a:rPr lang="en-AU" dirty="0"/>
              <a:t>The NEA has developed a tariff framework and brought it through public consultation, it just needs to be finalised and implemented</a:t>
            </a:r>
          </a:p>
          <a:p>
            <a:endParaRPr lang="en-AU" dirty="0"/>
          </a:p>
          <a:p>
            <a:r>
              <a:rPr lang="en-AU" dirty="0"/>
              <a:t>But in terms of investing in PPL’s infrastructure: they have substantial liabilities, and their cash flow isn’t strong enough to support new debt at commercial rates</a:t>
            </a:r>
          </a:p>
          <a:p>
            <a:endParaRPr lang="en-AU" dirty="0"/>
          </a:p>
          <a:p>
            <a:r>
              <a:rPr lang="en-AU" dirty="0"/>
              <a:t>So financial support from multilaterals, foreign governments, etc. on concessional terms will be critical to support the investment required – and which terms will have to include strict oversight and governance controls</a:t>
            </a:r>
          </a:p>
          <a:p>
            <a:endParaRPr lang="en-AU" dirty="0"/>
          </a:p>
          <a:p>
            <a:r>
              <a:rPr lang="en-AU" dirty="0"/>
              <a:t>These parties should also coordinate between themselves to ensure they are strategically aligned on approach and to seeing PPL’s success</a:t>
            </a:r>
            <a:endParaRPr lang="en-PG"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212722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hope that’s been a useful presentation for everyone</a:t>
            </a:r>
          </a:p>
          <a:p>
            <a:endParaRPr lang="en-AU" dirty="0"/>
          </a:p>
          <a:p>
            <a:r>
              <a:rPr lang="en-AU" dirty="0"/>
              <a:t>I’d like to acknowledge the work of the NEA as regulator in their efforts to achieve the PNG Government’s energy policy targets. There’s more work to be done, but progress so far is promising</a:t>
            </a:r>
          </a:p>
          <a:p>
            <a:endParaRPr lang="en-AU" dirty="0"/>
          </a:p>
          <a:p>
            <a:r>
              <a:rPr lang="en-AU" dirty="0"/>
              <a:t>Achieving the government’s target of 70% electrification will mean pushing into rural areas of the country, but in order to meet the sustainability and affordability aspect of the government’s energy policy, grant funding will be needed to support the upfront investment into these rural mini grids</a:t>
            </a:r>
          </a:p>
          <a:p>
            <a:endParaRPr lang="en-AU" dirty="0"/>
          </a:p>
          <a:p>
            <a:r>
              <a:rPr lang="en-AU" dirty="0"/>
              <a:t>In the main centres of POM, Ramu, and Gazelle, the single buyer model is proven elsewhere in the world to be successful, but PPL just needs to be turned around which can be done through increasing tariffs, converting to prepaid metering, upgrading networks, and refurbishing PPL’s non-diesel generation units</a:t>
            </a:r>
          </a:p>
          <a:p>
            <a:endParaRPr lang="en-AU" dirty="0"/>
          </a:p>
          <a:p>
            <a:r>
              <a:rPr lang="en-AU" dirty="0"/>
              <a:t>Thank you all for your time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258136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1" y="-6"/>
            <a:ext cx="9580098" cy="41781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2350223"/>
            <a:ext cx="3860162" cy="1746952"/>
          </a:xfrm>
          <a:prstGeom prst="parallelogram">
            <a:avLst>
              <a:gd name="adj" fmla="val 53218"/>
            </a:avLst>
          </a:prstGeom>
          <a:solidFill>
            <a:srgbClr val="C7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3" y="602134"/>
            <a:ext cx="1785256" cy="907506"/>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5" y="1987421"/>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5" y="3792046"/>
            <a:ext cx="4911633" cy="910580"/>
          </a:xfrm>
          <a:prstGeom prst="rect">
            <a:avLst/>
          </a:prstGeom>
        </p:spPr>
        <p:txBody>
          <a:bodyPr>
            <a:normAutofit/>
          </a:bodyPr>
          <a:lstStyle>
            <a:lvl1pPr marL="0" indent="0">
              <a:buNone/>
              <a:defRPr sz="2001" b="0" i="0" spc="300">
                <a:solidFill>
                  <a:schemeClr val="tx1"/>
                </a:solidFill>
                <a:latin typeface="+mn-lt"/>
                <a:cs typeface="Calibri" panose="020F0502020204030204" pitchFamily="34" charset="0"/>
              </a:defRPr>
            </a:lvl1pPr>
            <a:lvl2pPr marL="457194" indent="0">
              <a:buNone/>
              <a:defRPr sz="2001">
                <a:solidFill>
                  <a:schemeClr val="tx1">
                    <a:tint val="75000"/>
                  </a:schemeClr>
                </a:solidFill>
              </a:defRPr>
            </a:lvl2pPr>
            <a:lvl3pPr marL="914386" indent="0">
              <a:buNone/>
              <a:defRPr sz="1801">
                <a:solidFill>
                  <a:schemeClr val="tx1">
                    <a:tint val="75000"/>
                  </a:schemeClr>
                </a:solidFill>
              </a:defRPr>
            </a:lvl3pPr>
            <a:lvl4pPr marL="1371580" indent="0">
              <a:buNone/>
              <a:defRPr sz="1600">
                <a:solidFill>
                  <a:schemeClr val="tx1">
                    <a:tint val="75000"/>
                  </a:schemeClr>
                </a:solidFill>
              </a:defRPr>
            </a:lvl4pPr>
            <a:lvl5pPr marL="1828773" indent="0">
              <a:buNone/>
              <a:defRPr sz="1600">
                <a:solidFill>
                  <a:schemeClr val="tx1">
                    <a:tint val="75000"/>
                  </a:schemeClr>
                </a:solidFill>
              </a:defRPr>
            </a:lvl5pPr>
            <a:lvl6pPr marL="2285967" indent="0">
              <a:buNone/>
              <a:defRPr sz="1600">
                <a:solidFill>
                  <a:schemeClr val="tx1">
                    <a:tint val="75000"/>
                  </a:schemeClr>
                </a:solidFill>
              </a:defRPr>
            </a:lvl6pPr>
            <a:lvl7pPr marL="2743159" indent="0">
              <a:buNone/>
              <a:defRPr sz="1600">
                <a:solidFill>
                  <a:schemeClr val="tx1">
                    <a:tint val="75000"/>
                  </a:schemeClr>
                </a:solidFill>
              </a:defRPr>
            </a:lvl7pPr>
            <a:lvl8pPr marL="3200353" indent="0">
              <a:buNone/>
              <a:defRPr sz="1600">
                <a:solidFill>
                  <a:schemeClr val="tx1">
                    <a:tint val="75000"/>
                  </a:schemeClr>
                </a:solidFill>
              </a:defRPr>
            </a:lvl8pPr>
            <a:lvl9pPr marL="3657546" indent="0">
              <a:buNone/>
              <a:defRPr sz="1600">
                <a:solidFill>
                  <a:schemeClr val="tx1">
                    <a:tint val="75000"/>
                  </a:schemeClr>
                </a:solidFill>
              </a:defRPr>
            </a:lvl9pPr>
          </a:lstStyle>
          <a:p>
            <a:pPr lvl="0"/>
            <a:r>
              <a:rPr lang="en-US" noProof="0"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2" y="3924300"/>
            <a:ext cx="3187700" cy="1689100"/>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6445814" y="2"/>
            <a:ext cx="2258569" cy="742819"/>
          </a:xfrm>
          <a:prstGeom prst="parallelogram">
            <a:avLst>
              <a:gd name="adj" fmla="val 195850"/>
            </a:avLst>
          </a:prstGeom>
          <a:solidFill>
            <a:srgbClr val="C720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3" y="604"/>
            <a:ext cx="6595353" cy="3403148"/>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6" y="5182539"/>
            <a:ext cx="1919789" cy="1001054"/>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2999087"/>
            <a:ext cx="1438399" cy="236580"/>
          </a:xfrm>
          <a:prstGeom prst="parallelogram">
            <a:avLst>
              <a:gd name="adj" fmla="val 53218"/>
            </a:avLst>
          </a:prstGeom>
          <a:solidFill>
            <a:srgbClr val="C7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noProof="0" dirty="0"/>
          </a:p>
        </p:txBody>
      </p:sp>
      <p:sp>
        <p:nvSpPr>
          <p:cNvPr id="14" name="Slide Number Placeholder 5">
            <a:extLst>
              <a:ext uri="{FF2B5EF4-FFF2-40B4-BE49-F238E27FC236}">
                <a16:creationId xmlns:a16="http://schemas.microsoft.com/office/drawing/2014/main" id="{20049294-12F2-4027-BC93-4FA7D702FDC7}"/>
              </a:ext>
            </a:extLst>
          </p:cNvPr>
          <p:cNvSpPr>
            <a:spLocks noGrp="1"/>
          </p:cNvSpPr>
          <p:nvPr>
            <p:ph type="sldNum" sz="quarter" idx="4"/>
          </p:nvPr>
        </p:nvSpPr>
        <p:spPr>
          <a:xfrm>
            <a:off x="11146972" y="6356352"/>
            <a:ext cx="740228"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4" userDrawn="1">
          <p15:clr>
            <a:srgbClr val="FBAE40"/>
          </p15:clr>
        </p15:guide>
        <p15:guide id="4" orient="horz" pos="4170" userDrawn="1">
          <p15:clr>
            <a:srgbClr val="FBAE40"/>
          </p15:clr>
        </p15:guide>
        <p15:guide id="5" pos="7536" userDrawn="1">
          <p15:clr>
            <a:srgbClr val="FBAE40"/>
          </p15:clr>
        </p15:guide>
        <p15:guide id="6" orient="horz" pos="1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2350223"/>
            <a:ext cx="3860162" cy="1746952"/>
          </a:xfrm>
          <a:prstGeom prst="parallelogram">
            <a:avLst>
              <a:gd name="adj" fmla="val 53218"/>
            </a:avLst>
          </a:prstGeom>
          <a:solidFill>
            <a:srgbClr val="C7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3" y="602134"/>
            <a:ext cx="1785256" cy="907506"/>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2" y="3924300"/>
            <a:ext cx="3187700" cy="1689100"/>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6445814" y="2"/>
            <a:ext cx="2258569" cy="742819"/>
          </a:xfrm>
          <a:prstGeom prst="parallelogram">
            <a:avLst>
              <a:gd name="adj" fmla="val 195850"/>
            </a:avLst>
          </a:prstGeom>
          <a:solidFill>
            <a:srgbClr val="C720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3" y="604"/>
            <a:ext cx="6595353" cy="3403148"/>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6" y="5182539"/>
            <a:ext cx="1919789" cy="1001054"/>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2999087"/>
            <a:ext cx="1438399" cy="236580"/>
          </a:xfrm>
          <a:prstGeom prst="parallelogram">
            <a:avLst>
              <a:gd name="adj" fmla="val 53218"/>
            </a:avLst>
          </a:prstGeom>
          <a:solidFill>
            <a:srgbClr val="C7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noProof="0" dirty="0"/>
          </a:p>
        </p:txBody>
      </p:sp>
      <p:sp>
        <p:nvSpPr>
          <p:cNvPr id="15" name="Text Placeholder 2" title="Subtitle">
            <a:extLst>
              <a:ext uri="{FF2B5EF4-FFF2-40B4-BE49-F238E27FC236}">
                <a16:creationId xmlns:a16="http://schemas.microsoft.com/office/drawing/2014/main" id="{B0E358FD-F7D1-4348-9C13-4A121CB590A4}"/>
              </a:ext>
            </a:extLst>
          </p:cNvPr>
          <p:cNvSpPr>
            <a:spLocks noGrp="1"/>
          </p:cNvSpPr>
          <p:nvPr>
            <p:ph type="body" idx="1" hasCustomPrompt="1"/>
          </p:nvPr>
        </p:nvSpPr>
        <p:spPr>
          <a:xfrm>
            <a:off x="2738238" y="2567745"/>
            <a:ext cx="4911633" cy="910580"/>
          </a:xfrm>
          <a:prstGeom prst="rect">
            <a:avLst/>
          </a:prstGeom>
        </p:spPr>
        <p:txBody>
          <a:bodyPr>
            <a:normAutofit/>
          </a:bodyPr>
          <a:lstStyle>
            <a:lvl1pPr marL="0" indent="0">
              <a:buNone/>
              <a:defRPr sz="2001" b="0" i="0" spc="300">
                <a:solidFill>
                  <a:schemeClr val="bg1"/>
                </a:solidFill>
                <a:latin typeface="+mn-lt"/>
                <a:cs typeface="Calibri" panose="020F0502020204030204" pitchFamily="34" charset="0"/>
              </a:defRPr>
            </a:lvl1pPr>
            <a:lvl2pPr marL="457194" indent="0">
              <a:buNone/>
              <a:defRPr sz="2001">
                <a:solidFill>
                  <a:schemeClr val="tx1">
                    <a:tint val="75000"/>
                  </a:schemeClr>
                </a:solidFill>
              </a:defRPr>
            </a:lvl2pPr>
            <a:lvl3pPr marL="914386" indent="0">
              <a:buNone/>
              <a:defRPr sz="1801">
                <a:solidFill>
                  <a:schemeClr val="tx1">
                    <a:tint val="75000"/>
                  </a:schemeClr>
                </a:solidFill>
              </a:defRPr>
            </a:lvl3pPr>
            <a:lvl4pPr marL="1371580" indent="0">
              <a:buNone/>
              <a:defRPr sz="1600">
                <a:solidFill>
                  <a:schemeClr val="tx1">
                    <a:tint val="75000"/>
                  </a:schemeClr>
                </a:solidFill>
              </a:defRPr>
            </a:lvl4pPr>
            <a:lvl5pPr marL="1828773" indent="0">
              <a:buNone/>
              <a:defRPr sz="1600">
                <a:solidFill>
                  <a:schemeClr val="tx1">
                    <a:tint val="75000"/>
                  </a:schemeClr>
                </a:solidFill>
              </a:defRPr>
            </a:lvl5pPr>
            <a:lvl6pPr marL="2285967" indent="0">
              <a:buNone/>
              <a:defRPr sz="1600">
                <a:solidFill>
                  <a:schemeClr val="tx1">
                    <a:tint val="75000"/>
                  </a:schemeClr>
                </a:solidFill>
              </a:defRPr>
            </a:lvl6pPr>
            <a:lvl7pPr marL="2743159" indent="0">
              <a:buNone/>
              <a:defRPr sz="1600">
                <a:solidFill>
                  <a:schemeClr val="tx1">
                    <a:tint val="75000"/>
                  </a:schemeClr>
                </a:solidFill>
              </a:defRPr>
            </a:lvl7pPr>
            <a:lvl8pPr marL="3200353" indent="0">
              <a:buNone/>
              <a:defRPr sz="1600">
                <a:solidFill>
                  <a:schemeClr val="tx1">
                    <a:tint val="75000"/>
                  </a:schemeClr>
                </a:solidFill>
              </a:defRPr>
            </a:lvl8pPr>
            <a:lvl9pPr marL="3657546" indent="0">
              <a:buNone/>
              <a:defRPr sz="1600">
                <a:solidFill>
                  <a:schemeClr val="tx1">
                    <a:tint val="75000"/>
                  </a:schemeClr>
                </a:solidFill>
              </a:defRPr>
            </a:lvl9pPr>
          </a:lstStyle>
          <a:p>
            <a:pPr lvl="0"/>
            <a:r>
              <a:rPr lang="en-US" noProof="0" dirty="0"/>
              <a:t>EDIT MASTER TEXT STYLES</a:t>
            </a:r>
          </a:p>
        </p:txBody>
      </p:sp>
      <p:pic>
        <p:nvPicPr>
          <p:cNvPr id="23" name="Picture 22">
            <a:extLst>
              <a:ext uri="{FF2B5EF4-FFF2-40B4-BE49-F238E27FC236}">
                <a16:creationId xmlns:a16="http://schemas.microsoft.com/office/drawing/2014/main" id="{6B59DF6A-1EBC-4F5B-AD86-17E2EAF2CC9F}"/>
              </a:ext>
            </a:extLst>
          </p:cNvPr>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1079336" y="128289"/>
            <a:ext cx="867519" cy="504000"/>
          </a:xfrm>
          <a:prstGeom prst="rect">
            <a:avLst/>
          </a:prstGeom>
        </p:spPr>
      </p:pic>
      <p:sp>
        <p:nvSpPr>
          <p:cNvPr id="30" name="Slide Number Placeholder 5">
            <a:extLst>
              <a:ext uri="{FF2B5EF4-FFF2-40B4-BE49-F238E27FC236}">
                <a16:creationId xmlns:a16="http://schemas.microsoft.com/office/drawing/2014/main" id="{A5E63A6A-EBBF-453D-9AB2-9D9819B2F80A}"/>
              </a:ext>
            </a:extLst>
          </p:cNvPr>
          <p:cNvSpPr>
            <a:spLocks noGrp="1"/>
          </p:cNvSpPr>
          <p:nvPr>
            <p:ph type="sldNum" sz="quarter" idx="4"/>
          </p:nvPr>
        </p:nvSpPr>
        <p:spPr>
          <a:xfrm>
            <a:off x="11146972" y="6356352"/>
            <a:ext cx="740228"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Tree>
    <p:extLst>
      <p:ext uri="{BB962C8B-B14F-4D97-AF65-F5344CB8AC3E}">
        <p14:creationId xmlns:p14="http://schemas.microsoft.com/office/powerpoint/2010/main" val="352456961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4" userDrawn="1">
          <p15:clr>
            <a:srgbClr val="FBAE40"/>
          </p15:clr>
        </p15:guide>
        <p15:guide id="4" orient="horz" pos="4170" userDrawn="1">
          <p15:clr>
            <a:srgbClr val="FBAE40"/>
          </p15:clr>
        </p15:guide>
        <p15:guide id="5" pos="7536"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BBE7-1B84-A948-BE55-5BF3676192F8}"/>
              </a:ext>
            </a:extLst>
          </p:cNvPr>
          <p:cNvSpPr>
            <a:spLocks noGrp="1"/>
          </p:cNvSpPr>
          <p:nvPr>
            <p:ph type="title"/>
          </p:nvPr>
        </p:nvSpPr>
        <p:spPr>
          <a:xfrm>
            <a:off x="838202" y="365127"/>
            <a:ext cx="10515600" cy="753460"/>
          </a:xfrm>
          <a:prstGeom prst="rect">
            <a:avLst/>
          </a:prstGeo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823BA19D-3744-DD44-9C29-E124D93B2E9E}"/>
              </a:ext>
            </a:extLst>
          </p:cNvPr>
          <p:cNvSpPr>
            <a:spLocks noGrp="1"/>
          </p:cNvSpPr>
          <p:nvPr>
            <p:ph type="dt" sz="half" idx="10"/>
          </p:nvPr>
        </p:nvSpPr>
        <p:spPr/>
        <p:txBody>
          <a:bodyPr/>
          <a:lstStyle/>
          <a:p>
            <a:fld id="{E6A8B313-E00B-6A4C-8990-C4070C2F6FDD}" type="datetimeFigureOut">
              <a:rPr lang="en-US" smtClean="0"/>
              <a:t>10/7/2025</a:t>
            </a:fld>
            <a:endParaRPr lang="en-US" dirty="0"/>
          </a:p>
        </p:txBody>
      </p:sp>
      <p:sp>
        <p:nvSpPr>
          <p:cNvPr id="4" name="Footer Placeholder 3">
            <a:extLst>
              <a:ext uri="{FF2B5EF4-FFF2-40B4-BE49-F238E27FC236}">
                <a16:creationId xmlns:a16="http://schemas.microsoft.com/office/drawing/2014/main" id="{1669AC1D-5C87-7F40-A848-7151E10736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0E9FB5-5AA1-154E-9FA8-3A88EB870D20}"/>
              </a:ext>
            </a:extLst>
          </p:cNvPr>
          <p:cNvSpPr>
            <a:spLocks noGrp="1"/>
          </p:cNvSpPr>
          <p:nvPr>
            <p:ph type="sldNum" sz="quarter" idx="12"/>
          </p:nvPr>
        </p:nvSpPr>
        <p:spPr/>
        <p:txBody>
          <a:bodyPr/>
          <a:lstStyle/>
          <a:p>
            <a:fld id="{441F8AAB-AD39-BA47-8D8C-3F55C724162B}" type="slidenum">
              <a:rPr lang="en-US" smtClean="0"/>
              <a:t>‹#›</a:t>
            </a:fld>
            <a:endParaRPr lang="en-US" dirty="0"/>
          </a:p>
        </p:txBody>
      </p:sp>
    </p:spTree>
    <p:extLst>
      <p:ext uri="{BB962C8B-B14F-4D97-AF65-F5344CB8AC3E}">
        <p14:creationId xmlns:p14="http://schemas.microsoft.com/office/powerpoint/2010/main" val="322931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2350223"/>
            <a:ext cx="3860162" cy="1746952"/>
          </a:xfrm>
          <a:prstGeom prst="parallelogram">
            <a:avLst>
              <a:gd name="adj" fmla="val 53218"/>
            </a:avLst>
          </a:prstGeom>
          <a:solidFill>
            <a:srgbClr val="C7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3" y="602134"/>
            <a:ext cx="1785256" cy="907506"/>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2" y="3924300"/>
            <a:ext cx="3187700" cy="1689100"/>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6445814" y="2"/>
            <a:ext cx="2258569" cy="742819"/>
          </a:xfrm>
          <a:prstGeom prst="parallelogram">
            <a:avLst>
              <a:gd name="adj" fmla="val 195850"/>
            </a:avLst>
          </a:prstGeom>
          <a:solidFill>
            <a:srgbClr val="C720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3" y="604"/>
            <a:ext cx="6595353" cy="3403148"/>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6" y="5182539"/>
            <a:ext cx="1919789" cy="1001054"/>
          </a:xfrm>
          <a:prstGeom prst="line">
            <a:avLst/>
          </a:prstGeom>
          <a:ln>
            <a:solidFill>
              <a:srgbClr val="C72026"/>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2999087"/>
            <a:ext cx="1438399" cy="236580"/>
          </a:xfrm>
          <a:prstGeom prst="parallelogram">
            <a:avLst>
              <a:gd name="adj" fmla="val 53218"/>
            </a:avLst>
          </a:prstGeom>
          <a:solidFill>
            <a:srgbClr val="C7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noProof="0" dirty="0"/>
          </a:p>
        </p:txBody>
      </p:sp>
      <p:sp>
        <p:nvSpPr>
          <p:cNvPr id="15" name="Text Placeholder 2" title="Subtitle">
            <a:extLst>
              <a:ext uri="{FF2B5EF4-FFF2-40B4-BE49-F238E27FC236}">
                <a16:creationId xmlns:a16="http://schemas.microsoft.com/office/drawing/2014/main" id="{B0E358FD-F7D1-4348-9C13-4A121CB590A4}"/>
              </a:ext>
            </a:extLst>
          </p:cNvPr>
          <p:cNvSpPr>
            <a:spLocks noGrp="1"/>
          </p:cNvSpPr>
          <p:nvPr>
            <p:ph type="body" idx="1" hasCustomPrompt="1"/>
          </p:nvPr>
        </p:nvSpPr>
        <p:spPr>
          <a:xfrm>
            <a:off x="2738238" y="2567745"/>
            <a:ext cx="4911633" cy="910580"/>
          </a:xfrm>
          <a:prstGeom prst="rect">
            <a:avLst/>
          </a:prstGeom>
        </p:spPr>
        <p:txBody>
          <a:bodyPr>
            <a:normAutofit/>
          </a:bodyPr>
          <a:lstStyle>
            <a:lvl1pPr marL="0" indent="0">
              <a:buNone/>
              <a:defRPr sz="2001" b="0" i="0" spc="300">
                <a:solidFill>
                  <a:schemeClr val="bg1"/>
                </a:solidFill>
                <a:latin typeface="+mn-lt"/>
                <a:cs typeface="Calibri" panose="020F0502020204030204" pitchFamily="34" charset="0"/>
              </a:defRPr>
            </a:lvl1pPr>
            <a:lvl2pPr marL="457194" indent="0">
              <a:buNone/>
              <a:defRPr sz="2001">
                <a:solidFill>
                  <a:schemeClr val="tx1">
                    <a:tint val="75000"/>
                  </a:schemeClr>
                </a:solidFill>
              </a:defRPr>
            </a:lvl2pPr>
            <a:lvl3pPr marL="914386" indent="0">
              <a:buNone/>
              <a:defRPr sz="1801">
                <a:solidFill>
                  <a:schemeClr val="tx1">
                    <a:tint val="75000"/>
                  </a:schemeClr>
                </a:solidFill>
              </a:defRPr>
            </a:lvl3pPr>
            <a:lvl4pPr marL="1371580" indent="0">
              <a:buNone/>
              <a:defRPr sz="1600">
                <a:solidFill>
                  <a:schemeClr val="tx1">
                    <a:tint val="75000"/>
                  </a:schemeClr>
                </a:solidFill>
              </a:defRPr>
            </a:lvl4pPr>
            <a:lvl5pPr marL="1828773" indent="0">
              <a:buNone/>
              <a:defRPr sz="1600">
                <a:solidFill>
                  <a:schemeClr val="tx1">
                    <a:tint val="75000"/>
                  </a:schemeClr>
                </a:solidFill>
              </a:defRPr>
            </a:lvl5pPr>
            <a:lvl6pPr marL="2285967" indent="0">
              <a:buNone/>
              <a:defRPr sz="1600">
                <a:solidFill>
                  <a:schemeClr val="tx1">
                    <a:tint val="75000"/>
                  </a:schemeClr>
                </a:solidFill>
              </a:defRPr>
            </a:lvl6pPr>
            <a:lvl7pPr marL="2743159" indent="0">
              <a:buNone/>
              <a:defRPr sz="1600">
                <a:solidFill>
                  <a:schemeClr val="tx1">
                    <a:tint val="75000"/>
                  </a:schemeClr>
                </a:solidFill>
              </a:defRPr>
            </a:lvl7pPr>
            <a:lvl8pPr marL="3200353" indent="0">
              <a:buNone/>
              <a:defRPr sz="1600">
                <a:solidFill>
                  <a:schemeClr val="tx1">
                    <a:tint val="75000"/>
                  </a:schemeClr>
                </a:solidFill>
              </a:defRPr>
            </a:lvl8pPr>
            <a:lvl9pPr marL="3657546" indent="0">
              <a:buNone/>
              <a:defRPr sz="1600">
                <a:solidFill>
                  <a:schemeClr val="tx1">
                    <a:tint val="75000"/>
                  </a:schemeClr>
                </a:solidFill>
              </a:defRPr>
            </a:lvl9pPr>
          </a:lstStyle>
          <a:p>
            <a:pPr lvl="0"/>
            <a:r>
              <a:rPr lang="en-US" noProof="0" dirty="0"/>
              <a:t>EDIT MASTER TEXT STYLES</a:t>
            </a:r>
          </a:p>
        </p:txBody>
      </p:sp>
      <p:pic>
        <p:nvPicPr>
          <p:cNvPr id="23" name="Picture 22">
            <a:extLst>
              <a:ext uri="{FF2B5EF4-FFF2-40B4-BE49-F238E27FC236}">
                <a16:creationId xmlns:a16="http://schemas.microsoft.com/office/drawing/2014/main" id="{6B59DF6A-1EBC-4F5B-AD86-17E2EAF2CC9F}"/>
              </a:ext>
            </a:extLst>
          </p:cNvPr>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1079336" y="128289"/>
            <a:ext cx="867519" cy="504000"/>
          </a:xfrm>
          <a:prstGeom prst="rect">
            <a:avLst/>
          </a:prstGeom>
        </p:spPr>
      </p:pic>
      <p:sp>
        <p:nvSpPr>
          <p:cNvPr id="30" name="Slide Number Placeholder 5">
            <a:extLst>
              <a:ext uri="{FF2B5EF4-FFF2-40B4-BE49-F238E27FC236}">
                <a16:creationId xmlns:a16="http://schemas.microsoft.com/office/drawing/2014/main" id="{A5E63A6A-EBBF-453D-9AB2-9D9819B2F80A}"/>
              </a:ext>
            </a:extLst>
          </p:cNvPr>
          <p:cNvSpPr>
            <a:spLocks noGrp="1"/>
          </p:cNvSpPr>
          <p:nvPr>
            <p:ph type="sldNum" sz="quarter" idx="4"/>
          </p:nvPr>
        </p:nvSpPr>
        <p:spPr>
          <a:xfrm>
            <a:off x="11146972" y="6356352"/>
            <a:ext cx="740228"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Tree>
    <p:extLst>
      <p:ext uri="{BB962C8B-B14F-4D97-AF65-F5344CB8AC3E}">
        <p14:creationId xmlns:p14="http://schemas.microsoft.com/office/powerpoint/2010/main" val="20956222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4">
          <p15:clr>
            <a:srgbClr val="FBAE40"/>
          </p15:clr>
        </p15:guide>
        <p15:guide id="4" orient="horz" pos="4170">
          <p15:clr>
            <a:srgbClr val="FBAE40"/>
          </p15:clr>
        </p15:guide>
        <p15:guide id="5" pos="7536">
          <p15:clr>
            <a:srgbClr val="FBAE40"/>
          </p15:clr>
        </p15:guide>
        <p15:guide id="6" orient="horz" pos="14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1" y="6356352"/>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2" y="6356352"/>
            <a:ext cx="740228"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9" y="209029"/>
            <a:ext cx="10835121"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709" r:id="rId1"/>
    <p:sldLayoutId id="2147483723" r:id="rId2"/>
  </p:sldLayoutIdLst>
  <p:hf hdr="0"/>
  <p:txStyles>
    <p:titleStyle>
      <a:lvl1pPr algn="l" defTabSz="914386"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596" indent="-228596" algn="l" defTabSz="914386" rtl="0" eaLnBrk="1" latinLnBrk="0" hangingPunct="1">
        <a:lnSpc>
          <a:spcPct val="90000"/>
        </a:lnSpc>
        <a:spcBef>
          <a:spcPts val="1000"/>
        </a:spcBef>
        <a:buClr>
          <a:srgbClr val="2E7A40"/>
        </a:buClr>
        <a:buFont typeface="Arial" panose="020B0604020202020204" pitchFamily="34" charset="0"/>
        <a:buChar char="•"/>
        <a:defRPr lang="en-US" sz="2401" kern="1200" dirty="0">
          <a:solidFill>
            <a:schemeClr val="tx1"/>
          </a:solidFill>
          <a:latin typeface="+mn-lt"/>
          <a:ea typeface="+mn-ea"/>
          <a:cs typeface="+mn-cs"/>
        </a:defRPr>
      </a:lvl1pPr>
      <a:lvl2pPr marL="685790" indent="-228596" algn="l" defTabSz="914386" rtl="0" eaLnBrk="1" latinLnBrk="0" hangingPunct="1">
        <a:lnSpc>
          <a:spcPct val="90000"/>
        </a:lnSpc>
        <a:spcBef>
          <a:spcPts val="500"/>
        </a:spcBef>
        <a:buClr>
          <a:srgbClr val="2E7A40"/>
        </a:buClr>
        <a:buFont typeface="Arial" panose="020B0604020202020204" pitchFamily="34" charset="0"/>
        <a:buChar char="•"/>
        <a:defRPr lang="en-US" sz="2001" kern="1200" dirty="0">
          <a:solidFill>
            <a:schemeClr val="tx1"/>
          </a:solidFill>
          <a:latin typeface="+mn-lt"/>
          <a:ea typeface="+mn-ea"/>
          <a:cs typeface="+mn-cs"/>
        </a:defRPr>
      </a:lvl2pPr>
      <a:lvl3pPr marL="1142983" indent="-228596" algn="l" defTabSz="914386" rtl="0" eaLnBrk="1" latinLnBrk="0" hangingPunct="1">
        <a:lnSpc>
          <a:spcPct val="90000"/>
        </a:lnSpc>
        <a:spcBef>
          <a:spcPts val="500"/>
        </a:spcBef>
        <a:buClr>
          <a:srgbClr val="2E7A40"/>
        </a:buClr>
        <a:buFont typeface="Arial" panose="020B0604020202020204" pitchFamily="34" charset="0"/>
        <a:buChar char="•"/>
        <a:defRPr lang="en-US" sz="1801" kern="1200" dirty="0">
          <a:solidFill>
            <a:schemeClr val="tx1"/>
          </a:solidFill>
          <a:latin typeface="+mn-lt"/>
          <a:ea typeface="+mn-ea"/>
          <a:cs typeface="+mn-cs"/>
        </a:defRPr>
      </a:lvl3pPr>
      <a:lvl4pPr marL="1600177" indent="-228596" algn="l" defTabSz="914386"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371" indent="-228596" algn="l" defTabSz="914386"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563" indent="-228596" algn="l" defTabSz="91438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57" indent="-228596" algn="l" defTabSz="91438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9" indent="-228596" algn="l" defTabSz="91438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43" indent="-228596" algn="l" defTabSz="91438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6" rtl="0" eaLnBrk="1" latinLnBrk="0" hangingPunct="1">
        <a:defRPr sz="1801" kern="1200">
          <a:solidFill>
            <a:schemeClr val="tx1"/>
          </a:solidFill>
          <a:latin typeface="+mn-lt"/>
          <a:ea typeface="+mn-ea"/>
          <a:cs typeface="+mn-cs"/>
        </a:defRPr>
      </a:lvl1pPr>
      <a:lvl2pPr marL="457194" algn="l" defTabSz="914386" rtl="0" eaLnBrk="1" latinLnBrk="0" hangingPunct="1">
        <a:defRPr sz="1801" kern="1200">
          <a:solidFill>
            <a:schemeClr val="tx1"/>
          </a:solidFill>
          <a:latin typeface="+mn-lt"/>
          <a:ea typeface="+mn-ea"/>
          <a:cs typeface="+mn-cs"/>
        </a:defRPr>
      </a:lvl2pPr>
      <a:lvl3pPr marL="914386" algn="l" defTabSz="914386" rtl="0" eaLnBrk="1" latinLnBrk="0" hangingPunct="1">
        <a:defRPr sz="1801" kern="1200">
          <a:solidFill>
            <a:schemeClr val="tx1"/>
          </a:solidFill>
          <a:latin typeface="+mn-lt"/>
          <a:ea typeface="+mn-ea"/>
          <a:cs typeface="+mn-cs"/>
        </a:defRPr>
      </a:lvl3pPr>
      <a:lvl4pPr marL="1371580" algn="l" defTabSz="914386" rtl="0" eaLnBrk="1" latinLnBrk="0" hangingPunct="1">
        <a:defRPr sz="1801" kern="1200">
          <a:solidFill>
            <a:schemeClr val="tx1"/>
          </a:solidFill>
          <a:latin typeface="+mn-lt"/>
          <a:ea typeface="+mn-ea"/>
          <a:cs typeface="+mn-cs"/>
        </a:defRPr>
      </a:lvl4pPr>
      <a:lvl5pPr marL="1828773" algn="l" defTabSz="914386" rtl="0" eaLnBrk="1" latinLnBrk="0" hangingPunct="1">
        <a:defRPr sz="1801" kern="1200">
          <a:solidFill>
            <a:schemeClr val="tx1"/>
          </a:solidFill>
          <a:latin typeface="+mn-lt"/>
          <a:ea typeface="+mn-ea"/>
          <a:cs typeface="+mn-cs"/>
        </a:defRPr>
      </a:lvl5pPr>
      <a:lvl6pPr marL="2285967" algn="l" defTabSz="914386" rtl="0" eaLnBrk="1" latinLnBrk="0" hangingPunct="1">
        <a:defRPr sz="1801" kern="1200">
          <a:solidFill>
            <a:schemeClr val="tx1"/>
          </a:solidFill>
          <a:latin typeface="+mn-lt"/>
          <a:ea typeface="+mn-ea"/>
          <a:cs typeface="+mn-cs"/>
        </a:defRPr>
      </a:lvl6pPr>
      <a:lvl7pPr marL="2743159" algn="l" defTabSz="914386" rtl="0" eaLnBrk="1" latinLnBrk="0" hangingPunct="1">
        <a:defRPr sz="1801" kern="1200">
          <a:solidFill>
            <a:schemeClr val="tx1"/>
          </a:solidFill>
          <a:latin typeface="+mn-lt"/>
          <a:ea typeface="+mn-ea"/>
          <a:cs typeface="+mn-cs"/>
        </a:defRPr>
      </a:lvl7pPr>
      <a:lvl8pPr marL="3200353" algn="l" defTabSz="914386" rtl="0" eaLnBrk="1" latinLnBrk="0" hangingPunct="1">
        <a:defRPr sz="1801" kern="1200">
          <a:solidFill>
            <a:schemeClr val="tx1"/>
          </a:solidFill>
          <a:latin typeface="+mn-lt"/>
          <a:ea typeface="+mn-ea"/>
          <a:cs typeface="+mn-cs"/>
        </a:defRPr>
      </a:lvl8pPr>
      <a:lvl9pPr marL="3657546" algn="l" defTabSz="914386"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A6BCA5-D272-6746-A75F-3F9036D7AE11}"/>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823CDA-81F8-314B-9932-4E97E58C0F8B}"/>
              </a:ext>
            </a:extLst>
          </p:cNvPr>
          <p:cNvSpPr>
            <a:spLocks noGrp="1"/>
          </p:cNvSpPr>
          <p:nvPr>
            <p:ph type="dt" sz="half" idx="2"/>
          </p:nvPr>
        </p:nvSpPr>
        <p:spPr>
          <a:xfrm>
            <a:off x="838201" y="6356353"/>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8B313-E00B-6A4C-8990-C4070C2F6FDD}" type="datetimeFigureOut">
              <a:rPr lang="en-US" smtClean="0"/>
              <a:t>10/7/2025</a:t>
            </a:fld>
            <a:endParaRPr lang="en-US" dirty="0"/>
          </a:p>
        </p:txBody>
      </p:sp>
      <p:sp>
        <p:nvSpPr>
          <p:cNvPr id="5" name="Footer Placeholder 4">
            <a:extLst>
              <a:ext uri="{FF2B5EF4-FFF2-40B4-BE49-F238E27FC236}">
                <a16:creationId xmlns:a16="http://schemas.microsoft.com/office/drawing/2014/main" id="{8B6932F8-68A9-404E-AB00-84F79B58C2D8}"/>
              </a:ext>
            </a:extLst>
          </p:cNvPr>
          <p:cNvSpPr>
            <a:spLocks noGrp="1"/>
          </p:cNvSpPr>
          <p:nvPr>
            <p:ph type="ftr" sz="quarter" idx="3"/>
          </p:nvPr>
        </p:nvSpPr>
        <p:spPr>
          <a:xfrm>
            <a:off x="4038602"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F3D730-DA10-F149-A81C-0E6937344506}"/>
              </a:ext>
            </a:extLst>
          </p:cNvPr>
          <p:cNvSpPr>
            <a:spLocks noGrp="1"/>
          </p:cNvSpPr>
          <p:nvPr>
            <p:ph type="sldNum" sz="quarter" idx="4"/>
          </p:nvPr>
        </p:nvSpPr>
        <p:spPr>
          <a:xfrm>
            <a:off x="8610602" y="6356353"/>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F8AAB-AD39-BA47-8D8C-3F55C724162B}" type="slidenum">
              <a:rPr lang="en-US" smtClean="0"/>
              <a:t>‹#›</a:t>
            </a:fld>
            <a:endParaRPr lang="en-US" dirty="0"/>
          </a:p>
        </p:txBody>
      </p:sp>
      <p:pic>
        <p:nvPicPr>
          <p:cNvPr id="7" name="Picture 6">
            <a:extLst>
              <a:ext uri="{FF2B5EF4-FFF2-40B4-BE49-F238E27FC236}">
                <a16:creationId xmlns:a16="http://schemas.microsoft.com/office/drawing/2014/main" id="{AC87CCAB-EDB8-4E6A-8DC2-43CE173E1CFE}"/>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081332" y="112715"/>
            <a:ext cx="868940" cy="504825"/>
          </a:xfrm>
          <a:prstGeom prst="rect">
            <a:avLst/>
          </a:prstGeom>
        </p:spPr>
      </p:pic>
      <p:cxnSp>
        <p:nvCxnSpPr>
          <p:cNvPr id="9" name="Straight Connector 8">
            <a:extLst>
              <a:ext uri="{FF2B5EF4-FFF2-40B4-BE49-F238E27FC236}">
                <a16:creationId xmlns:a16="http://schemas.microsoft.com/office/drawing/2014/main" id="{7487DC22-D668-15F7-A12F-C26714B92D72}"/>
              </a:ext>
            </a:extLst>
          </p:cNvPr>
          <p:cNvCxnSpPr>
            <a:cxnSpLocks/>
          </p:cNvCxnSpPr>
          <p:nvPr userDrawn="1"/>
        </p:nvCxnSpPr>
        <p:spPr>
          <a:xfrm>
            <a:off x="838204" y="1131396"/>
            <a:ext cx="1051559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647660"/>
      </p:ext>
    </p:extLst>
  </p:cSld>
  <p:clrMap bg1="lt1" tx1="dk1" bg2="lt2" tx2="dk2" accent1="accent1" accent2="accent2" accent3="accent3" accent4="accent4" accent5="accent5" accent6="accent6" hlink="hlink" folHlink="folHlink"/>
  <p:sldLayoutIdLst>
    <p:sldLayoutId id="2147483717" r:id="rId1"/>
    <p:sldLayoutId id="2147483724" r:id="rId2"/>
  </p:sldLayoutIdLst>
  <p:txStyles>
    <p:titleStyle>
      <a:lvl1pPr algn="l" defTabSz="914386"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596" indent="-228596" algn="l" defTabSz="914386" rtl="0" eaLnBrk="1" latinLnBrk="0" hangingPunct="1">
        <a:lnSpc>
          <a:spcPct val="90000"/>
        </a:lnSpc>
        <a:spcBef>
          <a:spcPts val="1000"/>
        </a:spcBef>
        <a:buFont typeface="Arial" panose="020B0604020202020204" pitchFamily="34" charset="0"/>
        <a:buChar char="•"/>
        <a:defRPr sz="2799" kern="1200">
          <a:solidFill>
            <a:srgbClr val="002060"/>
          </a:solidFill>
          <a:latin typeface="+mn-lt"/>
          <a:ea typeface="+mn-ea"/>
          <a:cs typeface="+mn-cs"/>
        </a:defRPr>
      </a:lvl1pPr>
      <a:lvl2pPr marL="685790" indent="-228596" algn="l" defTabSz="914386" rtl="0" eaLnBrk="1" latinLnBrk="0" hangingPunct="1">
        <a:lnSpc>
          <a:spcPct val="90000"/>
        </a:lnSpc>
        <a:spcBef>
          <a:spcPts val="500"/>
        </a:spcBef>
        <a:buFont typeface="Arial" panose="020B0604020202020204" pitchFamily="34" charset="0"/>
        <a:buChar char="•"/>
        <a:defRPr sz="2401" kern="1200">
          <a:solidFill>
            <a:srgbClr val="002060"/>
          </a:solidFill>
          <a:latin typeface="+mn-lt"/>
          <a:ea typeface="+mn-ea"/>
          <a:cs typeface="+mn-cs"/>
        </a:defRPr>
      </a:lvl2pPr>
      <a:lvl3pPr marL="1142983" indent="-228596" algn="l" defTabSz="914386" rtl="0" eaLnBrk="1" latinLnBrk="0" hangingPunct="1">
        <a:lnSpc>
          <a:spcPct val="90000"/>
        </a:lnSpc>
        <a:spcBef>
          <a:spcPts val="500"/>
        </a:spcBef>
        <a:buFont typeface="Arial" panose="020B0604020202020204" pitchFamily="34" charset="0"/>
        <a:buChar char="•"/>
        <a:defRPr sz="2001" kern="1200">
          <a:solidFill>
            <a:srgbClr val="002060"/>
          </a:solidFill>
          <a:latin typeface="+mn-lt"/>
          <a:ea typeface="+mn-ea"/>
          <a:cs typeface="+mn-cs"/>
        </a:defRPr>
      </a:lvl3pPr>
      <a:lvl4pPr marL="1600177" indent="-228596" algn="l" defTabSz="914386" rtl="0" eaLnBrk="1" latinLnBrk="0" hangingPunct="1">
        <a:lnSpc>
          <a:spcPct val="90000"/>
        </a:lnSpc>
        <a:spcBef>
          <a:spcPts val="500"/>
        </a:spcBef>
        <a:buFont typeface="Arial" panose="020B0604020202020204" pitchFamily="34" charset="0"/>
        <a:buChar char="•"/>
        <a:defRPr sz="1801" kern="1200">
          <a:solidFill>
            <a:srgbClr val="002060"/>
          </a:solidFill>
          <a:latin typeface="+mn-lt"/>
          <a:ea typeface="+mn-ea"/>
          <a:cs typeface="+mn-cs"/>
        </a:defRPr>
      </a:lvl4pPr>
      <a:lvl5pPr marL="2057371" indent="-228596" algn="l" defTabSz="914386" rtl="0" eaLnBrk="1" latinLnBrk="0" hangingPunct="1">
        <a:lnSpc>
          <a:spcPct val="90000"/>
        </a:lnSpc>
        <a:spcBef>
          <a:spcPts val="500"/>
        </a:spcBef>
        <a:buFont typeface="Arial" panose="020B0604020202020204" pitchFamily="34" charset="0"/>
        <a:buChar char="•"/>
        <a:defRPr sz="1801" kern="1200">
          <a:solidFill>
            <a:srgbClr val="002060"/>
          </a:solidFill>
          <a:latin typeface="+mn-lt"/>
          <a:ea typeface="+mn-ea"/>
          <a:cs typeface="+mn-cs"/>
        </a:defRPr>
      </a:lvl5pPr>
      <a:lvl6pPr marL="2514563" indent="-228596" algn="l" defTabSz="91438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57" indent="-228596" algn="l" defTabSz="91438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9" indent="-228596" algn="l" defTabSz="91438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43" indent="-228596" algn="l" defTabSz="91438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6" rtl="0" eaLnBrk="1" latinLnBrk="0" hangingPunct="1">
        <a:defRPr sz="1801" kern="1200">
          <a:solidFill>
            <a:schemeClr val="tx1"/>
          </a:solidFill>
          <a:latin typeface="+mn-lt"/>
          <a:ea typeface="+mn-ea"/>
          <a:cs typeface="+mn-cs"/>
        </a:defRPr>
      </a:lvl1pPr>
      <a:lvl2pPr marL="457194" algn="l" defTabSz="914386" rtl="0" eaLnBrk="1" latinLnBrk="0" hangingPunct="1">
        <a:defRPr sz="1801" kern="1200">
          <a:solidFill>
            <a:schemeClr val="tx1"/>
          </a:solidFill>
          <a:latin typeface="+mn-lt"/>
          <a:ea typeface="+mn-ea"/>
          <a:cs typeface="+mn-cs"/>
        </a:defRPr>
      </a:lvl2pPr>
      <a:lvl3pPr marL="914386" algn="l" defTabSz="914386" rtl="0" eaLnBrk="1" latinLnBrk="0" hangingPunct="1">
        <a:defRPr sz="1801" kern="1200">
          <a:solidFill>
            <a:schemeClr val="tx1"/>
          </a:solidFill>
          <a:latin typeface="+mn-lt"/>
          <a:ea typeface="+mn-ea"/>
          <a:cs typeface="+mn-cs"/>
        </a:defRPr>
      </a:lvl3pPr>
      <a:lvl4pPr marL="1371580" algn="l" defTabSz="914386" rtl="0" eaLnBrk="1" latinLnBrk="0" hangingPunct="1">
        <a:defRPr sz="1801" kern="1200">
          <a:solidFill>
            <a:schemeClr val="tx1"/>
          </a:solidFill>
          <a:latin typeface="+mn-lt"/>
          <a:ea typeface="+mn-ea"/>
          <a:cs typeface="+mn-cs"/>
        </a:defRPr>
      </a:lvl4pPr>
      <a:lvl5pPr marL="1828773" algn="l" defTabSz="914386" rtl="0" eaLnBrk="1" latinLnBrk="0" hangingPunct="1">
        <a:defRPr sz="1801" kern="1200">
          <a:solidFill>
            <a:schemeClr val="tx1"/>
          </a:solidFill>
          <a:latin typeface="+mn-lt"/>
          <a:ea typeface="+mn-ea"/>
          <a:cs typeface="+mn-cs"/>
        </a:defRPr>
      </a:lvl5pPr>
      <a:lvl6pPr marL="2285967" algn="l" defTabSz="914386" rtl="0" eaLnBrk="1" latinLnBrk="0" hangingPunct="1">
        <a:defRPr sz="1801" kern="1200">
          <a:solidFill>
            <a:schemeClr val="tx1"/>
          </a:solidFill>
          <a:latin typeface="+mn-lt"/>
          <a:ea typeface="+mn-ea"/>
          <a:cs typeface="+mn-cs"/>
        </a:defRPr>
      </a:lvl6pPr>
      <a:lvl7pPr marL="2743159" algn="l" defTabSz="914386" rtl="0" eaLnBrk="1" latinLnBrk="0" hangingPunct="1">
        <a:defRPr sz="1801" kern="1200">
          <a:solidFill>
            <a:schemeClr val="tx1"/>
          </a:solidFill>
          <a:latin typeface="+mn-lt"/>
          <a:ea typeface="+mn-ea"/>
          <a:cs typeface="+mn-cs"/>
        </a:defRPr>
      </a:lvl7pPr>
      <a:lvl8pPr marL="3200353" algn="l" defTabSz="914386" rtl="0" eaLnBrk="1" latinLnBrk="0" hangingPunct="1">
        <a:defRPr sz="1801" kern="1200">
          <a:solidFill>
            <a:schemeClr val="tx1"/>
          </a:solidFill>
          <a:latin typeface="+mn-lt"/>
          <a:ea typeface="+mn-ea"/>
          <a:cs typeface="+mn-cs"/>
        </a:defRPr>
      </a:lvl8pPr>
      <a:lvl9pPr marL="3657546" algn="l" defTabSz="91438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4CCD-4DCF-493E-9717-B6A546D76F37}"/>
              </a:ext>
            </a:extLst>
          </p:cNvPr>
          <p:cNvSpPr>
            <a:spLocks noGrp="1"/>
          </p:cNvSpPr>
          <p:nvPr>
            <p:ph type="title"/>
          </p:nvPr>
        </p:nvSpPr>
        <p:spPr/>
        <p:txBody>
          <a:bodyPr>
            <a:noAutofit/>
          </a:bodyPr>
          <a:lstStyle/>
          <a:p>
            <a:r>
              <a:rPr lang="en-US" sz="3200" dirty="0"/>
              <a:t>PNG’s Electricity Industry:</a:t>
            </a:r>
            <a:br>
              <a:rPr lang="en-US" sz="3200" dirty="0"/>
            </a:br>
            <a:r>
              <a:rPr lang="en-US" sz="2800" dirty="0"/>
              <a:t>Challenges, Opportunities, and Policy Directions</a:t>
            </a:r>
            <a:endParaRPr lang="en-AU" sz="3200" i="1" dirty="0"/>
          </a:p>
        </p:txBody>
      </p:sp>
      <p:sp>
        <p:nvSpPr>
          <p:cNvPr id="3" name="Text Placeholder 2">
            <a:extLst>
              <a:ext uri="{FF2B5EF4-FFF2-40B4-BE49-F238E27FC236}">
                <a16:creationId xmlns:a16="http://schemas.microsoft.com/office/drawing/2014/main" id="{80D354C7-58FB-4293-9743-B4B805A485B9}"/>
              </a:ext>
            </a:extLst>
          </p:cNvPr>
          <p:cNvSpPr>
            <a:spLocks noGrp="1"/>
          </p:cNvSpPr>
          <p:nvPr>
            <p:ph type="body" idx="1"/>
          </p:nvPr>
        </p:nvSpPr>
        <p:spPr/>
        <p:txBody>
          <a:bodyPr/>
          <a:lstStyle/>
          <a:p>
            <a:r>
              <a:rPr lang="en-US" dirty="0"/>
              <a:t>October 2025</a:t>
            </a:r>
          </a:p>
        </p:txBody>
      </p:sp>
      <p:pic>
        <p:nvPicPr>
          <p:cNvPr id="4" name="Picture Placeholder 7">
            <a:extLst>
              <a:ext uri="{FF2B5EF4-FFF2-40B4-BE49-F238E27FC236}">
                <a16:creationId xmlns:a16="http://schemas.microsoft.com/office/drawing/2014/main" id="{58395434-453B-490C-9DE6-114FB55B382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5" name="Hexagon 4">
            <a:extLst>
              <a:ext uri="{FF2B5EF4-FFF2-40B4-BE49-F238E27FC236}">
                <a16:creationId xmlns:a16="http://schemas.microsoft.com/office/drawing/2014/main" id="{818189D2-968D-43DC-A9E4-AD7BDC9C2186}"/>
              </a:ext>
              <a:ext uri="{C183D7F6-B498-43B3-948B-1728B52AA6E4}">
                <adec:decorative xmlns:adec="http://schemas.microsoft.com/office/drawing/2017/decorative" val="1"/>
              </a:ext>
            </a:extLst>
          </p:cNvPr>
          <p:cNvSpPr/>
          <p:nvPr/>
        </p:nvSpPr>
        <p:spPr>
          <a:xfrm rot="16200000">
            <a:off x="2642400" y="2144856"/>
            <a:ext cx="2456864" cy="2443337"/>
          </a:xfrm>
          <a:prstGeom prst="hexagon">
            <a:avLst/>
          </a:prstGeom>
          <a:solidFill>
            <a:schemeClr val="accent1"/>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1" dirty="0"/>
          </a:p>
        </p:txBody>
      </p:sp>
      <p:pic>
        <p:nvPicPr>
          <p:cNvPr id="6" name="Picture 5">
            <a:extLst>
              <a:ext uri="{FF2B5EF4-FFF2-40B4-BE49-F238E27FC236}">
                <a16:creationId xmlns:a16="http://schemas.microsoft.com/office/drawing/2014/main" id="{E3E85AD2-4D47-4640-9E7E-4AFDA3300D3A}"/>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2755557" y="2720574"/>
            <a:ext cx="2187146" cy="1270658"/>
          </a:xfrm>
          <a:prstGeom prst="rect">
            <a:avLst/>
          </a:prstGeom>
        </p:spPr>
      </p:pic>
    </p:spTree>
    <p:extLst>
      <p:ext uri="{BB962C8B-B14F-4D97-AF65-F5344CB8AC3E}">
        <p14:creationId xmlns:p14="http://schemas.microsoft.com/office/powerpoint/2010/main" val="3870396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D5CBC5-082B-9DEC-4B2E-EDE836500F28}"/>
              </a:ext>
            </a:extLst>
          </p:cNvPr>
          <p:cNvSpPr/>
          <p:nvPr/>
        </p:nvSpPr>
        <p:spPr>
          <a:xfrm>
            <a:off x="2630974" y="2145261"/>
            <a:ext cx="2365513" cy="1302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panose="020B0604020202020204" pitchFamily="34" charset="0"/>
                <a:cs typeface="Arial" panose="020B0604020202020204" pitchFamily="34" charset="0"/>
              </a:rPr>
              <a:t>James Nelson</a:t>
            </a:r>
          </a:p>
          <a:p>
            <a:r>
              <a:rPr lang="en-AU" sz="1200" dirty="0">
                <a:solidFill>
                  <a:schemeClr val="bg1"/>
                </a:solidFill>
                <a:latin typeface="Arial" panose="020B0604020202020204" pitchFamily="34" charset="0"/>
                <a:cs typeface="Arial" panose="020B0604020202020204" pitchFamily="34" charset="0"/>
              </a:rPr>
              <a:t>Chief Executive Officer</a:t>
            </a:r>
          </a:p>
          <a:p>
            <a:r>
              <a:rPr lang="en-AU" sz="1200" dirty="0">
                <a:solidFill>
                  <a:schemeClr val="bg1"/>
                </a:solidFill>
                <a:latin typeface="Arial" panose="020B0604020202020204" pitchFamily="34" charset="0"/>
                <a:cs typeface="Arial" panose="020B0604020202020204" pitchFamily="34" charset="0"/>
              </a:rPr>
              <a:t>Dirio Gas &amp; Power Company</a:t>
            </a:r>
          </a:p>
        </p:txBody>
      </p:sp>
      <p:grpSp>
        <p:nvGrpSpPr>
          <p:cNvPr id="5" name="Group 4">
            <a:extLst>
              <a:ext uri="{FF2B5EF4-FFF2-40B4-BE49-F238E27FC236}">
                <a16:creationId xmlns:a16="http://schemas.microsoft.com/office/drawing/2014/main" id="{3DA8F6B8-E2B4-A517-130C-48AC19D7BC8E}"/>
              </a:ext>
            </a:extLst>
          </p:cNvPr>
          <p:cNvGrpSpPr/>
          <p:nvPr/>
        </p:nvGrpSpPr>
        <p:grpSpPr>
          <a:xfrm>
            <a:off x="9192396" y="3447288"/>
            <a:ext cx="2634525" cy="3056050"/>
            <a:chOff x="3477396" y="2941983"/>
            <a:chExt cx="2634525" cy="3056050"/>
          </a:xfrm>
        </p:grpSpPr>
        <p:pic>
          <p:nvPicPr>
            <p:cNvPr id="6" name="Picture Placeholder 7">
              <a:extLst>
                <a:ext uri="{FF2B5EF4-FFF2-40B4-BE49-F238E27FC236}">
                  <a16:creationId xmlns:a16="http://schemas.microsoft.com/office/drawing/2014/main" id="{5B11607B-9DE7-AF79-65C5-544A18B33D0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3477396" y="2941983"/>
              <a:ext cx="2634525" cy="305605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7" name="Hexagon 6">
              <a:extLst>
                <a:ext uri="{FF2B5EF4-FFF2-40B4-BE49-F238E27FC236}">
                  <a16:creationId xmlns:a16="http://schemas.microsoft.com/office/drawing/2014/main" id="{AFAE9D03-9911-B4B7-B5AF-F05D72107318}"/>
                </a:ext>
                <a:ext uri="{C183D7F6-B498-43B3-948B-1728B52AA6E4}">
                  <adec:decorative xmlns:adec="http://schemas.microsoft.com/office/drawing/2017/decorative" val="1"/>
                </a:ext>
              </a:extLst>
            </p:cNvPr>
            <p:cNvSpPr/>
            <p:nvPr/>
          </p:nvSpPr>
          <p:spPr>
            <a:xfrm rot="16200000">
              <a:off x="4063865" y="3795694"/>
              <a:ext cx="1461586" cy="1348630"/>
            </a:xfrm>
            <a:prstGeom prst="hexagon">
              <a:avLst/>
            </a:prstGeom>
            <a:solidFill>
              <a:schemeClr val="accent1"/>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1" dirty="0"/>
            </a:p>
          </p:txBody>
        </p:sp>
        <p:pic>
          <p:nvPicPr>
            <p:cNvPr id="8" name="Picture 7">
              <a:extLst>
                <a:ext uri="{FF2B5EF4-FFF2-40B4-BE49-F238E27FC236}">
                  <a16:creationId xmlns:a16="http://schemas.microsoft.com/office/drawing/2014/main" id="{03C0A835-D0A1-6E4C-E6A4-EDFB39BE6998}"/>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4271377" y="4165999"/>
              <a:ext cx="1046563" cy="608018"/>
            </a:xfrm>
            <a:prstGeom prst="rect">
              <a:avLst/>
            </a:prstGeom>
          </p:spPr>
        </p:pic>
      </p:grpSp>
    </p:spTree>
    <p:extLst>
      <p:ext uri="{BB962C8B-B14F-4D97-AF65-F5344CB8AC3E}">
        <p14:creationId xmlns:p14="http://schemas.microsoft.com/office/powerpoint/2010/main" val="105866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3C428-42D5-79E3-7D45-D99FE93A095C}"/>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04E7C66B-52A7-A1E0-7D90-5541C3B73E4A}"/>
              </a:ext>
            </a:extLst>
          </p:cNvPr>
          <p:cNvSpPr>
            <a:spLocks noGrp="1"/>
          </p:cNvSpPr>
          <p:nvPr>
            <p:ph type="title"/>
          </p:nvPr>
        </p:nvSpPr>
        <p:spPr>
          <a:xfrm>
            <a:off x="838202" y="365127"/>
            <a:ext cx="10515600" cy="753460"/>
          </a:xfrm>
        </p:spPr>
        <p:txBody>
          <a:bodyPr/>
          <a:lstStyle/>
          <a:p>
            <a:r>
              <a:rPr lang="en-US" sz="4400" b="1" dirty="0"/>
              <a:t>Overview</a:t>
            </a:r>
            <a:endParaRPr lang="en-AU" dirty="0"/>
          </a:p>
        </p:txBody>
      </p:sp>
      <p:sp>
        <p:nvSpPr>
          <p:cNvPr id="3" name="TextBox 2">
            <a:extLst>
              <a:ext uri="{FF2B5EF4-FFF2-40B4-BE49-F238E27FC236}">
                <a16:creationId xmlns:a16="http://schemas.microsoft.com/office/drawing/2014/main" id="{095075CD-5CB9-9926-44E4-8D9E37CAAB5E}"/>
              </a:ext>
            </a:extLst>
          </p:cNvPr>
          <p:cNvSpPr txBox="1"/>
          <p:nvPr/>
        </p:nvSpPr>
        <p:spPr>
          <a:xfrm>
            <a:off x="838200" y="1190759"/>
            <a:ext cx="10515600" cy="403187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PNG’s population ~12m</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formal sector employment of ~4.5%</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Three main grids: Port Moresby, Ramu, and Gazelle, and a further ~17 smaller networks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Broadly governed by the </a:t>
            </a:r>
            <a:r>
              <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rPr>
              <a:t>Electricity Industry Act 2002 (as amended), and the National Electricity Authority Act 2021 (as amended)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NEA clearly designated regulator of the industry, ICCC and PNG Power no longer retain any regulatory authority over the electricity sector</a:t>
            </a: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Technical standards are governed by the Grid Code, network access standards are directed by the Third Party Access Code, enforced by NEA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~15% of PNG’s population has access to an electricity grid</a:t>
            </a:r>
            <a:r>
              <a:rPr lang="en-US" baseline="30000" dirty="0">
                <a:solidFill>
                  <a:prstClr val="black"/>
                </a:solidFill>
                <a:latin typeface="Calibri" panose="020F0502020204030204"/>
              </a:rPr>
              <a:t>3</a:t>
            </a:r>
            <a:r>
              <a:rPr lang="en-US" dirty="0">
                <a:solidFill>
                  <a:prstClr val="black"/>
                </a:solidFill>
                <a:latin typeface="Calibri" panose="020F0502020204030204"/>
              </a:rPr>
              <a:t>; Government target of 70% by 2030</a:t>
            </a:r>
            <a:r>
              <a:rPr lang="en-US" baseline="30000" dirty="0">
                <a:solidFill>
                  <a:prstClr val="black"/>
                </a:solidFill>
                <a:latin typeface="Calibri" panose="020F0502020204030204"/>
              </a:rPr>
              <a:t>4</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Major issues preventing further investment in PNG’s ESI are:</a:t>
            </a:r>
          </a:p>
          <a:p>
            <a:pPr marL="857250" lvl="1" indent="-400050">
              <a:spcAft>
                <a:spcPts val="600"/>
              </a:spcAft>
              <a:buFont typeface="+mj-lt"/>
              <a:buAutoNum type="romanLcPeriod"/>
              <a:defRPr/>
            </a:pP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Creditworthiness of PNG Power (i.e. bankability); and</a:t>
            </a:r>
          </a:p>
          <a:p>
            <a:pPr marL="857250" lvl="1" indent="-400050">
              <a:spcAft>
                <a:spcPts val="600"/>
              </a:spcAft>
              <a:buFont typeface="+mj-lt"/>
              <a:buAutoNum type="romanLcPeriod"/>
              <a:defRPr/>
            </a:pPr>
            <a:r>
              <a:rPr lang="en-US" dirty="0">
                <a:solidFill>
                  <a:prstClr val="black"/>
                </a:solidFill>
                <a:latin typeface="Calibri" panose="020F0502020204030204"/>
              </a:rPr>
              <a:t>Commercial and policy framework to promote investment in rural electricity projects</a:t>
            </a:r>
            <a:endParaRPr kumimoji="0" lang="en-US" b="0" i="0" u="none" strike="noStrike" kern="1200" cap="none" spc="0" normalizeH="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25F530C-4096-6ABA-80A1-417700505799}"/>
              </a:ext>
            </a:extLst>
          </p:cNvPr>
          <p:cNvSpPr txBox="1"/>
          <p:nvPr/>
        </p:nvSpPr>
        <p:spPr>
          <a:xfrm>
            <a:off x="838200" y="5787248"/>
            <a:ext cx="10515600" cy="830997"/>
          </a:xfrm>
          <a:prstGeom prst="rect">
            <a:avLst/>
          </a:prstGeom>
          <a:noFill/>
        </p:spPr>
        <p:txBody>
          <a:bodyPr wrap="square" rtlCol="0" anchor="b" anchorCtr="0">
            <a:spAutoFit/>
          </a:bodyPr>
          <a:lstStyle/>
          <a:p>
            <a:pPr marR="0" lvl="0" algn="l" defTabSz="914400" rtl="0" eaLnBrk="1" fontAlgn="auto" latinLnBrk="0" hangingPunct="1">
              <a:lnSpc>
                <a:spcPct val="100000"/>
              </a:lnSpc>
              <a:spcBef>
                <a:spcPts val="0"/>
              </a:spcBef>
              <a:buClrTx/>
              <a:buSzTx/>
              <a:tabLst/>
              <a:defRPr/>
            </a:pPr>
            <a:r>
              <a:rPr kumimoji="0" lang="en-US" sz="120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rPr>
              <a:t> 2011 Census</a:t>
            </a:r>
          </a:p>
          <a:p>
            <a:pPr marR="0" lvl="0" algn="l" defTabSz="914400" rtl="0" eaLnBrk="1" fontAlgn="auto" latinLnBrk="0" hangingPunct="1">
              <a:lnSpc>
                <a:spcPct val="100000"/>
              </a:lnSpc>
              <a:spcBef>
                <a:spcPts val="0"/>
              </a:spcBef>
              <a:buClrTx/>
              <a:buSzTx/>
              <a:tabLst/>
              <a:defRPr/>
            </a:pPr>
            <a:r>
              <a:rPr lang="en-US" sz="1200" baseline="30000" dirty="0">
                <a:solidFill>
                  <a:prstClr val="black"/>
                </a:solidFill>
                <a:latin typeface="Calibri" panose="020F0502020204030204"/>
              </a:rPr>
              <a:t>2</a:t>
            </a:r>
            <a:r>
              <a:rPr lang="en-US" sz="1200" dirty="0">
                <a:solidFill>
                  <a:prstClr val="black"/>
                </a:solidFill>
                <a:latin typeface="Calibri" panose="020F0502020204030204"/>
              </a:rPr>
              <a:t> Kapil &amp; Howes (2025)</a:t>
            </a:r>
          </a:p>
          <a:p>
            <a:pPr marR="0" lvl="0" algn="l" defTabSz="914400" rtl="0" eaLnBrk="1" fontAlgn="auto" latinLnBrk="0" hangingPunct="1">
              <a:lnSpc>
                <a:spcPct val="100000"/>
              </a:lnSpc>
              <a:spcBef>
                <a:spcPts val="0"/>
              </a:spcBef>
              <a:buClrTx/>
              <a:buSzTx/>
              <a:tabLst/>
              <a:defRPr/>
            </a:pPr>
            <a:r>
              <a:rPr kumimoji="0" lang="en-US" sz="120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rPr>
              <a:t> World Bank Group (2018)</a:t>
            </a:r>
          </a:p>
          <a:p>
            <a:pPr lvl="0">
              <a:defRPr/>
            </a:pPr>
            <a:r>
              <a:rPr lang="en-US" sz="1200" baseline="30000" dirty="0">
                <a:solidFill>
                  <a:prstClr val="black"/>
                </a:solidFill>
                <a:latin typeface="Calibri" panose="020F0502020204030204"/>
              </a:rPr>
              <a:t>4</a:t>
            </a:r>
            <a:r>
              <a:rPr lang="en-US" sz="1200" dirty="0">
                <a:solidFill>
                  <a:prstClr val="black"/>
                </a:solidFill>
                <a:latin typeface="Calibri" panose="020F0502020204030204"/>
              </a:rPr>
              <a:t> PNG </a:t>
            </a:r>
            <a:r>
              <a:rPr lang="en-US" sz="1200" dirty="0">
                <a:solidFill>
                  <a:prstClr val="black"/>
                </a:solidFill>
              </a:rPr>
              <a:t>Department of National Planning and Monitoring </a:t>
            </a:r>
            <a:r>
              <a:rPr lang="en-US" sz="1200" dirty="0">
                <a:solidFill>
                  <a:prstClr val="black"/>
                </a:solidFill>
                <a:latin typeface="Calibri" panose="020F0502020204030204"/>
              </a:rPr>
              <a:t>(2010)</a:t>
            </a:r>
            <a:endPar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D7DAF95-B5DA-7645-9155-E12234CBB590}"/>
              </a:ext>
            </a:extLst>
          </p:cNvPr>
          <p:cNvSpPr txBox="1"/>
          <p:nvPr/>
        </p:nvSpPr>
        <p:spPr>
          <a:xfrm>
            <a:off x="838202" y="50359"/>
            <a:ext cx="7941904" cy="261610"/>
          </a:xfrm>
          <a:prstGeom prst="rect">
            <a:avLst/>
          </a:prstGeom>
          <a:noFill/>
        </p:spPr>
        <p:txBody>
          <a:bodyPr wrap="square" rtlCol="0">
            <a:spAutoFit/>
          </a:bodyPr>
          <a:lstStyle/>
          <a:p>
            <a:r>
              <a:rPr lang="en-AU" sz="1100" b="1" dirty="0">
                <a:solidFill>
                  <a:srgbClr val="002774"/>
                </a:solidFill>
              </a:rPr>
              <a:t>Overview</a:t>
            </a:r>
            <a:r>
              <a:rPr lang="en-AU" sz="1100" dirty="0">
                <a:solidFill>
                  <a:schemeClr val="bg1">
                    <a:lumMod val="50000"/>
                  </a:schemeClr>
                </a:solidFill>
              </a:rPr>
              <a:t> | Key Stakeholders | By the Numbers | Policy Context | Key Priorities and Challenges</a:t>
            </a:r>
            <a:r>
              <a:rPr lang="en-AU" sz="1100" b="1" dirty="0">
                <a:solidFill>
                  <a:srgbClr val="002774"/>
                </a:solidFill>
              </a:rPr>
              <a:t> </a:t>
            </a:r>
            <a:r>
              <a:rPr lang="en-AU" sz="1100" dirty="0">
                <a:solidFill>
                  <a:schemeClr val="bg1">
                    <a:lumMod val="50000"/>
                  </a:schemeClr>
                </a:solidFill>
              </a:rPr>
              <a:t>|</a:t>
            </a:r>
            <a:r>
              <a:rPr lang="en-AU" sz="1100" b="1" dirty="0">
                <a:solidFill>
                  <a:schemeClr val="bg1">
                    <a:lumMod val="50000"/>
                  </a:schemeClr>
                </a:solidFill>
              </a:rPr>
              <a:t> </a:t>
            </a:r>
            <a:r>
              <a:rPr lang="en-AU" sz="1100" dirty="0">
                <a:solidFill>
                  <a:schemeClr val="bg1">
                    <a:lumMod val="50000"/>
                  </a:schemeClr>
                </a:solidFill>
              </a:rPr>
              <a:t>Concluding Remarks</a:t>
            </a:r>
            <a:endParaRPr lang="en-PG" sz="1100" dirty="0">
              <a:solidFill>
                <a:schemeClr val="bg1">
                  <a:lumMod val="50000"/>
                </a:schemeClr>
              </a:solidFill>
            </a:endParaRPr>
          </a:p>
        </p:txBody>
      </p:sp>
    </p:spTree>
    <p:extLst>
      <p:ext uri="{BB962C8B-B14F-4D97-AF65-F5344CB8AC3E}">
        <p14:creationId xmlns:p14="http://schemas.microsoft.com/office/powerpoint/2010/main" val="395817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41201-5115-27FD-706F-5356AFA9F9CE}"/>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D29F5A17-4786-9175-15E1-033AD8345C4B}"/>
              </a:ext>
            </a:extLst>
          </p:cNvPr>
          <p:cNvSpPr>
            <a:spLocks noGrp="1"/>
          </p:cNvSpPr>
          <p:nvPr>
            <p:ph type="title"/>
          </p:nvPr>
        </p:nvSpPr>
        <p:spPr>
          <a:xfrm>
            <a:off x="838202" y="365127"/>
            <a:ext cx="10515600" cy="753460"/>
          </a:xfrm>
        </p:spPr>
        <p:txBody>
          <a:bodyPr/>
          <a:lstStyle/>
          <a:p>
            <a:r>
              <a:rPr lang="en-US" sz="4400" b="1" dirty="0"/>
              <a:t>Key Stakeholders</a:t>
            </a:r>
            <a:endParaRPr lang="en-AU" dirty="0"/>
          </a:p>
        </p:txBody>
      </p:sp>
      <p:sp>
        <p:nvSpPr>
          <p:cNvPr id="3" name="TextBox 2">
            <a:extLst>
              <a:ext uri="{FF2B5EF4-FFF2-40B4-BE49-F238E27FC236}">
                <a16:creationId xmlns:a16="http://schemas.microsoft.com/office/drawing/2014/main" id="{8CC2CC5B-BDB3-00F4-6333-42A79ED44EC7}"/>
              </a:ext>
            </a:extLst>
          </p:cNvPr>
          <p:cNvSpPr txBox="1"/>
          <p:nvPr/>
        </p:nvSpPr>
        <p:spPr>
          <a:xfrm>
            <a:off x="838200" y="1190759"/>
            <a:ext cx="1051560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“Single buyer model” market structure: a single, vertically-integrated utility who purchases electricity from generation companies to transmit and distribute to end-users who may own generation assets, but largely reliant on IPPs via long-term contracts to service their load</a:t>
            </a:r>
            <a:r>
              <a:rPr lang="en-US" baseline="30000" dirty="0">
                <a:solidFill>
                  <a:prstClr val="black"/>
                </a:solidFill>
                <a:latin typeface="Calibri" panose="020F0502020204030204"/>
              </a:rPr>
              <a:t>5</a:t>
            </a:r>
          </a:p>
        </p:txBody>
      </p:sp>
      <p:sp>
        <p:nvSpPr>
          <p:cNvPr id="2" name="TextBox 1">
            <a:extLst>
              <a:ext uri="{FF2B5EF4-FFF2-40B4-BE49-F238E27FC236}">
                <a16:creationId xmlns:a16="http://schemas.microsoft.com/office/drawing/2014/main" id="{16493587-E5C6-D912-DAA5-06926054934A}"/>
              </a:ext>
            </a:extLst>
          </p:cNvPr>
          <p:cNvSpPr txBox="1"/>
          <p:nvPr/>
        </p:nvSpPr>
        <p:spPr>
          <a:xfrm>
            <a:off x="838200" y="6341246"/>
            <a:ext cx="10515600" cy="276999"/>
          </a:xfrm>
          <a:prstGeom prst="rect">
            <a:avLst/>
          </a:prstGeom>
          <a:noFill/>
        </p:spPr>
        <p:txBody>
          <a:bodyPr wrap="square" rtlCol="0" anchor="b" anchorCtr="0">
            <a:spAutoFit/>
          </a:bodyPr>
          <a:lstStyle/>
          <a:p>
            <a:pPr marR="0" lvl="0" algn="l" defTabSz="914400" rtl="0" eaLnBrk="1" fontAlgn="auto" latinLnBrk="0" hangingPunct="1">
              <a:lnSpc>
                <a:spcPct val="100000"/>
              </a:lnSpc>
              <a:spcBef>
                <a:spcPts val="0"/>
              </a:spcBef>
              <a:buClrTx/>
              <a:buSzTx/>
              <a:tabLst/>
              <a:defRPr/>
            </a:pPr>
            <a:r>
              <a:rPr kumimoji="0" lang="en-US" sz="1200" u="none" strike="noStrike" kern="1200" cap="none" spc="0" normalizeH="0" baseline="30000" noProof="0" dirty="0">
                <a:ln>
                  <a:noFill/>
                </a:ln>
                <a:solidFill>
                  <a:prstClr val="black"/>
                </a:solidFill>
                <a:effectLst/>
                <a:uLnTx/>
                <a:uFillTx/>
                <a:latin typeface="Calibri" panose="020F0502020204030204"/>
                <a:ea typeface="+mn-ea"/>
                <a:cs typeface="+mn-cs"/>
              </a:rPr>
              <a:t>5</a:t>
            </a:r>
            <a:r>
              <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u="none" strike="noStrike" kern="1200" cap="none" spc="0" normalizeH="0" baseline="0" noProof="0" dirty="0" err="1">
                <a:ln>
                  <a:noFill/>
                </a:ln>
                <a:solidFill>
                  <a:prstClr val="black"/>
                </a:solidFill>
                <a:effectLst/>
                <a:uLnTx/>
                <a:uFillTx/>
                <a:latin typeface="Calibri" panose="020F0502020204030204"/>
                <a:ea typeface="+mn-ea"/>
                <a:cs typeface="+mn-cs"/>
              </a:rPr>
              <a:t>Arizu</a:t>
            </a:r>
            <a:r>
              <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rPr>
              <a:t> et al. (2006)</a:t>
            </a:r>
          </a:p>
        </p:txBody>
      </p:sp>
      <p:sp>
        <p:nvSpPr>
          <p:cNvPr id="10" name="Rectangle 9">
            <a:extLst>
              <a:ext uri="{FF2B5EF4-FFF2-40B4-BE49-F238E27FC236}">
                <a16:creationId xmlns:a16="http://schemas.microsoft.com/office/drawing/2014/main" id="{8532C3FC-2B7D-5C57-818B-B3C58910B6DA}"/>
              </a:ext>
            </a:extLst>
          </p:cNvPr>
          <p:cNvSpPr/>
          <p:nvPr/>
        </p:nvSpPr>
        <p:spPr>
          <a:xfrm>
            <a:off x="838202" y="3164616"/>
            <a:ext cx="1332000" cy="651957"/>
          </a:xfrm>
          <a:prstGeom prst="rect">
            <a:avLst/>
          </a:prstGeom>
          <a:solidFill>
            <a:srgbClr val="B3CC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PNG Power Generation</a:t>
            </a:r>
            <a:endParaRPr lang="en-PG" sz="1400" dirty="0">
              <a:solidFill>
                <a:schemeClr val="tx1"/>
              </a:solidFill>
            </a:endParaRPr>
          </a:p>
        </p:txBody>
      </p:sp>
      <p:sp>
        <p:nvSpPr>
          <p:cNvPr id="11" name="Rectangle 10">
            <a:extLst>
              <a:ext uri="{FF2B5EF4-FFF2-40B4-BE49-F238E27FC236}">
                <a16:creationId xmlns:a16="http://schemas.microsoft.com/office/drawing/2014/main" id="{5442FF2A-72AA-B936-6546-69185128520E}"/>
              </a:ext>
            </a:extLst>
          </p:cNvPr>
          <p:cNvSpPr/>
          <p:nvPr/>
        </p:nvSpPr>
        <p:spPr>
          <a:xfrm>
            <a:off x="2283731" y="3164616"/>
            <a:ext cx="1068300" cy="651957"/>
          </a:xfrm>
          <a:prstGeom prst="rect">
            <a:avLst/>
          </a:prstGeom>
          <a:solidFill>
            <a:srgbClr val="E7E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Dirio</a:t>
            </a:r>
            <a:endParaRPr lang="en-PG" sz="1400" dirty="0">
              <a:solidFill>
                <a:schemeClr val="tx1"/>
              </a:solidFill>
            </a:endParaRPr>
          </a:p>
        </p:txBody>
      </p:sp>
      <p:sp>
        <p:nvSpPr>
          <p:cNvPr id="12" name="Rectangle 11">
            <a:extLst>
              <a:ext uri="{FF2B5EF4-FFF2-40B4-BE49-F238E27FC236}">
                <a16:creationId xmlns:a16="http://schemas.microsoft.com/office/drawing/2014/main" id="{2C044890-C335-1403-D9AF-70A980E8D1D2}"/>
              </a:ext>
            </a:extLst>
          </p:cNvPr>
          <p:cNvSpPr/>
          <p:nvPr/>
        </p:nvSpPr>
        <p:spPr>
          <a:xfrm>
            <a:off x="3465560" y="3164616"/>
            <a:ext cx="1068300" cy="651957"/>
          </a:xfrm>
          <a:prstGeom prst="rect">
            <a:avLst/>
          </a:prstGeom>
          <a:solidFill>
            <a:srgbClr val="E7E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err="1">
                <a:solidFill>
                  <a:schemeClr val="tx1"/>
                </a:solidFill>
              </a:rPr>
              <a:t>Edevu</a:t>
            </a:r>
            <a:endParaRPr lang="en-PG" sz="1400" dirty="0">
              <a:solidFill>
                <a:schemeClr val="tx1"/>
              </a:solidFill>
            </a:endParaRPr>
          </a:p>
        </p:txBody>
      </p:sp>
      <p:sp>
        <p:nvSpPr>
          <p:cNvPr id="13" name="Rectangle 12">
            <a:extLst>
              <a:ext uri="{FF2B5EF4-FFF2-40B4-BE49-F238E27FC236}">
                <a16:creationId xmlns:a16="http://schemas.microsoft.com/office/drawing/2014/main" id="{EB75D256-9210-D26C-F734-BF7FB72D6524}"/>
              </a:ext>
            </a:extLst>
          </p:cNvPr>
          <p:cNvSpPr/>
          <p:nvPr/>
        </p:nvSpPr>
        <p:spPr>
          <a:xfrm>
            <a:off x="4647389" y="3164616"/>
            <a:ext cx="1068300" cy="651957"/>
          </a:xfrm>
          <a:prstGeom prst="rect">
            <a:avLst/>
          </a:prstGeom>
          <a:solidFill>
            <a:srgbClr val="E7E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err="1">
                <a:solidFill>
                  <a:schemeClr val="tx1"/>
                </a:solidFill>
              </a:rPr>
              <a:t>NiuPower</a:t>
            </a:r>
            <a:endParaRPr lang="en-PG" sz="1400" dirty="0">
              <a:solidFill>
                <a:schemeClr val="tx1"/>
              </a:solidFill>
            </a:endParaRPr>
          </a:p>
        </p:txBody>
      </p:sp>
      <p:sp>
        <p:nvSpPr>
          <p:cNvPr id="14" name="Rectangle 13">
            <a:extLst>
              <a:ext uri="{FF2B5EF4-FFF2-40B4-BE49-F238E27FC236}">
                <a16:creationId xmlns:a16="http://schemas.microsoft.com/office/drawing/2014/main" id="{CE2D3071-A638-D64B-F1AC-02E5F9CF61B2}"/>
              </a:ext>
            </a:extLst>
          </p:cNvPr>
          <p:cNvSpPr/>
          <p:nvPr/>
        </p:nvSpPr>
        <p:spPr>
          <a:xfrm>
            <a:off x="5829218" y="3164616"/>
            <a:ext cx="1260000" cy="651957"/>
          </a:xfrm>
          <a:prstGeom prst="rect">
            <a:avLst/>
          </a:prstGeom>
          <a:solidFill>
            <a:srgbClr val="E7E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GNC Energy</a:t>
            </a:r>
            <a:endParaRPr lang="en-PG" sz="1400" dirty="0">
              <a:solidFill>
                <a:schemeClr val="tx1"/>
              </a:solidFill>
            </a:endParaRPr>
          </a:p>
        </p:txBody>
      </p:sp>
      <p:sp>
        <p:nvSpPr>
          <p:cNvPr id="15" name="Rectangle 14">
            <a:extLst>
              <a:ext uri="{FF2B5EF4-FFF2-40B4-BE49-F238E27FC236}">
                <a16:creationId xmlns:a16="http://schemas.microsoft.com/office/drawing/2014/main" id="{91C5FDC4-4852-9B20-33B3-8FCF8785A73D}"/>
              </a:ext>
            </a:extLst>
          </p:cNvPr>
          <p:cNvSpPr/>
          <p:nvPr/>
        </p:nvSpPr>
        <p:spPr>
          <a:xfrm>
            <a:off x="7202747" y="3164616"/>
            <a:ext cx="1260000" cy="651957"/>
          </a:xfrm>
          <a:prstGeom prst="rect">
            <a:avLst/>
          </a:prstGeom>
          <a:solidFill>
            <a:srgbClr val="E7E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PNG Forest Products</a:t>
            </a:r>
            <a:endParaRPr lang="en-PG" sz="1400" dirty="0">
              <a:solidFill>
                <a:schemeClr val="tx1"/>
              </a:solidFill>
            </a:endParaRPr>
          </a:p>
        </p:txBody>
      </p:sp>
      <p:sp>
        <p:nvSpPr>
          <p:cNvPr id="16" name="Rectangle 15">
            <a:extLst>
              <a:ext uri="{FF2B5EF4-FFF2-40B4-BE49-F238E27FC236}">
                <a16:creationId xmlns:a16="http://schemas.microsoft.com/office/drawing/2014/main" id="{E441D51F-6A6B-94FB-3706-7ADE9AA7BCAA}"/>
              </a:ext>
            </a:extLst>
          </p:cNvPr>
          <p:cNvSpPr/>
          <p:nvPr/>
        </p:nvSpPr>
        <p:spPr>
          <a:xfrm>
            <a:off x="8576276" y="3164616"/>
            <a:ext cx="1332000" cy="651957"/>
          </a:xfrm>
          <a:prstGeom prst="rect">
            <a:avLst/>
          </a:prstGeom>
          <a:solidFill>
            <a:srgbClr val="E7E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New Britain Palm Oil</a:t>
            </a:r>
            <a:endParaRPr lang="en-PG" sz="1400" dirty="0">
              <a:solidFill>
                <a:schemeClr val="tx1"/>
              </a:solidFill>
            </a:endParaRPr>
          </a:p>
        </p:txBody>
      </p:sp>
      <p:sp>
        <p:nvSpPr>
          <p:cNvPr id="17" name="Rectangle 16">
            <a:extLst>
              <a:ext uri="{FF2B5EF4-FFF2-40B4-BE49-F238E27FC236}">
                <a16:creationId xmlns:a16="http://schemas.microsoft.com/office/drawing/2014/main" id="{415877D8-700C-5432-838A-C86DFA98DFB6}"/>
              </a:ext>
            </a:extLst>
          </p:cNvPr>
          <p:cNvSpPr/>
          <p:nvPr/>
        </p:nvSpPr>
        <p:spPr>
          <a:xfrm>
            <a:off x="10021802" y="3164616"/>
            <a:ext cx="1332000" cy="651957"/>
          </a:xfrm>
          <a:prstGeom prst="rect">
            <a:avLst/>
          </a:prstGeom>
          <a:solidFill>
            <a:srgbClr val="E7E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err="1">
                <a:solidFill>
                  <a:schemeClr val="tx1"/>
                </a:solidFill>
              </a:rPr>
              <a:t>Divune</a:t>
            </a:r>
            <a:r>
              <a:rPr lang="en-AU" sz="1400" dirty="0">
                <a:solidFill>
                  <a:schemeClr val="tx1"/>
                </a:solidFill>
              </a:rPr>
              <a:t> Development Corp.</a:t>
            </a:r>
            <a:endParaRPr lang="en-PG" sz="1400" dirty="0">
              <a:solidFill>
                <a:schemeClr val="tx1"/>
              </a:solidFill>
            </a:endParaRPr>
          </a:p>
        </p:txBody>
      </p:sp>
      <p:sp>
        <p:nvSpPr>
          <p:cNvPr id="18" name="Rectangle 17">
            <a:extLst>
              <a:ext uri="{FF2B5EF4-FFF2-40B4-BE49-F238E27FC236}">
                <a16:creationId xmlns:a16="http://schemas.microsoft.com/office/drawing/2014/main" id="{C79FC90A-EE37-9895-FEC5-0CEB53EA2FAD}"/>
              </a:ext>
            </a:extLst>
          </p:cNvPr>
          <p:cNvSpPr/>
          <p:nvPr/>
        </p:nvSpPr>
        <p:spPr>
          <a:xfrm>
            <a:off x="838200" y="4248500"/>
            <a:ext cx="10515600" cy="839755"/>
          </a:xfrm>
          <a:prstGeom prst="rect">
            <a:avLst/>
          </a:prstGeom>
          <a:solidFill>
            <a:srgbClr val="B3CC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PNG Power Dispatch Centre</a:t>
            </a:r>
          </a:p>
          <a:p>
            <a:pPr algn="ctr"/>
            <a:r>
              <a:rPr lang="en-AU" sz="1400" dirty="0">
                <a:solidFill>
                  <a:schemeClr val="tx1"/>
                </a:solidFill>
              </a:rPr>
              <a:t>PNG Power Transmission</a:t>
            </a:r>
          </a:p>
          <a:p>
            <a:pPr algn="ctr"/>
            <a:r>
              <a:rPr lang="en-AU" sz="1400" dirty="0">
                <a:solidFill>
                  <a:schemeClr val="tx1"/>
                </a:solidFill>
              </a:rPr>
              <a:t>PNG Power Distribution</a:t>
            </a:r>
            <a:endParaRPr lang="en-PG" sz="1400" dirty="0">
              <a:solidFill>
                <a:schemeClr val="tx1"/>
              </a:solidFill>
            </a:endParaRPr>
          </a:p>
        </p:txBody>
      </p:sp>
      <p:sp>
        <p:nvSpPr>
          <p:cNvPr id="19" name="Rectangle 18">
            <a:extLst>
              <a:ext uri="{FF2B5EF4-FFF2-40B4-BE49-F238E27FC236}">
                <a16:creationId xmlns:a16="http://schemas.microsoft.com/office/drawing/2014/main" id="{050A95AA-50DD-C894-D6F0-A30A51011155}"/>
              </a:ext>
            </a:extLst>
          </p:cNvPr>
          <p:cNvSpPr/>
          <p:nvPr/>
        </p:nvSpPr>
        <p:spPr>
          <a:xfrm>
            <a:off x="4867275" y="5493133"/>
            <a:ext cx="2457450" cy="5706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End Users</a:t>
            </a:r>
            <a:endParaRPr lang="en-PG" sz="1400" dirty="0">
              <a:solidFill>
                <a:schemeClr val="tx1"/>
              </a:solidFill>
            </a:endParaRPr>
          </a:p>
        </p:txBody>
      </p:sp>
      <p:cxnSp>
        <p:nvCxnSpPr>
          <p:cNvPr id="22" name="Straight Arrow Connector 21">
            <a:extLst>
              <a:ext uri="{FF2B5EF4-FFF2-40B4-BE49-F238E27FC236}">
                <a16:creationId xmlns:a16="http://schemas.microsoft.com/office/drawing/2014/main" id="{DC8595A6-E170-1FC5-6482-9A3283F1E233}"/>
              </a:ext>
            </a:extLst>
          </p:cNvPr>
          <p:cNvCxnSpPr>
            <a:stCxn id="18" idx="2"/>
            <a:endCxn id="19" idx="0"/>
          </p:cNvCxnSpPr>
          <p:nvPr/>
        </p:nvCxnSpPr>
        <p:spPr>
          <a:xfrm>
            <a:off x="6096000" y="5088255"/>
            <a:ext cx="0" cy="404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3480859-9CF8-CAAF-4915-99E8E5F9E4EA}"/>
              </a:ext>
            </a:extLst>
          </p:cNvPr>
          <p:cNvCxnSpPr>
            <a:cxnSpLocks/>
          </p:cNvCxnSpPr>
          <p:nvPr/>
        </p:nvCxnSpPr>
        <p:spPr>
          <a:xfrm>
            <a:off x="5181539" y="3816573"/>
            <a:ext cx="0" cy="431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C5CA73-2EDF-01BF-4132-07E42108CED7}"/>
              </a:ext>
            </a:extLst>
          </p:cNvPr>
          <p:cNvCxnSpPr>
            <a:cxnSpLocks/>
          </p:cNvCxnSpPr>
          <p:nvPr/>
        </p:nvCxnSpPr>
        <p:spPr>
          <a:xfrm>
            <a:off x="1504202" y="3816573"/>
            <a:ext cx="0" cy="431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E4E7254-850A-AB90-C3BC-25E6EE4BB89A}"/>
              </a:ext>
            </a:extLst>
          </p:cNvPr>
          <p:cNvCxnSpPr>
            <a:cxnSpLocks/>
          </p:cNvCxnSpPr>
          <p:nvPr/>
        </p:nvCxnSpPr>
        <p:spPr>
          <a:xfrm>
            <a:off x="2817881" y="3816573"/>
            <a:ext cx="0" cy="431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236DF98-CCD4-B21F-4139-0933D42FE159}"/>
              </a:ext>
            </a:extLst>
          </p:cNvPr>
          <p:cNvCxnSpPr>
            <a:cxnSpLocks/>
          </p:cNvCxnSpPr>
          <p:nvPr/>
        </p:nvCxnSpPr>
        <p:spPr>
          <a:xfrm>
            <a:off x="3999710" y="3816573"/>
            <a:ext cx="0" cy="431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1A3159A-1415-247F-6AF0-7A9C624854AE}"/>
              </a:ext>
            </a:extLst>
          </p:cNvPr>
          <p:cNvCxnSpPr>
            <a:cxnSpLocks/>
          </p:cNvCxnSpPr>
          <p:nvPr/>
        </p:nvCxnSpPr>
        <p:spPr>
          <a:xfrm>
            <a:off x="6459218" y="3816573"/>
            <a:ext cx="0" cy="431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4673922-42AC-1DE8-9082-4380579BFC82}"/>
              </a:ext>
            </a:extLst>
          </p:cNvPr>
          <p:cNvCxnSpPr>
            <a:cxnSpLocks/>
          </p:cNvCxnSpPr>
          <p:nvPr/>
        </p:nvCxnSpPr>
        <p:spPr>
          <a:xfrm>
            <a:off x="7832747" y="3816573"/>
            <a:ext cx="0" cy="431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DAA3172-B833-6227-0616-CEE2E3822F89}"/>
              </a:ext>
            </a:extLst>
          </p:cNvPr>
          <p:cNvCxnSpPr>
            <a:cxnSpLocks/>
          </p:cNvCxnSpPr>
          <p:nvPr/>
        </p:nvCxnSpPr>
        <p:spPr>
          <a:xfrm>
            <a:off x="9242276" y="3816573"/>
            <a:ext cx="0" cy="431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879726C-2BEC-B630-542C-E192E1F2D649}"/>
              </a:ext>
            </a:extLst>
          </p:cNvPr>
          <p:cNvCxnSpPr>
            <a:cxnSpLocks/>
          </p:cNvCxnSpPr>
          <p:nvPr/>
        </p:nvCxnSpPr>
        <p:spPr>
          <a:xfrm>
            <a:off x="10687802" y="3816573"/>
            <a:ext cx="0" cy="431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AB1B2C6-0E3C-BCC9-1AEA-3E5F2769E76F}"/>
              </a:ext>
            </a:extLst>
          </p:cNvPr>
          <p:cNvSpPr/>
          <p:nvPr/>
        </p:nvSpPr>
        <p:spPr>
          <a:xfrm>
            <a:off x="2251648" y="2546016"/>
            <a:ext cx="9215680" cy="1424999"/>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AU" sz="1400" b="1" dirty="0">
                <a:solidFill>
                  <a:schemeClr val="tx1"/>
                </a:solidFill>
              </a:rPr>
              <a:t>IPPs</a:t>
            </a:r>
            <a:br>
              <a:rPr lang="en-AU" sz="1400" b="1" dirty="0">
                <a:solidFill>
                  <a:schemeClr val="tx1"/>
                </a:solidFill>
              </a:rPr>
            </a:br>
            <a:r>
              <a:rPr lang="en-AU" sz="1400" b="1" dirty="0">
                <a:solidFill>
                  <a:schemeClr val="tx1"/>
                </a:solidFill>
              </a:rPr>
              <a:t>~255MW / 206MW</a:t>
            </a:r>
            <a:endParaRPr lang="en-PG" sz="1400" b="1" dirty="0">
              <a:solidFill>
                <a:schemeClr val="tx1"/>
              </a:solidFill>
            </a:endParaRPr>
          </a:p>
        </p:txBody>
      </p:sp>
      <p:sp>
        <p:nvSpPr>
          <p:cNvPr id="34" name="Rectangle 33">
            <a:extLst>
              <a:ext uri="{FF2B5EF4-FFF2-40B4-BE49-F238E27FC236}">
                <a16:creationId xmlns:a16="http://schemas.microsoft.com/office/drawing/2014/main" id="{87E37801-80DE-25FD-3F24-631E82D8480C}"/>
              </a:ext>
            </a:extLst>
          </p:cNvPr>
          <p:cNvSpPr/>
          <p:nvPr/>
        </p:nvSpPr>
        <p:spPr>
          <a:xfrm>
            <a:off x="765399" y="2546016"/>
            <a:ext cx="1444401" cy="1424999"/>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t" anchorCtr="0"/>
          <a:lstStyle/>
          <a:p>
            <a:pPr algn="ctr"/>
            <a:r>
              <a:rPr lang="en-AU" sz="1400" b="1" dirty="0">
                <a:solidFill>
                  <a:schemeClr val="tx1"/>
                </a:solidFill>
              </a:rPr>
              <a:t>PNG Power</a:t>
            </a:r>
          </a:p>
          <a:p>
            <a:pPr algn="ctr"/>
            <a:r>
              <a:rPr lang="en-AU" sz="1400" b="1" dirty="0">
                <a:solidFill>
                  <a:schemeClr val="tx1"/>
                </a:solidFill>
              </a:rPr>
              <a:t>455MW / 216MW</a:t>
            </a:r>
            <a:endParaRPr lang="en-PG" sz="1400" b="1" dirty="0">
              <a:solidFill>
                <a:schemeClr val="tx1"/>
              </a:solidFill>
            </a:endParaRPr>
          </a:p>
        </p:txBody>
      </p:sp>
      <p:sp>
        <p:nvSpPr>
          <p:cNvPr id="35" name="TextBox 34">
            <a:extLst>
              <a:ext uri="{FF2B5EF4-FFF2-40B4-BE49-F238E27FC236}">
                <a16:creationId xmlns:a16="http://schemas.microsoft.com/office/drawing/2014/main" id="{EE078763-5927-6664-7862-B0AF904D4EAB}"/>
              </a:ext>
            </a:extLst>
          </p:cNvPr>
          <p:cNvSpPr txBox="1"/>
          <p:nvPr/>
        </p:nvSpPr>
        <p:spPr>
          <a:xfrm>
            <a:off x="838201" y="50359"/>
            <a:ext cx="8109855" cy="261610"/>
          </a:xfrm>
          <a:prstGeom prst="rect">
            <a:avLst/>
          </a:prstGeom>
          <a:noFill/>
        </p:spPr>
        <p:txBody>
          <a:bodyPr wrap="square" rtlCol="0">
            <a:spAutoFit/>
          </a:bodyPr>
          <a:lstStyle/>
          <a:p>
            <a:r>
              <a:rPr lang="en-AU" sz="1100" dirty="0">
                <a:solidFill>
                  <a:schemeClr val="bg1">
                    <a:lumMod val="50000"/>
                  </a:schemeClr>
                </a:solidFill>
              </a:rPr>
              <a:t>Overview | </a:t>
            </a:r>
            <a:r>
              <a:rPr lang="en-AU" sz="1100" b="1" dirty="0">
                <a:solidFill>
                  <a:srgbClr val="002774"/>
                </a:solidFill>
              </a:rPr>
              <a:t>Key Stakeholders</a:t>
            </a:r>
            <a:r>
              <a:rPr lang="en-AU" sz="1100" dirty="0">
                <a:solidFill>
                  <a:schemeClr val="bg1">
                    <a:lumMod val="50000"/>
                  </a:schemeClr>
                </a:solidFill>
              </a:rPr>
              <a:t> | By the Numbers | Policy Context | Key Priorities and Challenges</a:t>
            </a:r>
            <a:r>
              <a:rPr lang="en-AU" sz="1100" b="1" dirty="0">
                <a:solidFill>
                  <a:srgbClr val="002774"/>
                </a:solidFill>
              </a:rPr>
              <a:t> </a:t>
            </a:r>
            <a:r>
              <a:rPr lang="en-AU" sz="1100" dirty="0">
                <a:solidFill>
                  <a:schemeClr val="bg1">
                    <a:lumMod val="50000"/>
                  </a:schemeClr>
                </a:solidFill>
              </a:rPr>
              <a:t>|</a:t>
            </a:r>
            <a:r>
              <a:rPr lang="en-AU" sz="1100" b="1" dirty="0">
                <a:solidFill>
                  <a:schemeClr val="bg1">
                    <a:lumMod val="50000"/>
                  </a:schemeClr>
                </a:solidFill>
              </a:rPr>
              <a:t> </a:t>
            </a:r>
            <a:r>
              <a:rPr lang="en-AU" sz="1100" dirty="0">
                <a:solidFill>
                  <a:schemeClr val="bg1">
                    <a:lumMod val="50000"/>
                  </a:schemeClr>
                </a:solidFill>
              </a:rPr>
              <a:t>Concluding Remarks</a:t>
            </a:r>
            <a:endParaRPr lang="en-PG" sz="1100" dirty="0">
              <a:solidFill>
                <a:schemeClr val="bg1">
                  <a:lumMod val="50000"/>
                </a:schemeClr>
              </a:solidFill>
            </a:endParaRPr>
          </a:p>
        </p:txBody>
      </p:sp>
    </p:spTree>
    <p:extLst>
      <p:ext uri="{BB962C8B-B14F-4D97-AF65-F5344CB8AC3E}">
        <p14:creationId xmlns:p14="http://schemas.microsoft.com/office/powerpoint/2010/main" val="417078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CC7AD-E54F-9D58-69AF-740734A88FE4}"/>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80E367C0-8AAC-70A9-9463-4F00B84E79C7}"/>
              </a:ext>
            </a:extLst>
          </p:cNvPr>
          <p:cNvSpPr>
            <a:spLocks noGrp="1"/>
          </p:cNvSpPr>
          <p:nvPr>
            <p:ph type="title"/>
          </p:nvPr>
        </p:nvSpPr>
        <p:spPr>
          <a:xfrm>
            <a:off x="838202" y="365127"/>
            <a:ext cx="10515600" cy="753460"/>
          </a:xfrm>
        </p:spPr>
        <p:txBody>
          <a:bodyPr/>
          <a:lstStyle/>
          <a:p>
            <a:r>
              <a:rPr lang="en-US" sz="4400" b="1" dirty="0"/>
              <a:t>By the Numbers</a:t>
            </a:r>
            <a:endParaRPr lang="en-AU" dirty="0"/>
          </a:p>
        </p:txBody>
      </p:sp>
      <p:graphicFrame>
        <p:nvGraphicFramePr>
          <p:cNvPr id="4" name="Table 3">
            <a:extLst>
              <a:ext uri="{FF2B5EF4-FFF2-40B4-BE49-F238E27FC236}">
                <a16:creationId xmlns:a16="http://schemas.microsoft.com/office/drawing/2014/main" id="{F86F3DEA-F2FE-D124-30C6-F700FDEFA817}"/>
              </a:ext>
            </a:extLst>
          </p:cNvPr>
          <p:cNvGraphicFramePr>
            <a:graphicFrameLocks noGrp="1"/>
          </p:cNvGraphicFramePr>
          <p:nvPr>
            <p:extLst>
              <p:ext uri="{D42A27DB-BD31-4B8C-83A1-F6EECF244321}">
                <p14:modId xmlns:p14="http://schemas.microsoft.com/office/powerpoint/2010/main" val="1103573723"/>
              </p:ext>
            </p:extLst>
          </p:nvPr>
        </p:nvGraphicFramePr>
        <p:xfrm>
          <a:off x="1442497" y="1288669"/>
          <a:ext cx="9307010" cy="4623181"/>
        </p:xfrm>
        <a:graphic>
          <a:graphicData uri="http://schemas.openxmlformats.org/drawingml/2006/table">
            <a:tbl>
              <a:tblPr firstRow="1" bandRow="1">
                <a:tableStyleId>{B301B821-A1FF-4177-AEE7-76D212191A09}</a:tableStyleId>
              </a:tblPr>
              <a:tblGrid>
                <a:gridCol w="3004096">
                  <a:extLst>
                    <a:ext uri="{9D8B030D-6E8A-4147-A177-3AD203B41FA5}">
                      <a16:colId xmlns:a16="http://schemas.microsoft.com/office/drawing/2014/main" val="3082788833"/>
                    </a:ext>
                  </a:extLst>
                </a:gridCol>
                <a:gridCol w="902914">
                  <a:extLst>
                    <a:ext uri="{9D8B030D-6E8A-4147-A177-3AD203B41FA5}">
                      <a16:colId xmlns:a16="http://schemas.microsoft.com/office/drawing/2014/main" val="4096201824"/>
                    </a:ext>
                  </a:extLst>
                </a:gridCol>
                <a:gridCol w="1800000">
                  <a:extLst>
                    <a:ext uri="{9D8B030D-6E8A-4147-A177-3AD203B41FA5}">
                      <a16:colId xmlns:a16="http://schemas.microsoft.com/office/drawing/2014/main" val="1435760615"/>
                    </a:ext>
                  </a:extLst>
                </a:gridCol>
                <a:gridCol w="1800000">
                  <a:extLst>
                    <a:ext uri="{9D8B030D-6E8A-4147-A177-3AD203B41FA5}">
                      <a16:colId xmlns:a16="http://schemas.microsoft.com/office/drawing/2014/main" val="1203788604"/>
                    </a:ext>
                  </a:extLst>
                </a:gridCol>
                <a:gridCol w="1800000">
                  <a:extLst>
                    <a:ext uri="{9D8B030D-6E8A-4147-A177-3AD203B41FA5}">
                      <a16:colId xmlns:a16="http://schemas.microsoft.com/office/drawing/2014/main" val="2198572792"/>
                    </a:ext>
                  </a:extLst>
                </a:gridCol>
              </a:tblGrid>
              <a:tr h="370840">
                <a:tc>
                  <a:txBody>
                    <a:bodyPr/>
                    <a:lstStyle/>
                    <a:p>
                      <a:endParaRPr lang="en-PG"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tc>
                  <a:txBody>
                    <a:bodyPr/>
                    <a:lstStyle/>
                    <a:p>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tc>
                  <a:txBody>
                    <a:bodyPr/>
                    <a:lstStyle/>
                    <a:p>
                      <a:pPr algn="r"/>
                      <a:r>
                        <a:rPr lang="en-AU" dirty="0"/>
                        <a:t>Port Moresby</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tc>
                  <a:txBody>
                    <a:bodyPr/>
                    <a:lstStyle/>
                    <a:p>
                      <a:pPr algn="r"/>
                      <a:r>
                        <a:rPr lang="en-AU" dirty="0"/>
                        <a:t>Ramu</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tc>
                  <a:txBody>
                    <a:bodyPr/>
                    <a:lstStyle/>
                    <a:p>
                      <a:pPr algn="r"/>
                      <a:r>
                        <a:rPr lang="en-AU" dirty="0"/>
                        <a:t>Gazelle</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extLst>
                  <a:ext uri="{0D108BD9-81ED-4DB2-BD59-A6C34878D82A}">
                    <a16:rowId xmlns:a16="http://schemas.microsoft.com/office/drawing/2014/main" val="1990569221"/>
                  </a:ext>
                </a:extLst>
              </a:tr>
              <a:tr h="370840">
                <a:tc>
                  <a:txBody>
                    <a:bodyPr/>
                    <a:lstStyle/>
                    <a:p>
                      <a:r>
                        <a:rPr lang="en-AU" dirty="0"/>
                        <a:t># IPPs</a:t>
                      </a:r>
                      <a:endParaRPr lang="en-PG"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r>
                        <a:rPr lang="en-AU" dirty="0"/>
                        <a:t>#</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3</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2</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0</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2877347838"/>
                  </a:ext>
                </a:extLst>
              </a:tr>
              <a:tr h="370840">
                <a:tc>
                  <a:txBody>
                    <a:bodyPr/>
                    <a:lstStyle/>
                    <a:p>
                      <a:r>
                        <a:rPr lang="en-AU" dirty="0"/>
                        <a:t>Installed/Available Generation</a:t>
                      </a:r>
                      <a:endParaRPr lang="en-PG"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r>
                        <a:rPr lang="en-AU" dirty="0"/>
                        <a:t>MW</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385 / 220</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240 / 147</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25 / 11</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4256672932"/>
                  </a:ext>
                </a:extLst>
              </a:tr>
              <a:tr h="370840">
                <a:tc>
                  <a:txBody>
                    <a:bodyPr/>
                    <a:lstStyle/>
                    <a:p>
                      <a:r>
                        <a:rPr lang="en-AU" dirty="0"/>
                        <a:t>IPP Share</a:t>
                      </a:r>
                      <a:endParaRPr lang="en-PG"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r>
                        <a:rPr lang="en-AU" dirty="0"/>
                        <a:t>%</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49%</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25%</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0%</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2259399553"/>
                  </a:ext>
                </a:extLst>
              </a:tr>
              <a:tr h="370840">
                <a:tc>
                  <a:txBody>
                    <a:bodyPr/>
                    <a:lstStyle/>
                    <a:p>
                      <a:r>
                        <a:rPr lang="en-AU" dirty="0"/>
                        <a:t>Technology Mix</a:t>
                      </a:r>
                      <a:endParaRPr lang="en-PG"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r>
                        <a:rPr lang="en-AU" dirty="0"/>
                        <a:t>%</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Gas: 35%</a:t>
                      </a:r>
                    </a:p>
                    <a:p>
                      <a:pPr algn="r"/>
                      <a:r>
                        <a:rPr lang="en-AU" dirty="0"/>
                        <a:t>Hydro: 31%</a:t>
                      </a:r>
                    </a:p>
                    <a:p>
                      <a:pPr algn="r"/>
                      <a:r>
                        <a:rPr lang="en-AU" dirty="0"/>
                        <a:t>Diesel/HFO: 34%</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Hydro: 56%</a:t>
                      </a:r>
                    </a:p>
                    <a:p>
                      <a:pPr algn="r"/>
                      <a:r>
                        <a:rPr lang="en-AU" dirty="0"/>
                        <a:t>Diesel/HFO: 44%</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Hydro: 40%</a:t>
                      </a:r>
                    </a:p>
                    <a:p>
                      <a:pPr algn="r"/>
                      <a:r>
                        <a:rPr lang="en-AU" dirty="0"/>
                        <a:t>Diesel/HFO: 60%</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3265557552"/>
                  </a:ext>
                </a:extLst>
              </a:tr>
              <a:tr h="370840">
                <a:tc>
                  <a:txBody>
                    <a:bodyPr/>
                    <a:lstStyle/>
                    <a:p>
                      <a:r>
                        <a:rPr lang="en-AU" baseline="0" dirty="0"/>
                        <a:t>Peak Demand (est.)</a:t>
                      </a:r>
                      <a:endParaRPr lang="en-PG" baseline="0"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r>
                        <a:rPr lang="en-AU" dirty="0"/>
                        <a:t>MW</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155</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90-95</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10</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2328628884"/>
                  </a:ext>
                </a:extLst>
              </a:tr>
              <a:tr h="370840">
                <a:tc>
                  <a:txBody>
                    <a:bodyPr/>
                    <a:lstStyle/>
                    <a:p>
                      <a:r>
                        <a:rPr lang="en-AU" dirty="0"/>
                        <a:t># Customers</a:t>
                      </a:r>
                      <a:r>
                        <a:rPr lang="en-AU" baseline="30000" dirty="0"/>
                        <a:t>5</a:t>
                      </a:r>
                      <a:endParaRPr lang="en-PG" baseline="30000"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r>
                        <a:rPr lang="en-AU" dirty="0"/>
                        <a:t>#</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43,435</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41,449</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10,536</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920221602"/>
                  </a:ext>
                </a:extLst>
              </a:tr>
              <a:tr h="370840">
                <a:tc>
                  <a:txBody>
                    <a:bodyPr/>
                    <a:lstStyle/>
                    <a:p>
                      <a:r>
                        <a:rPr lang="en-AU" baseline="0" dirty="0"/>
                        <a:t>% using EasiPay</a:t>
                      </a:r>
                      <a:r>
                        <a:rPr lang="en-AU" baseline="30000" dirty="0"/>
                        <a:t>5</a:t>
                      </a:r>
                      <a:endParaRPr lang="en-PG" baseline="30000"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r>
                        <a:rPr lang="en-AU" dirty="0"/>
                        <a:t>%</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95%</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83%</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95%</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3338709423"/>
                  </a:ext>
                </a:extLst>
              </a:tr>
              <a:tr h="370840">
                <a:tc>
                  <a:txBody>
                    <a:bodyPr/>
                    <a:lstStyle/>
                    <a:p>
                      <a:r>
                        <a:rPr lang="en-AU" baseline="0" dirty="0"/>
                        <a:t>System Losses</a:t>
                      </a:r>
                      <a:endParaRPr lang="en-PG" baseline="0"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r>
                        <a:rPr lang="en-AU" dirty="0"/>
                        <a:t>%</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27%</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29%</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26%</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849130373"/>
                  </a:ext>
                </a:extLst>
              </a:tr>
              <a:tr h="370840">
                <a:tc>
                  <a:txBody>
                    <a:bodyPr/>
                    <a:lstStyle/>
                    <a:p>
                      <a:r>
                        <a:rPr lang="en-AU" baseline="0" dirty="0"/>
                        <a:t>SAIDI</a:t>
                      </a:r>
                      <a:r>
                        <a:rPr lang="en-AU" baseline="30000" dirty="0"/>
                        <a:t>6</a:t>
                      </a:r>
                      <a:endParaRPr lang="en-PG" baseline="30000"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r>
                        <a:rPr lang="en-AU" dirty="0"/>
                        <a:t>Mins</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20,015</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68,411</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34,957</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1976528251"/>
                  </a:ext>
                </a:extLst>
              </a:tr>
              <a:tr h="370840">
                <a:tc>
                  <a:txBody>
                    <a:bodyPr/>
                    <a:lstStyle/>
                    <a:p>
                      <a:r>
                        <a:rPr lang="en-AU" baseline="0" dirty="0"/>
                        <a:t>SAIFI</a:t>
                      </a:r>
                      <a:r>
                        <a:rPr lang="en-AU" baseline="30000" dirty="0"/>
                        <a:t>7</a:t>
                      </a:r>
                      <a:endParaRPr lang="en-PG" baseline="30000" dirty="0"/>
                    </a:p>
                  </a:txBody>
                  <a:tcP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r>
                        <a:rPr lang="en-AU" dirty="0"/>
                        <a:t>#</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169</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729</a:t>
                      </a:r>
                      <a:endParaRPr lang="en-PG" dirty="0"/>
                    </a:p>
                  </a:txBody>
                  <a:tcP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r"/>
                      <a:r>
                        <a:rPr lang="en-AU" dirty="0"/>
                        <a:t>489</a:t>
                      </a:r>
                      <a:endParaRPr lang="en-PG" dirty="0"/>
                    </a:p>
                  </a:txBody>
                  <a:tcP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941133046"/>
                  </a:ext>
                </a:extLst>
              </a:tr>
            </a:tbl>
          </a:graphicData>
        </a:graphic>
      </p:graphicFrame>
      <p:sp>
        <p:nvSpPr>
          <p:cNvPr id="5" name="TextBox 4">
            <a:extLst>
              <a:ext uri="{FF2B5EF4-FFF2-40B4-BE49-F238E27FC236}">
                <a16:creationId xmlns:a16="http://schemas.microsoft.com/office/drawing/2014/main" id="{7C3E32BF-5B1B-FD05-58EF-19E91D8CADCC}"/>
              </a:ext>
            </a:extLst>
          </p:cNvPr>
          <p:cNvSpPr txBox="1"/>
          <p:nvPr/>
        </p:nvSpPr>
        <p:spPr>
          <a:xfrm>
            <a:off x="838200" y="5971914"/>
            <a:ext cx="10515600" cy="646331"/>
          </a:xfrm>
          <a:prstGeom prst="rect">
            <a:avLst/>
          </a:prstGeom>
          <a:noFill/>
        </p:spPr>
        <p:txBody>
          <a:bodyPr wrap="square" rtlCol="0" anchor="b" anchorCtr="0">
            <a:spAutoFit/>
          </a:bodyPr>
          <a:lstStyle/>
          <a:p>
            <a:pPr marR="0" lvl="0" algn="l" defTabSz="914400" rtl="0" eaLnBrk="1" fontAlgn="auto" latinLnBrk="0" hangingPunct="1">
              <a:lnSpc>
                <a:spcPct val="100000"/>
              </a:lnSpc>
              <a:spcBef>
                <a:spcPts val="0"/>
              </a:spcBef>
              <a:buClrTx/>
              <a:buSzTx/>
              <a:tabLst/>
              <a:defRPr/>
            </a:pPr>
            <a:r>
              <a:rPr kumimoji="0" lang="en-US" sz="1200" u="none" strike="noStrike" kern="1200" cap="none" spc="0" normalizeH="0" baseline="30000" noProof="0" dirty="0">
                <a:ln>
                  <a:noFill/>
                </a:ln>
                <a:solidFill>
                  <a:prstClr val="black"/>
                </a:solidFill>
                <a:effectLst/>
                <a:uLnTx/>
                <a:uFillTx/>
                <a:latin typeface="Calibri" panose="020F0502020204030204"/>
                <a:ea typeface="+mn-ea"/>
                <a:cs typeface="+mn-cs"/>
              </a:rPr>
              <a:t>5</a:t>
            </a:r>
            <a:r>
              <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rPr>
              <a:t> World Bank Group (2018)</a:t>
            </a:r>
          </a:p>
          <a:p>
            <a:pPr marR="0" lvl="0" algn="l" defTabSz="914400" rtl="0" eaLnBrk="1" fontAlgn="auto" latinLnBrk="0" hangingPunct="1">
              <a:lnSpc>
                <a:spcPct val="100000"/>
              </a:lnSpc>
              <a:spcBef>
                <a:spcPts val="0"/>
              </a:spcBef>
              <a:buClrTx/>
              <a:buSzTx/>
              <a:tabLst/>
              <a:defRPr/>
            </a:pPr>
            <a:r>
              <a:rPr lang="en-US" sz="1200" baseline="30000" dirty="0">
                <a:solidFill>
                  <a:prstClr val="black"/>
                </a:solidFill>
                <a:latin typeface="Calibri" panose="020F0502020204030204"/>
              </a:rPr>
              <a:t>6</a:t>
            </a:r>
            <a:r>
              <a:rPr lang="en-US" sz="1200" dirty="0">
                <a:solidFill>
                  <a:prstClr val="black"/>
                </a:solidFill>
                <a:latin typeface="Calibri" panose="020F0502020204030204"/>
              </a:rPr>
              <a:t> System Average Interruption Duration Index, total time of average customer blackout</a:t>
            </a:r>
          </a:p>
          <a:p>
            <a:pPr marR="0" lvl="0" algn="l" defTabSz="914400" rtl="0" eaLnBrk="1" fontAlgn="auto" latinLnBrk="0" hangingPunct="1">
              <a:lnSpc>
                <a:spcPct val="100000"/>
              </a:lnSpc>
              <a:spcBef>
                <a:spcPts val="0"/>
              </a:spcBef>
              <a:buClrTx/>
              <a:buSzTx/>
              <a:tabLst/>
              <a:defRPr/>
            </a:pPr>
            <a:r>
              <a:rPr kumimoji="0" lang="en-US" sz="1200" u="none" strike="noStrike" kern="1200" cap="none" spc="0" normalizeH="0" baseline="30000" noProof="0" dirty="0">
                <a:ln>
                  <a:noFill/>
                </a:ln>
                <a:solidFill>
                  <a:prstClr val="black"/>
                </a:solidFill>
                <a:effectLst/>
                <a:uLnTx/>
                <a:uFillTx/>
                <a:latin typeface="Calibri" panose="020F0502020204030204"/>
                <a:ea typeface="+mn-ea"/>
                <a:cs typeface="+mn-cs"/>
              </a:rPr>
              <a:t>7</a:t>
            </a:r>
            <a:r>
              <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200" dirty="0">
                <a:solidFill>
                  <a:prstClr val="black"/>
                </a:solidFill>
              </a:rPr>
              <a:t>System Average Interruption Frequency Index, average number of blackouts per customer per year</a:t>
            </a:r>
            <a:endParaRPr lang="en-US" sz="1200" baseline="30000" dirty="0">
              <a:solidFill>
                <a:prstClr val="black"/>
              </a:solidFill>
            </a:endParaRPr>
          </a:p>
        </p:txBody>
      </p:sp>
      <p:sp>
        <p:nvSpPr>
          <p:cNvPr id="6" name="TextBox 5">
            <a:extLst>
              <a:ext uri="{FF2B5EF4-FFF2-40B4-BE49-F238E27FC236}">
                <a16:creationId xmlns:a16="http://schemas.microsoft.com/office/drawing/2014/main" id="{E3465F96-45E4-A5DD-98CE-F36AAB923E15}"/>
              </a:ext>
            </a:extLst>
          </p:cNvPr>
          <p:cNvSpPr txBox="1"/>
          <p:nvPr/>
        </p:nvSpPr>
        <p:spPr>
          <a:xfrm>
            <a:off x="838201" y="50359"/>
            <a:ext cx="8380443" cy="261610"/>
          </a:xfrm>
          <a:prstGeom prst="rect">
            <a:avLst/>
          </a:prstGeom>
          <a:noFill/>
        </p:spPr>
        <p:txBody>
          <a:bodyPr wrap="square" rtlCol="0">
            <a:spAutoFit/>
          </a:bodyPr>
          <a:lstStyle/>
          <a:p>
            <a:r>
              <a:rPr lang="en-AU" sz="1100" dirty="0">
                <a:solidFill>
                  <a:schemeClr val="bg1">
                    <a:lumMod val="50000"/>
                  </a:schemeClr>
                </a:solidFill>
              </a:rPr>
              <a:t>Overview | Key Stakeholders | </a:t>
            </a:r>
            <a:r>
              <a:rPr lang="en-AU" sz="1100" b="1" dirty="0">
                <a:solidFill>
                  <a:srgbClr val="002774"/>
                </a:solidFill>
              </a:rPr>
              <a:t>By the Numbers</a:t>
            </a:r>
            <a:r>
              <a:rPr lang="en-AU" sz="1100" dirty="0">
                <a:solidFill>
                  <a:schemeClr val="bg1">
                    <a:lumMod val="50000"/>
                  </a:schemeClr>
                </a:solidFill>
              </a:rPr>
              <a:t> | Policy Context | Key Priorities and Challenges</a:t>
            </a:r>
            <a:r>
              <a:rPr lang="en-AU" sz="1100" b="1" dirty="0">
                <a:solidFill>
                  <a:srgbClr val="002774"/>
                </a:solidFill>
              </a:rPr>
              <a:t> </a:t>
            </a:r>
            <a:r>
              <a:rPr lang="en-AU" sz="1100" dirty="0">
                <a:solidFill>
                  <a:schemeClr val="bg1">
                    <a:lumMod val="50000"/>
                  </a:schemeClr>
                </a:solidFill>
              </a:rPr>
              <a:t>|</a:t>
            </a:r>
            <a:r>
              <a:rPr lang="en-AU" sz="1100" b="1" dirty="0">
                <a:solidFill>
                  <a:schemeClr val="bg1">
                    <a:lumMod val="50000"/>
                  </a:schemeClr>
                </a:solidFill>
              </a:rPr>
              <a:t> </a:t>
            </a:r>
            <a:r>
              <a:rPr lang="en-AU" sz="1100" dirty="0">
                <a:solidFill>
                  <a:schemeClr val="bg1">
                    <a:lumMod val="50000"/>
                  </a:schemeClr>
                </a:solidFill>
              </a:rPr>
              <a:t>Concluding Remarks</a:t>
            </a:r>
            <a:endParaRPr lang="en-PG" sz="1100" dirty="0">
              <a:solidFill>
                <a:schemeClr val="bg1">
                  <a:lumMod val="50000"/>
                </a:schemeClr>
              </a:solidFill>
            </a:endParaRPr>
          </a:p>
        </p:txBody>
      </p:sp>
    </p:spTree>
    <p:extLst>
      <p:ext uri="{BB962C8B-B14F-4D97-AF65-F5344CB8AC3E}">
        <p14:creationId xmlns:p14="http://schemas.microsoft.com/office/powerpoint/2010/main" val="3314996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F4DD-0104-2B48-DCF5-6CE4B2A15368}"/>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C435BF9C-D3A3-CE04-D87E-29D2912F771F}"/>
              </a:ext>
            </a:extLst>
          </p:cNvPr>
          <p:cNvSpPr>
            <a:spLocks noGrp="1"/>
          </p:cNvSpPr>
          <p:nvPr>
            <p:ph type="title"/>
          </p:nvPr>
        </p:nvSpPr>
        <p:spPr>
          <a:xfrm>
            <a:off x="838202" y="365127"/>
            <a:ext cx="10515600" cy="753460"/>
          </a:xfrm>
        </p:spPr>
        <p:txBody>
          <a:bodyPr/>
          <a:lstStyle/>
          <a:p>
            <a:r>
              <a:rPr lang="en-US" sz="4400" b="1" dirty="0"/>
              <a:t>Policy Context</a:t>
            </a:r>
            <a:endParaRPr lang="en-AU" dirty="0"/>
          </a:p>
        </p:txBody>
      </p:sp>
      <p:sp>
        <p:nvSpPr>
          <p:cNvPr id="3" name="TextBox 2">
            <a:extLst>
              <a:ext uri="{FF2B5EF4-FFF2-40B4-BE49-F238E27FC236}">
                <a16:creationId xmlns:a16="http://schemas.microsoft.com/office/drawing/2014/main" id="{046DDD12-A7DD-B981-FF6E-0D825D6BDC36}"/>
              </a:ext>
            </a:extLst>
          </p:cNvPr>
          <p:cNvSpPr txBox="1"/>
          <p:nvPr/>
        </p:nvSpPr>
        <p:spPr>
          <a:xfrm>
            <a:off x="838200" y="1190759"/>
            <a:ext cx="10515600" cy="38010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Medium Term Development Plans set specific targets and identified responsible parties (i.e. NEA and PPL) for delivering those targets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Support from partners, such as PEP,</a:t>
            </a:r>
            <a:b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World Bank, UN, and ADB</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Constant target in MTDPs is household</a:t>
            </a:r>
            <a:br>
              <a:rPr lang="en-US" dirty="0">
                <a:solidFill>
                  <a:prstClr val="black"/>
                </a:solidFill>
                <a:latin typeface="Calibri" panose="020F0502020204030204"/>
              </a:rPr>
            </a:br>
            <a:r>
              <a:rPr lang="en-US" dirty="0">
                <a:solidFill>
                  <a:prstClr val="black"/>
                </a:solidFill>
                <a:latin typeface="Calibri" panose="020F0502020204030204"/>
              </a:rPr>
              <a:t>electrification rate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70% target estimated to cost</a:t>
            </a:r>
            <a:br>
              <a:rPr lang="en-US" dirty="0">
                <a:solidFill>
                  <a:prstClr val="black"/>
                </a:solidFill>
                <a:latin typeface="Calibri" panose="020F0502020204030204"/>
              </a:rPr>
            </a:br>
            <a:r>
              <a:rPr lang="en-US" dirty="0">
                <a:solidFill>
                  <a:prstClr val="black"/>
                </a:solidFill>
                <a:latin typeface="Calibri" panose="020F0502020204030204"/>
              </a:rPr>
              <a:t>in the range of US$1.8-3.6bn</a:t>
            </a:r>
            <a:r>
              <a:rPr lang="en-US" baseline="30000" dirty="0">
                <a:solidFill>
                  <a:prstClr val="black"/>
                </a:solidFill>
                <a:latin typeface="Calibri" panose="020F0502020204030204"/>
              </a:rPr>
              <a:t>8</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Private sector require certain</a:t>
            </a:r>
            <a:r>
              <a:rPr lang="en-US" dirty="0">
                <a:solidFill>
                  <a:prstClr val="black"/>
                </a:solidFill>
                <a:latin typeface="Calibri" panose="020F0502020204030204"/>
              </a:rPr>
              <a:t>ty of cash</a:t>
            </a:r>
            <a:br>
              <a:rPr lang="en-US" dirty="0">
                <a:solidFill>
                  <a:prstClr val="black"/>
                </a:solidFill>
                <a:latin typeface="Calibri" panose="020F0502020204030204"/>
              </a:rPr>
            </a:br>
            <a:r>
              <a:rPr lang="en-US" dirty="0">
                <a:solidFill>
                  <a:prstClr val="black"/>
                </a:solidFill>
                <a:latin typeface="Calibri" panose="020F0502020204030204"/>
              </a:rPr>
              <a:t>flows and risk-adjusted return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Improving PPL’s financial position needs</a:t>
            </a:r>
            <a:br>
              <a:rPr lang="en-US" dirty="0">
                <a:solidFill>
                  <a:prstClr val="black"/>
                </a:solidFill>
                <a:latin typeface="Calibri" panose="020F0502020204030204"/>
              </a:rPr>
            </a:b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to also be a target</a:t>
            </a:r>
          </a:p>
        </p:txBody>
      </p:sp>
      <p:sp>
        <p:nvSpPr>
          <p:cNvPr id="2" name="TextBox 1">
            <a:extLst>
              <a:ext uri="{FF2B5EF4-FFF2-40B4-BE49-F238E27FC236}">
                <a16:creationId xmlns:a16="http://schemas.microsoft.com/office/drawing/2014/main" id="{C818BD1B-F1CD-1C22-D90B-E179BADD236B}"/>
              </a:ext>
            </a:extLst>
          </p:cNvPr>
          <p:cNvSpPr txBox="1"/>
          <p:nvPr/>
        </p:nvSpPr>
        <p:spPr>
          <a:xfrm>
            <a:off x="838200" y="6341246"/>
            <a:ext cx="10515600" cy="276999"/>
          </a:xfrm>
          <a:prstGeom prst="rect">
            <a:avLst/>
          </a:prstGeom>
          <a:noFill/>
        </p:spPr>
        <p:txBody>
          <a:bodyPr wrap="square" rtlCol="0" anchor="b" anchorCtr="0">
            <a:spAutoFit/>
          </a:bodyPr>
          <a:lstStyle/>
          <a:p>
            <a:pPr marR="0" lvl="0" algn="l" defTabSz="914400" rtl="0" eaLnBrk="1" fontAlgn="auto" latinLnBrk="0" hangingPunct="1">
              <a:lnSpc>
                <a:spcPct val="100000"/>
              </a:lnSpc>
              <a:spcBef>
                <a:spcPts val="0"/>
              </a:spcBef>
              <a:buClrTx/>
              <a:buSzTx/>
              <a:tabLst/>
              <a:defRPr/>
            </a:pPr>
            <a:r>
              <a:rPr kumimoji="0" lang="en-US" sz="1200" u="none" strike="noStrike" kern="1200" cap="none" spc="0" normalizeH="0" baseline="30000" noProof="0" dirty="0">
                <a:ln>
                  <a:noFill/>
                </a:ln>
                <a:solidFill>
                  <a:prstClr val="black"/>
                </a:solidFill>
                <a:effectLst/>
                <a:uLnTx/>
                <a:uFillTx/>
                <a:latin typeface="Calibri" panose="020F0502020204030204"/>
                <a:ea typeface="+mn-ea"/>
                <a:cs typeface="+mn-cs"/>
              </a:rPr>
              <a:t>8 </a:t>
            </a:r>
            <a:r>
              <a:rPr kumimoji="0" lang="en-US" sz="1200" u="none" strike="noStrike" kern="1200" cap="none" spc="0" normalizeH="0" noProof="0" dirty="0">
                <a:ln>
                  <a:noFill/>
                </a:ln>
                <a:solidFill>
                  <a:prstClr val="black"/>
                </a:solidFill>
                <a:effectLst/>
                <a:uLnTx/>
                <a:uFillTx/>
                <a:latin typeface="Calibri" panose="020F0502020204030204"/>
                <a:ea typeface="+mn-ea"/>
                <a:cs typeface="+mn-cs"/>
              </a:rPr>
              <a:t>The Earth Institute &amp; Economic Consulting Associates (2017), Sharma, Heynen, Bainton, and Burton (2021)</a:t>
            </a:r>
            <a:endPar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9ECD7498-2396-3E78-8B72-B8BCE7AC3BBC}"/>
              </a:ext>
            </a:extLst>
          </p:cNvPr>
          <p:cNvGraphicFramePr>
            <a:graphicFrameLocks noGrp="1"/>
          </p:cNvGraphicFramePr>
          <p:nvPr>
            <p:extLst>
              <p:ext uri="{D42A27DB-BD31-4B8C-83A1-F6EECF244321}">
                <p14:modId xmlns:p14="http://schemas.microsoft.com/office/powerpoint/2010/main" val="2410374832"/>
              </p:ext>
            </p:extLst>
          </p:nvPr>
        </p:nvGraphicFramePr>
        <p:xfrm>
          <a:off x="5017960" y="1661415"/>
          <a:ext cx="6335840" cy="4280400"/>
        </p:xfrm>
        <a:graphic>
          <a:graphicData uri="http://schemas.openxmlformats.org/drawingml/2006/table">
            <a:tbl>
              <a:tblPr firstRow="1" firstCol="1" bandRow="1">
                <a:tableStyleId>{B301B821-A1FF-4177-AEE7-76D212191A09}</a:tableStyleId>
              </a:tblPr>
              <a:tblGrid>
                <a:gridCol w="2729675">
                  <a:extLst>
                    <a:ext uri="{9D8B030D-6E8A-4147-A177-3AD203B41FA5}">
                      <a16:colId xmlns:a16="http://schemas.microsoft.com/office/drawing/2014/main" val="2702021493"/>
                    </a:ext>
                  </a:extLst>
                </a:gridCol>
                <a:gridCol w="499110">
                  <a:extLst>
                    <a:ext uri="{9D8B030D-6E8A-4147-A177-3AD203B41FA5}">
                      <a16:colId xmlns:a16="http://schemas.microsoft.com/office/drawing/2014/main" val="1710058067"/>
                    </a:ext>
                  </a:extLst>
                </a:gridCol>
                <a:gridCol w="719772">
                  <a:extLst>
                    <a:ext uri="{9D8B030D-6E8A-4147-A177-3AD203B41FA5}">
                      <a16:colId xmlns:a16="http://schemas.microsoft.com/office/drawing/2014/main" val="566470050"/>
                    </a:ext>
                  </a:extLst>
                </a:gridCol>
                <a:gridCol w="767398">
                  <a:extLst>
                    <a:ext uri="{9D8B030D-6E8A-4147-A177-3AD203B41FA5}">
                      <a16:colId xmlns:a16="http://schemas.microsoft.com/office/drawing/2014/main" val="3330644924"/>
                    </a:ext>
                  </a:extLst>
                </a:gridCol>
                <a:gridCol w="810260">
                  <a:extLst>
                    <a:ext uri="{9D8B030D-6E8A-4147-A177-3AD203B41FA5}">
                      <a16:colId xmlns:a16="http://schemas.microsoft.com/office/drawing/2014/main" val="1705016405"/>
                    </a:ext>
                  </a:extLst>
                </a:gridCol>
                <a:gridCol w="809625">
                  <a:extLst>
                    <a:ext uri="{9D8B030D-6E8A-4147-A177-3AD203B41FA5}">
                      <a16:colId xmlns:a16="http://schemas.microsoft.com/office/drawing/2014/main" val="2687262339"/>
                    </a:ext>
                  </a:extLst>
                </a:gridCol>
              </a:tblGrid>
              <a:tr h="0">
                <a:tc>
                  <a:txBody>
                    <a:bodyPr/>
                    <a:lstStyle/>
                    <a:p>
                      <a:pPr>
                        <a:buNone/>
                      </a:pPr>
                      <a:r>
                        <a:rPr lang="en-AU" sz="1400" dirty="0">
                          <a:effectLst/>
                        </a:rPr>
                        <a:t>Indicator</a:t>
                      </a:r>
                      <a:endParaRPr lang="en-PG"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tc>
                  <a:txBody>
                    <a:bodyPr/>
                    <a:lstStyle/>
                    <a:p>
                      <a:pPr algn="ctr">
                        <a:buNone/>
                      </a:pPr>
                      <a:r>
                        <a:rPr lang="en-AU" sz="1400" dirty="0">
                          <a:effectLst/>
                        </a:rPr>
                        <a:t>Unit</a:t>
                      </a:r>
                      <a:endParaRPr lang="en-PG"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tc>
                  <a:txBody>
                    <a:bodyPr/>
                    <a:lstStyle/>
                    <a:p>
                      <a:pPr algn="ctr">
                        <a:buNone/>
                      </a:pPr>
                      <a:r>
                        <a:rPr lang="en-AU" sz="1400" dirty="0">
                          <a:effectLst/>
                        </a:rPr>
                        <a:t>MTDP I</a:t>
                      </a:r>
                      <a:endParaRPr lang="en-PG"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tc>
                  <a:txBody>
                    <a:bodyPr/>
                    <a:lstStyle/>
                    <a:p>
                      <a:pPr algn="ctr">
                        <a:buNone/>
                      </a:pPr>
                      <a:r>
                        <a:rPr lang="en-AU" sz="1400" dirty="0">
                          <a:effectLst/>
                        </a:rPr>
                        <a:t>MTDP II</a:t>
                      </a:r>
                      <a:endParaRPr lang="en-PG"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tc>
                  <a:txBody>
                    <a:bodyPr/>
                    <a:lstStyle/>
                    <a:p>
                      <a:pPr algn="ctr">
                        <a:buNone/>
                      </a:pPr>
                      <a:r>
                        <a:rPr lang="en-AU" sz="1400" dirty="0">
                          <a:effectLst/>
                        </a:rPr>
                        <a:t>MTDP III</a:t>
                      </a:r>
                      <a:endParaRPr lang="en-PG"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tc>
                  <a:txBody>
                    <a:bodyPr/>
                    <a:lstStyle/>
                    <a:p>
                      <a:pPr algn="ctr">
                        <a:buNone/>
                      </a:pPr>
                      <a:r>
                        <a:rPr lang="en-AU" sz="1400" dirty="0">
                          <a:effectLst/>
                        </a:rPr>
                        <a:t>MTDP IV</a:t>
                      </a:r>
                      <a:endParaRPr lang="en-PG"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solidFill>
                      <a:srgbClr val="002774"/>
                    </a:solidFill>
                  </a:tcPr>
                </a:tc>
                <a:extLst>
                  <a:ext uri="{0D108BD9-81ED-4DB2-BD59-A6C34878D82A}">
                    <a16:rowId xmlns:a16="http://schemas.microsoft.com/office/drawing/2014/main" val="3966776977"/>
                  </a:ext>
                </a:extLst>
              </a:tr>
              <a:tr h="0">
                <a:tc>
                  <a:txBody>
                    <a:bodyPr/>
                    <a:lstStyle/>
                    <a:p>
                      <a:pPr>
                        <a:buNone/>
                      </a:pPr>
                      <a:r>
                        <a:rPr lang="en-AU" sz="1400" b="0" dirty="0">
                          <a:effectLst/>
                        </a:rPr>
                        <a:t>MTDP release date</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Year</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2010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2016</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2018</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2023</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88818728"/>
                  </a:ext>
                </a:extLst>
              </a:tr>
              <a:tr h="0">
                <a:tc>
                  <a:txBody>
                    <a:bodyPr/>
                    <a:lstStyle/>
                    <a:p>
                      <a:pPr>
                        <a:buNone/>
                      </a:pPr>
                      <a:r>
                        <a:rPr lang="en-AU" sz="1400" b="0">
                          <a:effectLst/>
                        </a:rPr>
                        <a:t>Performance measurement year</a:t>
                      </a:r>
                      <a:endParaRPr lang="en-PG"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Year</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2010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2017</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2022</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2027</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1000900617"/>
                  </a:ext>
                </a:extLst>
              </a:tr>
              <a:tr h="0">
                <a:tc>
                  <a:txBody>
                    <a:bodyPr/>
                    <a:lstStyle/>
                    <a:p>
                      <a:pPr>
                        <a:buNone/>
                      </a:pPr>
                      <a:r>
                        <a:rPr lang="en-AU" sz="1400" b="0" dirty="0">
                          <a:effectLst/>
                        </a:rPr>
                        <a:t>Household electrification rate</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26.8</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33</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40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3629760490"/>
                  </a:ext>
                </a:extLst>
              </a:tr>
              <a:tr h="0">
                <a:tc>
                  <a:txBody>
                    <a:bodyPr/>
                    <a:lstStyle/>
                    <a:p>
                      <a:pPr>
                        <a:buNone/>
                      </a:pPr>
                      <a:r>
                        <a:rPr lang="en-AU" sz="1400" b="0" dirty="0">
                          <a:effectLst/>
                        </a:rPr>
                        <a:t>Hydro generation</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dirty="0">
                          <a:effectLst/>
                        </a:rPr>
                        <a:t>MW</a:t>
                      </a:r>
                      <a:endParaRPr lang="en-PG"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430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250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520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2915503769"/>
                  </a:ext>
                </a:extLst>
              </a:tr>
              <a:tr h="0">
                <a:tc>
                  <a:txBody>
                    <a:bodyPr/>
                    <a:lstStyle/>
                    <a:p>
                      <a:pPr>
                        <a:buNone/>
                      </a:pPr>
                      <a:r>
                        <a:rPr lang="en-AU" sz="1400" b="0" dirty="0" err="1">
                          <a:effectLst/>
                        </a:rPr>
                        <a:t>Ggas</a:t>
                      </a:r>
                      <a:r>
                        <a:rPr lang="en-AU" sz="1400" b="0" dirty="0">
                          <a:effectLst/>
                        </a:rPr>
                        <a:t> generation</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MW</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130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280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156</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3543995402"/>
                  </a:ext>
                </a:extLst>
              </a:tr>
              <a:tr h="0">
                <a:tc>
                  <a:txBody>
                    <a:bodyPr/>
                    <a:lstStyle/>
                    <a:p>
                      <a:pPr>
                        <a:buNone/>
                      </a:pPr>
                      <a:r>
                        <a:rPr lang="en-AU" sz="1400" b="0" dirty="0">
                          <a:effectLst/>
                        </a:rPr>
                        <a:t>Geothermal generation</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MW</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63</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56</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98</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88036775"/>
                  </a:ext>
                </a:extLst>
              </a:tr>
              <a:tr h="0">
                <a:tc>
                  <a:txBody>
                    <a:bodyPr/>
                    <a:lstStyle/>
                    <a:p>
                      <a:pPr>
                        <a:buNone/>
                      </a:pPr>
                      <a:r>
                        <a:rPr lang="en-AU" sz="1400" b="0" dirty="0">
                          <a:effectLst/>
                        </a:rPr>
                        <a:t>Diesel generation</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MW</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100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100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150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1662988150"/>
                  </a:ext>
                </a:extLst>
              </a:tr>
              <a:tr h="0">
                <a:tc>
                  <a:txBody>
                    <a:bodyPr/>
                    <a:lstStyle/>
                    <a:p>
                      <a:pPr>
                        <a:buNone/>
                      </a:pPr>
                      <a:r>
                        <a:rPr lang="en-AU" sz="1400" b="0" dirty="0">
                          <a:effectLst/>
                        </a:rPr>
                        <a:t>Solar generation</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MW</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4</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22</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2240406495"/>
                  </a:ext>
                </a:extLst>
              </a:tr>
              <a:tr h="0">
                <a:tc>
                  <a:txBody>
                    <a:bodyPr/>
                    <a:lstStyle/>
                    <a:p>
                      <a:pPr>
                        <a:buNone/>
                      </a:pPr>
                      <a:r>
                        <a:rPr lang="en-AU" sz="1400" b="0" dirty="0">
                          <a:effectLst/>
                        </a:rPr>
                        <a:t>Wind generation</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MW</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7</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2270489473"/>
                  </a:ext>
                </a:extLst>
              </a:tr>
              <a:tr h="0">
                <a:tc>
                  <a:txBody>
                    <a:bodyPr/>
                    <a:lstStyle/>
                    <a:p>
                      <a:pPr>
                        <a:buNone/>
                      </a:pPr>
                      <a:r>
                        <a:rPr lang="en-AU" sz="1400" b="0" dirty="0">
                          <a:effectLst/>
                        </a:rPr>
                        <a:t>Biomass generation</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MW</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14</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22</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4108730027"/>
                  </a:ext>
                </a:extLst>
              </a:tr>
              <a:tr h="0">
                <a:tc>
                  <a:txBody>
                    <a:bodyPr/>
                    <a:lstStyle/>
                    <a:p>
                      <a:pPr>
                        <a:buNone/>
                      </a:pPr>
                      <a:r>
                        <a:rPr lang="en-AU" sz="1400" b="0" dirty="0">
                          <a:effectLst/>
                        </a:rPr>
                        <a:t>Biogas generation</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MW</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2</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4018768255"/>
                  </a:ext>
                </a:extLst>
              </a:tr>
              <a:tr h="0">
                <a:tc>
                  <a:txBody>
                    <a:bodyPr/>
                    <a:lstStyle/>
                    <a:p>
                      <a:pPr>
                        <a:buNone/>
                      </a:pPr>
                      <a:r>
                        <a:rPr lang="en-AU" sz="1400" b="0" dirty="0">
                          <a:effectLst/>
                        </a:rPr>
                        <a:t>Coal generation</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MW</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30</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834122278"/>
                  </a:ext>
                </a:extLst>
              </a:tr>
              <a:tr h="0">
                <a:tc>
                  <a:txBody>
                    <a:bodyPr/>
                    <a:lstStyle/>
                    <a:p>
                      <a:pPr>
                        <a:buNone/>
                      </a:pPr>
                      <a:r>
                        <a:rPr lang="en-AU" sz="1400" b="0" dirty="0">
                          <a:effectLst/>
                        </a:rPr>
                        <a:t>Households using pre-paid meters</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9</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3212350961"/>
                  </a:ext>
                </a:extLst>
              </a:tr>
              <a:tr h="0">
                <a:tc>
                  <a:txBody>
                    <a:bodyPr/>
                    <a:lstStyle/>
                    <a:p>
                      <a:pPr>
                        <a:buNone/>
                      </a:pPr>
                      <a:r>
                        <a:rPr lang="en-AU" sz="1400" b="0" dirty="0">
                          <a:effectLst/>
                        </a:rPr>
                        <a:t>Private sector generation capacity</a:t>
                      </a:r>
                      <a:endParaRPr lang="en-PG"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L w="12700" cap="flat" cmpd="sng" algn="ctr">
                      <a:solidFill>
                        <a:srgbClr val="002774"/>
                      </a:solidFill>
                      <a:prstDash val="solid"/>
                      <a:round/>
                      <a:headEnd type="none" w="med" len="med"/>
                      <a:tailEnd type="none" w="med" len="med"/>
                    </a:lnL>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MW</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a:effectLst/>
                        </a:rPr>
                        <a:t>-</a:t>
                      </a:r>
                      <a:endParaRPr lang="en-PG"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tc>
                  <a:txBody>
                    <a:bodyPr/>
                    <a:lstStyle/>
                    <a:p>
                      <a:pPr algn="ctr">
                        <a:buNone/>
                      </a:pPr>
                      <a:r>
                        <a:rPr lang="en-AU" sz="1400" dirty="0">
                          <a:effectLst/>
                        </a:rPr>
                        <a:t>1,100</a:t>
                      </a:r>
                      <a:endParaRPr lang="en-PG"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36000" marB="36000" anchor="ctr">
                    <a:lnR w="12700" cap="flat" cmpd="sng" algn="ctr">
                      <a:solidFill>
                        <a:srgbClr val="002774"/>
                      </a:solidFill>
                      <a:prstDash val="solid"/>
                      <a:round/>
                      <a:headEnd type="none" w="med" len="med"/>
                      <a:tailEnd type="none" w="med" len="med"/>
                    </a:lnR>
                    <a:lnT w="12700" cap="flat" cmpd="sng" algn="ctr">
                      <a:solidFill>
                        <a:srgbClr val="002774"/>
                      </a:solidFill>
                      <a:prstDash val="solid"/>
                      <a:round/>
                      <a:headEnd type="none" w="med" len="med"/>
                      <a:tailEnd type="none" w="med" len="med"/>
                    </a:lnT>
                    <a:lnB w="12700" cap="flat" cmpd="sng" algn="ctr">
                      <a:solidFill>
                        <a:srgbClr val="002774"/>
                      </a:solidFill>
                      <a:prstDash val="solid"/>
                      <a:round/>
                      <a:headEnd type="none" w="med" len="med"/>
                      <a:tailEnd type="none" w="med" len="med"/>
                    </a:lnB>
                  </a:tcPr>
                </a:tc>
                <a:extLst>
                  <a:ext uri="{0D108BD9-81ED-4DB2-BD59-A6C34878D82A}">
                    <a16:rowId xmlns:a16="http://schemas.microsoft.com/office/drawing/2014/main" val="1467631767"/>
                  </a:ext>
                </a:extLst>
              </a:tr>
            </a:tbl>
          </a:graphicData>
        </a:graphic>
      </p:graphicFrame>
      <p:sp>
        <p:nvSpPr>
          <p:cNvPr id="5" name="TextBox 4">
            <a:extLst>
              <a:ext uri="{FF2B5EF4-FFF2-40B4-BE49-F238E27FC236}">
                <a16:creationId xmlns:a16="http://schemas.microsoft.com/office/drawing/2014/main" id="{E53B9ADA-3B2B-7F98-4878-D5F71F98F562}"/>
              </a:ext>
            </a:extLst>
          </p:cNvPr>
          <p:cNvSpPr txBox="1"/>
          <p:nvPr/>
        </p:nvSpPr>
        <p:spPr>
          <a:xfrm>
            <a:off x="838201" y="50359"/>
            <a:ext cx="8315129" cy="261610"/>
          </a:xfrm>
          <a:prstGeom prst="rect">
            <a:avLst/>
          </a:prstGeom>
          <a:noFill/>
        </p:spPr>
        <p:txBody>
          <a:bodyPr wrap="square" rtlCol="0">
            <a:spAutoFit/>
          </a:bodyPr>
          <a:lstStyle/>
          <a:p>
            <a:r>
              <a:rPr lang="en-AU" sz="1100" dirty="0">
                <a:solidFill>
                  <a:schemeClr val="bg1">
                    <a:lumMod val="50000"/>
                  </a:schemeClr>
                </a:solidFill>
              </a:rPr>
              <a:t>Overview | Key Stakeholders | By the Numbers | </a:t>
            </a:r>
            <a:r>
              <a:rPr lang="en-AU" sz="1100" b="1" dirty="0">
                <a:solidFill>
                  <a:srgbClr val="002774"/>
                </a:solidFill>
              </a:rPr>
              <a:t>Policy Context</a:t>
            </a:r>
            <a:r>
              <a:rPr lang="en-AU" sz="1100" dirty="0">
                <a:solidFill>
                  <a:schemeClr val="bg1">
                    <a:lumMod val="50000"/>
                  </a:schemeClr>
                </a:solidFill>
              </a:rPr>
              <a:t> | Key Priorities and Challenges</a:t>
            </a:r>
            <a:r>
              <a:rPr lang="en-AU" sz="1100" b="1" dirty="0">
                <a:solidFill>
                  <a:srgbClr val="002774"/>
                </a:solidFill>
              </a:rPr>
              <a:t> </a:t>
            </a:r>
            <a:r>
              <a:rPr lang="en-AU" sz="1100" dirty="0">
                <a:solidFill>
                  <a:schemeClr val="bg1">
                    <a:lumMod val="50000"/>
                  </a:schemeClr>
                </a:solidFill>
              </a:rPr>
              <a:t>|</a:t>
            </a:r>
            <a:r>
              <a:rPr lang="en-AU" sz="1100" b="1" dirty="0">
                <a:solidFill>
                  <a:schemeClr val="bg1">
                    <a:lumMod val="50000"/>
                  </a:schemeClr>
                </a:solidFill>
              </a:rPr>
              <a:t> </a:t>
            </a:r>
            <a:r>
              <a:rPr lang="en-AU" sz="1100" dirty="0">
                <a:solidFill>
                  <a:schemeClr val="bg1">
                    <a:lumMod val="50000"/>
                  </a:schemeClr>
                </a:solidFill>
              </a:rPr>
              <a:t>Concluding Remarks</a:t>
            </a:r>
            <a:endParaRPr lang="en-PG" sz="1100" dirty="0">
              <a:solidFill>
                <a:schemeClr val="bg1">
                  <a:lumMod val="50000"/>
                </a:schemeClr>
              </a:solidFill>
            </a:endParaRPr>
          </a:p>
        </p:txBody>
      </p:sp>
    </p:spTree>
    <p:extLst>
      <p:ext uri="{BB962C8B-B14F-4D97-AF65-F5344CB8AC3E}">
        <p14:creationId xmlns:p14="http://schemas.microsoft.com/office/powerpoint/2010/main" val="39786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AB28D-DF74-82AE-E7C8-75789442C288}"/>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43911DDC-F039-0531-62B4-BBA927889D4D}"/>
              </a:ext>
            </a:extLst>
          </p:cNvPr>
          <p:cNvSpPr>
            <a:spLocks noGrp="1"/>
          </p:cNvSpPr>
          <p:nvPr>
            <p:ph type="title"/>
          </p:nvPr>
        </p:nvSpPr>
        <p:spPr>
          <a:xfrm>
            <a:off x="838202" y="365127"/>
            <a:ext cx="10515600" cy="753460"/>
          </a:xfrm>
        </p:spPr>
        <p:txBody>
          <a:bodyPr/>
          <a:lstStyle/>
          <a:p>
            <a:r>
              <a:rPr lang="en-US" sz="4400" b="1" dirty="0"/>
              <a:t>Policy Context (cont.)</a:t>
            </a:r>
            <a:endParaRPr lang="en-AU" dirty="0"/>
          </a:p>
        </p:txBody>
      </p:sp>
      <p:sp>
        <p:nvSpPr>
          <p:cNvPr id="3" name="TextBox 2">
            <a:extLst>
              <a:ext uri="{FF2B5EF4-FFF2-40B4-BE49-F238E27FC236}">
                <a16:creationId xmlns:a16="http://schemas.microsoft.com/office/drawing/2014/main" id="{F3EC1E0C-94AA-B9C6-06F0-9FA11712C719}"/>
              </a:ext>
            </a:extLst>
          </p:cNvPr>
          <p:cNvSpPr txBox="1"/>
          <p:nvPr/>
        </p:nvSpPr>
        <p:spPr>
          <a:xfrm>
            <a:off x="838200" y="1190759"/>
            <a:ext cx="10515600" cy="36779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Tariff freezes from 2013 have hindered PPL’s ability to adequately recover costs and invest in its business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10% increase recommended by NEA not implemented, a 5% increase eventually passed in March 2025</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Whether licensed or not, NEA Act (as amended) clearly legislates NEA’s regulatory authority over all electricity sector operators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Compared to other Pacific Island countries, PNG’s tariff is only higher than that of Fiji, Samoa, and Tuvalu</a:t>
            </a:r>
            <a:r>
              <a:rPr lang="en-US" baseline="30000" dirty="0">
                <a:solidFill>
                  <a:prstClr val="black"/>
                </a:solidFill>
                <a:latin typeface="Calibri" panose="020F0502020204030204"/>
              </a:rPr>
              <a:t>9</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Globally, tariff increases are politically sensitive, but PPL’s tight financial position should only lend weight to passing tariff adjustments on the grounds of sector sustainability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Given 4.5% formal sector employment, and a tax-free threshold, household affordability means tariff burden will need to be shifted to those who are more willing and able to pay higher tariffs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Private diesel generation is wide-spread, costing users at least K2.00/kWh vs ~K1.05/kWh from PPL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These customers clearly are willing and able to pay higher tariffs</a:t>
            </a:r>
          </a:p>
        </p:txBody>
      </p:sp>
      <p:sp>
        <p:nvSpPr>
          <p:cNvPr id="5" name="TextBox 4">
            <a:extLst>
              <a:ext uri="{FF2B5EF4-FFF2-40B4-BE49-F238E27FC236}">
                <a16:creationId xmlns:a16="http://schemas.microsoft.com/office/drawing/2014/main" id="{90F42D03-0E70-36B2-46BA-0265B2D28F42}"/>
              </a:ext>
            </a:extLst>
          </p:cNvPr>
          <p:cNvSpPr txBox="1"/>
          <p:nvPr/>
        </p:nvSpPr>
        <p:spPr>
          <a:xfrm>
            <a:off x="838202" y="50359"/>
            <a:ext cx="8977602" cy="261610"/>
          </a:xfrm>
          <a:prstGeom prst="rect">
            <a:avLst/>
          </a:prstGeom>
          <a:noFill/>
        </p:spPr>
        <p:txBody>
          <a:bodyPr wrap="square" rtlCol="0">
            <a:spAutoFit/>
          </a:bodyPr>
          <a:lstStyle/>
          <a:p>
            <a:r>
              <a:rPr lang="en-AU" sz="1100" dirty="0">
                <a:solidFill>
                  <a:schemeClr val="bg1">
                    <a:lumMod val="50000"/>
                  </a:schemeClr>
                </a:solidFill>
              </a:rPr>
              <a:t>Overview | Key Stakeholders | By the Numbers | </a:t>
            </a:r>
            <a:r>
              <a:rPr lang="en-AU" sz="1100" b="1" dirty="0">
                <a:solidFill>
                  <a:srgbClr val="002774"/>
                </a:solidFill>
              </a:rPr>
              <a:t>Policy Context</a:t>
            </a:r>
            <a:r>
              <a:rPr lang="en-AU" sz="1100" dirty="0">
                <a:solidFill>
                  <a:schemeClr val="bg1">
                    <a:lumMod val="50000"/>
                  </a:schemeClr>
                </a:solidFill>
              </a:rPr>
              <a:t> | Key Priorities and Challenges</a:t>
            </a:r>
            <a:r>
              <a:rPr lang="en-AU" sz="1100" b="1" dirty="0">
                <a:solidFill>
                  <a:srgbClr val="002774"/>
                </a:solidFill>
              </a:rPr>
              <a:t> </a:t>
            </a:r>
            <a:r>
              <a:rPr lang="en-AU" sz="1100" dirty="0">
                <a:solidFill>
                  <a:schemeClr val="bg1">
                    <a:lumMod val="50000"/>
                  </a:schemeClr>
                </a:solidFill>
              </a:rPr>
              <a:t>|</a:t>
            </a:r>
            <a:r>
              <a:rPr lang="en-AU" sz="1100" b="1" dirty="0">
                <a:solidFill>
                  <a:schemeClr val="bg1">
                    <a:lumMod val="50000"/>
                  </a:schemeClr>
                </a:solidFill>
              </a:rPr>
              <a:t> </a:t>
            </a:r>
            <a:r>
              <a:rPr lang="en-AU" sz="1100" dirty="0">
                <a:solidFill>
                  <a:schemeClr val="bg1">
                    <a:lumMod val="50000"/>
                  </a:schemeClr>
                </a:solidFill>
              </a:rPr>
              <a:t>Concluding Remarks</a:t>
            </a:r>
            <a:endParaRPr lang="en-PG" sz="1100" dirty="0">
              <a:solidFill>
                <a:schemeClr val="bg1">
                  <a:lumMod val="50000"/>
                </a:schemeClr>
              </a:solidFill>
            </a:endParaRPr>
          </a:p>
        </p:txBody>
      </p:sp>
      <p:sp>
        <p:nvSpPr>
          <p:cNvPr id="6" name="TextBox 5">
            <a:extLst>
              <a:ext uri="{FF2B5EF4-FFF2-40B4-BE49-F238E27FC236}">
                <a16:creationId xmlns:a16="http://schemas.microsoft.com/office/drawing/2014/main" id="{D4A587D2-96E3-FD38-057D-DDC4A0C9BF9D}"/>
              </a:ext>
            </a:extLst>
          </p:cNvPr>
          <p:cNvSpPr txBox="1"/>
          <p:nvPr/>
        </p:nvSpPr>
        <p:spPr>
          <a:xfrm>
            <a:off x="838200" y="6341246"/>
            <a:ext cx="10515600" cy="276999"/>
          </a:xfrm>
          <a:prstGeom prst="rect">
            <a:avLst/>
          </a:prstGeom>
          <a:noFill/>
        </p:spPr>
        <p:txBody>
          <a:bodyPr wrap="square" rtlCol="0" anchor="b" anchorCtr="0">
            <a:spAutoFit/>
          </a:bodyPr>
          <a:lstStyle/>
          <a:p>
            <a:pPr lvl="0">
              <a:defRPr/>
            </a:pPr>
            <a:r>
              <a:rPr lang="en-US" sz="1200" baseline="30000" dirty="0">
                <a:solidFill>
                  <a:prstClr val="black"/>
                </a:solidFill>
                <a:latin typeface="Calibri" panose="020F0502020204030204"/>
              </a:rPr>
              <a:t>9</a:t>
            </a:r>
            <a:r>
              <a:rPr lang="en-US" sz="1200" baseline="0" dirty="0">
                <a:solidFill>
                  <a:prstClr val="black"/>
                </a:solidFill>
                <a:latin typeface="Calibri" panose="020F0502020204030204"/>
              </a:rPr>
              <a:t> </a:t>
            </a:r>
            <a:r>
              <a:rPr lang="en-US" sz="1200" dirty="0">
                <a:solidFill>
                  <a:prstClr val="black"/>
                </a:solidFill>
              </a:rPr>
              <a:t>Nikolov (2023)</a:t>
            </a:r>
          </a:p>
        </p:txBody>
      </p:sp>
    </p:spTree>
    <p:extLst>
      <p:ext uri="{BB962C8B-B14F-4D97-AF65-F5344CB8AC3E}">
        <p14:creationId xmlns:p14="http://schemas.microsoft.com/office/powerpoint/2010/main" val="13061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4386C-3A60-E950-0F60-559BDB62BD20}"/>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462571D3-76B0-84F9-61EF-C2543B35CF92}"/>
              </a:ext>
            </a:extLst>
          </p:cNvPr>
          <p:cNvSpPr>
            <a:spLocks noGrp="1"/>
          </p:cNvSpPr>
          <p:nvPr>
            <p:ph type="title"/>
          </p:nvPr>
        </p:nvSpPr>
        <p:spPr>
          <a:xfrm>
            <a:off x="838202" y="365127"/>
            <a:ext cx="10515600" cy="753460"/>
          </a:xfrm>
        </p:spPr>
        <p:txBody>
          <a:bodyPr/>
          <a:lstStyle/>
          <a:p>
            <a:r>
              <a:rPr lang="en-US" sz="4400" b="1" dirty="0"/>
              <a:t>Key Priorities and Challenges</a:t>
            </a:r>
            <a:endParaRPr lang="en-AU" dirty="0"/>
          </a:p>
        </p:txBody>
      </p:sp>
      <p:sp>
        <p:nvSpPr>
          <p:cNvPr id="3" name="TextBox 2">
            <a:extLst>
              <a:ext uri="{FF2B5EF4-FFF2-40B4-BE49-F238E27FC236}">
                <a16:creationId xmlns:a16="http://schemas.microsoft.com/office/drawing/2014/main" id="{B3771187-373C-13DD-9F2D-B1FF52DA2C74}"/>
              </a:ext>
            </a:extLst>
          </p:cNvPr>
          <p:cNvSpPr txBox="1"/>
          <p:nvPr/>
        </p:nvSpPr>
        <p:spPr>
          <a:xfrm>
            <a:off x="838200" y="1190759"/>
            <a:ext cx="10515600" cy="430887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Government priorities are:</a:t>
            </a:r>
          </a:p>
          <a:p>
            <a:pPr marL="857250" lvl="1" indent="-400050">
              <a:spcAft>
                <a:spcPts val="600"/>
              </a:spcAft>
              <a:buFont typeface="+mj-lt"/>
              <a:buAutoNum type="romanLcPeriod"/>
              <a:defRPr/>
            </a:pPr>
            <a:r>
              <a:rPr lang="en-US" dirty="0">
                <a:solidFill>
                  <a:prstClr val="black"/>
                </a:solidFill>
                <a:latin typeface="Calibri" panose="020F0502020204030204"/>
              </a:rPr>
              <a:t>Improve electricity access and reliability;</a:t>
            </a:r>
          </a:p>
          <a:p>
            <a:pPr marL="857250" lvl="1" indent="-400050">
              <a:spcAft>
                <a:spcPts val="600"/>
              </a:spcAft>
              <a:buFont typeface="+mj-lt"/>
              <a:buAutoNum type="romanLcPeriod"/>
              <a:defRPr/>
            </a:pPr>
            <a:r>
              <a:rPr lang="en-US" dirty="0">
                <a:solidFill>
                  <a:prstClr val="black"/>
                </a:solidFill>
                <a:latin typeface="Calibri" panose="020F0502020204030204"/>
              </a:rPr>
              <a:t>Ensure affordability; and</a:t>
            </a:r>
          </a:p>
          <a:p>
            <a:pPr marL="857250" lvl="1" indent="-400050">
              <a:spcAft>
                <a:spcPts val="600"/>
              </a:spcAft>
              <a:buFont typeface="+mj-lt"/>
              <a:buAutoNum type="romanLcPeriod"/>
              <a:defRPr/>
            </a:pPr>
            <a:r>
              <a:rPr lang="en-US" dirty="0">
                <a:solidFill>
                  <a:prstClr val="black"/>
                </a:solidFill>
                <a:latin typeface="Calibri" panose="020F0502020204030204"/>
              </a:rPr>
              <a:t>Ensure sustainability of electricity sector</a:t>
            </a:r>
          </a:p>
          <a:p>
            <a:pPr marL="285750" lvl="0" indent="-285750">
              <a:spcAft>
                <a:spcPts val="600"/>
              </a:spcAft>
              <a:buFont typeface="Arial" panose="020B0604020202020204" pitchFamily="34" charset="0"/>
              <a:buChar char="•"/>
              <a:defRPr/>
            </a:pPr>
            <a:r>
              <a:rPr lang="en-US" dirty="0">
                <a:solidFill>
                  <a:prstClr val="black"/>
                </a:solidFill>
                <a:sym typeface="Wingdings" panose="05000000000000000000" pitchFamily="2" charset="2"/>
              </a:rPr>
              <a:t>Electricity is a proven pathway to improving household income and wealth, health, and education levels</a:t>
            </a:r>
            <a:r>
              <a:rPr lang="en-US" baseline="30000" dirty="0">
                <a:solidFill>
                  <a:prstClr val="black"/>
                </a:solidFill>
                <a:sym typeface="Wingdings" panose="05000000000000000000" pitchFamily="2" charset="2"/>
              </a:rPr>
              <a:t>10</a:t>
            </a:r>
            <a:endParaRPr lang="en-US" baseline="30000" dirty="0">
              <a:solidFill>
                <a:prstClr val="black"/>
              </a:solidFill>
              <a:latin typeface="Calibri" panose="020F0502020204030204"/>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sym typeface="Wingdings" panose="05000000000000000000" pitchFamily="2" charset="2"/>
              </a:rPr>
              <a:t>ADB and UNDP reports have described PNG as lower-middle income</a:t>
            </a:r>
            <a:r>
              <a:rPr lang="en-US" baseline="30000" dirty="0">
                <a:solidFill>
                  <a:prstClr val="black"/>
                </a:solidFill>
                <a:latin typeface="Calibri" panose="020F0502020204030204"/>
                <a:sym typeface="Wingdings" panose="05000000000000000000" pitchFamily="2" charset="2"/>
              </a:rPr>
              <a:t>11</a:t>
            </a:r>
            <a:r>
              <a:rPr lang="en-US" dirty="0">
                <a:solidFill>
                  <a:prstClr val="black"/>
                </a:solidFill>
                <a:latin typeface="Calibri" panose="020F0502020204030204"/>
                <a:sym typeface="Wingdings" panose="05000000000000000000" pitchFamily="2" charset="2"/>
              </a:rPr>
              <a:t>, improving access is critical to </a:t>
            </a:r>
            <a:r>
              <a:rPr lang="en-US" dirty="0" err="1">
                <a:solidFill>
                  <a:prstClr val="black"/>
                </a:solidFill>
                <a:latin typeface="Calibri" panose="020F0502020204030204"/>
                <a:sym typeface="Wingdings" panose="05000000000000000000" pitchFamily="2" charset="2"/>
              </a:rPr>
              <a:t>realising</a:t>
            </a:r>
            <a:r>
              <a:rPr lang="en-US" dirty="0">
                <a:solidFill>
                  <a:prstClr val="black"/>
                </a:solidFill>
                <a:latin typeface="Calibri" panose="020F0502020204030204"/>
                <a:sym typeface="Wingdings" panose="05000000000000000000" pitchFamily="2" charset="2"/>
              </a:rPr>
              <a:t> improved socio-economic outcomes</a:t>
            </a:r>
            <a:endParaRPr lang="en-US" baseline="30000" dirty="0">
              <a:solidFill>
                <a:prstClr val="black"/>
              </a:solidFill>
              <a:latin typeface="Calibri" panose="020F0502020204030204"/>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~15% of population has access to grid-connected electricity; 6% lives within 1km of an existing grid, however only 1/3</a:t>
            </a:r>
            <a:r>
              <a:rPr lang="en-US" baseline="30000" dirty="0">
                <a:solidFill>
                  <a:prstClr val="black"/>
                </a:solidFill>
                <a:latin typeface="Calibri" panose="020F0502020204030204"/>
              </a:rPr>
              <a:t>rd</a:t>
            </a:r>
            <a:r>
              <a:rPr lang="en-US" dirty="0">
                <a:solidFill>
                  <a:prstClr val="black"/>
                </a:solidFill>
                <a:latin typeface="Calibri" panose="020F0502020204030204"/>
              </a:rPr>
              <a:t> of these households can afford the connection</a:t>
            </a:r>
            <a:r>
              <a:rPr lang="en-US" baseline="30000" dirty="0">
                <a:solidFill>
                  <a:prstClr val="black"/>
                </a:solidFill>
                <a:latin typeface="Calibri" panose="020F0502020204030204"/>
              </a:rPr>
              <a:t>12</a:t>
            </a:r>
            <a:r>
              <a:rPr lang="en-US" dirty="0">
                <a:solidFill>
                  <a:prstClr val="black"/>
                </a:solidFill>
                <a:latin typeface="Calibri" panose="020F0502020204030204"/>
              </a:rPr>
              <a:t> </a:t>
            </a:r>
            <a:r>
              <a:rPr lang="en-US" dirty="0">
                <a:solidFill>
                  <a:prstClr val="black"/>
                </a:solidFill>
                <a:latin typeface="Calibri" panose="020F0502020204030204"/>
                <a:sym typeface="Wingdings" panose="05000000000000000000" pitchFamily="2" charset="2"/>
              </a:rPr>
              <a:t> ~15% becomes ~17%</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sym typeface="Wingdings" panose="05000000000000000000" pitchFamily="2" charset="2"/>
              </a:rPr>
              <a:t>Therefore, electrifying rural regions is paramount to meeting the 70% goal, however challenging terrain means higher cost to connect to existing grids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sym typeface="Wingdings" panose="05000000000000000000" pitchFamily="2" charset="2"/>
              </a:rPr>
              <a:t>Standalone mini-grids appear a reasonable solution, but </a:t>
            </a:r>
            <a:r>
              <a:rPr lang="en-US" dirty="0" err="1">
                <a:solidFill>
                  <a:prstClr val="black"/>
                </a:solidFill>
                <a:latin typeface="Calibri" panose="020F0502020204030204"/>
                <a:sym typeface="Wingdings" panose="05000000000000000000" pitchFamily="2" charset="2"/>
              </a:rPr>
              <a:t>commercialising</a:t>
            </a:r>
            <a:r>
              <a:rPr lang="en-US" dirty="0">
                <a:solidFill>
                  <a:prstClr val="black"/>
                </a:solidFill>
                <a:latin typeface="Calibri" panose="020F0502020204030204"/>
                <a:sym typeface="Wingdings" panose="05000000000000000000" pitchFamily="2" charset="2"/>
              </a:rPr>
              <a:t> these requires some level of grant funding and/or concessional finance terms to deliver affordable tariffs to those customers</a:t>
            </a:r>
          </a:p>
        </p:txBody>
      </p:sp>
      <p:sp>
        <p:nvSpPr>
          <p:cNvPr id="4" name="TextBox 3">
            <a:extLst>
              <a:ext uri="{FF2B5EF4-FFF2-40B4-BE49-F238E27FC236}">
                <a16:creationId xmlns:a16="http://schemas.microsoft.com/office/drawing/2014/main" id="{54AD0F20-D8D3-9A41-01A9-6E279E46EE05}"/>
              </a:ext>
            </a:extLst>
          </p:cNvPr>
          <p:cNvSpPr txBox="1"/>
          <p:nvPr/>
        </p:nvSpPr>
        <p:spPr>
          <a:xfrm>
            <a:off x="838202" y="50359"/>
            <a:ext cx="7885920" cy="261610"/>
          </a:xfrm>
          <a:prstGeom prst="rect">
            <a:avLst/>
          </a:prstGeom>
          <a:noFill/>
        </p:spPr>
        <p:txBody>
          <a:bodyPr wrap="square" rtlCol="0">
            <a:spAutoFit/>
          </a:bodyPr>
          <a:lstStyle/>
          <a:p>
            <a:r>
              <a:rPr lang="en-AU" sz="1100" dirty="0">
                <a:solidFill>
                  <a:schemeClr val="bg1">
                    <a:lumMod val="50000"/>
                  </a:schemeClr>
                </a:solidFill>
              </a:rPr>
              <a:t>Overview | Key Stakeholders | By the Numbers | Policy Context | </a:t>
            </a:r>
            <a:r>
              <a:rPr lang="en-AU" sz="1100" b="1" dirty="0">
                <a:solidFill>
                  <a:srgbClr val="002774"/>
                </a:solidFill>
              </a:rPr>
              <a:t>Key Priorities and Challenges </a:t>
            </a:r>
            <a:r>
              <a:rPr lang="en-AU" sz="1100" dirty="0">
                <a:solidFill>
                  <a:schemeClr val="bg1">
                    <a:lumMod val="50000"/>
                  </a:schemeClr>
                </a:solidFill>
              </a:rPr>
              <a:t>|</a:t>
            </a:r>
            <a:r>
              <a:rPr lang="en-AU" sz="1100" b="1" dirty="0">
                <a:solidFill>
                  <a:schemeClr val="bg1">
                    <a:lumMod val="50000"/>
                  </a:schemeClr>
                </a:solidFill>
              </a:rPr>
              <a:t> </a:t>
            </a:r>
            <a:r>
              <a:rPr lang="en-AU" sz="1100" dirty="0">
                <a:solidFill>
                  <a:schemeClr val="bg1">
                    <a:lumMod val="50000"/>
                  </a:schemeClr>
                </a:solidFill>
              </a:rPr>
              <a:t>Concluding Remarks</a:t>
            </a:r>
            <a:endParaRPr lang="en-PG" sz="1100" b="1" dirty="0">
              <a:solidFill>
                <a:srgbClr val="002774"/>
              </a:solidFill>
            </a:endParaRPr>
          </a:p>
        </p:txBody>
      </p:sp>
      <p:sp>
        <p:nvSpPr>
          <p:cNvPr id="5" name="TextBox 4">
            <a:extLst>
              <a:ext uri="{FF2B5EF4-FFF2-40B4-BE49-F238E27FC236}">
                <a16:creationId xmlns:a16="http://schemas.microsoft.com/office/drawing/2014/main" id="{A136D55F-2766-317A-5B82-3CF36C9E1F32}"/>
              </a:ext>
            </a:extLst>
          </p:cNvPr>
          <p:cNvSpPr txBox="1"/>
          <p:nvPr/>
        </p:nvSpPr>
        <p:spPr>
          <a:xfrm>
            <a:off x="838200" y="5971914"/>
            <a:ext cx="10515600" cy="646331"/>
          </a:xfrm>
          <a:prstGeom prst="rect">
            <a:avLst/>
          </a:prstGeom>
          <a:noFill/>
        </p:spPr>
        <p:txBody>
          <a:bodyPr wrap="square" rtlCol="0" anchor="b" anchorCtr="0">
            <a:spAutoFit/>
          </a:bodyPr>
          <a:lstStyle/>
          <a:p>
            <a:pPr lvl="0">
              <a:defRPr/>
            </a:pPr>
            <a:r>
              <a:rPr lang="en-US" sz="1200" baseline="30000" dirty="0">
                <a:solidFill>
                  <a:prstClr val="black"/>
                </a:solidFill>
                <a:latin typeface="Calibri" panose="020F0502020204030204"/>
              </a:rPr>
              <a:t>10</a:t>
            </a:r>
            <a:r>
              <a:rPr lang="en-US" sz="1200" baseline="0" dirty="0">
                <a:solidFill>
                  <a:prstClr val="black"/>
                </a:solidFill>
                <a:latin typeface="Calibri" panose="020F0502020204030204"/>
              </a:rPr>
              <a:t> </a:t>
            </a:r>
            <a:r>
              <a:rPr lang="en-US" sz="1200" dirty="0">
                <a:solidFill>
                  <a:prstClr val="black"/>
                </a:solidFill>
              </a:rPr>
              <a:t>Moore et al. (2020); Zhang et al. (2019)</a:t>
            </a:r>
          </a:p>
          <a:p>
            <a:pPr lvl="0">
              <a:defRPr/>
            </a:pPr>
            <a:r>
              <a:rPr lang="en-US" sz="1200" baseline="30000" dirty="0">
                <a:solidFill>
                  <a:prstClr val="black"/>
                </a:solidFill>
                <a:latin typeface="Calibri" panose="020F0502020204030204"/>
              </a:rPr>
              <a:t>11</a:t>
            </a:r>
            <a:r>
              <a:rPr kumimoji="0" lang="en-US" sz="1200" u="none" strike="noStrike" kern="1200" cap="none" spc="0" normalizeH="0" baseline="30000" noProof="0" dirty="0">
                <a:ln>
                  <a:noFill/>
                </a:ln>
                <a:solidFill>
                  <a:prstClr val="black"/>
                </a:solidFill>
                <a:effectLst/>
                <a:uLnTx/>
                <a:uFillTx/>
                <a:latin typeface="Calibri" panose="020F0502020204030204"/>
                <a:ea typeface="+mn-ea"/>
                <a:cs typeface="+mn-cs"/>
              </a:rPr>
              <a:t> </a:t>
            </a:r>
            <a:r>
              <a:rPr lang="en-US" sz="1200" dirty="0">
                <a:solidFill>
                  <a:prstClr val="black"/>
                </a:solidFill>
              </a:rPr>
              <a:t>ADB (2025); UNDP (2023)</a:t>
            </a:r>
          </a:p>
          <a:p>
            <a:pPr lvl="0">
              <a:defRPr/>
            </a:pPr>
            <a:r>
              <a:rPr kumimoji="0" lang="en-US" sz="1200" u="none" strike="noStrike" kern="1200" cap="none" spc="0" normalizeH="0" baseline="30000" noProof="0" dirty="0">
                <a:ln>
                  <a:noFill/>
                </a:ln>
                <a:solidFill>
                  <a:prstClr val="black"/>
                </a:solidFill>
                <a:effectLst/>
                <a:uLnTx/>
                <a:uFillTx/>
                <a:latin typeface="Calibri" panose="020F0502020204030204"/>
                <a:ea typeface="+mn-ea"/>
                <a:cs typeface="+mn-cs"/>
              </a:rPr>
              <a:t>12</a:t>
            </a:r>
            <a:r>
              <a:rPr kumimoji="0" lang="en-US" sz="1200" u="none" strike="noStrike" kern="1200" cap="none" spc="0" normalizeH="0" noProof="0" dirty="0">
                <a:ln>
                  <a:noFill/>
                </a:ln>
                <a:solidFill>
                  <a:prstClr val="black"/>
                </a:solidFill>
                <a:effectLst/>
                <a:uLnTx/>
                <a:uFillTx/>
                <a:latin typeface="Calibri" panose="020F0502020204030204"/>
                <a:ea typeface="+mn-ea"/>
                <a:cs typeface="+mn-cs"/>
              </a:rPr>
              <a:t> </a:t>
            </a:r>
            <a:r>
              <a:rPr lang="en-US" sz="1200" dirty="0">
                <a:solidFill>
                  <a:prstClr val="black"/>
                </a:solidFill>
              </a:rPr>
              <a:t>USAID-PEP Activity (2022)</a:t>
            </a:r>
            <a:endParaRPr kumimoji="0" lang="en-US" sz="120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66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28E0B-B8C8-E824-0873-F8E33FB88984}"/>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17072A44-E790-4758-487D-7B79810D7FA4}"/>
              </a:ext>
            </a:extLst>
          </p:cNvPr>
          <p:cNvSpPr>
            <a:spLocks noGrp="1"/>
          </p:cNvSpPr>
          <p:nvPr>
            <p:ph type="title"/>
          </p:nvPr>
        </p:nvSpPr>
        <p:spPr>
          <a:xfrm>
            <a:off x="838202" y="365127"/>
            <a:ext cx="10515600" cy="753460"/>
          </a:xfrm>
        </p:spPr>
        <p:txBody>
          <a:bodyPr/>
          <a:lstStyle/>
          <a:p>
            <a:r>
              <a:rPr lang="en-US" sz="4400" b="1" dirty="0"/>
              <a:t>Key Priorities and Challenges (cont.)</a:t>
            </a:r>
            <a:endParaRPr lang="en-AU" dirty="0"/>
          </a:p>
        </p:txBody>
      </p:sp>
      <p:sp>
        <p:nvSpPr>
          <p:cNvPr id="3" name="TextBox 2">
            <a:extLst>
              <a:ext uri="{FF2B5EF4-FFF2-40B4-BE49-F238E27FC236}">
                <a16:creationId xmlns:a16="http://schemas.microsoft.com/office/drawing/2014/main" id="{B1F67C04-B2BA-A232-E1D6-9272AD2B1AAD}"/>
              </a:ext>
            </a:extLst>
          </p:cNvPr>
          <p:cNvSpPr txBox="1"/>
          <p:nvPr/>
        </p:nvSpPr>
        <p:spPr>
          <a:xfrm>
            <a:off x="838200" y="1190759"/>
            <a:ext cx="10515600" cy="3954929"/>
          </a:xfrm>
          <a:prstGeom prst="rect">
            <a:avLst/>
          </a:prstGeom>
          <a:noFill/>
        </p:spPr>
        <p:txBody>
          <a:bodyPr wrap="square" rtlCol="0">
            <a:spAutoFit/>
          </a:bodyPr>
          <a:lstStyle/>
          <a:p>
            <a:pPr marL="285750" lvl="0" indent="-285750">
              <a:spcAft>
                <a:spcPts val="600"/>
              </a:spcAft>
              <a:buFont typeface="Arial" panose="020B0604020202020204" pitchFamily="34" charset="0"/>
              <a:buChar char="•"/>
              <a:defRPr/>
            </a:pPr>
            <a:r>
              <a:rPr lang="en-US" dirty="0">
                <a:solidFill>
                  <a:prstClr val="black"/>
                </a:solidFill>
                <a:latin typeface="Calibri" panose="020F0502020204030204"/>
              </a:rPr>
              <a:t>Constrained by </a:t>
            </a:r>
            <a:r>
              <a:rPr lang="en-US" dirty="0">
                <a:solidFill>
                  <a:prstClr val="black"/>
                </a:solidFill>
              </a:rPr>
              <a:t>aging infrastructure, low </a:t>
            </a:r>
            <a:r>
              <a:rPr lang="en-US" dirty="0">
                <a:solidFill>
                  <a:prstClr val="black"/>
                </a:solidFill>
                <a:latin typeface="Calibri" panose="020F0502020204030204"/>
              </a:rPr>
              <a:t>cash collection rates, power theft, and governance challenges,</a:t>
            </a:r>
            <a:br>
              <a:rPr lang="en-US" dirty="0">
                <a:solidFill>
                  <a:prstClr val="black"/>
                </a:solidFill>
                <a:latin typeface="Calibri" panose="020F0502020204030204"/>
              </a:rPr>
            </a:br>
            <a:r>
              <a:rPr lang="en-US" dirty="0">
                <a:solidFill>
                  <a:prstClr val="black"/>
                </a:solidFill>
                <a:latin typeface="Calibri" panose="020F0502020204030204"/>
              </a:rPr>
              <a:t>PPL needs to be re-geared for success, this will involve:</a:t>
            </a:r>
          </a:p>
          <a:p>
            <a:pPr marL="742950" lvl="1" indent="-285750">
              <a:spcAft>
                <a:spcPts val="600"/>
              </a:spcAft>
              <a:buFont typeface="Arial" panose="020B0604020202020204" pitchFamily="34" charset="0"/>
              <a:buChar char="•"/>
              <a:defRPr/>
            </a:pPr>
            <a:r>
              <a:rPr lang="en-US" dirty="0">
                <a:solidFill>
                  <a:prstClr val="black"/>
                </a:solidFill>
                <a:latin typeface="Calibri" panose="020F0502020204030204"/>
              </a:rPr>
              <a:t>Setting a trajectory towards implementing cost-reflective tariffs;</a:t>
            </a:r>
          </a:p>
          <a:p>
            <a:pPr marL="742950" lvl="1" indent="-285750">
              <a:spcAft>
                <a:spcPts val="600"/>
              </a:spcAft>
              <a:buFont typeface="Arial" panose="020B0604020202020204" pitchFamily="34" charset="0"/>
              <a:buChar char="•"/>
              <a:defRPr/>
            </a:pPr>
            <a:r>
              <a:rPr lang="en-US" dirty="0">
                <a:solidFill>
                  <a:prstClr val="black"/>
                </a:solidFill>
                <a:latin typeface="Calibri" panose="020F0502020204030204"/>
              </a:rPr>
              <a:t>Conversion to prepaid metering; and</a:t>
            </a:r>
          </a:p>
          <a:p>
            <a:pPr marL="742950" lvl="1" indent="-285750">
              <a:spcAft>
                <a:spcPts val="600"/>
              </a:spcAft>
              <a:buFont typeface="Arial" panose="020B0604020202020204" pitchFamily="34" charset="0"/>
              <a:buChar char="•"/>
              <a:defRPr/>
            </a:pPr>
            <a:r>
              <a:rPr lang="en-US" dirty="0">
                <a:solidFill>
                  <a:prstClr val="black"/>
                </a:solidFill>
                <a:latin typeface="Calibri" panose="020F0502020204030204"/>
              </a:rPr>
              <a:t>Increased investment in generation and network infrastructure.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NEA has developed tariff framework and taken through public consultation, now to be </a:t>
            </a:r>
            <a:r>
              <a:rPr lang="en-US" dirty="0" err="1">
                <a:solidFill>
                  <a:prstClr val="black"/>
                </a:solidFill>
                <a:latin typeface="Calibri" panose="020F0502020204030204"/>
              </a:rPr>
              <a:t>formalised</a:t>
            </a: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Given PPL’s substantial liabilities and low cash flow, investment in meter conversion, generation maintenance/refurbishment, and network improvement will be challenging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Finance from multilaterals, foreign governments, and aid agencies on concessional terms with strict oversight and governance controls in place can support the required investment by PPL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Calibri" panose="020F0502020204030204"/>
              </a:rPr>
              <a:t>Greater coordination between these parties is also key to ensure strategic alignment on approach and outcome</a:t>
            </a:r>
          </a:p>
        </p:txBody>
      </p:sp>
      <p:sp>
        <p:nvSpPr>
          <p:cNvPr id="2" name="TextBox 1">
            <a:extLst>
              <a:ext uri="{FF2B5EF4-FFF2-40B4-BE49-F238E27FC236}">
                <a16:creationId xmlns:a16="http://schemas.microsoft.com/office/drawing/2014/main" id="{0725E864-42CC-6F15-39D6-A4380E4C17F8}"/>
              </a:ext>
            </a:extLst>
          </p:cNvPr>
          <p:cNvSpPr txBox="1"/>
          <p:nvPr/>
        </p:nvSpPr>
        <p:spPr>
          <a:xfrm>
            <a:off x="838202" y="50359"/>
            <a:ext cx="7885920" cy="261610"/>
          </a:xfrm>
          <a:prstGeom prst="rect">
            <a:avLst/>
          </a:prstGeom>
          <a:noFill/>
        </p:spPr>
        <p:txBody>
          <a:bodyPr wrap="square" rtlCol="0">
            <a:spAutoFit/>
          </a:bodyPr>
          <a:lstStyle/>
          <a:p>
            <a:r>
              <a:rPr lang="en-AU" sz="1100" dirty="0">
                <a:solidFill>
                  <a:schemeClr val="bg1">
                    <a:lumMod val="50000"/>
                  </a:schemeClr>
                </a:solidFill>
              </a:rPr>
              <a:t>Overview | Key Stakeholders | By the Numbers | Policy Context | </a:t>
            </a:r>
            <a:r>
              <a:rPr lang="en-AU" sz="1100" b="1" dirty="0">
                <a:solidFill>
                  <a:srgbClr val="002774"/>
                </a:solidFill>
              </a:rPr>
              <a:t>Key Priorities and Challenges </a:t>
            </a:r>
            <a:r>
              <a:rPr lang="en-AU" sz="1100" dirty="0">
                <a:solidFill>
                  <a:schemeClr val="bg1">
                    <a:lumMod val="50000"/>
                  </a:schemeClr>
                </a:solidFill>
              </a:rPr>
              <a:t>|</a:t>
            </a:r>
            <a:r>
              <a:rPr lang="en-AU" sz="1100" b="1" dirty="0">
                <a:solidFill>
                  <a:schemeClr val="bg1">
                    <a:lumMod val="50000"/>
                  </a:schemeClr>
                </a:solidFill>
              </a:rPr>
              <a:t> </a:t>
            </a:r>
            <a:r>
              <a:rPr lang="en-AU" sz="1100" dirty="0">
                <a:solidFill>
                  <a:schemeClr val="bg1">
                    <a:lumMod val="50000"/>
                  </a:schemeClr>
                </a:solidFill>
              </a:rPr>
              <a:t>Concluding Remarks</a:t>
            </a:r>
            <a:endParaRPr lang="en-PG" sz="1100" b="1" dirty="0">
              <a:solidFill>
                <a:srgbClr val="002774"/>
              </a:solidFill>
            </a:endParaRPr>
          </a:p>
        </p:txBody>
      </p:sp>
    </p:spTree>
    <p:extLst>
      <p:ext uri="{BB962C8B-B14F-4D97-AF65-F5344CB8AC3E}">
        <p14:creationId xmlns:p14="http://schemas.microsoft.com/office/powerpoint/2010/main" val="373812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86E3C-A40A-D072-00EE-660EA4B3A8A1}"/>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FE52B216-22FE-5FAF-EA72-3742DF6D0E4E}"/>
              </a:ext>
            </a:extLst>
          </p:cNvPr>
          <p:cNvSpPr>
            <a:spLocks noGrp="1"/>
          </p:cNvSpPr>
          <p:nvPr>
            <p:ph type="title"/>
          </p:nvPr>
        </p:nvSpPr>
        <p:spPr>
          <a:xfrm>
            <a:off x="838202" y="365127"/>
            <a:ext cx="10515600" cy="753460"/>
          </a:xfrm>
        </p:spPr>
        <p:txBody>
          <a:bodyPr/>
          <a:lstStyle/>
          <a:p>
            <a:r>
              <a:rPr lang="en-US" sz="4400" b="1" dirty="0"/>
              <a:t>Concluding Remarks</a:t>
            </a:r>
            <a:endParaRPr lang="en-AU" dirty="0"/>
          </a:p>
        </p:txBody>
      </p:sp>
      <p:sp>
        <p:nvSpPr>
          <p:cNvPr id="3" name="TextBox 2">
            <a:extLst>
              <a:ext uri="{FF2B5EF4-FFF2-40B4-BE49-F238E27FC236}">
                <a16:creationId xmlns:a16="http://schemas.microsoft.com/office/drawing/2014/main" id="{42D9B79A-DAC0-C051-DF8F-155679BF526A}"/>
              </a:ext>
            </a:extLst>
          </p:cNvPr>
          <p:cNvSpPr txBox="1"/>
          <p:nvPr/>
        </p:nvSpPr>
        <p:spPr>
          <a:xfrm>
            <a:off x="838200" y="1190759"/>
            <a:ext cx="10515600" cy="3046988"/>
          </a:xfrm>
          <a:prstGeom prst="rect">
            <a:avLst/>
          </a:prstGeom>
          <a:noFill/>
        </p:spPr>
        <p:txBody>
          <a:bodyPr wrap="square" rtlCol="0">
            <a:spAutoFit/>
          </a:bodyPr>
          <a:lstStyle/>
          <a:p>
            <a:pPr marL="285750" lvl="0" indent="-285750">
              <a:spcAft>
                <a:spcPts val="600"/>
              </a:spcAft>
              <a:buFont typeface="Arial" panose="020B0604020202020204" pitchFamily="34" charset="0"/>
              <a:buChar char="•"/>
              <a:defRPr/>
            </a:pPr>
            <a:r>
              <a:rPr lang="en-US" dirty="0">
                <a:solidFill>
                  <a:prstClr val="black"/>
                </a:solidFill>
                <a:latin typeface="Calibri" panose="020F0502020204030204"/>
              </a:rPr>
              <a:t>NEA is the regulator, with broad economic and technical authority across the entire electricity sector (licensed or not)</a:t>
            </a:r>
          </a:p>
          <a:p>
            <a:pPr marL="285750" lvl="0" indent="-285750">
              <a:spcAft>
                <a:spcPts val="600"/>
              </a:spcAft>
              <a:buFont typeface="Arial" panose="020B0604020202020204" pitchFamily="34" charset="0"/>
              <a:buChar char="•"/>
              <a:defRPr/>
            </a:pPr>
            <a:r>
              <a:rPr lang="en-US" dirty="0">
                <a:solidFill>
                  <a:prstClr val="black"/>
                </a:solidFill>
                <a:latin typeface="Calibri" panose="020F0502020204030204"/>
              </a:rPr>
              <a:t>Investment into rural electrification is critical to meet the government’s 70% target, but concessional finance is crucial to make these investments affordable for the customers</a:t>
            </a:r>
          </a:p>
          <a:p>
            <a:pPr marL="285750" lvl="0" indent="-285750">
              <a:spcAft>
                <a:spcPts val="600"/>
              </a:spcAft>
              <a:buFont typeface="Arial" panose="020B0604020202020204" pitchFamily="34" charset="0"/>
              <a:buChar char="•"/>
              <a:defRPr/>
            </a:pPr>
            <a:r>
              <a:rPr lang="en-US" dirty="0">
                <a:solidFill>
                  <a:prstClr val="black"/>
                </a:solidFill>
                <a:latin typeface="Calibri" panose="020F0502020204030204"/>
              </a:rPr>
              <a:t>Single buyer model is a sound model, but PPL as an entity needs to turn around:</a:t>
            </a:r>
          </a:p>
          <a:p>
            <a:pPr marL="857250" lvl="1" indent="-400050">
              <a:spcAft>
                <a:spcPts val="600"/>
              </a:spcAft>
              <a:buFont typeface="+mj-lt"/>
              <a:buAutoNum type="romanLcPeriod"/>
              <a:defRPr/>
            </a:pPr>
            <a:r>
              <a:rPr lang="en-US" dirty="0">
                <a:solidFill>
                  <a:prstClr val="black"/>
                </a:solidFill>
                <a:latin typeface="Calibri" panose="020F0502020204030204"/>
              </a:rPr>
              <a:t>Increase tariffs;</a:t>
            </a:r>
          </a:p>
          <a:p>
            <a:pPr marL="857250" lvl="1" indent="-400050">
              <a:spcAft>
                <a:spcPts val="600"/>
              </a:spcAft>
              <a:buFont typeface="+mj-lt"/>
              <a:buAutoNum type="romanLcPeriod"/>
              <a:defRPr/>
            </a:pPr>
            <a:r>
              <a:rPr lang="en-US" dirty="0">
                <a:solidFill>
                  <a:prstClr val="black"/>
                </a:solidFill>
                <a:latin typeface="Calibri" panose="020F0502020204030204"/>
              </a:rPr>
              <a:t>Convert to prepaid metering;</a:t>
            </a:r>
          </a:p>
          <a:p>
            <a:pPr marL="857250" lvl="1" indent="-400050">
              <a:spcAft>
                <a:spcPts val="600"/>
              </a:spcAft>
              <a:buFont typeface="+mj-lt"/>
              <a:buAutoNum type="romanLcPeriod"/>
              <a:defRPr/>
            </a:pPr>
            <a:r>
              <a:rPr lang="en-US" dirty="0">
                <a:solidFill>
                  <a:prstClr val="black"/>
                </a:solidFill>
                <a:latin typeface="Calibri" panose="020F0502020204030204"/>
              </a:rPr>
              <a:t>Upgrade networks; and</a:t>
            </a:r>
          </a:p>
          <a:p>
            <a:pPr marL="857250" lvl="1" indent="-400050">
              <a:spcAft>
                <a:spcPts val="600"/>
              </a:spcAft>
              <a:buFont typeface="+mj-lt"/>
              <a:buAutoNum type="romanLcPeriod"/>
              <a:defRPr/>
            </a:pPr>
            <a:r>
              <a:rPr lang="en-US" dirty="0">
                <a:solidFill>
                  <a:prstClr val="black"/>
                </a:solidFill>
                <a:latin typeface="Calibri" panose="020F0502020204030204"/>
              </a:rPr>
              <a:t>Refurbish (non-diesel) generation units.</a:t>
            </a:r>
          </a:p>
        </p:txBody>
      </p:sp>
      <p:sp>
        <p:nvSpPr>
          <p:cNvPr id="4" name="TextBox 3">
            <a:extLst>
              <a:ext uri="{FF2B5EF4-FFF2-40B4-BE49-F238E27FC236}">
                <a16:creationId xmlns:a16="http://schemas.microsoft.com/office/drawing/2014/main" id="{8581BB36-9BDE-CC27-60D8-FBD2AABD0EAC}"/>
              </a:ext>
            </a:extLst>
          </p:cNvPr>
          <p:cNvSpPr txBox="1"/>
          <p:nvPr/>
        </p:nvSpPr>
        <p:spPr>
          <a:xfrm>
            <a:off x="838202" y="50359"/>
            <a:ext cx="8035210" cy="261610"/>
          </a:xfrm>
          <a:prstGeom prst="rect">
            <a:avLst/>
          </a:prstGeom>
          <a:noFill/>
        </p:spPr>
        <p:txBody>
          <a:bodyPr wrap="square" rtlCol="0">
            <a:spAutoFit/>
          </a:bodyPr>
          <a:lstStyle/>
          <a:p>
            <a:r>
              <a:rPr lang="en-AU" sz="1100" dirty="0">
                <a:solidFill>
                  <a:schemeClr val="bg1">
                    <a:lumMod val="50000"/>
                  </a:schemeClr>
                </a:solidFill>
              </a:rPr>
              <a:t>Overview | Key Stakeholders | By the Numbers | Policy Context | Key Priorities and Challenges |</a:t>
            </a:r>
            <a:r>
              <a:rPr lang="en-AU" sz="1100" b="1" dirty="0">
                <a:solidFill>
                  <a:schemeClr val="bg1">
                    <a:lumMod val="50000"/>
                  </a:schemeClr>
                </a:solidFill>
              </a:rPr>
              <a:t> </a:t>
            </a:r>
            <a:r>
              <a:rPr lang="en-AU" sz="1100" b="1" dirty="0">
                <a:solidFill>
                  <a:srgbClr val="002774"/>
                </a:solidFill>
              </a:rPr>
              <a:t>Concluding Remarks</a:t>
            </a:r>
            <a:endParaRPr lang="en-PG" sz="1100" b="1" dirty="0">
              <a:solidFill>
                <a:srgbClr val="002774"/>
              </a:solidFill>
            </a:endParaRPr>
          </a:p>
        </p:txBody>
      </p:sp>
    </p:spTree>
    <p:extLst>
      <p:ext uri="{BB962C8B-B14F-4D97-AF65-F5344CB8AC3E}">
        <p14:creationId xmlns:p14="http://schemas.microsoft.com/office/powerpoint/2010/main" val="155619116"/>
      </p:ext>
    </p:extLst>
  </p:cSld>
  <p:clrMapOvr>
    <a:masterClrMapping/>
  </p:clrMapOvr>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Dirio Gas &amp; Pow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rio Gas &amp; Power" id="{F61D6B21-874D-482C-B27A-884345D53783}" vid="{E4F487B2-9F2F-4EB3-93F2-9D8DEE635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B5B59057161A4787D097CB63D531CA" ma:contentTypeVersion="4" ma:contentTypeDescription="Create a new document." ma:contentTypeScope="" ma:versionID="2394b85538f028c2594a5e6a7abf8c86">
  <xsd:schema xmlns:xsd="http://www.w3.org/2001/XMLSchema" xmlns:xs="http://www.w3.org/2001/XMLSchema" xmlns:p="http://schemas.microsoft.com/office/2006/metadata/properties" xmlns:ns2="6d22fada-d760-481a-80e0-e21d1774defb" xmlns:ns3="270f4f45-573a-4415-bbb7-75c27c9c9fce" targetNamespace="http://schemas.microsoft.com/office/2006/metadata/properties" ma:root="true" ma:fieldsID="66fd80118f7c0e60d715a3d95a11e73f" ns2:_="" ns3:_="">
    <xsd:import namespace="6d22fada-d760-481a-80e0-e21d1774defb"/>
    <xsd:import namespace="270f4f45-573a-4415-bbb7-75c27c9c9f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2fada-d760-481a-80e0-e21d1774de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0f4f45-573a-4415-bbb7-75c27c9c9f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0343A-75DB-4E03-95EA-4A75BA0D7FF2}">
  <ds:schemaRefs>
    <ds:schemaRef ds:uri="http://schemas.microsoft.com/office/2006/metadata/properties"/>
    <ds:schemaRef ds:uri="6d22fada-d760-481a-80e0-e21d1774defb"/>
    <ds:schemaRef ds:uri="http://purl.org/dc/dcmitype/"/>
    <ds:schemaRef ds:uri="http://schemas.microsoft.com/office/2006/documentManagement/types"/>
    <ds:schemaRef ds:uri="http://schemas.microsoft.com/office/infopath/2007/PartnerControls"/>
    <ds:schemaRef ds:uri="http://www.w3.org/XML/1998/namespace"/>
    <ds:schemaRef ds:uri="270f4f45-573a-4415-bbb7-75c27c9c9fce"/>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3.xml><?xml version="1.0" encoding="utf-8"?>
<ds:datastoreItem xmlns:ds="http://schemas.openxmlformats.org/officeDocument/2006/customXml" ds:itemID="{242A933B-1C26-481F-A50E-9D1A3A5E1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2fada-d760-481a-80e0-e21d1774defb"/>
    <ds:schemaRef ds:uri="270f4f45-573a-4415-bbb7-75c27c9c9f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
  <TotalTime>0</TotalTime>
  <Words>2781</Words>
  <Application>Microsoft Office PowerPoint</Application>
  <PresentationFormat>Widescreen</PresentationFormat>
  <Paragraphs>353</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Times New Roman</vt:lpstr>
      <vt:lpstr>Wingdings</vt:lpstr>
      <vt:lpstr>Office Theme</vt:lpstr>
      <vt:lpstr>Dirio Gas &amp; Power</vt:lpstr>
      <vt:lpstr>PNG’s Electricity Industry: Challenges, Opportunities, and Policy Directions</vt:lpstr>
      <vt:lpstr>Overview</vt:lpstr>
      <vt:lpstr>Key Stakeholders</vt:lpstr>
      <vt:lpstr>By the Numbers</vt:lpstr>
      <vt:lpstr>Policy Context</vt:lpstr>
      <vt:lpstr>Policy Context (cont.)</vt:lpstr>
      <vt:lpstr>Key Priorities and Challenges</vt:lpstr>
      <vt:lpstr>Key Priorities and Challenges (cont.)</vt:lpstr>
      <vt:lpstr>Concluding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2022-03-08T00:41:18Z</dcterms:created>
  <dcterms:modified xsi:type="dcterms:W3CDTF">2025-10-07T06:12:41Z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0x0101004EB5B59057161A4787D097CB63D531CA</vt:lpwstr>
  </property>
</Properties>
</file>