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 id="2147483691" r:id="rId4"/>
    <p:sldMasterId id="2147483707" r:id="rId5"/>
    <p:sldMasterId id="2147483721" r:id="rId6"/>
    <p:sldMasterId id="2147483723" r:id="rId7"/>
    <p:sldMasterId id="2147483740" r:id="rId8"/>
    <p:sldMasterId id="2147483745" r:id="rId9"/>
  </p:sldMasterIdLst>
  <p:notesMasterIdLst>
    <p:notesMasterId r:id="rId22"/>
  </p:notesMasterIdLst>
  <p:sldIdLst>
    <p:sldId id="358" r:id="rId10"/>
    <p:sldId id="756" r:id="rId11"/>
    <p:sldId id="799" r:id="rId12"/>
    <p:sldId id="622" r:id="rId13"/>
    <p:sldId id="789" r:id="rId14"/>
    <p:sldId id="808" r:id="rId15"/>
    <p:sldId id="775" r:id="rId16"/>
    <p:sldId id="807" r:id="rId17"/>
    <p:sldId id="806" r:id="rId18"/>
    <p:sldId id="752" r:id="rId19"/>
    <p:sldId id="802" r:id="rId20"/>
    <p:sldId id="801" r:id="rId21"/>
  </p:sldIdLst>
  <p:sldSz cx="12192000" cy="6858000"/>
  <p:notesSz cx="7010400" cy="9296400"/>
  <p:defaultTextStyle>
    <a:defPPr>
      <a:defRPr lang="en-P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D3863D-D422-48A4-989A-7E6F4B1DCD9B}">
          <p14:sldIdLst>
            <p14:sldId id="358"/>
            <p14:sldId id="756"/>
            <p14:sldId id="799"/>
            <p14:sldId id="622"/>
            <p14:sldId id="789"/>
            <p14:sldId id="808"/>
            <p14:sldId id="775"/>
            <p14:sldId id="807"/>
            <p14:sldId id="806"/>
            <p14:sldId id="752"/>
            <p14:sldId id="802"/>
            <p14:sldId id="801"/>
          </p14:sldIdLst>
        </p14:section>
        <p14:section name="Untitled Section" id="{71DE575A-C821-4594-AED3-03E03CC43F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peke Muhuyupe" initials="DM" lastIdx="5" clrIdx="1">
    <p:extLst>
      <p:ext uri="{19B8F6BF-5375-455C-9EA6-DF929625EA0E}">
        <p15:presenceInfo xmlns:p15="http://schemas.microsoft.com/office/powerpoint/2012/main" userId="S-1-5-21-224128131-3887631223-2688859844-3275" providerId="AD"/>
      </p:ext>
    </p:extLst>
  </p:cmAuthor>
  <p:cmAuthor id="2" name="Alex Goiye" initials="AG" lastIdx="2" clrIdx="2">
    <p:extLst>
      <p:ext uri="{19B8F6BF-5375-455C-9EA6-DF929625EA0E}">
        <p15:presenceInfo xmlns:p15="http://schemas.microsoft.com/office/powerpoint/2012/main" userId="S-1-5-21-224128131-3887631223-2688859844-1608" providerId="AD"/>
      </p:ext>
    </p:extLst>
  </p:cmAuthor>
  <p:cmAuthor id="3" name="Susan Nasinom" initials="SN" lastIdx="12" clrIdx="3">
    <p:extLst>
      <p:ext uri="{19B8F6BF-5375-455C-9EA6-DF929625EA0E}">
        <p15:presenceInfo xmlns:p15="http://schemas.microsoft.com/office/powerpoint/2012/main" userId="S-1-5-21-224128131-3887631223-2688859844-1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25C"/>
    <a:srgbClr val="10134C"/>
    <a:srgbClr val="0F3E55"/>
    <a:srgbClr val="241F63"/>
    <a:srgbClr val="151961"/>
    <a:srgbClr val="FFFF66"/>
    <a:srgbClr val="00005C"/>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9" autoAdjust="0"/>
    <p:restoredTop sz="76429" autoAdjust="0"/>
  </p:normalViewPr>
  <p:slideViewPr>
    <p:cSldViewPr snapToGrid="0">
      <p:cViewPr varScale="1">
        <p:scale>
          <a:sx n="52" d="100"/>
          <a:sy n="52" d="100"/>
        </p:scale>
        <p:origin x="2347" y="254"/>
      </p:cViewPr>
      <p:guideLst/>
    </p:cSldViewPr>
  </p:slideViewPr>
  <p:outlineViewPr>
    <p:cViewPr>
      <p:scale>
        <a:sx n="33" d="100"/>
        <a:sy n="33" d="100"/>
      </p:scale>
      <p:origin x="0" y="-8551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160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79654-AA91-4CA1-A047-DAB75F7D8487}" type="doc">
      <dgm:prSet loTypeId="urn:microsoft.com/office/officeart/2005/8/layout/hChevron3" loCatId="process" qsTypeId="urn:microsoft.com/office/officeart/2005/8/quickstyle/simple4" qsCatId="simple" csTypeId="urn:microsoft.com/office/officeart/2005/8/colors/accent1_2" csCatId="accent1" phldr="1"/>
      <dgm:spPr/>
    </dgm:pt>
    <dgm:pt modelId="{5A2B85F2-B19D-49A4-AE9C-DE651D8EB0E0}">
      <dgm:prSet phldrT="[Text]" custT="1"/>
      <dgm:spPr>
        <a:solidFill>
          <a:schemeClr val="tx1">
            <a:lumMod val="65000"/>
            <a:lumOff val="35000"/>
          </a:schemeClr>
        </a:solidFill>
      </dgm:spPr>
      <dgm:t>
        <a:bodyPr/>
        <a:lstStyle/>
        <a:p>
          <a:pPr algn="ctr"/>
          <a:fld id="{6FFF91BC-AA84-4EAB-A3D5-5B39CDA2496C}" type="datetime5">
            <a:rPr lang="en-US" sz="800" b="1" smtClean="0"/>
            <a:pPr algn="ctr"/>
            <a:t>7-Oct-25</a:t>
          </a:fld>
          <a:endParaRPr lang="en-US" sz="800" b="1" dirty="0"/>
        </a:p>
      </dgm:t>
    </dgm:pt>
    <dgm:pt modelId="{E6B4FC18-1E24-453C-9877-A40704A806D9}" type="parTrans" cxnId="{15D3F095-95B1-4EFF-99CC-545E49D5D0B0}">
      <dgm:prSet/>
      <dgm:spPr/>
      <dgm:t>
        <a:bodyPr/>
        <a:lstStyle/>
        <a:p>
          <a:endParaRPr lang="en-US" sz="800"/>
        </a:p>
      </dgm:t>
    </dgm:pt>
    <dgm:pt modelId="{F99A8C09-8D54-4FD2-8486-A02DDA4F21CE}" type="sibTrans" cxnId="{15D3F095-95B1-4EFF-99CC-545E49D5D0B0}">
      <dgm:prSet/>
      <dgm:spPr/>
      <dgm:t>
        <a:bodyPr/>
        <a:lstStyle/>
        <a:p>
          <a:endParaRPr lang="en-US" sz="800"/>
        </a:p>
      </dgm:t>
    </dgm:pt>
    <dgm:pt modelId="{DF1FBDFC-AA31-4B76-B312-EFB36D06CDCD}">
      <dgm:prSet phldrT="[Text]" custT="1"/>
      <dgm:spPr>
        <a:solidFill>
          <a:srgbClr val="0070C0">
            <a:alpha val="82000"/>
          </a:srgbClr>
        </a:solidFill>
      </dgm:spPr>
      <dgm:t>
        <a:bodyPr/>
        <a:lstStyle/>
        <a:p>
          <a:r>
            <a:rPr lang="en-US" sz="800" b="1" dirty="0"/>
            <a:t>Kumul Petroleum Holdings Limited</a:t>
          </a:r>
        </a:p>
      </dgm:t>
    </dgm:pt>
    <dgm:pt modelId="{A085C651-C3E3-4611-8ADA-E767B3A124F6}" type="parTrans" cxnId="{FAB70906-71DC-4A06-A600-B5C23064FFD7}">
      <dgm:prSet/>
      <dgm:spPr/>
      <dgm:t>
        <a:bodyPr/>
        <a:lstStyle/>
        <a:p>
          <a:endParaRPr lang="en-US" sz="800"/>
        </a:p>
      </dgm:t>
    </dgm:pt>
    <dgm:pt modelId="{48D707BD-8E55-4B79-9DDC-70499B38FA81}" type="sibTrans" cxnId="{FAB70906-71DC-4A06-A600-B5C23064FFD7}">
      <dgm:prSet/>
      <dgm:spPr/>
      <dgm:t>
        <a:bodyPr/>
        <a:lstStyle/>
        <a:p>
          <a:endParaRPr lang="en-US" sz="800"/>
        </a:p>
      </dgm:t>
    </dgm:pt>
    <dgm:pt modelId="{C864D21D-404D-41B5-8335-4DC43BE237C7}" type="pres">
      <dgm:prSet presAssocID="{A8779654-AA91-4CA1-A047-DAB75F7D8487}" presName="Name0" presStyleCnt="0">
        <dgm:presLayoutVars>
          <dgm:dir/>
          <dgm:resizeHandles val="exact"/>
        </dgm:presLayoutVars>
      </dgm:prSet>
      <dgm:spPr/>
    </dgm:pt>
    <dgm:pt modelId="{DB6A971D-1647-4B76-817E-F373B99BF190}" type="pres">
      <dgm:prSet presAssocID="{5A2B85F2-B19D-49A4-AE9C-DE651D8EB0E0}" presName="parTxOnly" presStyleLbl="node1" presStyleIdx="0" presStyleCnt="2" custScaleX="75393" custLinFactNeighborX="-8965">
        <dgm:presLayoutVars>
          <dgm:bulletEnabled val="1"/>
        </dgm:presLayoutVars>
      </dgm:prSet>
      <dgm:spPr/>
    </dgm:pt>
    <dgm:pt modelId="{7B332170-44BF-4D80-804A-5058272E4099}" type="pres">
      <dgm:prSet presAssocID="{F99A8C09-8D54-4FD2-8486-A02DDA4F21CE}" presName="parSpace" presStyleCnt="0"/>
      <dgm:spPr/>
    </dgm:pt>
    <dgm:pt modelId="{E453A12C-F6E3-49D0-9F2A-D0FED911938A}" type="pres">
      <dgm:prSet presAssocID="{DF1FBDFC-AA31-4B76-B312-EFB36D06CDCD}" presName="parTxOnly" presStyleLbl="node1" presStyleIdx="1" presStyleCnt="2">
        <dgm:presLayoutVars>
          <dgm:bulletEnabled val="1"/>
        </dgm:presLayoutVars>
      </dgm:prSet>
      <dgm:spPr/>
    </dgm:pt>
  </dgm:ptLst>
  <dgm:cxnLst>
    <dgm:cxn modelId="{FAB70906-71DC-4A06-A600-B5C23064FFD7}" srcId="{A8779654-AA91-4CA1-A047-DAB75F7D8487}" destId="{DF1FBDFC-AA31-4B76-B312-EFB36D06CDCD}" srcOrd="1" destOrd="0" parTransId="{A085C651-C3E3-4611-8ADA-E767B3A124F6}" sibTransId="{48D707BD-8E55-4B79-9DDC-70499B38FA81}"/>
    <dgm:cxn modelId="{0D117D33-E8B4-47C0-A7A4-1927EAB5C227}" type="presOf" srcId="{DF1FBDFC-AA31-4B76-B312-EFB36D06CDCD}" destId="{E453A12C-F6E3-49D0-9F2A-D0FED911938A}" srcOrd="0" destOrd="0" presId="urn:microsoft.com/office/officeart/2005/8/layout/hChevron3"/>
    <dgm:cxn modelId="{1B8BE451-D834-417D-AAD5-10EB5737FEC4}" type="presOf" srcId="{5A2B85F2-B19D-49A4-AE9C-DE651D8EB0E0}" destId="{DB6A971D-1647-4B76-817E-F373B99BF190}" srcOrd="0" destOrd="0" presId="urn:microsoft.com/office/officeart/2005/8/layout/hChevron3"/>
    <dgm:cxn modelId="{0ED47756-4AC0-446D-955A-390C01D07594}" type="presOf" srcId="{A8779654-AA91-4CA1-A047-DAB75F7D8487}" destId="{C864D21D-404D-41B5-8335-4DC43BE237C7}" srcOrd="0" destOrd="0" presId="urn:microsoft.com/office/officeart/2005/8/layout/hChevron3"/>
    <dgm:cxn modelId="{15D3F095-95B1-4EFF-99CC-545E49D5D0B0}" srcId="{A8779654-AA91-4CA1-A047-DAB75F7D8487}" destId="{5A2B85F2-B19D-49A4-AE9C-DE651D8EB0E0}" srcOrd="0" destOrd="0" parTransId="{E6B4FC18-1E24-453C-9877-A40704A806D9}" sibTransId="{F99A8C09-8D54-4FD2-8486-A02DDA4F21CE}"/>
    <dgm:cxn modelId="{FAF58FC9-15D5-40C6-A3B0-214E0B36B281}" type="presParOf" srcId="{C864D21D-404D-41B5-8335-4DC43BE237C7}" destId="{DB6A971D-1647-4B76-817E-F373B99BF190}" srcOrd="0" destOrd="0" presId="urn:microsoft.com/office/officeart/2005/8/layout/hChevron3"/>
    <dgm:cxn modelId="{E3451FE2-4864-4868-A22C-C54CA582E0EB}" type="presParOf" srcId="{C864D21D-404D-41B5-8335-4DC43BE237C7}" destId="{7B332170-44BF-4D80-804A-5058272E4099}" srcOrd="1" destOrd="0" presId="urn:microsoft.com/office/officeart/2005/8/layout/hChevron3"/>
    <dgm:cxn modelId="{656AA402-371B-4507-AF34-EB85E302CC28}" type="presParOf" srcId="{C864D21D-404D-41B5-8335-4DC43BE237C7}" destId="{E453A12C-F6E3-49D0-9F2A-D0FED911938A}" srcOrd="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79654-AA91-4CA1-A047-DAB75F7D8487}" type="doc">
      <dgm:prSet loTypeId="urn:microsoft.com/office/officeart/2005/8/layout/hChevron3" loCatId="process" qsTypeId="urn:microsoft.com/office/officeart/2005/8/quickstyle/simple4" qsCatId="simple" csTypeId="urn:microsoft.com/office/officeart/2005/8/colors/accent1_2" csCatId="accent1" phldr="1"/>
      <dgm:spPr/>
    </dgm:pt>
    <dgm:pt modelId="{5A2B85F2-B19D-49A4-AE9C-DE651D8EB0E0}">
      <dgm:prSet phldrT="[Text]" custT="1"/>
      <dgm:spPr>
        <a:solidFill>
          <a:schemeClr val="tx1">
            <a:lumMod val="65000"/>
            <a:lumOff val="35000"/>
          </a:schemeClr>
        </a:solidFill>
      </dgm:spPr>
      <dgm:t>
        <a:bodyPr/>
        <a:lstStyle/>
        <a:p>
          <a:pPr algn="ctr"/>
          <a:fld id="{6FFF91BC-AA84-4EAB-A3D5-5B39CDA2496C}" type="datetime5">
            <a:rPr lang="en-US" sz="1200" b="0" smtClean="0">
              <a:latin typeface="Century Gothic" panose="020B0502020202020204" pitchFamily="34" charset="0"/>
            </a:rPr>
            <a:pPr algn="ctr"/>
            <a:t>7-Oct-25</a:t>
          </a:fld>
          <a:endParaRPr lang="en-US" sz="800" b="0" dirty="0">
            <a:latin typeface="Century Gothic" panose="020B0502020202020204" pitchFamily="34" charset="0"/>
          </a:endParaRPr>
        </a:p>
      </dgm:t>
    </dgm:pt>
    <dgm:pt modelId="{E6B4FC18-1E24-453C-9877-A40704A806D9}" type="parTrans" cxnId="{15D3F095-95B1-4EFF-99CC-545E49D5D0B0}">
      <dgm:prSet/>
      <dgm:spPr/>
      <dgm:t>
        <a:bodyPr/>
        <a:lstStyle/>
        <a:p>
          <a:endParaRPr lang="en-US" sz="800"/>
        </a:p>
      </dgm:t>
    </dgm:pt>
    <dgm:pt modelId="{F99A8C09-8D54-4FD2-8486-A02DDA4F21CE}" type="sibTrans" cxnId="{15D3F095-95B1-4EFF-99CC-545E49D5D0B0}">
      <dgm:prSet/>
      <dgm:spPr/>
      <dgm:t>
        <a:bodyPr/>
        <a:lstStyle/>
        <a:p>
          <a:endParaRPr lang="en-US" sz="800"/>
        </a:p>
      </dgm:t>
    </dgm:pt>
    <dgm:pt modelId="{DF1FBDFC-AA31-4B76-B312-EFB36D06CDCD}">
      <dgm:prSet phldrT="[Text]" custT="1"/>
      <dgm:spPr>
        <a:solidFill>
          <a:srgbClr val="0070C0">
            <a:alpha val="82000"/>
          </a:srgbClr>
        </a:solidFill>
      </dgm:spPr>
      <dgm:t>
        <a:bodyPr/>
        <a:lstStyle/>
        <a:p>
          <a:r>
            <a:rPr lang="en-US" sz="1050" b="0" dirty="0">
              <a:latin typeface="Century Gothic" panose="020B0502020202020204" pitchFamily="34" charset="0"/>
            </a:rPr>
            <a:t>Kumul Petroleum Holdings Limited</a:t>
          </a:r>
        </a:p>
      </dgm:t>
    </dgm:pt>
    <dgm:pt modelId="{A085C651-C3E3-4611-8ADA-E767B3A124F6}" type="parTrans" cxnId="{FAB70906-71DC-4A06-A600-B5C23064FFD7}">
      <dgm:prSet/>
      <dgm:spPr/>
      <dgm:t>
        <a:bodyPr/>
        <a:lstStyle/>
        <a:p>
          <a:endParaRPr lang="en-US" sz="800"/>
        </a:p>
      </dgm:t>
    </dgm:pt>
    <dgm:pt modelId="{48D707BD-8E55-4B79-9DDC-70499B38FA81}" type="sibTrans" cxnId="{FAB70906-71DC-4A06-A600-B5C23064FFD7}">
      <dgm:prSet/>
      <dgm:spPr/>
      <dgm:t>
        <a:bodyPr/>
        <a:lstStyle/>
        <a:p>
          <a:endParaRPr lang="en-US" sz="800"/>
        </a:p>
      </dgm:t>
    </dgm:pt>
    <dgm:pt modelId="{C864D21D-404D-41B5-8335-4DC43BE237C7}" type="pres">
      <dgm:prSet presAssocID="{A8779654-AA91-4CA1-A047-DAB75F7D8487}" presName="Name0" presStyleCnt="0">
        <dgm:presLayoutVars>
          <dgm:dir/>
          <dgm:resizeHandles val="exact"/>
        </dgm:presLayoutVars>
      </dgm:prSet>
      <dgm:spPr/>
    </dgm:pt>
    <dgm:pt modelId="{DB6A971D-1647-4B76-817E-F373B99BF190}" type="pres">
      <dgm:prSet presAssocID="{5A2B85F2-B19D-49A4-AE9C-DE651D8EB0E0}" presName="parTxOnly" presStyleLbl="node1" presStyleIdx="0" presStyleCnt="2" custScaleX="75393" custLinFactNeighborX="-8965">
        <dgm:presLayoutVars>
          <dgm:bulletEnabled val="1"/>
        </dgm:presLayoutVars>
      </dgm:prSet>
      <dgm:spPr/>
    </dgm:pt>
    <dgm:pt modelId="{7B332170-44BF-4D80-804A-5058272E4099}" type="pres">
      <dgm:prSet presAssocID="{F99A8C09-8D54-4FD2-8486-A02DDA4F21CE}" presName="parSpace" presStyleCnt="0"/>
      <dgm:spPr/>
    </dgm:pt>
    <dgm:pt modelId="{E453A12C-F6E3-49D0-9F2A-D0FED911938A}" type="pres">
      <dgm:prSet presAssocID="{DF1FBDFC-AA31-4B76-B312-EFB36D06CDCD}" presName="parTxOnly" presStyleLbl="node1" presStyleIdx="1" presStyleCnt="2">
        <dgm:presLayoutVars>
          <dgm:bulletEnabled val="1"/>
        </dgm:presLayoutVars>
      </dgm:prSet>
      <dgm:spPr/>
    </dgm:pt>
  </dgm:ptLst>
  <dgm:cxnLst>
    <dgm:cxn modelId="{FAB70906-71DC-4A06-A600-B5C23064FFD7}" srcId="{A8779654-AA91-4CA1-A047-DAB75F7D8487}" destId="{DF1FBDFC-AA31-4B76-B312-EFB36D06CDCD}" srcOrd="1" destOrd="0" parTransId="{A085C651-C3E3-4611-8ADA-E767B3A124F6}" sibTransId="{48D707BD-8E55-4B79-9DDC-70499B38FA81}"/>
    <dgm:cxn modelId="{0D117D33-E8B4-47C0-A7A4-1927EAB5C227}" type="presOf" srcId="{DF1FBDFC-AA31-4B76-B312-EFB36D06CDCD}" destId="{E453A12C-F6E3-49D0-9F2A-D0FED911938A}" srcOrd="0" destOrd="0" presId="urn:microsoft.com/office/officeart/2005/8/layout/hChevron3"/>
    <dgm:cxn modelId="{1B8BE451-D834-417D-AAD5-10EB5737FEC4}" type="presOf" srcId="{5A2B85F2-B19D-49A4-AE9C-DE651D8EB0E0}" destId="{DB6A971D-1647-4B76-817E-F373B99BF190}" srcOrd="0" destOrd="0" presId="urn:microsoft.com/office/officeart/2005/8/layout/hChevron3"/>
    <dgm:cxn modelId="{0ED47756-4AC0-446D-955A-390C01D07594}" type="presOf" srcId="{A8779654-AA91-4CA1-A047-DAB75F7D8487}" destId="{C864D21D-404D-41B5-8335-4DC43BE237C7}" srcOrd="0" destOrd="0" presId="urn:microsoft.com/office/officeart/2005/8/layout/hChevron3"/>
    <dgm:cxn modelId="{15D3F095-95B1-4EFF-99CC-545E49D5D0B0}" srcId="{A8779654-AA91-4CA1-A047-DAB75F7D8487}" destId="{5A2B85F2-B19D-49A4-AE9C-DE651D8EB0E0}" srcOrd="0" destOrd="0" parTransId="{E6B4FC18-1E24-453C-9877-A40704A806D9}" sibTransId="{F99A8C09-8D54-4FD2-8486-A02DDA4F21CE}"/>
    <dgm:cxn modelId="{FAF58FC9-15D5-40C6-A3B0-214E0B36B281}" type="presParOf" srcId="{C864D21D-404D-41B5-8335-4DC43BE237C7}" destId="{DB6A971D-1647-4B76-817E-F373B99BF190}" srcOrd="0" destOrd="0" presId="urn:microsoft.com/office/officeart/2005/8/layout/hChevron3"/>
    <dgm:cxn modelId="{E3451FE2-4864-4868-A22C-C54CA582E0EB}" type="presParOf" srcId="{C864D21D-404D-41B5-8335-4DC43BE237C7}" destId="{7B332170-44BF-4D80-804A-5058272E4099}" srcOrd="1" destOrd="0" presId="urn:microsoft.com/office/officeart/2005/8/layout/hChevron3"/>
    <dgm:cxn modelId="{656AA402-371B-4507-AF34-EB85E302CC28}" type="presParOf" srcId="{C864D21D-404D-41B5-8335-4DC43BE237C7}" destId="{E453A12C-F6E3-49D0-9F2A-D0FED911938A}" srcOrd="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5B858-7661-41C8-9188-FEC4DF4B925F}" type="doc">
      <dgm:prSet loTypeId="urn:microsoft.com/office/officeart/2005/8/layout/chevron1" loCatId="process" qsTypeId="urn:microsoft.com/office/officeart/2005/8/quickstyle/simple1" qsCatId="simple" csTypeId="urn:microsoft.com/office/officeart/2005/8/colors/accent1_2" csCatId="accent1" phldr="1"/>
      <dgm:spPr/>
    </dgm:pt>
    <dgm:pt modelId="{4A02983A-7608-40D8-8E63-84F6AFA20ED1}">
      <dgm:prSet phldrT="[Text]"/>
      <dgm:spPr>
        <a:solidFill>
          <a:srgbClr val="CA2C0C"/>
        </a:solidFill>
      </dgm:spPr>
      <dgm:t>
        <a:bodyPr/>
        <a:lstStyle/>
        <a:p>
          <a:r>
            <a:rPr lang="en-US" dirty="0">
              <a:solidFill>
                <a:schemeClr val="tx1"/>
              </a:solidFill>
            </a:rPr>
            <a:t>Identify</a:t>
          </a:r>
        </a:p>
      </dgm:t>
    </dgm:pt>
    <dgm:pt modelId="{5FACC9C9-FEA7-42CD-9806-0E23E8E3AF33}" type="parTrans" cxnId="{23CB3B68-0140-422E-A375-6F7D8680C7D7}">
      <dgm:prSet/>
      <dgm:spPr/>
      <dgm:t>
        <a:bodyPr/>
        <a:lstStyle/>
        <a:p>
          <a:endParaRPr lang="en-US">
            <a:solidFill>
              <a:schemeClr val="tx1"/>
            </a:solidFill>
          </a:endParaRPr>
        </a:p>
      </dgm:t>
    </dgm:pt>
    <dgm:pt modelId="{5C0B76B8-EEDA-42BF-94F4-B6542722C5E8}" type="sibTrans" cxnId="{23CB3B68-0140-422E-A375-6F7D8680C7D7}">
      <dgm:prSet/>
      <dgm:spPr/>
      <dgm:t>
        <a:bodyPr/>
        <a:lstStyle/>
        <a:p>
          <a:endParaRPr lang="en-US">
            <a:solidFill>
              <a:schemeClr val="tx1"/>
            </a:solidFill>
          </a:endParaRPr>
        </a:p>
      </dgm:t>
    </dgm:pt>
    <dgm:pt modelId="{858B6BE0-3857-4002-BFAD-FC1E6394DFD4}">
      <dgm:prSet phldrT="[Text]"/>
      <dgm:spPr>
        <a:solidFill>
          <a:srgbClr val="FFC000"/>
        </a:solidFill>
      </dgm:spPr>
      <dgm:t>
        <a:bodyPr/>
        <a:lstStyle/>
        <a:p>
          <a:r>
            <a:rPr lang="en-US" dirty="0">
              <a:solidFill>
                <a:schemeClr val="tx1"/>
              </a:solidFill>
            </a:rPr>
            <a:t>Assess</a:t>
          </a:r>
        </a:p>
      </dgm:t>
    </dgm:pt>
    <dgm:pt modelId="{85348451-34B0-44DC-A05F-97E2B7261C84}" type="parTrans" cxnId="{17A7E1E4-43E7-447C-8B5C-0CD2B6C361B0}">
      <dgm:prSet/>
      <dgm:spPr/>
      <dgm:t>
        <a:bodyPr/>
        <a:lstStyle/>
        <a:p>
          <a:endParaRPr lang="en-US">
            <a:solidFill>
              <a:schemeClr val="tx1"/>
            </a:solidFill>
          </a:endParaRPr>
        </a:p>
      </dgm:t>
    </dgm:pt>
    <dgm:pt modelId="{999CA0D5-516E-4026-86B2-AE55B02CE08D}" type="sibTrans" cxnId="{17A7E1E4-43E7-447C-8B5C-0CD2B6C361B0}">
      <dgm:prSet/>
      <dgm:spPr/>
      <dgm:t>
        <a:bodyPr/>
        <a:lstStyle/>
        <a:p>
          <a:endParaRPr lang="en-US">
            <a:solidFill>
              <a:schemeClr val="tx1"/>
            </a:solidFill>
          </a:endParaRPr>
        </a:p>
      </dgm:t>
    </dgm:pt>
    <dgm:pt modelId="{27E8301D-D3CB-40D4-BABD-F41888CC1E9C}">
      <dgm:prSet phldrT="[Text]"/>
      <dgm:spPr>
        <a:solidFill>
          <a:srgbClr val="BD13C1"/>
        </a:solidFill>
      </dgm:spPr>
      <dgm:t>
        <a:bodyPr/>
        <a:lstStyle/>
        <a:p>
          <a:r>
            <a:rPr lang="en-US" dirty="0">
              <a:solidFill>
                <a:schemeClr val="tx1"/>
              </a:solidFill>
            </a:rPr>
            <a:t>Operate</a:t>
          </a:r>
        </a:p>
      </dgm:t>
    </dgm:pt>
    <dgm:pt modelId="{B2841A35-82B9-4BDF-A477-9E4AFC1F09DF}" type="parTrans" cxnId="{4A113956-8724-48EA-848E-5FDB90879365}">
      <dgm:prSet/>
      <dgm:spPr/>
      <dgm:t>
        <a:bodyPr/>
        <a:lstStyle/>
        <a:p>
          <a:endParaRPr lang="en-US">
            <a:solidFill>
              <a:schemeClr val="tx1"/>
            </a:solidFill>
          </a:endParaRPr>
        </a:p>
      </dgm:t>
    </dgm:pt>
    <dgm:pt modelId="{DB370B8A-0CF1-4344-989D-D8330C30BF59}" type="sibTrans" cxnId="{4A113956-8724-48EA-848E-5FDB90879365}">
      <dgm:prSet/>
      <dgm:spPr/>
      <dgm:t>
        <a:bodyPr/>
        <a:lstStyle/>
        <a:p>
          <a:endParaRPr lang="en-US">
            <a:solidFill>
              <a:schemeClr val="tx1"/>
            </a:solidFill>
          </a:endParaRPr>
        </a:p>
      </dgm:t>
    </dgm:pt>
    <dgm:pt modelId="{FB743192-CF6F-459F-8AF5-438A13BB26B2}">
      <dgm:prSet phldrT="[Text]"/>
      <dgm:spPr>
        <a:solidFill>
          <a:srgbClr val="FFFF00"/>
        </a:solidFill>
      </dgm:spPr>
      <dgm:t>
        <a:bodyPr/>
        <a:lstStyle/>
        <a:p>
          <a:r>
            <a:rPr lang="en-US" dirty="0">
              <a:solidFill>
                <a:schemeClr val="tx1"/>
              </a:solidFill>
            </a:rPr>
            <a:t>Select</a:t>
          </a:r>
        </a:p>
      </dgm:t>
    </dgm:pt>
    <dgm:pt modelId="{FD55424E-9BEC-4557-8361-7335271BA636}" type="parTrans" cxnId="{1DD711FC-3D0F-4D89-8F6A-901838FA167F}">
      <dgm:prSet/>
      <dgm:spPr/>
      <dgm:t>
        <a:bodyPr/>
        <a:lstStyle/>
        <a:p>
          <a:endParaRPr lang="en-US">
            <a:solidFill>
              <a:schemeClr val="tx1"/>
            </a:solidFill>
          </a:endParaRPr>
        </a:p>
      </dgm:t>
    </dgm:pt>
    <dgm:pt modelId="{EC1411E8-079C-4B21-B571-5593061BE92C}" type="sibTrans" cxnId="{1DD711FC-3D0F-4D89-8F6A-901838FA167F}">
      <dgm:prSet/>
      <dgm:spPr/>
      <dgm:t>
        <a:bodyPr/>
        <a:lstStyle/>
        <a:p>
          <a:endParaRPr lang="en-US">
            <a:solidFill>
              <a:schemeClr val="tx1"/>
            </a:solidFill>
          </a:endParaRPr>
        </a:p>
      </dgm:t>
    </dgm:pt>
    <dgm:pt modelId="{143A77DE-3669-4901-9075-FA6ECFE66E64}">
      <dgm:prSet phldrT="[Text]"/>
      <dgm:spPr>
        <a:solidFill>
          <a:srgbClr val="92D050"/>
        </a:solidFill>
      </dgm:spPr>
      <dgm:t>
        <a:bodyPr/>
        <a:lstStyle/>
        <a:p>
          <a:r>
            <a:rPr lang="en-US" dirty="0">
              <a:solidFill>
                <a:schemeClr val="tx1"/>
              </a:solidFill>
            </a:rPr>
            <a:t>Define</a:t>
          </a:r>
        </a:p>
      </dgm:t>
    </dgm:pt>
    <dgm:pt modelId="{E9FA26CD-61B5-4C70-815C-0D49365FFD3C}" type="parTrans" cxnId="{BF9A2F28-8912-472D-94E5-ADF32CFD3210}">
      <dgm:prSet/>
      <dgm:spPr/>
      <dgm:t>
        <a:bodyPr/>
        <a:lstStyle/>
        <a:p>
          <a:endParaRPr lang="en-US">
            <a:solidFill>
              <a:schemeClr val="tx1"/>
            </a:solidFill>
          </a:endParaRPr>
        </a:p>
      </dgm:t>
    </dgm:pt>
    <dgm:pt modelId="{2799F44A-CE7E-4560-9C5A-E566DBC097A3}" type="sibTrans" cxnId="{BF9A2F28-8912-472D-94E5-ADF32CFD3210}">
      <dgm:prSet/>
      <dgm:spPr/>
      <dgm:t>
        <a:bodyPr/>
        <a:lstStyle/>
        <a:p>
          <a:endParaRPr lang="en-US">
            <a:solidFill>
              <a:schemeClr val="tx1"/>
            </a:solidFill>
          </a:endParaRPr>
        </a:p>
      </dgm:t>
    </dgm:pt>
    <dgm:pt modelId="{6A634701-598B-4A45-86D8-64AE9B95095F}">
      <dgm:prSet phldrT="[Text]"/>
      <dgm:spPr/>
      <dgm:t>
        <a:bodyPr/>
        <a:lstStyle/>
        <a:p>
          <a:r>
            <a:rPr lang="en-US" dirty="0">
              <a:solidFill>
                <a:schemeClr val="tx1"/>
              </a:solidFill>
            </a:rPr>
            <a:t>Execute</a:t>
          </a:r>
        </a:p>
      </dgm:t>
    </dgm:pt>
    <dgm:pt modelId="{41F11AD2-5116-4C2F-A2E7-8E4E687D3BB2}" type="parTrans" cxnId="{F9B02121-89A8-42A4-A321-9A09F144155D}">
      <dgm:prSet/>
      <dgm:spPr/>
      <dgm:t>
        <a:bodyPr/>
        <a:lstStyle/>
        <a:p>
          <a:endParaRPr lang="en-US">
            <a:solidFill>
              <a:schemeClr val="tx1"/>
            </a:solidFill>
          </a:endParaRPr>
        </a:p>
      </dgm:t>
    </dgm:pt>
    <dgm:pt modelId="{44728C1E-61E4-46A0-B77B-991B160348D9}" type="sibTrans" cxnId="{F9B02121-89A8-42A4-A321-9A09F144155D}">
      <dgm:prSet/>
      <dgm:spPr/>
      <dgm:t>
        <a:bodyPr/>
        <a:lstStyle/>
        <a:p>
          <a:endParaRPr lang="en-US">
            <a:solidFill>
              <a:schemeClr val="tx1"/>
            </a:solidFill>
          </a:endParaRPr>
        </a:p>
      </dgm:t>
    </dgm:pt>
    <dgm:pt modelId="{5084BDF9-0CDD-46BF-BD04-127323849602}" type="pres">
      <dgm:prSet presAssocID="{E915B858-7661-41C8-9188-FEC4DF4B925F}" presName="Name0" presStyleCnt="0">
        <dgm:presLayoutVars>
          <dgm:dir/>
          <dgm:animLvl val="lvl"/>
          <dgm:resizeHandles val="exact"/>
        </dgm:presLayoutVars>
      </dgm:prSet>
      <dgm:spPr/>
    </dgm:pt>
    <dgm:pt modelId="{894401DE-D238-4FE2-BBA2-AB057E638272}" type="pres">
      <dgm:prSet presAssocID="{4A02983A-7608-40D8-8E63-84F6AFA20ED1}" presName="parTxOnly" presStyleLbl="node1" presStyleIdx="0" presStyleCnt="6">
        <dgm:presLayoutVars>
          <dgm:chMax val="0"/>
          <dgm:chPref val="0"/>
          <dgm:bulletEnabled val="1"/>
        </dgm:presLayoutVars>
      </dgm:prSet>
      <dgm:spPr/>
    </dgm:pt>
    <dgm:pt modelId="{4B67E605-08F4-4EFB-BC33-2D37141BBB13}" type="pres">
      <dgm:prSet presAssocID="{5C0B76B8-EEDA-42BF-94F4-B6542722C5E8}" presName="parTxOnlySpace" presStyleCnt="0"/>
      <dgm:spPr/>
    </dgm:pt>
    <dgm:pt modelId="{4D7082F2-2C45-4510-A23E-74FA4C2C4D25}" type="pres">
      <dgm:prSet presAssocID="{858B6BE0-3857-4002-BFAD-FC1E6394DFD4}" presName="parTxOnly" presStyleLbl="node1" presStyleIdx="1" presStyleCnt="6">
        <dgm:presLayoutVars>
          <dgm:chMax val="0"/>
          <dgm:chPref val="0"/>
          <dgm:bulletEnabled val="1"/>
        </dgm:presLayoutVars>
      </dgm:prSet>
      <dgm:spPr/>
    </dgm:pt>
    <dgm:pt modelId="{54044FD5-5E15-418D-A3EC-3167753ADC53}" type="pres">
      <dgm:prSet presAssocID="{999CA0D5-516E-4026-86B2-AE55B02CE08D}" presName="parTxOnlySpace" presStyleCnt="0"/>
      <dgm:spPr/>
    </dgm:pt>
    <dgm:pt modelId="{7B1FBCF7-F558-4C0E-AECC-B74D87317CAD}" type="pres">
      <dgm:prSet presAssocID="{FB743192-CF6F-459F-8AF5-438A13BB26B2}" presName="parTxOnly" presStyleLbl="node1" presStyleIdx="2" presStyleCnt="6">
        <dgm:presLayoutVars>
          <dgm:chMax val="0"/>
          <dgm:chPref val="0"/>
          <dgm:bulletEnabled val="1"/>
        </dgm:presLayoutVars>
      </dgm:prSet>
      <dgm:spPr/>
    </dgm:pt>
    <dgm:pt modelId="{4CD35E90-6864-4678-8BD0-53676BB26880}" type="pres">
      <dgm:prSet presAssocID="{EC1411E8-079C-4B21-B571-5593061BE92C}" presName="parTxOnlySpace" presStyleCnt="0"/>
      <dgm:spPr/>
    </dgm:pt>
    <dgm:pt modelId="{2AC076BA-A69F-478D-9B8B-6DA2A631C841}" type="pres">
      <dgm:prSet presAssocID="{143A77DE-3669-4901-9075-FA6ECFE66E64}" presName="parTxOnly" presStyleLbl="node1" presStyleIdx="3" presStyleCnt="6">
        <dgm:presLayoutVars>
          <dgm:chMax val="0"/>
          <dgm:chPref val="0"/>
          <dgm:bulletEnabled val="1"/>
        </dgm:presLayoutVars>
      </dgm:prSet>
      <dgm:spPr/>
    </dgm:pt>
    <dgm:pt modelId="{80A43622-A19F-4774-826D-F6FE477BD2AD}" type="pres">
      <dgm:prSet presAssocID="{2799F44A-CE7E-4560-9C5A-E566DBC097A3}" presName="parTxOnlySpace" presStyleCnt="0"/>
      <dgm:spPr/>
    </dgm:pt>
    <dgm:pt modelId="{F202BAA2-D412-4636-92CE-1099CFA7FDE5}" type="pres">
      <dgm:prSet presAssocID="{6A634701-598B-4A45-86D8-64AE9B95095F}" presName="parTxOnly" presStyleLbl="node1" presStyleIdx="4" presStyleCnt="6">
        <dgm:presLayoutVars>
          <dgm:chMax val="0"/>
          <dgm:chPref val="0"/>
          <dgm:bulletEnabled val="1"/>
        </dgm:presLayoutVars>
      </dgm:prSet>
      <dgm:spPr/>
    </dgm:pt>
    <dgm:pt modelId="{F37FA9A7-1EDF-4BD8-828A-DAF95D65553A}" type="pres">
      <dgm:prSet presAssocID="{44728C1E-61E4-46A0-B77B-991B160348D9}" presName="parTxOnlySpace" presStyleCnt="0"/>
      <dgm:spPr/>
    </dgm:pt>
    <dgm:pt modelId="{1977C301-6BEB-4EBB-B103-197A403A58F1}" type="pres">
      <dgm:prSet presAssocID="{27E8301D-D3CB-40D4-BABD-F41888CC1E9C}" presName="parTxOnly" presStyleLbl="node1" presStyleIdx="5" presStyleCnt="6">
        <dgm:presLayoutVars>
          <dgm:chMax val="0"/>
          <dgm:chPref val="0"/>
          <dgm:bulletEnabled val="1"/>
        </dgm:presLayoutVars>
      </dgm:prSet>
      <dgm:spPr/>
    </dgm:pt>
  </dgm:ptLst>
  <dgm:cxnLst>
    <dgm:cxn modelId="{F9B02121-89A8-42A4-A321-9A09F144155D}" srcId="{E915B858-7661-41C8-9188-FEC4DF4B925F}" destId="{6A634701-598B-4A45-86D8-64AE9B95095F}" srcOrd="4" destOrd="0" parTransId="{41F11AD2-5116-4C2F-A2E7-8E4E687D3BB2}" sibTransId="{44728C1E-61E4-46A0-B77B-991B160348D9}"/>
    <dgm:cxn modelId="{BF9A2F28-8912-472D-94E5-ADF32CFD3210}" srcId="{E915B858-7661-41C8-9188-FEC4DF4B925F}" destId="{143A77DE-3669-4901-9075-FA6ECFE66E64}" srcOrd="3" destOrd="0" parTransId="{E9FA26CD-61B5-4C70-815C-0D49365FFD3C}" sibTransId="{2799F44A-CE7E-4560-9C5A-E566DBC097A3}"/>
    <dgm:cxn modelId="{460C962E-686E-4530-99B2-6E42FE335D39}" type="presOf" srcId="{6A634701-598B-4A45-86D8-64AE9B95095F}" destId="{F202BAA2-D412-4636-92CE-1099CFA7FDE5}" srcOrd="0" destOrd="0" presId="urn:microsoft.com/office/officeart/2005/8/layout/chevron1"/>
    <dgm:cxn modelId="{E2B38740-B235-4B52-AB47-0F983F16E1DD}" type="presOf" srcId="{143A77DE-3669-4901-9075-FA6ECFE66E64}" destId="{2AC076BA-A69F-478D-9B8B-6DA2A631C841}" srcOrd="0" destOrd="0" presId="urn:microsoft.com/office/officeart/2005/8/layout/chevron1"/>
    <dgm:cxn modelId="{23CB3B68-0140-422E-A375-6F7D8680C7D7}" srcId="{E915B858-7661-41C8-9188-FEC4DF4B925F}" destId="{4A02983A-7608-40D8-8E63-84F6AFA20ED1}" srcOrd="0" destOrd="0" parTransId="{5FACC9C9-FEA7-42CD-9806-0E23E8E3AF33}" sibTransId="{5C0B76B8-EEDA-42BF-94F4-B6542722C5E8}"/>
    <dgm:cxn modelId="{AD376D53-2286-4318-B2C7-F6D2DCEE0834}" type="presOf" srcId="{4A02983A-7608-40D8-8E63-84F6AFA20ED1}" destId="{894401DE-D238-4FE2-BBA2-AB057E638272}" srcOrd="0" destOrd="0" presId="urn:microsoft.com/office/officeart/2005/8/layout/chevron1"/>
    <dgm:cxn modelId="{4A113956-8724-48EA-848E-5FDB90879365}" srcId="{E915B858-7661-41C8-9188-FEC4DF4B925F}" destId="{27E8301D-D3CB-40D4-BABD-F41888CC1E9C}" srcOrd="5" destOrd="0" parTransId="{B2841A35-82B9-4BDF-A477-9E4AFC1F09DF}" sibTransId="{DB370B8A-0CF1-4344-989D-D8330C30BF59}"/>
    <dgm:cxn modelId="{56739C8D-9DB7-48D0-B2DF-FB3C341F8ACA}" type="presOf" srcId="{E915B858-7661-41C8-9188-FEC4DF4B925F}" destId="{5084BDF9-0CDD-46BF-BD04-127323849602}" srcOrd="0" destOrd="0" presId="urn:microsoft.com/office/officeart/2005/8/layout/chevron1"/>
    <dgm:cxn modelId="{43B146AC-3D07-49C4-B31A-29EFCC4A3639}" type="presOf" srcId="{FB743192-CF6F-459F-8AF5-438A13BB26B2}" destId="{7B1FBCF7-F558-4C0E-AECC-B74D87317CAD}" srcOrd="0" destOrd="0" presId="urn:microsoft.com/office/officeart/2005/8/layout/chevron1"/>
    <dgm:cxn modelId="{DF074AD1-2FE4-4495-AD93-B29D8DEBBE68}" type="presOf" srcId="{27E8301D-D3CB-40D4-BABD-F41888CC1E9C}" destId="{1977C301-6BEB-4EBB-B103-197A403A58F1}" srcOrd="0" destOrd="0" presId="urn:microsoft.com/office/officeart/2005/8/layout/chevron1"/>
    <dgm:cxn modelId="{17A7E1E4-43E7-447C-8B5C-0CD2B6C361B0}" srcId="{E915B858-7661-41C8-9188-FEC4DF4B925F}" destId="{858B6BE0-3857-4002-BFAD-FC1E6394DFD4}" srcOrd="1" destOrd="0" parTransId="{85348451-34B0-44DC-A05F-97E2B7261C84}" sibTransId="{999CA0D5-516E-4026-86B2-AE55B02CE08D}"/>
    <dgm:cxn modelId="{8B5E13F3-DF11-4E2C-8BAF-220B08E491F9}" type="presOf" srcId="{858B6BE0-3857-4002-BFAD-FC1E6394DFD4}" destId="{4D7082F2-2C45-4510-A23E-74FA4C2C4D25}" srcOrd="0" destOrd="0" presId="urn:microsoft.com/office/officeart/2005/8/layout/chevron1"/>
    <dgm:cxn modelId="{1DD711FC-3D0F-4D89-8F6A-901838FA167F}" srcId="{E915B858-7661-41C8-9188-FEC4DF4B925F}" destId="{FB743192-CF6F-459F-8AF5-438A13BB26B2}" srcOrd="2" destOrd="0" parTransId="{FD55424E-9BEC-4557-8361-7335271BA636}" sibTransId="{EC1411E8-079C-4B21-B571-5593061BE92C}"/>
    <dgm:cxn modelId="{158AC673-3428-4622-9DEA-C99EE5A0C675}" type="presParOf" srcId="{5084BDF9-0CDD-46BF-BD04-127323849602}" destId="{894401DE-D238-4FE2-BBA2-AB057E638272}" srcOrd="0" destOrd="0" presId="urn:microsoft.com/office/officeart/2005/8/layout/chevron1"/>
    <dgm:cxn modelId="{6161009C-23F0-4CFD-B406-5A8388915EE6}" type="presParOf" srcId="{5084BDF9-0CDD-46BF-BD04-127323849602}" destId="{4B67E605-08F4-4EFB-BC33-2D37141BBB13}" srcOrd="1" destOrd="0" presId="urn:microsoft.com/office/officeart/2005/8/layout/chevron1"/>
    <dgm:cxn modelId="{B1F0B8B5-3204-4FBD-8898-C281B24B5D3E}" type="presParOf" srcId="{5084BDF9-0CDD-46BF-BD04-127323849602}" destId="{4D7082F2-2C45-4510-A23E-74FA4C2C4D25}" srcOrd="2" destOrd="0" presId="urn:microsoft.com/office/officeart/2005/8/layout/chevron1"/>
    <dgm:cxn modelId="{AC9F3939-3CF5-4AAD-BDE9-62C0005FCBD4}" type="presParOf" srcId="{5084BDF9-0CDD-46BF-BD04-127323849602}" destId="{54044FD5-5E15-418D-A3EC-3167753ADC53}" srcOrd="3" destOrd="0" presId="urn:microsoft.com/office/officeart/2005/8/layout/chevron1"/>
    <dgm:cxn modelId="{109695F6-60F9-46C5-9549-9C67F55B2730}" type="presParOf" srcId="{5084BDF9-0CDD-46BF-BD04-127323849602}" destId="{7B1FBCF7-F558-4C0E-AECC-B74D87317CAD}" srcOrd="4" destOrd="0" presId="urn:microsoft.com/office/officeart/2005/8/layout/chevron1"/>
    <dgm:cxn modelId="{8D032A21-8B02-4F5F-8015-53563C607116}" type="presParOf" srcId="{5084BDF9-0CDD-46BF-BD04-127323849602}" destId="{4CD35E90-6864-4678-8BD0-53676BB26880}" srcOrd="5" destOrd="0" presId="urn:microsoft.com/office/officeart/2005/8/layout/chevron1"/>
    <dgm:cxn modelId="{977C9DEB-E118-42DF-BEDD-771561FD1D9C}" type="presParOf" srcId="{5084BDF9-0CDD-46BF-BD04-127323849602}" destId="{2AC076BA-A69F-478D-9B8B-6DA2A631C841}" srcOrd="6" destOrd="0" presId="urn:microsoft.com/office/officeart/2005/8/layout/chevron1"/>
    <dgm:cxn modelId="{047852B9-EC75-416A-9FCE-1BD802B4D3E7}" type="presParOf" srcId="{5084BDF9-0CDD-46BF-BD04-127323849602}" destId="{80A43622-A19F-4774-826D-F6FE477BD2AD}" srcOrd="7" destOrd="0" presId="urn:microsoft.com/office/officeart/2005/8/layout/chevron1"/>
    <dgm:cxn modelId="{3C76A545-C46C-49AB-987B-9EB55EB6C28A}" type="presParOf" srcId="{5084BDF9-0CDD-46BF-BD04-127323849602}" destId="{F202BAA2-D412-4636-92CE-1099CFA7FDE5}" srcOrd="8" destOrd="0" presId="urn:microsoft.com/office/officeart/2005/8/layout/chevron1"/>
    <dgm:cxn modelId="{D14AFD69-3519-4D7D-9670-1BF8EF8C0413}" type="presParOf" srcId="{5084BDF9-0CDD-46BF-BD04-127323849602}" destId="{F37FA9A7-1EDF-4BD8-828A-DAF95D65553A}" srcOrd="9" destOrd="0" presId="urn:microsoft.com/office/officeart/2005/8/layout/chevron1"/>
    <dgm:cxn modelId="{BF9EF8FB-008F-4343-9B45-C68E0AD4FA7F}" type="presParOf" srcId="{5084BDF9-0CDD-46BF-BD04-127323849602}" destId="{1977C301-6BEB-4EBB-B103-197A403A58F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A971D-1647-4B76-817E-F373B99BF190}">
      <dsp:nvSpPr>
        <dsp:cNvPr id="0" name=""/>
        <dsp:cNvSpPr/>
      </dsp:nvSpPr>
      <dsp:spPr>
        <a:xfrm>
          <a:off x="0" y="0"/>
          <a:ext cx="4971323" cy="279400"/>
        </a:xfrm>
        <a:prstGeom prst="homePlate">
          <a:avLst/>
        </a:prstGeom>
        <a:solidFill>
          <a:schemeClr val="tx1">
            <a:lumMod val="65000"/>
            <a:lumOff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US" kern="1200"/>
            <a:t>7-Oct-25</a:t>
          </a:r>
          <a:endParaRPr lang="en-US" sz="800" b="1" kern="1200" dirty="0"/>
        </a:p>
      </dsp:txBody>
      <dsp:txXfrm>
        <a:off x="0" y="0"/>
        <a:ext cx="4901473" cy="279400"/>
      </dsp:txXfrm>
    </dsp:sp>
    <dsp:sp modelId="{E453A12C-F6E3-49D0-9F2A-D0FED911938A}">
      <dsp:nvSpPr>
        <dsp:cNvPr id="0" name=""/>
        <dsp:cNvSpPr/>
      </dsp:nvSpPr>
      <dsp:spPr>
        <a:xfrm>
          <a:off x="3660134" y="0"/>
          <a:ext cx="6593879" cy="279400"/>
        </a:xfrm>
        <a:prstGeom prst="chevron">
          <a:avLst/>
        </a:prstGeom>
        <a:solidFill>
          <a:srgbClr val="0070C0">
            <a:alpha val="82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US" sz="800" b="1" kern="1200" dirty="0"/>
            <a:t>Kumul Petroleum Holdings Limited</a:t>
          </a:r>
        </a:p>
      </dsp:txBody>
      <dsp:txXfrm>
        <a:off x="3799834" y="0"/>
        <a:ext cx="6314479" cy="279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A971D-1647-4B76-817E-F373B99BF190}">
      <dsp:nvSpPr>
        <dsp:cNvPr id="0" name=""/>
        <dsp:cNvSpPr/>
      </dsp:nvSpPr>
      <dsp:spPr>
        <a:xfrm>
          <a:off x="0" y="0"/>
          <a:ext cx="5166760" cy="279400"/>
        </a:xfrm>
        <a:prstGeom prst="homePlate">
          <a:avLst/>
        </a:prstGeom>
        <a:solidFill>
          <a:schemeClr val="tx1">
            <a:lumMod val="65000"/>
            <a:lumOff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kern="1200"/>
            <a:t>7-Oct-25</a:t>
          </a:r>
          <a:endParaRPr lang="en-US" sz="800" b="0" kern="1200" dirty="0">
            <a:latin typeface="Century Gothic" panose="020B0502020202020204" pitchFamily="34" charset="0"/>
          </a:endParaRPr>
        </a:p>
      </dsp:txBody>
      <dsp:txXfrm>
        <a:off x="0" y="0"/>
        <a:ext cx="5096910" cy="279400"/>
      </dsp:txXfrm>
    </dsp:sp>
    <dsp:sp modelId="{E453A12C-F6E3-49D0-9F2A-D0FED911938A}">
      <dsp:nvSpPr>
        <dsp:cNvPr id="0" name=""/>
        <dsp:cNvSpPr/>
      </dsp:nvSpPr>
      <dsp:spPr>
        <a:xfrm>
          <a:off x="3804024" y="0"/>
          <a:ext cx="6853103" cy="279400"/>
        </a:xfrm>
        <a:prstGeom prst="chevron">
          <a:avLst/>
        </a:prstGeom>
        <a:solidFill>
          <a:srgbClr val="0070C0">
            <a:alpha val="82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66725">
            <a:lnSpc>
              <a:spcPct val="90000"/>
            </a:lnSpc>
            <a:spcBef>
              <a:spcPct val="0"/>
            </a:spcBef>
            <a:spcAft>
              <a:spcPct val="35000"/>
            </a:spcAft>
            <a:buNone/>
          </a:pPr>
          <a:r>
            <a:rPr lang="en-US" sz="1050" b="0" kern="1200" dirty="0">
              <a:latin typeface="Century Gothic" panose="020B0502020202020204" pitchFamily="34" charset="0"/>
            </a:rPr>
            <a:t>Kumul Petroleum Holdings Limited</a:t>
          </a:r>
        </a:p>
      </dsp:txBody>
      <dsp:txXfrm>
        <a:off x="3943724" y="0"/>
        <a:ext cx="6573703" cy="27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401DE-D238-4FE2-BBA2-AB057E638272}">
      <dsp:nvSpPr>
        <dsp:cNvPr id="0" name=""/>
        <dsp:cNvSpPr/>
      </dsp:nvSpPr>
      <dsp:spPr>
        <a:xfrm>
          <a:off x="5459" y="1822673"/>
          <a:ext cx="2030880" cy="812352"/>
        </a:xfrm>
        <a:prstGeom prst="chevron">
          <a:avLst/>
        </a:prstGeom>
        <a:solidFill>
          <a:srgbClr val="CA2C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Identify</a:t>
          </a:r>
        </a:p>
      </dsp:txBody>
      <dsp:txXfrm>
        <a:off x="411635" y="1822673"/>
        <a:ext cx="1218528" cy="812352"/>
      </dsp:txXfrm>
    </dsp:sp>
    <dsp:sp modelId="{4D7082F2-2C45-4510-A23E-74FA4C2C4D25}">
      <dsp:nvSpPr>
        <dsp:cNvPr id="0" name=""/>
        <dsp:cNvSpPr/>
      </dsp:nvSpPr>
      <dsp:spPr>
        <a:xfrm>
          <a:off x="1833252" y="1822673"/>
          <a:ext cx="2030880" cy="812352"/>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Assess</a:t>
          </a:r>
        </a:p>
      </dsp:txBody>
      <dsp:txXfrm>
        <a:off x="2239428" y="1822673"/>
        <a:ext cx="1218528" cy="812352"/>
      </dsp:txXfrm>
    </dsp:sp>
    <dsp:sp modelId="{7B1FBCF7-F558-4C0E-AECC-B74D87317CAD}">
      <dsp:nvSpPr>
        <dsp:cNvPr id="0" name=""/>
        <dsp:cNvSpPr/>
      </dsp:nvSpPr>
      <dsp:spPr>
        <a:xfrm>
          <a:off x="3661044" y="1822673"/>
          <a:ext cx="2030880" cy="812352"/>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Select</a:t>
          </a:r>
        </a:p>
      </dsp:txBody>
      <dsp:txXfrm>
        <a:off x="4067220" y="1822673"/>
        <a:ext cx="1218528" cy="812352"/>
      </dsp:txXfrm>
    </dsp:sp>
    <dsp:sp modelId="{2AC076BA-A69F-478D-9B8B-6DA2A631C841}">
      <dsp:nvSpPr>
        <dsp:cNvPr id="0" name=""/>
        <dsp:cNvSpPr/>
      </dsp:nvSpPr>
      <dsp:spPr>
        <a:xfrm>
          <a:off x="5488837" y="1822673"/>
          <a:ext cx="2030880" cy="81235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Define</a:t>
          </a:r>
        </a:p>
      </dsp:txBody>
      <dsp:txXfrm>
        <a:off x="5895013" y="1822673"/>
        <a:ext cx="1218528" cy="812352"/>
      </dsp:txXfrm>
    </dsp:sp>
    <dsp:sp modelId="{F202BAA2-D412-4636-92CE-1099CFA7FDE5}">
      <dsp:nvSpPr>
        <dsp:cNvPr id="0" name=""/>
        <dsp:cNvSpPr/>
      </dsp:nvSpPr>
      <dsp:spPr>
        <a:xfrm>
          <a:off x="7316630" y="1822673"/>
          <a:ext cx="2030880" cy="8123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Execute</a:t>
          </a:r>
        </a:p>
      </dsp:txBody>
      <dsp:txXfrm>
        <a:off x="7722806" y="1822673"/>
        <a:ext cx="1218528" cy="812352"/>
      </dsp:txXfrm>
    </dsp:sp>
    <dsp:sp modelId="{1977C301-6BEB-4EBB-B103-197A403A58F1}">
      <dsp:nvSpPr>
        <dsp:cNvPr id="0" name=""/>
        <dsp:cNvSpPr/>
      </dsp:nvSpPr>
      <dsp:spPr>
        <a:xfrm>
          <a:off x="9144422" y="1822673"/>
          <a:ext cx="2030880" cy="812352"/>
        </a:xfrm>
        <a:prstGeom prst="chevron">
          <a:avLst/>
        </a:prstGeom>
        <a:solidFill>
          <a:srgbClr val="BD13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Operate</a:t>
          </a:r>
        </a:p>
      </dsp:txBody>
      <dsp:txXfrm>
        <a:off x="9550598" y="1822673"/>
        <a:ext cx="1218528" cy="81235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8" tIns="46570" rIns="93138" bIns="46570" rtlCol="0"/>
          <a:lstStyle>
            <a:lvl1pPr algn="l">
              <a:defRPr sz="1200"/>
            </a:lvl1pPr>
          </a:lstStyle>
          <a:p>
            <a:endParaRPr lang="en-NZ" dirty="0"/>
          </a:p>
        </p:txBody>
      </p:sp>
      <p:sp>
        <p:nvSpPr>
          <p:cNvPr id="3" name="Date Placeholder 2"/>
          <p:cNvSpPr>
            <a:spLocks noGrp="1"/>
          </p:cNvSpPr>
          <p:nvPr>
            <p:ph type="dt" idx="1"/>
          </p:nvPr>
        </p:nvSpPr>
        <p:spPr>
          <a:xfrm>
            <a:off x="3970938" y="1"/>
            <a:ext cx="3037840" cy="466434"/>
          </a:xfrm>
          <a:prstGeom prst="rect">
            <a:avLst/>
          </a:prstGeom>
        </p:spPr>
        <p:txBody>
          <a:bodyPr vert="horz" lIns="93138" tIns="46570" rIns="93138" bIns="46570" rtlCol="0"/>
          <a:lstStyle>
            <a:lvl1pPr algn="r">
              <a:defRPr sz="1200"/>
            </a:lvl1pPr>
          </a:lstStyle>
          <a:p>
            <a:fld id="{D9413F67-9D86-4D6D-8777-7D4DE84B9B33}" type="datetimeFigureOut">
              <a:rPr lang="en-NZ" smtClean="0"/>
              <a:t>7/10/2025</a:t>
            </a:fld>
            <a:endParaRPr lang="en-NZ"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38" tIns="46570" rIns="93138" bIns="46570" rtlCol="0" anchor="ctr"/>
          <a:lstStyle/>
          <a:p>
            <a:endParaRPr lang="en-NZ"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38" tIns="46570" rIns="93138" bIns="465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70"/>
            <a:ext cx="3037840" cy="466433"/>
          </a:xfrm>
          <a:prstGeom prst="rect">
            <a:avLst/>
          </a:prstGeom>
        </p:spPr>
        <p:txBody>
          <a:bodyPr vert="horz" lIns="93138" tIns="46570" rIns="93138" bIns="4657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38" tIns="46570" rIns="93138" bIns="46570" rtlCol="0" anchor="b"/>
          <a:lstStyle>
            <a:lvl1pPr algn="r">
              <a:defRPr sz="1200"/>
            </a:lvl1pPr>
          </a:lstStyle>
          <a:p>
            <a:fld id="{EAB29D1F-22AF-47AA-8230-A952ED92A47F}" type="slidenum">
              <a:rPr lang="en-NZ" smtClean="0"/>
              <a:t>‹#›</a:t>
            </a:fld>
            <a:endParaRPr lang="en-NZ" dirty="0"/>
          </a:p>
        </p:txBody>
      </p:sp>
    </p:spTree>
    <p:extLst>
      <p:ext uri="{BB962C8B-B14F-4D97-AF65-F5344CB8AC3E}">
        <p14:creationId xmlns:p14="http://schemas.microsoft.com/office/powerpoint/2010/main" val="417745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1</a:t>
            </a:fld>
            <a:endParaRPr lang="en-NZ" dirty="0"/>
          </a:p>
        </p:txBody>
      </p:sp>
    </p:spTree>
    <p:extLst>
      <p:ext uri="{BB962C8B-B14F-4D97-AF65-F5344CB8AC3E}">
        <p14:creationId xmlns:p14="http://schemas.microsoft.com/office/powerpoint/2010/main" val="352355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Indicate the previous list of work from Identify to Select phase – 2022-2024:</a:t>
            </a:r>
          </a:p>
          <a:p>
            <a:r>
              <a:rPr lang="en-US" b="0" dirty="0"/>
              <a:t>Resources</a:t>
            </a:r>
            <a:r>
              <a:rPr lang="en-US" b="0" baseline="0" dirty="0"/>
              <a:t> Certification, Seismic Campaign, Assess Phase Studies, Prefeasibility studies.</a:t>
            </a:r>
          </a:p>
          <a:p>
            <a:r>
              <a:rPr lang="en-US" b="0" baseline="0" dirty="0"/>
              <a:t>We have Selected a few Options and have moved to Select Phase - </a:t>
            </a:r>
            <a:endParaRPr lang="en-US" b="0" dirty="0"/>
          </a:p>
          <a:p>
            <a:r>
              <a:rPr lang="en-US" b="0" dirty="0"/>
              <a:t>Select Phase – next 12-18 months</a:t>
            </a:r>
          </a:p>
          <a:p>
            <a:r>
              <a:rPr lang="en-US" b="0" dirty="0"/>
              <a:t>Our Selec</a:t>
            </a:r>
            <a:r>
              <a:rPr lang="en-US" b="0" baseline="0" dirty="0"/>
              <a:t>t Phase work will help us to move forward to Define work.</a:t>
            </a:r>
          </a:p>
          <a:p>
            <a:endParaRPr lang="en-US" b="0" dirty="0"/>
          </a:p>
        </p:txBody>
      </p:sp>
      <p:sp>
        <p:nvSpPr>
          <p:cNvPr id="4" name="Slide Number Placeholder 3"/>
          <p:cNvSpPr>
            <a:spLocks noGrp="1"/>
          </p:cNvSpPr>
          <p:nvPr>
            <p:ph type="sldNum" sz="quarter" idx="10"/>
          </p:nvPr>
        </p:nvSpPr>
        <p:spPr/>
        <p:txBody>
          <a:bodyPr/>
          <a:lstStyle/>
          <a:p>
            <a:pPr defTabSz="914007">
              <a:defRPr/>
            </a:pPr>
            <a:fld id="{EAB29D1F-22AF-47AA-8230-A952ED92A47F}" type="slidenum">
              <a:rPr lang="en-NZ">
                <a:solidFill>
                  <a:prstClr val="black"/>
                </a:solidFill>
                <a:latin typeface="Calibri" panose="020F0502020204030204"/>
              </a:rPr>
              <a:pPr defTabSz="914007">
                <a:defRPr/>
              </a:pPr>
              <a:t>10</a:t>
            </a:fld>
            <a:endParaRPr lang="en-NZ" dirty="0">
              <a:solidFill>
                <a:prstClr val="black"/>
              </a:solidFill>
              <a:latin typeface="Calibri" panose="020F0502020204030204"/>
            </a:endParaRPr>
          </a:p>
        </p:txBody>
      </p:sp>
    </p:spTree>
    <p:extLst>
      <p:ext uri="{BB962C8B-B14F-4D97-AF65-F5344CB8AC3E}">
        <p14:creationId xmlns:p14="http://schemas.microsoft.com/office/powerpoint/2010/main" val="426800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Tx/>
              <a:buChar char="-"/>
            </a:pPr>
            <a:r>
              <a:rPr lang="en-US" dirty="0"/>
              <a:t>Current</a:t>
            </a:r>
            <a:r>
              <a:rPr lang="en-US" baseline="0" dirty="0"/>
              <a:t> resource from 5 PRLs fields (Work ongoing to update resources)</a:t>
            </a:r>
          </a:p>
          <a:p>
            <a:pPr marL="171425" indent="-171425">
              <a:buFontTx/>
              <a:buChar char="-"/>
            </a:pPr>
            <a:r>
              <a:rPr lang="en-US" baseline="0" dirty="0"/>
              <a:t>Acquire exploration acreages</a:t>
            </a:r>
          </a:p>
          <a:p>
            <a:pPr marL="171425" indent="-171425">
              <a:buFontTx/>
              <a:buChar char="-"/>
            </a:pPr>
            <a:r>
              <a:rPr lang="en-US" baseline="0" dirty="0"/>
              <a:t>Develop Strategic Assets</a:t>
            </a:r>
          </a:p>
          <a:p>
            <a:pPr marL="171425" indent="-171425">
              <a:buFontTx/>
              <a:buChar char="-"/>
            </a:pPr>
            <a:r>
              <a:rPr lang="en-US" baseline="0" dirty="0"/>
              <a:t>Build our people</a:t>
            </a:r>
          </a:p>
          <a:p>
            <a:pPr marL="171425" indent="-171425" defTabSz="914266">
              <a:buFontTx/>
              <a:buChar char="-"/>
            </a:pPr>
            <a:r>
              <a:rPr lang="en-NZ" baseline="0" dirty="0"/>
              <a:t>KPHL is building its technical manpower to be coming a commercial and technically competent partner of choice in the hydrocarbon Exploration &amp; Development</a:t>
            </a:r>
            <a:endParaRPr lang="en-US" baseline="0" dirty="0"/>
          </a:p>
          <a:p>
            <a:pPr marL="171425" indent="-171425">
              <a:buFontTx/>
              <a:buChar char="-"/>
            </a:pPr>
            <a:r>
              <a:rPr lang="en-US" baseline="0" dirty="0"/>
              <a:t>We intend to build and operate an upstream asset within the next 7 years</a:t>
            </a:r>
          </a:p>
          <a:p>
            <a:pPr marL="171425" indent="-171425">
              <a:buFontTx/>
              <a:buChar char="-"/>
            </a:pPr>
            <a:r>
              <a:rPr lang="en-US" baseline="0" dirty="0"/>
              <a:t>We will not rest until we do!</a:t>
            </a:r>
          </a:p>
          <a:p>
            <a:pPr marL="171425" indent="-171425">
              <a:buFontTx/>
              <a:buChar char="-"/>
            </a:pPr>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11</a:t>
            </a:fld>
            <a:endParaRPr lang="en-NZ" dirty="0"/>
          </a:p>
        </p:txBody>
      </p:sp>
    </p:spTree>
    <p:extLst>
      <p:ext uri="{BB962C8B-B14F-4D97-AF65-F5344CB8AC3E}">
        <p14:creationId xmlns:p14="http://schemas.microsoft.com/office/powerpoint/2010/main" val="250002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29D1F-22AF-47AA-8230-A952ED92A47F}" type="slidenum">
              <a:rPr lang="en-NZ" smtClean="0"/>
              <a:t>12</a:t>
            </a:fld>
            <a:endParaRPr lang="en-NZ" dirty="0"/>
          </a:p>
        </p:txBody>
      </p:sp>
    </p:spTree>
    <p:extLst>
      <p:ext uri="{BB962C8B-B14F-4D97-AF65-F5344CB8AC3E}">
        <p14:creationId xmlns:p14="http://schemas.microsoft.com/office/powerpoint/2010/main" val="194724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defTabSz="931372">
              <a:defRPr/>
            </a:pPr>
            <a:fld id="{54597D7A-E044-466C-8CDC-96A76F43BE2A}" type="slidenum">
              <a:rPr lang="en-NZ">
                <a:solidFill>
                  <a:prstClr val="black"/>
                </a:solidFill>
                <a:latin typeface="Calibri" panose="020F0502020204030204"/>
              </a:rPr>
              <a:pPr defTabSz="931372">
                <a:defRPr/>
              </a:pPr>
              <a:t>2</a:t>
            </a:fld>
            <a:endParaRPr lang="en-NZ" dirty="0">
              <a:solidFill>
                <a:prstClr val="black"/>
              </a:solidFill>
              <a:latin typeface="Calibri" panose="020F0502020204030204"/>
            </a:endParaRPr>
          </a:p>
        </p:txBody>
      </p:sp>
    </p:spTree>
    <p:extLst>
      <p:ext uri="{BB962C8B-B14F-4D97-AF65-F5344CB8AC3E}">
        <p14:creationId xmlns:p14="http://schemas.microsoft.com/office/powerpoint/2010/main" val="200655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ct val="0"/>
              </a:spcBef>
              <a:spcAft>
                <a:spcPts val="600"/>
              </a:spcAft>
              <a:buSzPct val="80000"/>
              <a:buFont typeface="Wingdings" panose="05000000000000000000" pitchFamily="2" charset="2"/>
              <a:buChar char="Ø"/>
            </a:pPr>
            <a:r>
              <a:rPr lang="en-US" sz="2000" dirty="0"/>
              <a:t> Who are we?</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is the national petroleum company and State nominee in all petroleum developments in PNG.</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is mandated to participate in petroleum exploration, development, production, processing and marketing and downstream activities including petrochemicals, gas supply and power generation.</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holds 19.2% equity in the PNG LNG Project, operated by ExxonMobil, &amp; will take a 22.5% equity stake in Papua LNG Project, operator TotalEnergies. </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pays annual dividends to the Government, funds nation-building projects (e.g. health sector infrastructure), community development &amp; sports support.</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is involved in utilizing some PNG gas in power generation – NiuPower.</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KPHL operates 4 PRLs.</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Strategy1: Invest in exploration, development, production of oil &amp; gas reserves</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Strategy2: Enter into Petroleum Midstream infrastructure</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Encourage National building</a:t>
            </a:r>
          </a:p>
          <a:p>
            <a:pPr marL="521375" lvl="1" indent="-342799" defTabSz="1042750">
              <a:lnSpc>
                <a:spcPct val="120000"/>
              </a:lnSpc>
              <a:spcBef>
                <a:spcPct val="0"/>
              </a:spcBef>
              <a:spcAft>
                <a:spcPts val="600"/>
              </a:spcAft>
              <a:buSzPct val="80000"/>
              <a:buFont typeface="Wingdings" panose="05000000000000000000" pitchFamily="2" charset="2"/>
              <a:buChar char="Ø"/>
            </a:pPr>
            <a:r>
              <a:rPr lang="en-US" sz="2000" dirty="0">
                <a:latin typeface="Arial" pitchFamily="34" charset="0"/>
                <a:cs typeface="Arial" pitchFamily="34" charset="0"/>
              </a:rPr>
              <a:t>Next 50 Years </a:t>
            </a:r>
          </a:p>
          <a:p>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3</a:t>
            </a:fld>
            <a:endParaRPr lang="en-NZ" dirty="0"/>
          </a:p>
        </p:txBody>
      </p:sp>
    </p:spTree>
    <p:extLst>
      <p:ext uri="{BB962C8B-B14F-4D97-AF65-F5344CB8AC3E}">
        <p14:creationId xmlns:p14="http://schemas.microsoft.com/office/powerpoint/2010/main" val="255580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b="1" i="1" dirty="0">
                <a:solidFill>
                  <a:schemeClr val="bg1"/>
                </a:solidFill>
                <a:latin typeface="Arial Nova Cond" panose="020B0506020202020204"/>
              </a:rPr>
              <a:t>Develop the four (4) KPHL Licences, and adjacent fields, through evaluating development options to benefit the people of Papua New Guinea </a:t>
            </a:r>
          </a:p>
          <a:p>
            <a:endParaRPr lang="en-US" dirty="0"/>
          </a:p>
          <a:p>
            <a:r>
              <a:rPr lang="en-US" dirty="0"/>
              <a:t>Point</a:t>
            </a:r>
            <a:r>
              <a:rPr lang="en-US" baseline="0" dirty="0"/>
              <a:t> out stranded field &amp; KPHL PRLs</a:t>
            </a:r>
          </a:p>
          <a:p>
            <a:r>
              <a:rPr lang="en-US" baseline="0" dirty="0"/>
              <a:t>Why strategic approach for field?</a:t>
            </a:r>
          </a:p>
          <a:p>
            <a:r>
              <a:rPr lang="en-US" baseline="0" dirty="0"/>
              <a:t>Develop those fields and others can follow.</a:t>
            </a:r>
          </a:p>
          <a:p>
            <a:r>
              <a:rPr lang="en-US" dirty="0"/>
              <a:t>17 Fields Stranded</a:t>
            </a:r>
            <a:r>
              <a:rPr lang="en-US" baseline="0" dirty="0"/>
              <a:t> because previous owners considered noncommercial – National resources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17 Discovered fields  in the Papuan Basin are stranded fields.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baseline="0" dirty="0"/>
              <a:t>Field have in-place volumes ranging from 50 BCF to 2400 BCF </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t>Approx</a:t>
            </a:r>
            <a:r>
              <a:rPr lang="en-US" baseline="0" dirty="0"/>
              <a:t>. </a:t>
            </a:r>
            <a:r>
              <a:rPr lang="en-US" dirty="0"/>
              <a:t>10-12 TCF</a:t>
            </a:r>
            <a:r>
              <a:rPr lang="en-US" baseline="0" dirty="0"/>
              <a:t> gas in place for about 17 fields.</a:t>
            </a:r>
            <a:endParaRPr lang="en-US" dirty="0">
              <a:latin typeface="Arial Nova Cond" panose="020B0506020202020204"/>
            </a:endParaRP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The list excludes Stanley &amp; Pasca Fields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Individual field volumes are marginal for standalone development.</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Gas aggregation development strategy required.</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endParaRPr lang="en-US" dirty="0">
              <a:latin typeface="Arial Nova Cond" panose="020B0506020202020204"/>
            </a:endParaRPr>
          </a:p>
          <a:p>
            <a:pPr defTabSz="914266" eaLnBrk="0" hangingPunct="0">
              <a:lnSpc>
                <a:spcPct val="150000"/>
              </a:lnSpc>
              <a:spcBef>
                <a:spcPct val="0"/>
              </a:spcBef>
              <a:buClr>
                <a:schemeClr val="accent1"/>
              </a:buClr>
              <a:buSzPct val="100000"/>
              <a:defRPr/>
            </a:pPr>
            <a:endParaRPr lang="en-US" dirty="0">
              <a:latin typeface="Arial Nova Cond" panose="020B0506020202020204"/>
            </a:endParaRP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Kumul’s Western-Gulf Field Development  strategy.</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Develop 4 Fields:  Pandora (PRL-47) , Kimu (PRL-48), Barikewa (PRL-49), Uramu (PRL-50). </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Number of development options considered</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Targeted exploration strategy</a:t>
            </a:r>
            <a:endParaRPr lang="en-US" dirty="0"/>
          </a:p>
          <a:p>
            <a:r>
              <a:rPr lang="en-US" baseline="0" dirty="0"/>
              <a:t>Most fields discovered in 1960s to 1990s. </a:t>
            </a:r>
          </a:p>
          <a:p>
            <a:r>
              <a:rPr lang="en-US" baseline="0" dirty="0"/>
              <a:t>Need creative solutions to marginal fields</a:t>
            </a:r>
          </a:p>
          <a:p>
            <a:r>
              <a:rPr lang="en-US" baseline="0" dirty="0"/>
              <a:t>Kumul Petroleum is working hard to create solutions – Bring stranded hydrocarbons to market</a:t>
            </a:r>
          </a:p>
          <a:p>
            <a:endParaRPr lang="en-US" dirty="0"/>
          </a:p>
          <a:p>
            <a:endParaRPr lang="en-US" dirty="0"/>
          </a:p>
        </p:txBody>
      </p:sp>
      <p:sp>
        <p:nvSpPr>
          <p:cNvPr id="4" name="Slide Number Placeholder 3"/>
          <p:cNvSpPr>
            <a:spLocks noGrp="1"/>
          </p:cNvSpPr>
          <p:nvPr>
            <p:ph type="sldNum" sz="quarter" idx="10"/>
          </p:nvPr>
        </p:nvSpPr>
        <p:spPr/>
        <p:txBody>
          <a:bodyPr/>
          <a:lstStyle/>
          <a:p>
            <a:pPr defTabSz="914007">
              <a:defRPr/>
            </a:pPr>
            <a:fld id="{EAB29D1F-22AF-47AA-8230-A952ED92A47F}" type="slidenum">
              <a:rPr lang="en-NZ">
                <a:solidFill>
                  <a:prstClr val="black"/>
                </a:solidFill>
                <a:latin typeface="Calibri" panose="020F0502020204030204"/>
              </a:rPr>
              <a:pPr defTabSz="914007">
                <a:defRPr/>
              </a:pPr>
              <a:t>4</a:t>
            </a:fld>
            <a:endParaRPr lang="en-NZ" dirty="0">
              <a:solidFill>
                <a:prstClr val="black"/>
              </a:solidFill>
              <a:latin typeface="Calibri" panose="020F0502020204030204"/>
            </a:endParaRPr>
          </a:p>
        </p:txBody>
      </p:sp>
    </p:spTree>
    <p:extLst>
      <p:ext uri="{BB962C8B-B14F-4D97-AF65-F5344CB8AC3E}">
        <p14:creationId xmlns:p14="http://schemas.microsoft.com/office/powerpoint/2010/main" val="74944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Fields Stranded</a:t>
            </a:r>
            <a:r>
              <a:rPr lang="en-US" baseline="0" dirty="0"/>
              <a:t> because previous owners considered noncommercial – National resources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17 Discovered fields  in the Papuan Basin are stranded fields.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baseline="0" dirty="0"/>
              <a:t>Field have in-place volumes ranging from 50 BCF to 2400 BCF </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t>Approx</a:t>
            </a:r>
            <a:r>
              <a:rPr lang="en-US" baseline="0" dirty="0"/>
              <a:t>. </a:t>
            </a:r>
            <a:r>
              <a:rPr lang="en-US" dirty="0"/>
              <a:t>10-12 TCF</a:t>
            </a:r>
            <a:r>
              <a:rPr lang="en-US" baseline="0" dirty="0"/>
              <a:t> gas in place for about 17 fields.</a:t>
            </a:r>
            <a:endParaRPr lang="en-US" dirty="0">
              <a:latin typeface="Arial Nova Cond" panose="020B0506020202020204"/>
            </a:endParaRP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The list excludes Stanley &amp; Pasca Fields</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Individual field volumes are marginal for standalone development.</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Gas aggregation development strategy required.</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Kumul’s Western-Gulf Field Development  strategy.</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Develop 4 Fields:  Pandora (PRL-47) , Kimu (PRL-48), Barikewa (PRL-49), Uramu (PRL-50). </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Number of development options considered</a:t>
            </a:r>
          </a:p>
          <a:p>
            <a:pPr marL="342850" indent="-342850" defTabSz="914266" eaLnBrk="0" hangingPunct="0">
              <a:lnSpc>
                <a:spcPct val="150000"/>
              </a:lnSpc>
              <a:spcBef>
                <a:spcPct val="0"/>
              </a:spcBef>
              <a:buClr>
                <a:schemeClr val="accent1"/>
              </a:buClr>
              <a:buSzPct val="100000"/>
              <a:buFont typeface="Wingdings" panose="05000000000000000000" pitchFamily="2" charset="2"/>
              <a:buChar char=""/>
              <a:defRPr/>
            </a:pPr>
            <a:r>
              <a:rPr lang="en-US" dirty="0">
                <a:latin typeface="Arial Nova Cond" panose="020B0506020202020204"/>
              </a:rPr>
              <a:t>Targeted exploration strategy</a:t>
            </a:r>
            <a:endParaRPr lang="en-US" dirty="0"/>
          </a:p>
          <a:p>
            <a:r>
              <a:rPr lang="en-US" baseline="0" dirty="0"/>
              <a:t>Most fields discovered in 1960s to 1990s. </a:t>
            </a:r>
          </a:p>
          <a:p>
            <a:r>
              <a:rPr lang="en-US" baseline="0" dirty="0"/>
              <a:t>Need creative solutions to marginal fields</a:t>
            </a:r>
          </a:p>
          <a:p>
            <a:r>
              <a:rPr lang="en-US" baseline="0" dirty="0"/>
              <a:t>Kumul Petroleum is working hard to create solutions – Bring stranded hydrocarbons to market</a:t>
            </a:r>
          </a:p>
          <a:p>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5</a:t>
            </a:fld>
            <a:endParaRPr lang="en-NZ" dirty="0"/>
          </a:p>
        </p:txBody>
      </p:sp>
    </p:spTree>
    <p:extLst>
      <p:ext uri="{BB962C8B-B14F-4D97-AF65-F5344CB8AC3E}">
        <p14:creationId xmlns:p14="http://schemas.microsoft.com/office/powerpoint/2010/main" val="243221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Tx/>
              <a:buChar char="-"/>
            </a:pPr>
            <a:r>
              <a:rPr lang="en-US" dirty="0"/>
              <a:t>Kumul FLNG is one Option under</a:t>
            </a:r>
            <a:r>
              <a:rPr lang="en-US" baseline="0" dirty="0"/>
              <a:t> evaluation</a:t>
            </a:r>
          </a:p>
          <a:p>
            <a:pPr marL="171425" indent="-171425">
              <a:buFontTx/>
              <a:buChar char="-"/>
            </a:pPr>
            <a:r>
              <a:rPr lang="en-US" baseline="0" dirty="0"/>
              <a:t>Point to the fields</a:t>
            </a:r>
          </a:p>
          <a:p>
            <a:pPr marL="171425" indent="-171425">
              <a:buFontTx/>
              <a:buChar char="-"/>
            </a:pPr>
            <a:r>
              <a:rPr lang="en-US" baseline="0" dirty="0"/>
              <a:t>Enable development of small fields under 1.0 TCF</a:t>
            </a:r>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6</a:t>
            </a:fld>
            <a:endParaRPr lang="en-NZ" dirty="0"/>
          </a:p>
        </p:txBody>
      </p:sp>
    </p:spTree>
    <p:extLst>
      <p:ext uri="{BB962C8B-B14F-4D97-AF65-F5344CB8AC3E}">
        <p14:creationId xmlns:p14="http://schemas.microsoft.com/office/powerpoint/2010/main" val="81494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defTabSz="931372">
              <a:defRPr/>
            </a:pPr>
            <a:fld id="{54597D7A-E044-466C-8CDC-96A76F43BE2A}" type="slidenum">
              <a:rPr lang="en-NZ">
                <a:solidFill>
                  <a:prstClr val="black"/>
                </a:solidFill>
                <a:latin typeface="Calibri" panose="020F0502020204030204"/>
              </a:rPr>
              <a:pPr defTabSz="931372">
                <a:defRPr/>
              </a:pPr>
              <a:t>7</a:t>
            </a:fld>
            <a:endParaRPr lang="en-NZ" dirty="0">
              <a:solidFill>
                <a:prstClr val="black"/>
              </a:solidFill>
              <a:latin typeface="Calibri" panose="020F0502020204030204"/>
            </a:endParaRPr>
          </a:p>
        </p:txBody>
      </p:sp>
    </p:spTree>
    <p:extLst>
      <p:ext uri="{BB962C8B-B14F-4D97-AF65-F5344CB8AC3E}">
        <p14:creationId xmlns:p14="http://schemas.microsoft.com/office/powerpoint/2010/main" val="278227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8</a:t>
            </a:fld>
            <a:endParaRPr lang="en-NZ" dirty="0"/>
          </a:p>
        </p:txBody>
      </p:sp>
    </p:spTree>
    <p:extLst>
      <p:ext uri="{BB962C8B-B14F-4D97-AF65-F5344CB8AC3E}">
        <p14:creationId xmlns:p14="http://schemas.microsoft.com/office/powerpoint/2010/main" val="13225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Development</a:t>
            </a:r>
            <a:r>
              <a:rPr lang="en-US" baseline="0" dirty="0"/>
              <a:t> options that gives the best strategic option to opening the Papua Basin in FLNG</a:t>
            </a:r>
          </a:p>
          <a:p>
            <a:r>
              <a:rPr lang="en-US" baseline="0" dirty="0"/>
              <a:t>Developments Costs are critically been reviews at this stages and evolving.</a:t>
            </a:r>
          </a:p>
          <a:p>
            <a:r>
              <a:rPr lang="en-US" baseline="0" dirty="0"/>
              <a:t>We now have a better feel and understanding of how the FLNG project should look like.</a:t>
            </a:r>
          </a:p>
          <a:p>
            <a:r>
              <a:rPr lang="en-US" baseline="0" dirty="0"/>
              <a:t>We will continue to work on this until we get a solution that works for us.</a:t>
            </a:r>
          </a:p>
          <a:p>
            <a:endParaRPr lang="en-US" dirty="0"/>
          </a:p>
        </p:txBody>
      </p:sp>
      <p:sp>
        <p:nvSpPr>
          <p:cNvPr id="4" name="Slide Number Placeholder 3"/>
          <p:cNvSpPr>
            <a:spLocks noGrp="1"/>
          </p:cNvSpPr>
          <p:nvPr>
            <p:ph type="sldNum" sz="quarter" idx="10"/>
          </p:nvPr>
        </p:nvSpPr>
        <p:spPr/>
        <p:txBody>
          <a:bodyPr/>
          <a:lstStyle/>
          <a:p>
            <a:fld id="{EAB29D1F-22AF-47AA-8230-A952ED92A47F}" type="slidenum">
              <a:rPr lang="en-NZ" smtClean="0"/>
              <a:t>9</a:t>
            </a:fld>
            <a:endParaRPr lang="en-NZ" dirty="0"/>
          </a:p>
        </p:txBody>
      </p:sp>
    </p:spTree>
    <p:extLst>
      <p:ext uri="{BB962C8B-B14F-4D97-AF65-F5344CB8AC3E}">
        <p14:creationId xmlns:p14="http://schemas.microsoft.com/office/powerpoint/2010/main" val="329715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33722-6B94-4E17-A1AA-0A8C0513D9B8}"/>
              </a:ext>
            </a:extLst>
          </p:cNvPr>
          <p:cNvSpPr>
            <a:spLocks noGrp="1"/>
          </p:cNvSpPr>
          <p:nvPr>
            <p:ph type="ftr" sz="quarter" idx="10"/>
          </p:nvPr>
        </p:nvSpPr>
        <p:spPr/>
        <p:txBody>
          <a:bodyPr/>
          <a:lstStyle/>
          <a:p>
            <a:endParaRPr lang="en-NZ" dirty="0"/>
          </a:p>
        </p:txBody>
      </p:sp>
    </p:spTree>
    <p:extLst>
      <p:ext uri="{BB962C8B-B14F-4D97-AF65-F5344CB8AC3E}">
        <p14:creationId xmlns:p14="http://schemas.microsoft.com/office/powerpoint/2010/main" val="398489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A45F-A12F-48CC-80B9-D67A9EE28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B7AAD8F-B76C-49BA-AC82-93C501D0FA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9CFEE1D6-C5D2-4667-879C-4D851FE47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6940E4-FC59-42BD-B45E-79DEC5B4461A}"/>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6" name="Footer Placeholder 5">
            <a:extLst>
              <a:ext uri="{FF2B5EF4-FFF2-40B4-BE49-F238E27FC236}">
                <a16:creationId xmlns:a16="http://schemas.microsoft.com/office/drawing/2014/main" id="{5F693CF8-57B6-425B-AE67-F6D3485F72D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A165F9A6-2BA3-46E9-9DAD-9A222F3637FE}"/>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295355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8611-EAF4-458A-B39F-441250A4E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D201B153-9A08-4564-95EA-E507240FC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LID4096"/>
          </a:p>
        </p:txBody>
      </p:sp>
      <p:sp>
        <p:nvSpPr>
          <p:cNvPr id="4" name="Text Placeholder 3">
            <a:extLst>
              <a:ext uri="{FF2B5EF4-FFF2-40B4-BE49-F238E27FC236}">
                <a16:creationId xmlns:a16="http://schemas.microsoft.com/office/drawing/2014/main" id="{E3B09160-1FE9-4059-867E-BB57AF5EE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C1B296-C900-4E7A-B5E0-DAD47694AA88}"/>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6" name="Footer Placeholder 5">
            <a:extLst>
              <a:ext uri="{FF2B5EF4-FFF2-40B4-BE49-F238E27FC236}">
                <a16:creationId xmlns:a16="http://schemas.microsoft.com/office/drawing/2014/main" id="{871AFFE6-0813-4C22-A121-B18AFFB0B19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4180B3B1-C400-4472-9698-AF806D5E2D5C}"/>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61749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2A6D-88D2-49FF-A043-FD6AB32E02AB}"/>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69EB7951-191D-4872-8FDB-F9A52D7BF2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46E788D-CEEA-447C-B5C1-893E72A8A473}"/>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C457C4E6-36B1-4AE4-90BD-2B79CE43D2A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2DBF43E-68ED-42B7-ACA5-225513A2DF45}"/>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15640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9BECE-C175-46C9-895C-0216606FCA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BCEB8FD5-9852-4781-93C8-AEEE54B603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C7CDAC4-DF90-472B-988D-9B98DB68886B}"/>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FFCB8F34-5549-46F7-9B46-CCA72F6D3D5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9503D0F-8DDE-4C99-AF41-7C79E32C4597}"/>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142859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130426"/>
            <a:ext cx="10261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50008" y="3886200"/>
            <a:ext cx="10333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9024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1074400" cy="600635"/>
          </a:xfrm>
        </p:spPr>
        <p:txBody>
          <a:bodyPr>
            <a:normAutofit/>
          </a:bodyPr>
          <a:lstStyle>
            <a:lvl1pPr algn="l">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41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4406901"/>
            <a:ext cx="10261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22400" y="2906713"/>
            <a:ext cx="10261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itle 1"/>
          <p:cNvSpPr txBox="1">
            <a:spLocks/>
          </p:cNvSpPr>
          <p:nvPr/>
        </p:nvSpPr>
        <p:spPr>
          <a:xfrm>
            <a:off x="1320800" y="152400"/>
            <a:ext cx="104648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1461812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20800" y="1600201"/>
            <a:ext cx="50800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600201"/>
            <a:ext cx="5181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411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794" y="152400"/>
            <a:ext cx="105644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2794" y="1657350"/>
            <a:ext cx="5078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22794" y="2297112"/>
            <a:ext cx="5078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07200" y="1657350"/>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7200" y="2297112"/>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768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89329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AFAD59-5023-4E44-AD16-0F13E67E416A}" type="datetimeFigureOut">
              <a:rPr lang="en-NZ" smtClean="0"/>
              <a:t>7/10/2025</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AAF75D6D-D183-4F97-BCA1-7444CC17CF67}" type="slidenum">
              <a:rPr lang="en-NZ" smtClean="0"/>
              <a:t>‹#›</a:t>
            </a:fld>
            <a:endParaRPr lang="en-NZ" dirty="0"/>
          </a:p>
        </p:txBody>
      </p:sp>
    </p:spTree>
    <p:extLst>
      <p:ext uri="{BB962C8B-B14F-4D97-AF65-F5344CB8AC3E}">
        <p14:creationId xmlns:p14="http://schemas.microsoft.com/office/powerpoint/2010/main" val="427882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3638431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76400"/>
            <a:ext cx="73152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8350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9144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157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942596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2277154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341770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3031506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130426"/>
            <a:ext cx="10261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50008" y="3886200"/>
            <a:ext cx="10333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86975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91440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376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4406901"/>
            <a:ext cx="10261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22400" y="2906713"/>
            <a:ext cx="10261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itle 1"/>
          <p:cNvSpPr txBox="1">
            <a:spLocks/>
          </p:cNvSpPr>
          <p:nvPr/>
        </p:nvSpPr>
        <p:spPr>
          <a:xfrm>
            <a:off x="1320800" y="152400"/>
            <a:ext cx="104648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367851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D4E4-AC04-4CD5-AA75-7C6C26482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08BB6C8A-524E-4E62-90A4-97537A37F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78B1F69A-6FD4-438F-84BB-BA37AF71AE75}"/>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8BB81B63-2B28-438C-861C-96804FD62A8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BC13902-6DD3-41A5-85F6-1EE352F5F1DB}"/>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353186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20800" y="1600201"/>
            <a:ext cx="50800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600201"/>
            <a:ext cx="5181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398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794" y="152400"/>
            <a:ext cx="105644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2794" y="1657350"/>
            <a:ext cx="5078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22794" y="2297112"/>
            <a:ext cx="5078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07200" y="1657350"/>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7200" y="2297112"/>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955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89572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269831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76400"/>
            <a:ext cx="73152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98079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9144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25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DAF134F-7510-4543-9268-3C2E6AC3C7AC}" type="datetime5">
              <a:rPr lang="en-US" smtClean="0"/>
              <a:t>7-Oct-25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dirty="0"/>
              <a:t>2 August 2022</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0270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F7980A8-08A6-4341-A5AE-C168BCE6442E}" type="datetime5">
              <a:rPr lang="en-US" smtClean="0"/>
              <a:t>7-Oct-25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dirty="0"/>
              <a:t>2 August 2022</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46607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B16C0BA-41A6-438F-861A-DBC5F4A1D45D}" type="datetime5">
              <a:rPr lang="en-US" smtClean="0"/>
              <a:t>7-Oct-25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dirty="0"/>
              <a:t>2 August 2022</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6275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8455E0-542D-40BD-83AF-B4585243FA58}" type="datetime5">
              <a:rPr lang="en-US" smtClean="0"/>
              <a:t>7-Oct-25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dirty="0"/>
              <a:t>2 August 2022</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6237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471D-113F-4144-98A6-90928C78887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CC7549A-7622-4A92-9962-CEBC6F29D8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8474F62-9F09-4F7A-A87B-B45CE3C1A1BC}"/>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9B206FCC-99F9-4F86-9093-B362F829A63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774DEF8-A996-470D-8DDD-F7FF1235D17A}"/>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163018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41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130426"/>
            <a:ext cx="10261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50008" y="3886200"/>
            <a:ext cx="10333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6490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1074400" cy="600635"/>
          </a:xfrm>
        </p:spPr>
        <p:txBody>
          <a:bodyPr>
            <a:normAutofit/>
          </a:bodyPr>
          <a:lstStyle>
            <a:lvl1pPr algn="l">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640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4406901"/>
            <a:ext cx="10261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22400" y="2906713"/>
            <a:ext cx="10261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itle 1"/>
          <p:cNvSpPr txBox="1">
            <a:spLocks/>
          </p:cNvSpPr>
          <p:nvPr/>
        </p:nvSpPr>
        <p:spPr>
          <a:xfrm>
            <a:off x="1320800" y="152400"/>
            <a:ext cx="104648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2314415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20800" y="1600201"/>
            <a:ext cx="50800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600201"/>
            <a:ext cx="5181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957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794" y="152400"/>
            <a:ext cx="105644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2794" y="1657350"/>
            <a:ext cx="5078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22794" y="2297112"/>
            <a:ext cx="5078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07200" y="1657350"/>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7200" y="2297112"/>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688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275732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1749408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76400"/>
            <a:ext cx="73152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53305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9144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10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E5E7-4018-41C3-81CA-B1F9E15C2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43FB54FC-CE9D-4DE2-8B18-7C45CBFB7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C1A941-1968-40B2-843A-AFE743232C6E}"/>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845E8DD1-823F-45A2-85C5-548CCC0BCB5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4076BB6-6C7D-4B1D-8C6F-ABB4A5FB1CD0}"/>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2210742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0DBFADF-D734-4D14-A194-342D2325CD4A}" type="datetimeFigureOut">
              <a:rPr lang="en-US" smtClean="0"/>
              <a:t>10/7/2025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F18E00A-3EB5-4D60-8172-6B793A51632D}" type="slidenum">
              <a:rPr lang="en-US" smtClean="0"/>
              <a:t>‹#›</a:t>
            </a:fld>
            <a:endParaRPr lang="en-US" dirty="0"/>
          </a:p>
        </p:txBody>
      </p:sp>
    </p:spTree>
    <p:extLst>
      <p:ext uri="{BB962C8B-B14F-4D97-AF65-F5344CB8AC3E}">
        <p14:creationId xmlns:p14="http://schemas.microsoft.com/office/powerpoint/2010/main" val="3241693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0DBFADF-D734-4D14-A194-342D2325CD4A}" type="datetimeFigureOut">
              <a:rPr lang="en-US" smtClean="0"/>
              <a:t>10/7/2025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F18E00A-3EB5-4D60-8172-6B793A51632D}" type="slidenum">
              <a:rPr lang="en-US" smtClean="0"/>
              <a:t>‹#›</a:t>
            </a:fld>
            <a:endParaRPr lang="en-US" dirty="0"/>
          </a:p>
        </p:txBody>
      </p:sp>
    </p:spTree>
    <p:extLst>
      <p:ext uri="{BB962C8B-B14F-4D97-AF65-F5344CB8AC3E}">
        <p14:creationId xmlns:p14="http://schemas.microsoft.com/office/powerpoint/2010/main" val="1142502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0DBFADF-D734-4D14-A194-342D2325CD4A}" type="datetimeFigureOut">
              <a:rPr lang="en-US" smtClean="0"/>
              <a:t>10/7/2025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F18E00A-3EB5-4D60-8172-6B793A51632D}" type="slidenum">
              <a:rPr lang="en-US" smtClean="0"/>
              <a:t>‹#›</a:t>
            </a:fld>
            <a:endParaRPr lang="en-US" dirty="0"/>
          </a:p>
        </p:txBody>
      </p:sp>
    </p:spTree>
    <p:extLst>
      <p:ext uri="{BB962C8B-B14F-4D97-AF65-F5344CB8AC3E}">
        <p14:creationId xmlns:p14="http://schemas.microsoft.com/office/powerpoint/2010/main" val="753609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0DBFADF-D734-4D14-A194-342D2325CD4A}" type="datetimeFigureOut">
              <a:rPr lang="en-US" smtClean="0"/>
              <a:t>10/7/2025</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F18E00A-3EB5-4D60-8172-6B793A51632D}" type="slidenum">
              <a:rPr lang="en-US" smtClean="0"/>
              <a:t>‹#›</a:t>
            </a:fld>
            <a:endParaRPr lang="en-US" dirty="0"/>
          </a:p>
        </p:txBody>
      </p:sp>
    </p:spTree>
    <p:extLst>
      <p:ext uri="{BB962C8B-B14F-4D97-AF65-F5344CB8AC3E}">
        <p14:creationId xmlns:p14="http://schemas.microsoft.com/office/powerpoint/2010/main" val="1686583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33722-6B94-4E17-A1AA-0A8C0513D9B8}"/>
              </a:ext>
            </a:extLst>
          </p:cNvPr>
          <p:cNvSpPr>
            <a:spLocks noGrp="1"/>
          </p:cNvSpPr>
          <p:nvPr>
            <p:ph type="ftr" sz="quarter" idx="10"/>
          </p:nvPr>
        </p:nvSpPr>
        <p:spPr/>
        <p:txBody>
          <a:bodyPr/>
          <a:lstStyle/>
          <a:p>
            <a:endParaRPr lang="en-NZ" dirty="0"/>
          </a:p>
        </p:txBody>
      </p:sp>
    </p:spTree>
    <p:extLst>
      <p:ext uri="{BB962C8B-B14F-4D97-AF65-F5344CB8AC3E}">
        <p14:creationId xmlns:p14="http://schemas.microsoft.com/office/powerpoint/2010/main" val="151899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130426"/>
            <a:ext cx="10261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50008" y="3886200"/>
            <a:ext cx="10333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54920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1074400" cy="600635"/>
          </a:xfrm>
        </p:spPr>
        <p:txBody>
          <a:bodyPr>
            <a:normAutofit/>
          </a:bodyPr>
          <a:lstStyle>
            <a:lvl1pPr algn="l">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745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4406901"/>
            <a:ext cx="10261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22400" y="2906713"/>
            <a:ext cx="10261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itle 1"/>
          <p:cNvSpPr txBox="1">
            <a:spLocks/>
          </p:cNvSpPr>
          <p:nvPr/>
        </p:nvSpPr>
        <p:spPr>
          <a:xfrm>
            <a:off x="1320800" y="152400"/>
            <a:ext cx="104648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1135779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20800" y="1600201"/>
            <a:ext cx="50800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600201"/>
            <a:ext cx="5181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6879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794" y="152400"/>
            <a:ext cx="105644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2794" y="1657350"/>
            <a:ext cx="50780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22794" y="2297112"/>
            <a:ext cx="50780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07200" y="1657350"/>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7200" y="2297112"/>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82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2019-0A9D-4CB2-9583-6DB0D3044AC4}"/>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228FBEF-0524-4465-98FE-7C5EB89BCF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3A68D7C1-EF27-4F9C-81E8-C3A53540BF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ADB3B208-2642-42F2-A790-16558763490A}"/>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6" name="Footer Placeholder 5">
            <a:extLst>
              <a:ext uri="{FF2B5EF4-FFF2-40B4-BE49-F238E27FC236}">
                <a16:creationId xmlns:a16="http://schemas.microsoft.com/office/drawing/2014/main" id="{3F08135E-C050-43DC-96A1-C67FBDB38C53}"/>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4E788114-E74D-4377-89B1-2184EA5F9654}"/>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1383974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951659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1370738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76400"/>
            <a:ext cx="73152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44390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363200" cy="9144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477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1374024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256896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2510853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731D12-D782-4D55-8939-84FBA812F053}" type="datetimeFigureOut">
              <a:rPr lang="en-AU" smtClean="0"/>
              <a:t>7/10/2025</a:t>
            </a:fld>
            <a:endParaRPr lang="en-AU"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68A642-7113-4BE2-9383-E1EB28845E19}" type="slidenum">
              <a:rPr lang="en-AU" smtClean="0"/>
              <a:t>‹#›</a:t>
            </a:fld>
            <a:endParaRPr lang="en-AU" dirty="0"/>
          </a:p>
        </p:txBody>
      </p:sp>
    </p:spTree>
    <p:extLst>
      <p:ext uri="{BB962C8B-B14F-4D97-AF65-F5344CB8AC3E}">
        <p14:creationId xmlns:p14="http://schemas.microsoft.com/office/powerpoint/2010/main" val="2577092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33722-6B94-4E17-A1AA-0A8C0513D9B8}"/>
              </a:ext>
            </a:extLst>
          </p:cNvPr>
          <p:cNvSpPr>
            <a:spLocks noGrp="1"/>
          </p:cNvSpPr>
          <p:nvPr>
            <p:ph type="ftr" sz="quarter" idx="10"/>
          </p:nvPr>
        </p:nvSpPr>
        <p:spPr/>
        <p:txBody>
          <a:bodyPr/>
          <a:lstStyle/>
          <a:p>
            <a:endParaRPr lang="en-NZ" dirty="0"/>
          </a:p>
        </p:txBody>
      </p:sp>
    </p:spTree>
    <p:extLst>
      <p:ext uri="{BB962C8B-B14F-4D97-AF65-F5344CB8AC3E}">
        <p14:creationId xmlns:p14="http://schemas.microsoft.com/office/powerpoint/2010/main" val="22496327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592" y="404877"/>
            <a:ext cx="8782741" cy="887089"/>
          </a:xfrm>
        </p:spPr>
        <p:txBody>
          <a:bodyPr/>
          <a:lstStyle/>
          <a:p>
            <a:r>
              <a:rPr lang="en-US" noProof="0"/>
              <a:t>Click to edit Master title style</a:t>
            </a:r>
            <a:endParaRPr lang="en-AU" noProof="0" dirty="0"/>
          </a:p>
        </p:txBody>
      </p:sp>
      <p:sp>
        <p:nvSpPr>
          <p:cNvPr id="3" name="Content Placeholder 2"/>
          <p:cNvSpPr>
            <a:spLocks noGrp="1"/>
          </p:cNvSpPr>
          <p:nvPr>
            <p:ph idx="1" hasCustomPrompt="1"/>
          </p:nvPr>
        </p:nvSpPr>
        <p:spPr>
          <a:xfrm>
            <a:off x="530591" y="1902280"/>
            <a:ext cx="11133850" cy="4231475"/>
          </a:xfrm>
        </p:spPr>
        <p:txBody>
          <a:bodyPr/>
          <a:lstStyle>
            <a:lvl2pPr marL="195912" indent="-195912">
              <a:buClr>
                <a:srgbClr val="1E83C4"/>
              </a:buClr>
              <a:buFont typeface="Wingdings" panose="05000000000000000000" pitchFamily="2" charset="2"/>
              <a:buChar char="S"/>
              <a:defRPr/>
            </a:lvl2pPr>
            <a:lvl3pPr marL="391824" indent="-195912">
              <a:buFont typeface="Wingdings" panose="05000000000000000000" pitchFamily="2" charset="2"/>
              <a:buChar char="Ø"/>
              <a:defRPr/>
            </a:lvl3pPr>
            <a:lvl4pPr marL="587736" indent="-195912">
              <a:buFont typeface="Wingdings" panose="05000000000000000000" pitchFamily="2" charset="2"/>
              <a:buChar char="§"/>
              <a:defRPr/>
            </a:lvl4pPr>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Footer Placeholder 4">
            <a:extLst>
              <a:ext uri="{FF2B5EF4-FFF2-40B4-BE49-F238E27FC236}">
                <a16:creationId xmlns:a16="http://schemas.microsoft.com/office/drawing/2014/main" id="{41ABD14E-C2F3-4A54-BC28-DED154CC4E44}"/>
              </a:ext>
            </a:extLst>
          </p:cNvPr>
          <p:cNvSpPr>
            <a:spLocks noGrp="1"/>
          </p:cNvSpPr>
          <p:nvPr>
            <p:ph type="ftr" sz="quarter" idx="11"/>
          </p:nvPr>
        </p:nvSpPr>
        <p:spPr/>
        <p:txBody>
          <a:bodyPr/>
          <a:lstStyle/>
          <a:p>
            <a:endParaRPr lang="en-NZ" dirty="0"/>
          </a:p>
        </p:txBody>
      </p:sp>
      <p:sp>
        <p:nvSpPr>
          <p:cNvPr id="12" name="Text Placeholder 7">
            <a:extLst>
              <a:ext uri="{FF2B5EF4-FFF2-40B4-BE49-F238E27FC236}">
                <a16:creationId xmlns:a16="http://schemas.microsoft.com/office/drawing/2014/main" id="{485CF620-DCDB-436D-94C2-8D3D7C45B6FE}"/>
              </a:ext>
            </a:extLst>
          </p:cNvPr>
          <p:cNvSpPr>
            <a:spLocks noGrp="1"/>
          </p:cNvSpPr>
          <p:nvPr>
            <p:ph type="body" sz="quarter" idx="12"/>
          </p:nvPr>
        </p:nvSpPr>
        <p:spPr>
          <a:xfrm>
            <a:off x="530592" y="1378122"/>
            <a:ext cx="8782740" cy="433221"/>
          </a:xfrm>
        </p:spPr>
        <p:txBody>
          <a:bodyPr/>
          <a:lstStyle>
            <a:lvl1pPr marL="0">
              <a:spcAft>
                <a:spcPts val="0"/>
              </a:spcAft>
              <a:defRPr sz="2540" cap="all">
                <a:solidFill>
                  <a:schemeClr val="accent3"/>
                </a:solidFill>
              </a:defRPr>
            </a:lvl1pPr>
            <a:lvl2pPr marL="0" indent="0">
              <a:spcAft>
                <a:spcPts val="0"/>
              </a:spcAft>
              <a:buNone/>
              <a:defRPr sz="2540" cap="all">
                <a:solidFill>
                  <a:schemeClr val="accent3"/>
                </a:solidFill>
              </a:defRPr>
            </a:lvl2pPr>
            <a:lvl3pPr marL="0" indent="0">
              <a:spcAft>
                <a:spcPts val="0"/>
              </a:spcAft>
              <a:buNone/>
              <a:defRPr sz="2540" cap="all">
                <a:solidFill>
                  <a:schemeClr val="accent3"/>
                </a:solidFill>
              </a:defRPr>
            </a:lvl3pPr>
            <a:lvl4pPr marL="0" indent="0">
              <a:spcAft>
                <a:spcPts val="0"/>
              </a:spcAft>
              <a:buNone/>
              <a:defRPr sz="2540" cap="all">
                <a:solidFill>
                  <a:schemeClr val="accent3"/>
                </a:solidFill>
              </a:defRPr>
            </a:lvl4pPr>
            <a:lvl5pPr marL="0" indent="0">
              <a:spcAft>
                <a:spcPts val="0"/>
              </a:spcAft>
              <a:buNone/>
              <a:defRPr sz="2540" cap="all">
                <a:solidFill>
                  <a:schemeClr val="accent3"/>
                </a:solidFill>
              </a:defRPr>
            </a:lvl5pPr>
            <a:lvl6pPr marL="0" indent="0">
              <a:spcAft>
                <a:spcPts val="0"/>
              </a:spcAft>
              <a:buNone/>
              <a:defRPr sz="2540" cap="all">
                <a:solidFill>
                  <a:schemeClr val="accent3"/>
                </a:solidFill>
              </a:defRPr>
            </a:lvl6pPr>
            <a:lvl7pPr marL="0" indent="0">
              <a:spcAft>
                <a:spcPts val="0"/>
              </a:spcAft>
              <a:buNone/>
              <a:defRPr sz="2540" cap="all">
                <a:solidFill>
                  <a:schemeClr val="accent3"/>
                </a:solidFill>
              </a:defRPr>
            </a:lvl7pPr>
            <a:lvl8pPr marL="0" indent="0">
              <a:spcAft>
                <a:spcPts val="0"/>
              </a:spcAft>
              <a:buNone/>
              <a:defRPr sz="2540" cap="all">
                <a:solidFill>
                  <a:schemeClr val="accent3"/>
                </a:solidFill>
              </a:defRPr>
            </a:lvl8pPr>
            <a:lvl9pPr marL="0" indent="0">
              <a:spcAft>
                <a:spcPts val="0"/>
              </a:spcAft>
              <a:buNone/>
              <a:defRPr sz="2540" cap="all">
                <a:solidFill>
                  <a:schemeClr val="accent3"/>
                </a:solidFill>
              </a:defRPr>
            </a:lvl9pPr>
          </a:lstStyle>
          <a:p>
            <a:pPr lvl="0"/>
            <a:r>
              <a:rPr lang="en-US"/>
              <a:t>Edit Master text styles</a:t>
            </a:r>
          </a:p>
        </p:txBody>
      </p:sp>
    </p:spTree>
    <p:extLst>
      <p:ext uri="{BB962C8B-B14F-4D97-AF65-F5344CB8AC3E}">
        <p14:creationId xmlns:p14="http://schemas.microsoft.com/office/powerpoint/2010/main" val="279959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5511-FA37-461D-B911-747C73FB0DF4}"/>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839ADE46-0C8E-4EC7-8C2A-211AC311D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39C9ED-6C85-458A-8E3B-95370577D9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DDEB3ECE-6C14-4141-B38E-1040D8424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CED677-B5CD-45AB-8431-1096D3C230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82C9C592-550F-4A80-8214-73F539398A14}"/>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8" name="Footer Placeholder 7">
            <a:extLst>
              <a:ext uri="{FF2B5EF4-FFF2-40B4-BE49-F238E27FC236}">
                <a16:creationId xmlns:a16="http://schemas.microsoft.com/office/drawing/2014/main" id="{1529F9C2-54D3-4CFD-809A-E0E71CC76D61}"/>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A68B6D25-0085-49CE-8105-871AFDFFEE2B}"/>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3040340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33722-6B94-4E17-A1AA-0A8C0513D9B8}"/>
              </a:ext>
            </a:extLst>
          </p:cNvPr>
          <p:cNvSpPr>
            <a:spLocks noGrp="1"/>
          </p:cNvSpPr>
          <p:nvPr>
            <p:ph type="ftr" sz="quarter" idx="10"/>
          </p:nvPr>
        </p:nvSpPr>
        <p:spPr/>
        <p:txBody>
          <a:bodyPr/>
          <a:lstStyle/>
          <a:p>
            <a:endParaRPr lang="en-NZ" dirty="0"/>
          </a:p>
        </p:txBody>
      </p:sp>
    </p:spTree>
    <p:extLst>
      <p:ext uri="{BB962C8B-B14F-4D97-AF65-F5344CB8AC3E}">
        <p14:creationId xmlns:p14="http://schemas.microsoft.com/office/powerpoint/2010/main" val="1013864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0353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130427"/>
            <a:ext cx="10261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50008" y="3886200"/>
            <a:ext cx="10333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7812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E89F-9269-4CD3-85A8-756DFFB6CA49}"/>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2F924B02-EA07-4C1D-84A3-A89195385DE1}"/>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4" name="Footer Placeholder 3">
            <a:extLst>
              <a:ext uri="{FF2B5EF4-FFF2-40B4-BE49-F238E27FC236}">
                <a16:creationId xmlns:a16="http://schemas.microsoft.com/office/drawing/2014/main" id="{DEF385A3-B9F6-4A83-8EE1-83636645E34F}"/>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4B7BCD6A-FA34-4BDA-87EF-CEEBB1ACEC2B}"/>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3312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8FDF8-3690-4D0C-92DB-E412E207524F}"/>
              </a:ext>
            </a:extLst>
          </p:cNvPr>
          <p:cNvSpPr>
            <a:spLocks noGrp="1"/>
          </p:cNvSpPr>
          <p:nvPr>
            <p:ph type="dt" sz="half" idx="10"/>
          </p:nvPr>
        </p:nvSpPr>
        <p:spPr/>
        <p:txBody>
          <a:bodyPr/>
          <a:lstStyle/>
          <a:p>
            <a:fld id="{1710B7D0-C16C-4F6D-9962-7662A508384C}" type="datetimeFigureOut">
              <a:rPr lang="LID4096" smtClean="0"/>
              <a:t>10/07/2025</a:t>
            </a:fld>
            <a:endParaRPr lang="LID4096"/>
          </a:p>
        </p:txBody>
      </p:sp>
      <p:sp>
        <p:nvSpPr>
          <p:cNvPr id="3" name="Footer Placeholder 2">
            <a:extLst>
              <a:ext uri="{FF2B5EF4-FFF2-40B4-BE49-F238E27FC236}">
                <a16:creationId xmlns:a16="http://schemas.microsoft.com/office/drawing/2014/main" id="{5AA89419-9E6A-4939-A7C2-70F64F5BA45C}"/>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589DF263-8177-4CC3-98A1-B7E9C890715B}"/>
              </a:ext>
            </a:extLst>
          </p:cNvPr>
          <p:cNvSpPr>
            <a:spLocks noGrp="1"/>
          </p:cNvSpPr>
          <p:nvPr>
            <p:ph type="sldNum" sz="quarter" idx="12"/>
          </p:nvPr>
        </p:nvSpPr>
        <p:spPr/>
        <p:txBody>
          <a:bodyPr/>
          <a:lstStyle/>
          <a:p>
            <a:fld id="{043D511E-01A0-41E6-9410-5E8C7DA232FF}" type="slidenum">
              <a:rPr lang="LID4096" smtClean="0"/>
              <a:t>‹#›</a:t>
            </a:fld>
            <a:endParaRPr lang="LID4096"/>
          </a:p>
        </p:txBody>
      </p:sp>
    </p:spTree>
    <p:extLst>
      <p:ext uri="{BB962C8B-B14F-4D97-AF65-F5344CB8AC3E}">
        <p14:creationId xmlns:p14="http://schemas.microsoft.com/office/powerpoint/2010/main" val="990986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diagramLayout" Target="../diagrams/layout1.xml"/><Relationship Id="rId3" Type="http://schemas.openxmlformats.org/officeDocument/2006/relationships/slideLayout" Target="../slideLayouts/slideLayout29.xml"/><Relationship Id="rId21" Type="http://schemas.microsoft.com/office/2007/relationships/diagramDrawing" Target="../diagrams/drawing1.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diagramData" Target="../diagrams/data1.xml"/><Relationship Id="rId2" Type="http://schemas.openxmlformats.org/officeDocument/2006/relationships/slideLayout" Target="../slideLayouts/slideLayout28.xml"/><Relationship Id="rId16" Type="http://schemas.openxmlformats.org/officeDocument/2006/relationships/image" Target="../media/image3.jpeg"/><Relationship Id="rId20" Type="http://schemas.openxmlformats.org/officeDocument/2006/relationships/diagramColors" Target="../diagrams/colors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4.xml"/><Relationship Id="rId10" Type="http://schemas.openxmlformats.org/officeDocument/2006/relationships/slideLayout" Target="../slideLayouts/slideLayout36.xml"/><Relationship Id="rId19" Type="http://schemas.openxmlformats.org/officeDocument/2006/relationships/diagramQuickStyle" Target="../diagrams/quickStyle1.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diagramQuickStyle" Target="../diagrams/quickStyl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diagramLayout" Target="../diagrams/layout2.xml"/><Relationship Id="rId2" Type="http://schemas.openxmlformats.org/officeDocument/2006/relationships/slideLayout" Target="../slideLayouts/slideLayout42.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jpeg"/><Relationship Id="rId10" Type="http://schemas.openxmlformats.org/officeDocument/2006/relationships/slideLayout" Target="../slideLayouts/slideLayout50.xml"/><Relationship Id="rId19" Type="http://schemas.openxmlformats.org/officeDocument/2006/relationships/diagramColors" Target="../diagrams/colors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5.png"/><Relationship Id="rId5" Type="http://schemas.openxmlformats.org/officeDocument/2006/relationships/theme" Target="../theme/theme9.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A93F6B-7B45-4B21-A8AD-6C33AB383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 y="1002"/>
            <a:ext cx="12190867" cy="6855997"/>
          </a:xfrm>
          <a:prstGeom prst="rect">
            <a:avLst/>
          </a:prstGeom>
        </p:spPr>
      </p:pic>
      <p:sp>
        <p:nvSpPr>
          <p:cNvPr id="2" name="Title Placeholder 1"/>
          <p:cNvSpPr>
            <a:spLocks noGrp="1"/>
          </p:cNvSpPr>
          <p:nvPr>
            <p:ph type="title"/>
          </p:nvPr>
        </p:nvSpPr>
        <p:spPr>
          <a:xfrm>
            <a:off x="530592" y="385290"/>
            <a:ext cx="7495810" cy="970899"/>
          </a:xfrm>
          <a:prstGeom prst="rect">
            <a:avLst/>
          </a:prstGeom>
        </p:spPr>
        <p:txBody>
          <a:bodyPr vert="horz" lIns="0" tIns="0" rIns="0" bIns="0" rtlCol="0" anchor="ctr">
            <a:noAutofit/>
          </a:bodyPr>
          <a:lstStyle/>
          <a:p>
            <a:r>
              <a:rPr lang="en-AU" noProof="0" dirty="0"/>
              <a:t>Page Click to edit Master title style</a:t>
            </a:r>
          </a:p>
        </p:txBody>
      </p:sp>
      <p:sp>
        <p:nvSpPr>
          <p:cNvPr id="3" name="Text Placeholder 2"/>
          <p:cNvSpPr>
            <a:spLocks noGrp="1"/>
          </p:cNvSpPr>
          <p:nvPr>
            <p:ph type="body" idx="1"/>
          </p:nvPr>
        </p:nvSpPr>
        <p:spPr>
          <a:xfrm>
            <a:off x="530591" y="1740477"/>
            <a:ext cx="11133850" cy="445712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Flowchart: Process 10">
            <a:extLst>
              <a:ext uri="{FF2B5EF4-FFF2-40B4-BE49-F238E27FC236}">
                <a16:creationId xmlns:a16="http://schemas.microsoft.com/office/drawing/2014/main" id="{4BF520E5-EB91-48EC-9329-C2F8C8DB73CA}"/>
              </a:ext>
            </a:extLst>
          </p:cNvPr>
          <p:cNvSpPr/>
          <p:nvPr/>
        </p:nvSpPr>
        <p:spPr>
          <a:xfrm>
            <a:off x="579" y="6528075"/>
            <a:ext cx="12191421" cy="32891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33" dirty="0">
              <a:solidFill>
                <a:schemeClr val="tx1"/>
              </a:solidFill>
            </a:endParaRPr>
          </a:p>
        </p:txBody>
      </p:sp>
      <p:sp>
        <p:nvSpPr>
          <p:cNvPr id="5" name="Footer Placeholder 4"/>
          <p:cNvSpPr>
            <a:spLocks noGrp="1"/>
          </p:cNvSpPr>
          <p:nvPr>
            <p:ph type="ftr" sz="quarter" idx="3"/>
          </p:nvPr>
        </p:nvSpPr>
        <p:spPr>
          <a:xfrm>
            <a:off x="5641239" y="6592376"/>
            <a:ext cx="3860800" cy="195910"/>
          </a:xfrm>
          <a:prstGeom prst="rect">
            <a:avLst/>
          </a:prstGeom>
        </p:spPr>
        <p:txBody>
          <a:bodyPr vert="horz" lIns="0" tIns="0" rIns="0" bIns="0" rtlCol="0" anchor="ctr"/>
          <a:lstStyle>
            <a:lvl1pPr algn="r">
              <a:defRPr lang="en-AU" sz="907" b="1" cap="all" baseline="0" dirty="0">
                <a:solidFill>
                  <a:schemeClr val="bg1"/>
                </a:solidFill>
                <a:latin typeface="+mn-lt"/>
                <a:cs typeface="Arial" pitchFamily="34" charset="0"/>
              </a:defRPr>
            </a:lvl1pPr>
          </a:lstStyle>
          <a:p>
            <a:endParaRPr lang="en-NZ" dirty="0"/>
          </a:p>
        </p:txBody>
      </p:sp>
      <p:sp>
        <p:nvSpPr>
          <p:cNvPr id="7" name="TextBox 6"/>
          <p:cNvSpPr txBox="1"/>
          <p:nvPr/>
        </p:nvSpPr>
        <p:spPr>
          <a:xfrm>
            <a:off x="11157074" y="6590601"/>
            <a:ext cx="700790" cy="195910"/>
          </a:xfrm>
          <a:prstGeom prst="rect">
            <a:avLst/>
          </a:prstGeom>
        </p:spPr>
        <p:txBody>
          <a:bodyPr vert="horz" lIns="0" tIns="0" rIns="0" bIns="0" rtlCol="0" anchor="ctr"/>
          <a:lstStyle>
            <a:defPPr>
              <a:defRPr lang="en-US"/>
            </a:defPPr>
            <a:lvl1pPr algn="r">
              <a:defRPr sz="1000">
                <a:solidFill>
                  <a:schemeClr val="tx1">
                    <a:tint val="75000"/>
                  </a:schemeClr>
                </a:solidFill>
                <a:latin typeface="Arial" pitchFamily="34" charset="0"/>
                <a:cs typeface="Arial" pitchFamily="34" charset="0"/>
              </a:defRPr>
            </a:lvl1pPr>
          </a:lstStyle>
          <a:p>
            <a:pPr lvl="0"/>
            <a:r>
              <a:rPr lang="en-AU" sz="907" b="1" baseline="0" noProof="0" dirty="0">
                <a:solidFill>
                  <a:schemeClr val="bg1"/>
                </a:solidFill>
                <a:latin typeface="+mn-lt"/>
              </a:rPr>
              <a:t> PAGE </a:t>
            </a:r>
            <a:fld id="{7339EE8E-2A5E-4C4D-876A-62CFB4260EE7}" type="slidenum">
              <a:rPr lang="en-AU" sz="907" b="1" noProof="0" smtClean="0">
                <a:solidFill>
                  <a:schemeClr val="bg1"/>
                </a:solidFill>
                <a:latin typeface="+mn-lt"/>
              </a:rPr>
              <a:pPr lvl="0"/>
              <a:t>‹#›</a:t>
            </a:fld>
            <a:endParaRPr lang="en-AU" sz="907" b="1" noProof="0" dirty="0">
              <a:solidFill>
                <a:schemeClr val="bg1"/>
              </a:solidFill>
              <a:latin typeface="+mn-lt"/>
            </a:endParaRPr>
          </a:p>
        </p:txBody>
      </p:sp>
      <p:sp>
        <p:nvSpPr>
          <p:cNvPr id="10" name="TextBox 9">
            <a:extLst>
              <a:ext uri="{FF2B5EF4-FFF2-40B4-BE49-F238E27FC236}">
                <a16:creationId xmlns:a16="http://schemas.microsoft.com/office/drawing/2014/main" id="{84E8CC4B-7E49-40F7-B9F6-2654B3D2D898}"/>
              </a:ext>
            </a:extLst>
          </p:cNvPr>
          <p:cNvSpPr txBox="1"/>
          <p:nvPr/>
        </p:nvSpPr>
        <p:spPr>
          <a:xfrm>
            <a:off x="9585224" y="6592376"/>
            <a:ext cx="1488051" cy="195910"/>
          </a:xfrm>
          <a:prstGeom prst="rect">
            <a:avLst/>
          </a:prstGeom>
          <a:noFill/>
        </p:spPr>
        <p:txBody>
          <a:bodyPr wrap="square" lIns="0" tIns="0" rIns="0" bIns="0" rtlCol="0" anchor="ctr">
            <a:noAutofit/>
          </a:bodyPr>
          <a:lstStyle/>
          <a:p>
            <a:pPr algn="ctr"/>
            <a:r>
              <a:rPr lang="en-AU" sz="907" b="1" dirty="0">
                <a:solidFill>
                  <a:schemeClr val="bg1"/>
                </a:solidFill>
              </a:rPr>
              <a:t>KUMUL PETROLEUM</a:t>
            </a:r>
          </a:p>
        </p:txBody>
      </p:sp>
    </p:spTree>
    <p:extLst>
      <p:ext uri="{BB962C8B-B14F-4D97-AF65-F5344CB8AC3E}">
        <p14:creationId xmlns:p14="http://schemas.microsoft.com/office/powerpoint/2010/main" val="2170956066"/>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46052" rtl="0" eaLnBrk="1" latinLnBrk="0" hangingPunct="1">
        <a:lnSpc>
          <a:spcPts val="2721"/>
        </a:lnSpc>
        <a:spcBef>
          <a:spcPct val="0"/>
        </a:spcBef>
        <a:buNone/>
        <a:defRPr sz="2540" b="1" kern="1200" cap="all" baseline="0">
          <a:solidFill>
            <a:schemeClr val="tx2"/>
          </a:solidFill>
          <a:latin typeface="+mj-lt"/>
          <a:ea typeface="+mj-ea"/>
          <a:cs typeface="Arial" pitchFamily="34" charset="0"/>
        </a:defRPr>
      </a:lvl1pPr>
    </p:titleStyle>
    <p:bodyStyle>
      <a:lvl1pPr marL="0" indent="0" algn="l" defTabSz="946052" rtl="0" eaLnBrk="1" latinLnBrk="0" hangingPunct="1">
        <a:lnSpc>
          <a:spcPts val="2721"/>
        </a:lnSpc>
        <a:spcBef>
          <a:spcPts val="0"/>
        </a:spcBef>
        <a:spcAft>
          <a:spcPts val="514"/>
        </a:spcAft>
        <a:buFont typeface="Arial" pitchFamily="34" charset="0"/>
        <a:buNone/>
        <a:defRPr sz="1800" kern="1200" baseline="0">
          <a:solidFill>
            <a:schemeClr val="tx2"/>
          </a:solidFill>
          <a:latin typeface="Arial Nova Cond" panose="020B0506020202020204" pitchFamily="34" charset="0"/>
          <a:ea typeface="+mn-ea"/>
          <a:cs typeface="Arial" pitchFamily="34" charset="0"/>
        </a:defRPr>
      </a:lvl1pPr>
      <a:lvl2pPr marL="195912" indent="-195912" algn="l" defTabSz="946052" rtl="0" eaLnBrk="1" latinLnBrk="0" hangingPunct="1">
        <a:lnSpc>
          <a:spcPts val="2721"/>
        </a:lnSpc>
        <a:spcBef>
          <a:spcPts val="0"/>
        </a:spcBef>
        <a:spcAft>
          <a:spcPts val="514"/>
        </a:spcAft>
        <a:buClr>
          <a:srgbClr val="1E83C4"/>
        </a:buClr>
        <a:buFont typeface="Wingdings" panose="05000000000000000000" pitchFamily="2" charset="2"/>
        <a:buChar char="S"/>
        <a:defRPr sz="1800" kern="1200">
          <a:solidFill>
            <a:schemeClr val="tx2"/>
          </a:solidFill>
          <a:latin typeface="Arial Nova Cond" panose="020B0506020202020204" pitchFamily="34" charset="0"/>
          <a:ea typeface="+mn-ea"/>
          <a:cs typeface="Arial" pitchFamily="34" charset="0"/>
        </a:defRPr>
      </a:lvl2pPr>
      <a:lvl3pPr marL="391824" indent="-195912" algn="l" defTabSz="946052" rtl="0" eaLnBrk="1" latinLnBrk="0" hangingPunct="1">
        <a:lnSpc>
          <a:spcPts val="2721"/>
        </a:lnSpc>
        <a:spcBef>
          <a:spcPts val="0"/>
        </a:spcBef>
        <a:spcAft>
          <a:spcPts val="514"/>
        </a:spcAft>
        <a:buFont typeface="Wingdings" panose="05000000000000000000" pitchFamily="2" charset="2"/>
        <a:buChar char="Ø"/>
        <a:defRPr sz="1800" kern="1200">
          <a:solidFill>
            <a:schemeClr val="tx2"/>
          </a:solidFill>
          <a:latin typeface="Arial Nova Cond" panose="020B0506020202020204" pitchFamily="34" charset="0"/>
          <a:ea typeface="+mn-ea"/>
          <a:cs typeface="Arial" pitchFamily="34" charset="0"/>
        </a:defRPr>
      </a:lvl3pPr>
      <a:lvl4pPr marL="587736" indent="-195912" algn="l" defTabSz="946052" rtl="0" eaLnBrk="1" latinLnBrk="0" hangingPunct="1">
        <a:lnSpc>
          <a:spcPts val="2721"/>
        </a:lnSpc>
        <a:spcBef>
          <a:spcPts val="0"/>
        </a:spcBef>
        <a:spcAft>
          <a:spcPts val="514"/>
        </a:spcAft>
        <a:buFont typeface="Wingdings" panose="05000000000000000000" pitchFamily="2" charset="2"/>
        <a:buChar char="§"/>
        <a:defRPr sz="1800" kern="1200">
          <a:solidFill>
            <a:schemeClr val="tx2"/>
          </a:solidFill>
          <a:latin typeface="Arial Nova Cond" panose="020B0506020202020204" pitchFamily="34" charset="0"/>
          <a:ea typeface="+mn-ea"/>
          <a:cs typeface="Arial" pitchFamily="34" charset="0"/>
        </a:defRPr>
      </a:lvl4pPr>
      <a:lvl5pPr marL="783648" indent="-195912" algn="l" defTabSz="946052" rtl="0" eaLnBrk="1" latinLnBrk="0" hangingPunct="1">
        <a:lnSpc>
          <a:spcPts val="2721"/>
        </a:lnSpc>
        <a:spcBef>
          <a:spcPts val="0"/>
        </a:spcBef>
        <a:spcAft>
          <a:spcPts val="514"/>
        </a:spcAft>
        <a:buFont typeface="Arial" pitchFamily="34" charset="0"/>
        <a:buChar char="•"/>
        <a:defRPr sz="1800" kern="1200" baseline="0">
          <a:solidFill>
            <a:schemeClr val="tx2"/>
          </a:solidFill>
          <a:latin typeface="Arial Nova Cond" panose="020B0506020202020204" pitchFamily="34" charset="0"/>
          <a:ea typeface="+mn-ea"/>
          <a:cs typeface="Arial" pitchFamily="34" charset="0"/>
        </a:defRPr>
      </a:lvl5pPr>
      <a:lvl6pPr marL="979560"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6pPr>
      <a:lvl7pPr marL="1175472"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7pPr>
      <a:lvl8pPr marL="1371384"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8pPr>
      <a:lvl9pPr marL="1567296"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34F05-577E-47A6-A761-D361660F8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79F22DF-4527-45F0-9B36-D09D1CEF8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5FD61F8-B082-41D7-8B97-899641C63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0B7D0-C16C-4F6D-9962-7662A508384C}" type="datetimeFigureOut">
              <a:rPr lang="LID4096" smtClean="0"/>
              <a:t>10/07/2025</a:t>
            </a:fld>
            <a:endParaRPr lang="LID4096"/>
          </a:p>
        </p:txBody>
      </p:sp>
      <p:sp>
        <p:nvSpPr>
          <p:cNvPr id="5" name="Footer Placeholder 4">
            <a:extLst>
              <a:ext uri="{FF2B5EF4-FFF2-40B4-BE49-F238E27FC236}">
                <a16:creationId xmlns:a16="http://schemas.microsoft.com/office/drawing/2014/main" id="{9A220F31-4C2D-4839-9EFB-EA5F0CE7C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6F98557E-F9A8-407C-AA5A-A36093D88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D511E-01A0-41E6-9410-5E8C7DA232FF}" type="slidenum">
              <a:rPr lang="LID4096" smtClean="0"/>
              <a:t>‹#›</a:t>
            </a:fld>
            <a:endParaRPr lang="LID4096"/>
          </a:p>
        </p:txBody>
      </p:sp>
    </p:spTree>
    <p:extLst>
      <p:ext uri="{BB962C8B-B14F-4D97-AF65-F5344CB8AC3E}">
        <p14:creationId xmlns:p14="http://schemas.microsoft.com/office/powerpoint/2010/main" val="1982707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0" y="152399"/>
            <a:ext cx="11074400" cy="5764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1200" y="914401"/>
            <a:ext cx="11074400" cy="53179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Box 20"/>
          <p:cNvSpPr txBox="1"/>
          <p:nvPr/>
        </p:nvSpPr>
        <p:spPr>
          <a:xfrm>
            <a:off x="4549210" y="6534548"/>
            <a:ext cx="1320800" cy="276999"/>
          </a:xfrm>
          <a:prstGeom prst="rect">
            <a:avLst/>
          </a:prstGeom>
          <a:noFill/>
          <a:ln>
            <a:noFill/>
          </a:ln>
        </p:spPr>
        <p:txBody>
          <a:bodyPr wrap="square" rtlCol="0">
            <a:spAutoFit/>
          </a:bodyPr>
          <a:lstStyle/>
          <a:p>
            <a:pPr algn="ctr"/>
            <a:fld id="{425C4E63-A30B-456C-A404-8FD9E16C6197}" type="slidenum">
              <a:rPr lang="en-US" sz="1200" b="0" smtClean="0">
                <a:solidFill>
                  <a:schemeClr val="bg1"/>
                </a:solidFill>
                <a:latin typeface="Century Gothic" panose="020B0502020202020204" pitchFamily="34" charset="0"/>
              </a:rPr>
              <a:pPr algn="ctr"/>
              <a:t>‹#›</a:t>
            </a:fld>
            <a:endParaRPr lang="en-US" sz="1000" b="0" dirty="0">
              <a:solidFill>
                <a:schemeClr val="bg1"/>
              </a:solidFill>
              <a:latin typeface="Century Gothic" panose="020B0502020202020204" pitchFamily="34" charset="0"/>
            </a:endParaRPr>
          </a:p>
        </p:txBody>
      </p:sp>
      <p:sp>
        <p:nvSpPr>
          <p:cNvPr id="12" name="Rectangle 11"/>
          <p:cNvSpPr/>
          <p:nvPr/>
        </p:nvSpPr>
        <p:spPr>
          <a:xfrm>
            <a:off x="0" y="0"/>
            <a:ext cx="40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9" name="Straight Connector 8"/>
          <p:cNvCxnSpPr/>
          <p:nvPr/>
        </p:nvCxnSpPr>
        <p:spPr>
          <a:xfrm>
            <a:off x="711200" y="6339003"/>
            <a:ext cx="11074400" cy="21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flipH="1">
            <a:off x="418705" y="0"/>
            <a:ext cx="45719"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r="3626"/>
          <a:stretch/>
        </p:blipFill>
        <p:spPr>
          <a:xfrm>
            <a:off x="5209795" y="130628"/>
            <a:ext cx="2001888" cy="1753659"/>
          </a:xfrm>
          <a:prstGeom prst="rect">
            <a:avLst/>
          </a:prstGeom>
        </p:spPr>
      </p:pic>
    </p:spTree>
    <p:extLst>
      <p:ext uri="{BB962C8B-B14F-4D97-AF65-F5344CB8AC3E}">
        <p14:creationId xmlns:p14="http://schemas.microsoft.com/office/powerpoint/2010/main" val="31363427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Wingdings" pitchFamily="2" charset="2"/>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SzPct val="50000"/>
        <a:buFont typeface="Wingdings" pitchFamily="2" charset="2"/>
        <a:buChar char="q"/>
        <a:defRPr sz="12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0" y="152400"/>
            <a:ext cx="110744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0" y="914401"/>
            <a:ext cx="11074400" cy="53179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p:nvPr/>
        </p:nvPicPr>
        <p:blipFill>
          <a:blip r:embed="rId16" cstate="print">
            <a:lum contrast="10000"/>
            <a:extLst>
              <a:ext uri="{28A0092B-C50C-407E-A947-70E740481C1C}">
                <a14:useLocalDpi xmlns:a14="http://schemas.microsoft.com/office/drawing/2010/main" val="0"/>
              </a:ext>
            </a:extLst>
          </a:blip>
          <a:srcRect/>
          <a:stretch>
            <a:fillRect/>
          </a:stretch>
        </p:blipFill>
        <p:spPr bwMode="auto">
          <a:xfrm>
            <a:off x="10972800" y="6276374"/>
            <a:ext cx="812800" cy="581627"/>
          </a:xfrm>
          <a:prstGeom prst="rect">
            <a:avLst/>
          </a:prstGeom>
          <a:noFill/>
          <a:ln w="9525">
            <a:noFill/>
            <a:miter lim="800000"/>
            <a:headEnd/>
            <a:tailEnd/>
          </a:ln>
        </p:spPr>
      </p:pic>
      <p:graphicFrame>
        <p:nvGraphicFramePr>
          <p:cNvPr id="20" name="Diagram 19"/>
          <p:cNvGraphicFramePr/>
          <p:nvPr/>
        </p:nvGraphicFramePr>
        <p:xfrm>
          <a:off x="711200" y="6534547"/>
          <a:ext cx="10261600" cy="279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1" name="TextBox 20"/>
          <p:cNvSpPr txBox="1"/>
          <p:nvPr/>
        </p:nvSpPr>
        <p:spPr>
          <a:xfrm>
            <a:off x="4267200" y="6534548"/>
            <a:ext cx="1320800" cy="246221"/>
          </a:xfrm>
          <a:prstGeom prst="rect">
            <a:avLst/>
          </a:prstGeom>
          <a:noFill/>
          <a:ln>
            <a:noFill/>
          </a:ln>
        </p:spPr>
        <p:txBody>
          <a:bodyPr wrap="square" rtlCol="0">
            <a:spAutoFit/>
          </a:bodyPr>
          <a:lstStyle/>
          <a:p>
            <a:pPr algn="ctr"/>
            <a:fld id="{425C4E63-A30B-456C-A404-8FD9E16C6197}" type="slidenum">
              <a:rPr lang="en-US" sz="1000" b="1" smtClean="0">
                <a:solidFill>
                  <a:schemeClr val="bg1"/>
                </a:solidFill>
              </a:rPr>
              <a:pPr algn="ctr"/>
              <a:t>‹#›</a:t>
            </a:fld>
            <a:endParaRPr lang="en-US" sz="1000" b="1" dirty="0">
              <a:solidFill>
                <a:schemeClr val="bg1"/>
              </a:solidFill>
            </a:endParaRPr>
          </a:p>
        </p:txBody>
      </p:sp>
      <p:sp>
        <p:nvSpPr>
          <p:cNvPr id="12" name="Rectangle 11"/>
          <p:cNvSpPr/>
          <p:nvPr/>
        </p:nvSpPr>
        <p:spPr>
          <a:xfrm>
            <a:off x="0" y="0"/>
            <a:ext cx="40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3" name="Rectangle 12"/>
          <p:cNvSpPr/>
          <p:nvPr/>
        </p:nvSpPr>
        <p:spPr>
          <a:xfrm>
            <a:off x="711200" y="762001"/>
            <a:ext cx="11074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9" name="Straight Connector 8"/>
          <p:cNvCxnSpPr/>
          <p:nvPr/>
        </p:nvCxnSpPr>
        <p:spPr>
          <a:xfrm>
            <a:off x="666712" y="6286520"/>
            <a:ext cx="1085857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0136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6" r:id="rId14"/>
  </p:sldLayoutIdLst>
  <p:hf sldNum="0" hdr="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Wingdings" pitchFamily="2" charset="2"/>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SzPct val="50000"/>
        <a:buFont typeface="Wingdings" pitchFamily="2" charset="2"/>
        <a:buChar char="q"/>
        <a:defRPr sz="12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0" y="152399"/>
            <a:ext cx="11074400" cy="5764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0" y="914401"/>
            <a:ext cx="11074400" cy="53179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p:nvPr/>
        </p:nvPicPr>
        <p:blipFill>
          <a:blip r:embed="rId15" cstate="print">
            <a:lum contrast="10000"/>
            <a:extLst>
              <a:ext uri="{28A0092B-C50C-407E-A947-70E740481C1C}">
                <a14:useLocalDpi xmlns:a14="http://schemas.microsoft.com/office/drawing/2010/main" val="0"/>
              </a:ext>
            </a:extLst>
          </a:blip>
          <a:srcRect/>
          <a:stretch>
            <a:fillRect/>
          </a:stretch>
        </p:blipFill>
        <p:spPr bwMode="auto">
          <a:xfrm>
            <a:off x="11446541" y="6467547"/>
            <a:ext cx="339059" cy="346400"/>
          </a:xfrm>
          <a:prstGeom prst="rect">
            <a:avLst/>
          </a:prstGeom>
          <a:noFill/>
          <a:ln w="9525">
            <a:noFill/>
            <a:miter lim="800000"/>
            <a:headEnd/>
            <a:tailEnd/>
          </a:ln>
        </p:spPr>
      </p:pic>
      <p:graphicFrame>
        <p:nvGraphicFramePr>
          <p:cNvPr id="20" name="Diagram 19"/>
          <p:cNvGraphicFramePr/>
          <p:nvPr/>
        </p:nvGraphicFramePr>
        <p:xfrm>
          <a:off x="711200" y="6534547"/>
          <a:ext cx="10665012" cy="2794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1" name="TextBox 20"/>
          <p:cNvSpPr txBox="1"/>
          <p:nvPr/>
        </p:nvSpPr>
        <p:spPr>
          <a:xfrm>
            <a:off x="4267200" y="6534548"/>
            <a:ext cx="1320800" cy="276999"/>
          </a:xfrm>
          <a:prstGeom prst="rect">
            <a:avLst/>
          </a:prstGeom>
          <a:noFill/>
          <a:ln>
            <a:noFill/>
          </a:ln>
        </p:spPr>
        <p:txBody>
          <a:bodyPr wrap="square" rtlCol="0">
            <a:spAutoFit/>
          </a:bodyPr>
          <a:lstStyle/>
          <a:p>
            <a:pPr algn="ctr"/>
            <a:fld id="{425C4E63-A30B-456C-A404-8FD9E16C6197}" type="slidenum">
              <a:rPr lang="en-US" sz="1200" b="0" smtClean="0">
                <a:solidFill>
                  <a:schemeClr val="bg1"/>
                </a:solidFill>
                <a:latin typeface="Century Gothic" panose="020B0502020202020204" pitchFamily="34" charset="0"/>
              </a:rPr>
              <a:pPr algn="ctr"/>
              <a:t>‹#›</a:t>
            </a:fld>
            <a:endParaRPr lang="en-US" sz="1000" b="0" dirty="0">
              <a:solidFill>
                <a:schemeClr val="bg1"/>
              </a:solidFill>
              <a:latin typeface="Century Gothic" panose="020B0502020202020204" pitchFamily="34" charset="0"/>
            </a:endParaRPr>
          </a:p>
        </p:txBody>
      </p:sp>
      <p:sp>
        <p:nvSpPr>
          <p:cNvPr id="12" name="Rectangle 11"/>
          <p:cNvSpPr/>
          <p:nvPr/>
        </p:nvSpPr>
        <p:spPr>
          <a:xfrm>
            <a:off x="0" y="0"/>
            <a:ext cx="40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3" name="Rectangle 12"/>
          <p:cNvSpPr/>
          <p:nvPr/>
        </p:nvSpPr>
        <p:spPr>
          <a:xfrm>
            <a:off x="711200" y="762001"/>
            <a:ext cx="11074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9" name="Straight Connector 8"/>
          <p:cNvCxnSpPr/>
          <p:nvPr/>
        </p:nvCxnSpPr>
        <p:spPr>
          <a:xfrm>
            <a:off x="711200" y="6339003"/>
            <a:ext cx="11074400" cy="21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418705" y="0"/>
            <a:ext cx="45719"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712484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Wingdings" pitchFamily="2" charset="2"/>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SzPct val="50000"/>
        <a:buFont typeface="Wingdings" pitchFamily="2" charset="2"/>
        <a:buChar char="q"/>
        <a:defRPr sz="12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A93F6B-7B45-4B21-A8AD-6C33AB383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 y="1002"/>
            <a:ext cx="12190867" cy="6855997"/>
          </a:xfrm>
          <a:prstGeom prst="rect">
            <a:avLst/>
          </a:prstGeom>
        </p:spPr>
      </p:pic>
      <p:sp>
        <p:nvSpPr>
          <p:cNvPr id="2" name="Title Placeholder 1"/>
          <p:cNvSpPr>
            <a:spLocks noGrp="1"/>
          </p:cNvSpPr>
          <p:nvPr>
            <p:ph type="title"/>
          </p:nvPr>
        </p:nvSpPr>
        <p:spPr>
          <a:xfrm>
            <a:off x="530592" y="385290"/>
            <a:ext cx="7495810" cy="970899"/>
          </a:xfrm>
          <a:prstGeom prst="rect">
            <a:avLst/>
          </a:prstGeom>
        </p:spPr>
        <p:txBody>
          <a:bodyPr vert="horz" lIns="0" tIns="0" rIns="0" bIns="0" rtlCol="0" anchor="ctr">
            <a:noAutofit/>
          </a:bodyPr>
          <a:lstStyle/>
          <a:p>
            <a:r>
              <a:rPr lang="en-AU" noProof="0" dirty="0"/>
              <a:t>Page Click to edit Master title style</a:t>
            </a:r>
          </a:p>
        </p:txBody>
      </p:sp>
      <p:sp>
        <p:nvSpPr>
          <p:cNvPr id="3" name="Text Placeholder 2"/>
          <p:cNvSpPr>
            <a:spLocks noGrp="1"/>
          </p:cNvSpPr>
          <p:nvPr>
            <p:ph type="body" idx="1"/>
          </p:nvPr>
        </p:nvSpPr>
        <p:spPr>
          <a:xfrm>
            <a:off x="530591" y="1740477"/>
            <a:ext cx="11133850" cy="445712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Flowchart: Process 10">
            <a:extLst>
              <a:ext uri="{FF2B5EF4-FFF2-40B4-BE49-F238E27FC236}">
                <a16:creationId xmlns:a16="http://schemas.microsoft.com/office/drawing/2014/main" id="{4BF520E5-EB91-48EC-9329-C2F8C8DB73CA}"/>
              </a:ext>
            </a:extLst>
          </p:cNvPr>
          <p:cNvSpPr/>
          <p:nvPr/>
        </p:nvSpPr>
        <p:spPr>
          <a:xfrm>
            <a:off x="579" y="6528075"/>
            <a:ext cx="12191421" cy="32891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33" dirty="0">
              <a:solidFill>
                <a:schemeClr val="tx1"/>
              </a:solidFill>
            </a:endParaRPr>
          </a:p>
        </p:txBody>
      </p:sp>
      <p:sp>
        <p:nvSpPr>
          <p:cNvPr id="5" name="Footer Placeholder 4"/>
          <p:cNvSpPr>
            <a:spLocks noGrp="1"/>
          </p:cNvSpPr>
          <p:nvPr>
            <p:ph type="ftr" sz="quarter" idx="3"/>
          </p:nvPr>
        </p:nvSpPr>
        <p:spPr>
          <a:xfrm>
            <a:off x="5641239" y="6592376"/>
            <a:ext cx="3860800" cy="195910"/>
          </a:xfrm>
          <a:prstGeom prst="rect">
            <a:avLst/>
          </a:prstGeom>
        </p:spPr>
        <p:txBody>
          <a:bodyPr vert="horz" lIns="0" tIns="0" rIns="0" bIns="0" rtlCol="0" anchor="ctr"/>
          <a:lstStyle>
            <a:lvl1pPr algn="r">
              <a:defRPr lang="en-AU" sz="907" b="1" cap="all" baseline="0" dirty="0">
                <a:solidFill>
                  <a:schemeClr val="bg1"/>
                </a:solidFill>
                <a:latin typeface="+mn-lt"/>
                <a:cs typeface="Arial" pitchFamily="34" charset="0"/>
              </a:defRPr>
            </a:lvl1pPr>
          </a:lstStyle>
          <a:p>
            <a:endParaRPr lang="en-NZ" dirty="0"/>
          </a:p>
        </p:txBody>
      </p:sp>
      <p:sp>
        <p:nvSpPr>
          <p:cNvPr id="7" name="TextBox 6"/>
          <p:cNvSpPr txBox="1"/>
          <p:nvPr/>
        </p:nvSpPr>
        <p:spPr>
          <a:xfrm>
            <a:off x="11157074" y="6590601"/>
            <a:ext cx="700790" cy="195910"/>
          </a:xfrm>
          <a:prstGeom prst="rect">
            <a:avLst/>
          </a:prstGeom>
        </p:spPr>
        <p:txBody>
          <a:bodyPr vert="horz" lIns="0" tIns="0" rIns="0" bIns="0" rtlCol="0" anchor="ctr"/>
          <a:lstStyle>
            <a:defPPr>
              <a:defRPr lang="en-US"/>
            </a:defPPr>
            <a:lvl1pPr algn="r">
              <a:defRPr sz="1000">
                <a:solidFill>
                  <a:schemeClr val="tx1">
                    <a:tint val="75000"/>
                  </a:schemeClr>
                </a:solidFill>
                <a:latin typeface="Arial" pitchFamily="34" charset="0"/>
                <a:cs typeface="Arial" pitchFamily="34" charset="0"/>
              </a:defRPr>
            </a:lvl1pPr>
          </a:lstStyle>
          <a:p>
            <a:pPr lvl="0"/>
            <a:r>
              <a:rPr lang="en-AU" sz="907" b="1" baseline="0" noProof="0" dirty="0">
                <a:solidFill>
                  <a:schemeClr val="bg1"/>
                </a:solidFill>
                <a:latin typeface="+mn-lt"/>
              </a:rPr>
              <a:t> PAGE </a:t>
            </a:r>
            <a:fld id="{7339EE8E-2A5E-4C4D-876A-62CFB4260EE7}" type="slidenum">
              <a:rPr lang="en-AU" sz="907" b="1" noProof="0" smtClean="0">
                <a:solidFill>
                  <a:schemeClr val="bg1"/>
                </a:solidFill>
                <a:latin typeface="+mn-lt"/>
              </a:rPr>
              <a:pPr lvl="0"/>
              <a:t>‹#›</a:t>
            </a:fld>
            <a:endParaRPr lang="en-AU" sz="907" b="1" noProof="0" dirty="0">
              <a:solidFill>
                <a:schemeClr val="bg1"/>
              </a:solidFill>
              <a:latin typeface="+mn-lt"/>
            </a:endParaRPr>
          </a:p>
        </p:txBody>
      </p:sp>
      <p:sp>
        <p:nvSpPr>
          <p:cNvPr id="10" name="TextBox 9">
            <a:extLst>
              <a:ext uri="{FF2B5EF4-FFF2-40B4-BE49-F238E27FC236}">
                <a16:creationId xmlns:a16="http://schemas.microsoft.com/office/drawing/2014/main" id="{84E8CC4B-7E49-40F7-B9F6-2654B3D2D898}"/>
              </a:ext>
            </a:extLst>
          </p:cNvPr>
          <p:cNvSpPr txBox="1"/>
          <p:nvPr/>
        </p:nvSpPr>
        <p:spPr>
          <a:xfrm>
            <a:off x="9585224" y="6592376"/>
            <a:ext cx="1488051" cy="195910"/>
          </a:xfrm>
          <a:prstGeom prst="rect">
            <a:avLst/>
          </a:prstGeom>
          <a:noFill/>
        </p:spPr>
        <p:txBody>
          <a:bodyPr wrap="square" lIns="0" tIns="0" rIns="0" bIns="0" rtlCol="0" anchor="ctr">
            <a:noAutofit/>
          </a:bodyPr>
          <a:lstStyle/>
          <a:p>
            <a:pPr algn="ctr"/>
            <a:r>
              <a:rPr lang="en-AU" sz="907" b="1" dirty="0">
                <a:solidFill>
                  <a:schemeClr val="bg1"/>
                </a:solidFill>
              </a:rPr>
              <a:t>KUMUL PETROLEUM</a:t>
            </a:r>
          </a:p>
        </p:txBody>
      </p:sp>
    </p:spTree>
    <p:extLst>
      <p:ext uri="{BB962C8B-B14F-4D97-AF65-F5344CB8AC3E}">
        <p14:creationId xmlns:p14="http://schemas.microsoft.com/office/powerpoint/2010/main" val="3346333254"/>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46052" rtl="0" eaLnBrk="1" latinLnBrk="0" hangingPunct="1">
        <a:lnSpc>
          <a:spcPts val="2721"/>
        </a:lnSpc>
        <a:spcBef>
          <a:spcPct val="0"/>
        </a:spcBef>
        <a:buNone/>
        <a:defRPr sz="2540" b="1" kern="1200" cap="all" baseline="0">
          <a:solidFill>
            <a:schemeClr val="tx2"/>
          </a:solidFill>
          <a:latin typeface="+mj-lt"/>
          <a:ea typeface="+mj-ea"/>
          <a:cs typeface="Arial" pitchFamily="34" charset="0"/>
        </a:defRPr>
      </a:lvl1pPr>
    </p:titleStyle>
    <p:bodyStyle>
      <a:lvl1pPr marL="0" indent="0" algn="l" defTabSz="946052" rtl="0" eaLnBrk="1" latinLnBrk="0" hangingPunct="1">
        <a:lnSpc>
          <a:spcPts val="2721"/>
        </a:lnSpc>
        <a:spcBef>
          <a:spcPts val="0"/>
        </a:spcBef>
        <a:spcAft>
          <a:spcPts val="514"/>
        </a:spcAft>
        <a:buFont typeface="Arial" panose="020B0604020202020204" pitchFamily="34" charset="0"/>
        <a:buNone/>
        <a:defRPr sz="1800" kern="1200" baseline="0">
          <a:solidFill>
            <a:schemeClr val="tx2"/>
          </a:solidFill>
          <a:latin typeface="Arial Nova Cond" panose="020B0506020202020204" pitchFamily="34" charset="0"/>
          <a:ea typeface="+mn-ea"/>
          <a:cs typeface="Arial" pitchFamily="34" charset="0"/>
        </a:defRPr>
      </a:lvl1pPr>
      <a:lvl2pPr marL="195912" indent="-195912" algn="l" defTabSz="946052" rtl="0" eaLnBrk="1" latinLnBrk="0" hangingPunct="1">
        <a:lnSpc>
          <a:spcPts val="2721"/>
        </a:lnSpc>
        <a:spcBef>
          <a:spcPts val="0"/>
        </a:spcBef>
        <a:spcAft>
          <a:spcPts val="514"/>
        </a:spcAft>
        <a:buClr>
          <a:srgbClr val="C00000"/>
        </a:buClr>
        <a:buFont typeface="Wingdings" panose="05000000000000000000" pitchFamily="2" charset="2"/>
        <a:buChar char="S"/>
        <a:defRPr sz="1800" kern="1200">
          <a:solidFill>
            <a:schemeClr val="tx2"/>
          </a:solidFill>
          <a:latin typeface="Arial Nova Cond" panose="020B0506020202020204" pitchFamily="34" charset="0"/>
          <a:ea typeface="+mn-ea"/>
          <a:cs typeface="Arial" pitchFamily="34" charset="0"/>
        </a:defRPr>
      </a:lvl2pPr>
      <a:lvl3pPr marL="391824" indent="-195912" algn="l" defTabSz="946052" rtl="0" eaLnBrk="1" latinLnBrk="0" hangingPunct="1">
        <a:lnSpc>
          <a:spcPts val="2721"/>
        </a:lnSpc>
        <a:spcBef>
          <a:spcPts val="0"/>
        </a:spcBef>
        <a:spcAft>
          <a:spcPts val="514"/>
        </a:spcAft>
        <a:buFont typeface="Wingdings" panose="05000000000000000000" pitchFamily="2" charset="2"/>
        <a:buChar char="Ø"/>
        <a:defRPr sz="1800" kern="1200">
          <a:solidFill>
            <a:schemeClr val="tx2"/>
          </a:solidFill>
          <a:latin typeface="Arial Nova Cond" panose="020B0506020202020204" pitchFamily="34" charset="0"/>
          <a:ea typeface="+mn-ea"/>
          <a:cs typeface="Arial" pitchFamily="34" charset="0"/>
        </a:defRPr>
      </a:lvl3pPr>
      <a:lvl4pPr marL="587736" indent="-195912" algn="l" defTabSz="946052" rtl="0" eaLnBrk="1" latinLnBrk="0" hangingPunct="1">
        <a:lnSpc>
          <a:spcPts val="2721"/>
        </a:lnSpc>
        <a:spcBef>
          <a:spcPts val="0"/>
        </a:spcBef>
        <a:spcAft>
          <a:spcPts val="514"/>
        </a:spcAft>
        <a:buFont typeface="Wingdings" panose="05000000000000000000" pitchFamily="2" charset="2"/>
        <a:buChar char="§"/>
        <a:defRPr sz="1800" kern="1200">
          <a:solidFill>
            <a:schemeClr val="tx2"/>
          </a:solidFill>
          <a:latin typeface="Arial Nova Cond" panose="020B0506020202020204" pitchFamily="34" charset="0"/>
          <a:ea typeface="+mn-ea"/>
          <a:cs typeface="Arial" pitchFamily="34" charset="0"/>
        </a:defRPr>
      </a:lvl4pPr>
      <a:lvl5pPr marL="783648" indent="-195912" algn="l" defTabSz="946052" rtl="0" eaLnBrk="1" latinLnBrk="0" hangingPunct="1">
        <a:lnSpc>
          <a:spcPts val="2721"/>
        </a:lnSpc>
        <a:spcBef>
          <a:spcPts val="0"/>
        </a:spcBef>
        <a:spcAft>
          <a:spcPts val="514"/>
        </a:spcAft>
        <a:buFont typeface="Arial" pitchFamily="34" charset="0"/>
        <a:buChar char="•"/>
        <a:defRPr sz="1800" kern="1200" baseline="0">
          <a:solidFill>
            <a:schemeClr val="tx2"/>
          </a:solidFill>
          <a:latin typeface="Arial Nova Cond" panose="020B0506020202020204" pitchFamily="34" charset="0"/>
          <a:ea typeface="+mn-ea"/>
          <a:cs typeface="Arial" pitchFamily="34" charset="0"/>
        </a:defRPr>
      </a:lvl5pPr>
      <a:lvl6pPr marL="979560"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6pPr>
      <a:lvl7pPr marL="1175472"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7pPr>
      <a:lvl8pPr marL="1371384"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8pPr>
      <a:lvl9pPr marL="1567296"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0" y="152399"/>
            <a:ext cx="11074400" cy="5764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1200" y="914401"/>
            <a:ext cx="11074400" cy="53179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Box 20"/>
          <p:cNvSpPr txBox="1"/>
          <p:nvPr/>
        </p:nvSpPr>
        <p:spPr>
          <a:xfrm>
            <a:off x="4549210" y="6534548"/>
            <a:ext cx="1320800" cy="276999"/>
          </a:xfrm>
          <a:prstGeom prst="rect">
            <a:avLst/>
          </a:prstGeom>
          <a:noFill/>
          <a:ln>
            <a:noFill/>
          </a:ln>
        </p:spPr>
        <p:txBody>
          <a:bodyPr wrap="square" rtlCol="0">
            <a:spAutoFit/>
          </a:bodyPr>
          <a:lstStyle/>
          <a:p>
            <a:pPr algn="ctr"/>
            <a:fld id="{425C4E63-A30B-456C-A404-8FD9E16C6197}" type="slidenum">
              <a:rPr lang="en-US" sz="1200" b="0" smtClean="0">
                <a:solidFill>
                  <a:schemeClr val="bg1"/>
                </a:solidFill>
                <a:latin typeface="Century Gothic" panose="020B0502020202020204" pitchFamily="34" charset="0"/>
              </a:rPr>
              <a:pPr algn="ctr"/>
              <a:t>‹#›</a:t>
            </a:fld>
            <a:endParaRPr lang="en-US" sz="1000" b="0" dirty="0">
              <a:solidFill>
                <a:schemeClr val="bg1"/>
              </a:solidFill>
              <a:latin typeface="Century Gothic" panose="020B0502020202020204" pitchFamily="34" charset="0"/>
            </a:endParaRPr>
          </a:p>
        </p:txBody>
      </p:sp>
      <p:sp>
        <p:nvSpPr>
          <p:cNvPr id="12" name="Rectangle 11"/>
          <p:cNvSpPr/>
          <p:nvPr/>
        </p:nvSpPr>
        <p:spPr>
          <a:xfrm>
            <a:off x="0" y="0"/>
            <a:ext cx="40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cxnSp>
        <p:nvCxnSpPr>
          <p:cNvPr id="9" name="Straight Connector 8"/>
          <p:cNvCxnSpPr/>
          <p:nvPr/>
        </p:nvCxnSpPr>
        <p:spPr>
          <a:xfrm>
            <a:off x="711200" y="6339003"/>
            <a:ext cx="11074400" cy="21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flipH="1">
            <a:off x="418705" y="0"/>
            <a:ext cx="45719"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r="3626"/>
          <a:stretch/>
        </p:blipFill>
        <p:spPr>
          <a:xfrm>
            <a:off x="5209795" y="130628"/>
            <a:ext cx="2001888" cy="1753659"/>
          </a:xfrm>
          <a:prstGeom prst="rect">
            <a:avLst/>
          </a:prstGeom>
        </p:spPr>
      </p:pic>
    </p:spTree>
    <p:extLst>
      <p:ext uri="{BB962C8B-B14F-4D97-AF65-F5344CB8AC3E}">
        <p14:creationId xmlns:p14="http://schemas.microsoft.com/office/powerpoint/2010/main" val="319114282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Wingdings" pitchFamily="2" charset="2"/>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Wingdings" pitchFamily="2" charset="2"/>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SzPct val="50000"/>
        <a:buFont typeface="Wingdings" pitchFamily="2" charset="2"/>
        <a:buChar char="q"/>
        <a:defRPr sz="12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A93F6B-7B45-4B21-A8AD-6C33AB383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 y="1002"/>
            <a:ext cx="12190867" cy="6855997"/>
          </a:xfrm>
          <a:prstGeom prst="rect">
            <a:avLst/>
          </a:prstGeom>
        </p:spPr>
      </p:pic>
      <p:sp>
        <p:nvSpPr>
          <p:cNvPr id="2" name="Title Placeholder 1"/>
          <p:cNvSpPr>
            <a:spLocks noGrp="1"/>
          </p:cNvSpPr>
          <p:nvPr>
            <p:ph type="title"/>
          </p:nvPr>
        </p:nvSpPr>
        <p:spPr>
          <a:xfrm>
            <a:off x="530592" y="385290"/>
            <a:ext cx="7495810" cy="970899"/>
          </a:xfrm>
          <a:prstGeom prst="rect">
            <a:avLst/>
          </a:prstGeom>
        </p:spPr>
        <p:txBody>
          <a:bodyPr vert="horz" lIns="0" tIns="0" rIns="0" bIns="0" rtlCol="0" anchor="ctr">
            <a:noAutofit/>
          </a:bodyPr>
          <a:lstStyle/>
          <a:p>
            <a:r>
              <a:rPr lang="en-AU" noProof="0" dirty="0"/>
              <a:t>Page Click to edit Master title style</a:t>
            </a:r>
          </a:p>
        </p:txBody>
      </p:sp>
      <p:sp>
        <p:nvSpPr>
          <p:cNvPr id="3" name="Text Placeholder 2"/>
          <p:cNvSpPr>
            <a:spLocks noGrp="1"/>
          </p:cNvSpPr>
          <p:nvPr>
            <p:ph type="body" idx="1"/>
          </p:nvPr>
        </p:nvSpPr>
        <p:spPr>
          <a:xfrm>
            <a:off x="530591" y="1740477"/>
            <a:ext cx="11133850" cy="445712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Flowchart: Process 10">
            <a:extLst>
              <a:ext uri="{FF2B5EF4-FFF2-40B4-BE49-F238E27FC236}">
                <a16:creationId xmlns:a16="http://schemas.microsoft.com/office/drawing/2014/main" id="{4BF520E5-EB91-48EC-9329-C2F8C8DB73CA}"/>
              </a:ext>
            </a:extLst>
          </p:cNvPr>
          <p:cNvSpPr/>
          <p:nvPr/>
        </p:nvSpPr>
        <p:spPr>
          <a:xfrm>
            <a:off x="579" y="6528075"/>
            <a:ext cx="12191421" cy="32891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33" dirty="0">
              <a:solidFill>
                <a:schemeClr val="tx1"/>
              </a:solidFill>
            </a:endParaRPr>
          </a:p>
        </p:txBody>
      </p:sp>
      <p:sp>
        <p:nvSpPr>
          <p:cNvPr id="5" name="Footer Placeholder 4"/>
          <p:cNvSpPr>
            <a:spLocks noGrp="1"/>
          </p:cNvSpPr>
          <p:nvPr>
            <p:ph type="ftr" sz="quarter" idx="3"/>
          </p:nvPr>
        </p:nvSpPr>
        <p:spPr>
          <a:xfrm>
            <a:off x="5641239" y="6592376"/>
            <a:ext cx="3860800" cy="195910"/>
          </a:xfrm>
          <a:prstGeom prst="rect">
            <a:avLst/>
          </a:prstGeom>
        </p:spPr>
        <p:txBody>
          <a:bodyPr vert="horz" lIns="0" tIns="0" rIns="0" bIns="0" rtlCol="0" anchor="ctr"/>
          <a:lstStyle>
            <a:lvl1pPr algn="r">
              <a:defRPr lang="en-AU" sz="907" b="1" cap="all" baseline="0" dirty="0">
                <a:solidFill>
                  <a:schemeClr val="bg1"/>
                </a:solidFill>
                <a:latin typeface="+mn-lt"/>
                <a:cs typeface="Arial" pitchFamily="34" charset="0"/>
              </a:defRPr>
            </a:lvl1pPr>
          </a:lstStyle>
          <a:p>
            <a:endParaRPr lang="en-NZ" dirty="0"/>
          </a:p>
        </p:txBody>
      </p:sp>
      <p:sp>
        <p:nvSpPr>
          <p:cNvPr id="7" name="TextBox 6"/>
          <p:cNvSpPr txBox="1"/>
          <p:nvPr/>
        </p:nvSpPr>
        <p:spPr>
          <a:xfrm>
            <a:off x="11157074" y="6590601"/>
            <a:ext cx="700790" cy="195910"/>
          </a:xfrm>
          <a:prstGeom prst="rect">
            <a:avLst/>
          </a:prstGeom>
        </p:spPr>
        <p:txBody>
          <a:bodyPr vert="horz" lIns="0" tIns="0" rIns="0" bIns="0" rtlCol="0" anchor="ctr"/>
          <a:lstStyle>
            <a:defPPr>
              <a:defRPr lang="en-US"/>
            </a:defPPr>
            <a:lvl1pPr algn="r">
              <a:defRPr sz="1000">
                <a:solidFill>
                  <a:schemeClr val="tx1">
                    <a:tint val="75000"/>
                  </a:schemeClr>
                </a:solidFill>
                <a:latin typeface="Arial" pitchFamily="34" charset="0"/>
                <a:cs typeface="Arial" pitchFamily="34" charset="0"/>
              </a:defRPr>
            </a:lvl1pPr>
          </a:lstStyle>
          <a:p>
            <a:pPr lvl="0"/>
            <a:r>
              <a:rPr lang="en-AU" sz="907" b="1" baseline="0" noProof="0" dirty="0">
                <a:solidFill>
                  <a:schemeClr val="bg1"/>
                </a:solidFill>
                <a:latin typeface="+mn-lt"/>
              </a:rPr>
              <a:t> PAGE </a:t>
            </a:r>
            <a:fld id="{7339EE8E-2A5E-4C4D-876A-62CFB4260EE7}" type="slidenum">
              <a:rPr lang="en-AU" sz="907" b="1" noProof="0" smtClean="0">
                <a:solidFill>
                  <a:schemeClr val="bg1"/>
                </a:solidFill>
                <a:latin typeface="+mn-lt"/>
              </a:rPr>
              <a:pPr lvl="0"/>
              <a:t>‹#›</a:t>
            </a:fld>
            <a:endParaRPr lang="en-AU" sz="907" b="1" noProof="0" dirty="0">
              <a:solidFill>
                <a:schemeClr val="bg1"/>
              </a:solidFill>
              <a:latin typeface="+mn-lt"/>
            </a:endParaRPr>
          </a:p>
        </p:txBody>
      </p:sp>
      <p:sp>
        <p:nvSpPr>
          <p:cNvPr id="10" name="TextBox 9">
            <a:extLst>
              <a:ext uri="{FF2B5EF4-FFF2-40B4-BE49-F238E27FC236}">
                <a16:creationId xmlns:a16="http://schemas.microsoft.com/office/drawing/2014/main" id="{84E8CC4B-7E49-40F7-B9F6-2654B3D2D898}"/>
              </a:ext>
            </a:extLst>
          </p:cNvPr>
          <p:cNvSpPr txBox="1"/>
          <p:nvPr/>
        </p:nvSpPr>
        <p:spPr>
          <a:xfrm>
            <a:off x="9585224" y="6592376"/>
            <a:ext cx="1488051" cy="195910"/>
          </a:xfrm>
          <a:prstGeom prst="rect">
            <a:avLst/>
          </a:prstGeom>
          <a:noFill/>
        </p:spPr>
        <p:txBody>
          <a:bodyPr wrap="square" lIns="0" tIns="0" rIns="0" bIns="0" rtlCol="0" anchor="ctr">
            <a:noAutofit/>
          </a:bodyPr>
          <a:lstStyle/>
          <a:p>
            <a:pPr algn="ctr"/>
            <a:r>
              <a:rPr lang="en-AU" sz="907" b="1" dirty="0">
                <a:solidFill>
                  <a:schemeClr val="bg1"/>
                </a:solidFill>
              </a:rPr>
              <a:t>KUMUL PETROLEUM</a:t>
            </a:r>
          </a:p>
        </p:txBody>
      </p:sp>
    </p:spTree>
    <p:extLst>
      <p:ext uri="{BB962C8B-B14F-4D97-AF65-F5344CB8AC3E}">
        <p14:creationId xmlns:p14="http://schemas.microsoft.com/office/powerpoint/2010/main" val="2772374355"/>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46052" rtl="0" eaLnBrk="1" latinLnBrk="0" hangingPunct="1">
        <a:lnSpc>
          <a:spcPts val="2721"/>
        </a:lnSpc>
        <a:spcBef>
          <a:spcPct val="0"/>
        </a:spcBef>
        <a:buNone/>
        <a:defRPr sz="2540" b="1" kern="1200" cap="all" baseline="0">
          <a:solidFill>
            <a:schemeClr val="tx2"/>
          </a:solidFill>
          <a:latin typeface="+mj-lt"/>
          <a:ea typeface="+mj-ea"/>
          <a:cs typeface="Arial" pitchFamily="34" charset="0"/>
        </a:defRPr>
      </a:lvl1pPr>
    </p:titleStyle>
    <p:bodyStyle>
      <a:lvl1pPr marL="0" indent="0" algn="l" defTabSz="946052" rtl="0" eaLnBrk="1" latinLnBrk="0" hangingPunct="1">
        <a:lnSpc>
          <a:spcPts val="2721"/>
        </a:lnSpc>
        <a:spcBef>
          <a:spcPts val="0"/>
        </a:spcBef>
        <a:spcAft>
          <a:spcPts val="514"/>
        </a:spcAft>
        <a:buFont typeface="Arial" panose="020B0604020202020204" pitchFamily="34" charset="0"/>
        <a:buNone/>
        <a:defRPr sz="1800" kern="1200" baseline="0">
          <a:solidFill>
            <a:schemeClr val="tx2"/>
          </a:solidFill>
          <a:latin typeface="Arial Nova Cond" panose="020B0506020202020204" pitchFamily="34" charset="0"/>
          <a:ea typeface="+mn-ea"/>
          <a:cs typeface="Arial" pitchFamily="34" charset="0"/>
        </a:defRPr>
      </a:lvl1pPr>
      <a:lvl2pPr marL="195912" indent="-195912" algn="l" defTabSz="946052" rtl="0" eaLnBrk="1" latinLnBrk="0" hangingPunct="1">
        <a:lnSpc>
          <a:spcPts val="2721"/>
        </a:lnSpc>
        <a:spcBef>
          <a:spcPts val="0"/>
        </a:spcBef>
        <a:spcAft>
          <a:spcPts val="514"/>
        </a:spcAft>
        <a:buClr>
          <a:srgbClr val="C00000"/>
        </a:buClr>
        <a:buFont typeface="Wingdings" panose="05000000000000000000" pitchFamily="2" charset="2"/>
        <a:buChar char="S"/>
        <a:defRPr sz="1800" kern="1200">
          <a:solidFill>
            <a:schemeClr val="tx2"/>
          </a:solidFill>
          <a:latin typeface="Arial Nova Cond" panose="020B0506020202020204" pitchFamily="34" charset="0"/>
          <a:ea typeface="+mn-ea"/>
          <a:cs typeface="Arial" pitchFamily="34" charset="0"/>
        </a:defRPr>
      </a:lvl2pPr>
      <a:lvl3pPr marL="391824" indent="-195912" algn="l" defTabSz="946052" rtl="0" eaLnBrk="1" latinLnBrk="0" hangingPunct="1">
        <a:lnSpc>
          <a:spcPts val="2721"/>
        </a:lnSpc>
        <a:spcBef>
          <a:spcPts val="0"/>
        </a:spcBef>
        <a:spcAft>
          <a:spcPts val="514"/>
        </a:spcAft>
        <a:buFont typeface="Wingdings" panose="05000000000000000000" pitchFamily="2" charset="2"/>
        <a:buChar char="Ø"/>
        <a:defRPr sz="1800" kern="1200">
          <a:solidFill>
            <a:schemeClr val="tx2"/>
          </a:solidFill>
          <a:latin typeface="Arial Nova Cond" panose="020B0506020202020204" pitchFamily="34" charset="0"/>
          <a:ea typeface="+mn-ea"/>
          <a:cs typeface="Arial" pitchFamily="34" charset="0"/>
        </a:defRPr>
      </a:lvl3pPr>
      <a:lvl4pPr marL="587736" indent="-195912" algn="l" defTabSz="946052" rtl="0" eaLnBrk="1" latinLnBrk="0" hangingPunct="1">
        <a:lnSpc>
          <a:spcPts val="2721"/>
        </a:lnSpc>
        <a:spcBef>
          <a:spcPts val="0"/>
        </a:spcBef>
        <a:spcAft>
          <a:spcPts val="514"/>
        </a:spcAft>
        <a:buFont typeface="Wingdings" panose="05000000000000000000" pitchFamily="2" charset="2"/>
        <a:buChar char="§"/>
        <a:defRPr sz="1800" kern="1200">
          <a:solidFill>
            <a:schemeClr val="tx2"/>
          </a:solidFill>
          <a:latin typeface="Arial Nova Cond" panose="020B0506020202020204" pitchFamily="34" charset="0"/>
          <a:ea typeface="+mn-ea"/>
          <a:cs typeface="Arial" pitchFamily="34" charset="0"/>
        </a:defRPr>
      </a:lvl4pPr>
      <a:lvl5pPr marL="783648" indent="-195912" algn="l" defTabSz="946052" rtl="0" eaLnBrk="1" latinLnBrk="0" hangingPunct="1">
        <a:lnSpc>
          <a:spcPts val="2721"/>
        </a:lnSpc>
        <a:spcBef>
          <a:spcPts val="0"/>
        </a:spcBef>
        <a:spcAft>
          <a:spcPts val="514"/>
        </a:spcAft>
        <a:buFont typeface="Arial" pitchFamily="34" charset="0"/>
        <a:buChar char="•"/>
        <a:defRPr sz="1800" kern="1200" baseline="0">
          <a:solidFill>
            <a:schemeClr val="tx2"/>
          </a:solidFill>
          <a:latin typeface="Arial Nova Cond" panose="020B0506020202020204" pitchFamily="34" charset="0"/>
          <a:ea typeface="+mn-ea"/>
          <a:cs typeface="Arial" pitchFamily="34" charset="0"/>
        </a:defRPr>
      </a:lvl5pPr>
      <a:lvl6pPr marL="979560"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6pPr>
      <a:lvl7pPr marL="1175472"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7pPr>
      <a:lvl8pPr marL="1371384"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8pPr>
      <a:lvl9pPr marL="1567296"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A93F6B-7B45-4B21-A8AD-6C33AB3835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 y="1003"/>
            <a:ext cx="12190867" cy="6855997"/>
          </a:xfrm>
          <a:prstGeom prst="rect">
            <a:avLst/>
          </a:prstGeom>
        </p:spPr>
      </p:pic>
      <p:sp>
        <p:nvSpPr>
          <p:cNvPr id="2" name="Title Placeholder 1"/>
          <p:cNvSpPr>
            <a:spLocks noGrp="1"/>
          </p:cNvSpPr>
          <p:nvPr>
            <p:ph type="title"/>
          </p:nvPr>
        </p:nvSpPr>
        <p:spPr>
          <a:xfrm>
            <a:off x="530592" y="385291"/>
            <a:ext cx="7495810" cy="970899"/>
          </a:xfrm>
          <a:prstGeom prst="rect">
            <a:avLst/>
          </a:prstGeom>
        </p:spPr>
        <p:txBody>
          <a:bodyPr vert="horz" lIns="0" tIns="0" rIns="0" bIns="0" rtlCol="0" anchor="ctr">
            <a:noAutofit/>
          </a:bodyPr>
          <a:lstStyle/>
          <a:p>
            <a:r>
              <a:rPr lang="en-AU" noProof="0" dirty="0"/>
              <a:t>Page Click to edit Master title style</a:t>
            </a:r>
          </a:p>
        </p:txBody>
      </p:sp>
      <p:sp>
        <p:nvSpPr>
          <p:cNvPr id="3" name="Text Placeholder 2"/>
          <p:cNvSpPr>
            <a:spLocks noGrp="1"/>
          </p:cNvSpPr>
          <p:nvPr>
            <p:ph type="body" idx="1"/>
          </p:nvPr>
        </p:nvSpPr>
        <p:spPr>
          <a:xfrm>
            <a:off x="530591" y="1740478"/>
            <a:ext cx="11133850" cy="4457123"/>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Flowchart: Process 10">
            <a:extLst>
              <a:ext uri="{FF2B5EF4-FFF2-40B4-BE49-F238E27FC236}">
                <a16:creationId xmlns:a16="http://schemas.microsoft.com/office/drawing/2014/main" id="{4BF520E5-EB91-48EC-9329-C2F8C8DB73CA}"/>
              </a:ext>
            </a:extLst>
          </p:cNvPr>
          <p:cNvSpPr/>
          <p:nvPr/>
        </p:nvSpPr>
        <p:spPr>
          <a:xfrm>
            <a:off x="580" y="6528076"/>
            <a:ext cx="12191421" cy="32891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633" dirty="0">
              <a:solidFill>
                <a:schemeClr val="tx1"/>
              </a:solidFill>
            </a:endParaRPr>
          </a:p>
        </p:txBody>
      </p:sp>
      <p:sp>
        <p:nvSpPr>
          <p:cNvPr id="5" name="Footer Placeholder 4"/>
          <p:cNvSpPr>
            <a:spLocks noGrp="1"/>
          </p:cNvSpPr>
          <p:nvPr>
            <p:ph type="ftr" sz="quarter" idx="3"/>
          </p:nvPr>
        </p:nvSpPr>
        <p:spPr>
          <a:xfrm>
            <a:off x="5641239" y="6592376"/>
            <a:ext cx="3860800" cy="195910"/>
          </a:xfrm>
          <a:prstGeom prst="rect">
            <a:avLst/>
          </a:prstGeom>
        </p:spPr>
        <p:txBody>
          <a:bodyPr vert="horz" lIns="0" tIns="0" rIns="0" bIns="0" rtlCol="0" anchor="ctr"/>
          <a:lstStyle>
            <a:lvl1pPr algn="r">
              <a:defRPr lang="en-AU" sz="907" b="1" cap="all" baseline="0" dirty="0">
                <a:solidFill>
                  <a:schemeClr val="bg1"/>
                </a:solidFill>
                <a:latin typeface="+mn-lt"/>
                <a:cs typeface="Arial" pitchFamily="34" charset="0"/>
              </a:defRPr>
            </a:lvl1pPr>
          </a:lstStyle>
          <a:p>
            <a:endParaRPr lang="en-NZ" dirty="0"/>
          </a:p>
        </p:txBody>
      </p:sp>
      <p:sp>
        <p:nvSpPr>
          <p:cNvPr id="7" name="TextBox 6"/>
          <p:cNvSpPr txBox="1"/>
          <p:nvPr/>
        </p:nvSpPr>
        <p:spPr>
          <a:xfrm>
            <a:off x="11157074" y="6590601"/>
            <a:ext cx="700790" cy="195910"/>
          </a:xfrm>
          <a:prstGeom prst="rect">
            <a:avLst/>
          </a:prstGeom>
        </p:spPr>
        <p:txBody>
          <a:bodyPr vert="horz" lIns="0" tIns="0" rIns="0" bIns="0" rtlCol="0" anchor="ctr"/>
          <a:lstStyle>
            <a:defPPr>
              <a:defRPr lang="en-US"/>
            </a:defPPr>
            <a:lvl1pPr algn="r">
              <a:defRPr sz="1000">
                <a:solidFill>
                  <a:schemeClr val="tx1">
                    <a:tint val="75000"/>
                  </a:schemeClr>
                </a:solidFill>
                <a:latin typeface="Arial" pitchFamily="34" charset="0"/>
                <a:cs typeface="Arial" pitchFamily="34" charset="0"/>
              </a:defRPr>
            </a:lvl1pPr>
          </a:lstStyle>
          <a:p>
            <a:pPr lvl="0"/>
            <a:r>
              <a:rPr lang="en-AU" sz="907" b="1" baseline="0" noProof="0" dirty="0">
                <a:solidFill>
                  <a:schemeClr val="bg1"/>
                </a:solidFill>
                <a:latin typeface="+mn-lt"/>
              </a:rPr>
              <a:t> PAGE </a:t>
            </a:r>
            <a:fld id="{7339EE8E-2A5E-4C4D-876A-62CFB4260EE7}" type="slidenum">
              <a:rPr lang="en-AU" sz="907" b="1" noProof="0" smtClean="0">
                <a:solidFill>
                  <a:schemeClr val="bg1"/>
                </a:solidFill>
                <a:latin typeface="+mn-lt"/>
              </a:rPr>
              <a:pPr lvl="0"/>
              <a:t>‹#›</a:t>
            </a:fld>
            <a:endParaRPr lang="en-AU" sz="907" b="1" noProof="0" dirty="0">
              <a:solidFill>
                <a:schemeClr val="bg1"/>
              </a:solidFill>
              <a:latin typeface="+mn-lt"/>
            </a:endParaRPr>
          </a:p>
        </p:txBody>
      </p:sp>
      <p:sp>
        <p:nvSpPr>
          <p:cNvPr id="10" name="TextBox 9">
            <a:extLst>
              <a:ext uri="{FF2B5EF4-FFF2-40B4-BE49-F238E27FC236}">
                <a16:creationId xmlns:a16="http://schemas.microsoft.com/office/drawing/2014/main" id="{84E8CC4B-7E49-40F7-B9F6-2654B3D2D898}"/>
              </a:ext>
            </a:extLst>
          </p:cNvPr>
          <p:cNvSpPr txBox="1"/>
          <p:nvPr/>
        </p:nvSpPr>
        <p:spPr>
          <a:xfrm>
            <a:off x="9585225" y="6592376"/>
            <a:ext cx="1488051" cy="195910"/>
          </a:xfrm>
          <a:prstGeom prst="rect">
            <a:avLst/>
          </a:prstGeom>
          <a:noFill/>
        </p:spPr>
        <p:txBody>
          <a:bodyPr wrap="square" lIns="0" tIns="0" rIns="0" bIns="0" rtlCol="0" anchor="ctr">
            <a:noAutofit/>
          </a:bodyPr>
          <a:lstStyle/>
          <a:p>
            <a:pPr algn="ctr"/>
            <a:r>
              <a:rPr lang="en-AU" sz="907" b="1" dirty="0">
                <a:solidFill>
                  <a:schemeClr val="bg1"/>
                </a:solidFill>
              </a:rPr>
              <a:t>KUMUL PETROLEUM</a:t>
            </a:r>
          </a:p>
        </p:txBody>
      </p:sp>
    </p:spTree>
    <p:extLst>
      <p:ext uri="{BB962C8B-B14F-4D97-AF65-F5344CB8AC3E}">
        <p14:creationId xmlns:p14="http://schemas.microsoft.com/office/powerpoint/2010/main" val="127685704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9" r:id="rId3"/>
    <p:sldLayoutId id="2147483750" r:id="rId4"/>
  </p:sldLayoutIdLst>
  <p:txStyles>
    <p:titleStyle>
      <a:lvl1pPr algn="l" defTabSz="946052" rtl="0" eaLnBrk="1" latinLnBrk="0" hangingPunct="1">
        <a:lnSpc>
          <a:spcPts val="2721"/>
        </a:lnSpc>
        <a:spcBef>
          <a:spcPct val="0"/>
        </a:spcBef>
        <a:buNone/>
        <a:defRPr sz="2540" b="1" kern="1200" cap="all" baseline="0">
          <a:solidFill>
            <a:schemeClr val="tx2"/>
          </a:solidFill>
          <a:latin typeface="+mj-lt"/>
          <a:ea typeface="+mj-ea"/>
          <a:cs typeface="Arial" pitchFamily="34" charset="0"/>
        </a:defRPr>
      </a:lvl1pPr>
    </p:titleStyle>
    <p:bodyStyle>
      <a:lvl1pPr marL="0" indent="0" algn="l" defTabSz="946052" rtl="0" eaLnBrk="1" latinLnBrk="0" hangingPunct="1">
        <a:lnSpc>
          <a:spcPts val="2721"/>
        </a:lnSpc>
        <a:spcBef>
          <a:spcPts val="0"/>
        </a:spcBef>
        <a:spcAft>
          <a:spcPts val="514"/>
        </a:spcAft>
        <a:buFont typeface="Arial" pitchFamily="34" charset="0"/>
        <a:buNone/>
        <a:defRPr sz="1800" kern="1200" baseline="0">
          <a:solidFill>
            <a:schemeClr val="tx2"/>
          </a:solidFill>
          <a:latin typeface="Arial Nova Cond" panose="020B0506020202020204" pitchFamily="34" charset="0"/>
          <a:ea typeface="+mn-ea"/>
          <a:cs typeface="Arial" pitchFamily="34" charset="0"/>
        </a:defRPr>
      </a:lvl1pPr>
      <a:lvl2pPr marL="195912" indent="-195912" algn="l" defTabSz="946052" rtl="0" eaLnBrk="1" latinLnBrk="0" hangingPunct="1">
        <a:lnSpc>
          <a:spcPts val="2721"/>
        </a:lnSpc>
        <a:spcBef>
          <a:spcPts val="0"/>
        </a:spcBef>
        <a:spcAft>
          <a:spcPts val="514"/>
        </a:spcAft>
        <a:buClr>
          <a:srgbClr val="1E83C4"/>
        </a:buClr>
        <a:buFont typeface="Wingdings" panose="05000000000000000000" pitchFamily="2" charset="2"/>
        <a:buChar char="S"/>
        <a:defRPr sz="1800" kern="1200">
          <a:solidFill>
            <a:schemeClr val="tx2"/>
          </a:solidFill>
          <a:latin typeface="Arial Nova Cond" panose="020B0506020202020204" pitchFamily="34" charset="0"/>
          <a:ea typeface="+mn-ea"/>
          <a:cs typeface="Arial" pitchFamily="34" charset="0"/>
        </a:defRPr>
      </a:lvl2pPr>
      <a:lvl3pPr marL="391824" indent="-195912" algn="l" defTabSz="946052" rtl="0" eaLnBrk="1" latinLnBrk="0" hangingPunct="1">
        <a:lnSpc>
          <a:spcPts val="2721"/>
        </a:lnSpc>
        <a:spcBef>
          <a:spcPts val="0"/>
        </a:spcBef>
        <a:spcAft>
          <a:spcPts val="514"/>
        </a:spcAft>
        <a:buFont typeface="Wingdings" panose="05000000000000000000" pitchFamily="2" charset="2"/>
        <a:buChar char="Ø"/>
        <a:defRPr sz="1800" kern="1200">
          <a:solidFill>
            <a:schemeClr val="tx2"/>
          </a:solidFill>
          <a:latin typeface="Arial Nova Cond" panose="020B0506020202020204" pitchFamily="34" charset="0"/>
          <a:ea typeface="+mn-ea"/>
          <a:cs typeface="Arial" pitchFamily="34" charset="0"/>
        </a:defRPr>
      </a:lvl3pPr>
      <a:lvl4pPr marL="587736" indent="-195912" algn="l" defTabSz="946052" rtl="0" eaLnBrk="1" latinLnBrk="0" hangingPunct="1">
        <a:lnSpc>
          <a:spcPts val="2721"/>
        </a:lnSpc>
        <a:spcBef>
          <a:spcPts val="0"/>
        </a:spcBef>
        <a:spcAft>
          <a:spcPts val="514"/>
        </a:spcAft>
        <a:buFont typeface="Wingdings" panose="05000000000000000000" pitchFamily="2" charset="2"/>
        <a:buChar char="§"/>
        <a:defRPr sz="1800" kern="1200">
          <a:solidFill>
            <a:schemeClr val="tx2"/>
          </a:solidFill>
          <a:latin typeface="Arial Nova Cond" panose="020B0506020202020204" pitchFamily="34" charset="0"/>
          <a:ea typeface="+mn-ea"/>
          <a:cs typeface="Arial" pitchFamily="34" charset="0"/>
        </a:defRPr>
      </a:lvl4pPr>
      <a:lvl5pPr marL="783648" indent="-195912" algn="l" defTabSz="946052" rtl="0" eaLnBrk="1" latinLnBrk="0" hangingPunct="1">
        <a:lnSpc>
          <a:spcPts val="2721"/>
        </a:lnSpc>
        <a:spcBef>
          <a:spcPts val="0"/>
        </a:spcBef>
        <a:spcAft>
          <a:spcPts val="514"/>
        </a:spcAft>
        <a:buFont typeface="Arial" pitchFamily="34" charset="0"/>
        <a:buChar char="•"/>
        <a:defRPr sz="1800" kern="1200" baseline="0">
          <a:solidFill>
            <a:schemeClr val="tx2"/>
          </a:solidFill>
          <a:latin typeface="Arial Nova Cond" panose="020B0506020202020204" pitchFamily="34" charset="0"/>
          <a:ea typeface="+mn-ea"/>
          <a:cs typeface="Arial" pitchFamily="34" charset="0"/>
        </a:defRPr>
      </a:lvl5pPr>
      <a:lvl6pPr marL="979560"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6pPr>
      <a:lvl7pPr marL="1175472"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7pPr>
      <a:lvl8pPr marL="1371384"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8pPr>
      <a:lvl9pPr marL="1567296" indent="-195912" algn="l" defTabSz="946052" rtl="0" eaLnBrk="1" latinLnBrk="0" hangingPunct="1">
        <a:lnSpc>
          <a:spcPts val="2721"/>
        </a:lnSpc>
        <a:spcBef>
          <a:spcPts val="0"/>
        </a:spcBef>
        <a:spcAft>
          <a:spcPts val="514"/>
        </a:spcAft>
        <a:buFont typeface="Arial" pitchFamily="34" charset="0"/>
        <a:buChar char="•"/>
        <a:defRPr sz="1800" kern="1200">
          <a:solidFill>
            <a:schemeClr val="tx2"/>
          </a:solidFill>
          <a:latin typeface="Arial Nova Cond" panose="020B0506020202020204" pitchFamily="34" charset="0"/>
          <a:ea typeface="+mn-ea"/>
          <a:cs typeface="Arial" pitchFamily="34" charset="0"/>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oiye@kumulpetroleum.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84" y="1491264"/>
            <a:ext cx="10546578" cy="2713725"/>
          </a:xfrm>
        </p:spPr>
        <p:txBody>
          <a:bodyPr>
            <a:noAutofit/>
          </a:bodyPr>
          <a:lstStyle/>
          <a:p>
            <a:r>
              <a:rPr lang="en-NZ" sz="4400" dirty="0">
                <a:solidFill>
                  <a:srgbClr val="002060"/>
                </a:solidFill>
              </a:rPr>
              <a:t>Gas Aggregation &amp; Development Strategy </a:t>
            </a:r>
            <a:br>
              <a:rPr lang="en-NZ" sz="4400" dirty="0">
                <a:solidFill>
                  <a:srgbClr val="002060"/>
                </a:solidFill>
              </a:rPr>
            </a:br>
            <a:r>
              <a:rPr lang="en-NZ" sz="4400" dirty="0">
                <a:solidFill>
                  <a:srgbClr val="002060"/>
                </a:solidFill>
              </a:rPr>
              <a:t>and  </a:t>
            </a:r>
            <a:br>
              <a:rPr lang="en-NZ" sz="4400" dirty="0">
                <a:solidFill>
                  <a:srgbClr val="002060"/>
                </a:solidFill>
              </a:rPr>
            </a:br>
            <a:r>
              <a:rPr lang="en-NZ" sz="4400" dirty="0">
                <a:solidFill>
                  <a:srgbClr val="002060"/>
                </a:solidFill>
              </a:rPr>
              <a:t>Targeted Exploration in Papuan Basin</a:t>
            </a:r>
            <a:endParaRPr lang="en-AU" sz="4400" dirty="0">
              <a:solidFill>
                <a:srgbClr val="002060"/>
              </a:solidFill>
              <a:latin typeface="Arial Nova Cond" panose="020B0506020202020204"/>
            </a:endParaRPr>
          </a:p>
        </p:txBody>
      </p:sp>
      <p:sp>
        <p:nvSpPr>
          <p:cNvPr id="3" name="Subtitle 2"/>
          <p:cNvSpPr>
            <a:spLocks noGrp="1"/>
          </p:cNvSpPr>
          <p:nvPr>
            <p:ph type="subTitle" idx="1"/>
          </p:nvPr>
        </p:nvSpPr>
        <p:spPr>
          <a:xfrm>
            <a:off x="1139482" y="5670531"/>
            <a:ext cx="10488180" cy="589290"/>
          </a:xfrm>
        </p:spPr>
        <p:txBody>
          <a:bodyPr>
            <a:normAutofit/>
          </a:bodyPr>
          <a:lstStyle/>
          <a:p>
            <a:r>
              <a:rPr lang="en-AU" sz="2400" dirty="0">
                <a:solidFill>
                  <a:schemeClr val="tx1"/>
                </a:solidFill>
              </a:rPr>
              <a:t>08 October 2025</a:t>
            </a:r>
          </a:p>
        </p:txBody>
      </p:sp>
      <p:sp>
        <p:nvSpPr>
          <p:cNvPr id="5" name="Rectangle 4"/>
          <p:cNvSpPr/>
          <p:nvPr/>
        </p:nvSpPr>
        <p:spPr>
          <a:xfrm>
            <a:off x="620486" y="6208699"/>
            <a:ext cx="11277600" cy="6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3318149" y="4375846"/>
            <a:ext cx="6130846" cy="830997"/>
          </a:xfrm>
          <a:prstGeom prst="rect">
            <a:avLst/>
          </a:prstGeom>
          <a:noFill/>
        </p:spPr>
        <p:txBody>
          <a:bodyPr wrap="none" rtlCol="0">
            <a:spAutoFit/>
          </a:bodyPr>
          <a:lstStyle/>
          <a:p>
            <a:pPr algn="ctr"/>
            <a:r>
              <a:rPr lang="en-US" sz="2400" b="1" dirty="0"/>
              <a:t>2025 PETROLEUM ENERGY CONFERENCE – PNG</a:t>
            </a:r>
          </a:p>
          <a:p>
            <a:pPr algn="ctr"/>
            <a:r>
              <a:rPr lang="en-US" sz="2400" b="1" dirty="0"/>
              <a:t>Port Moresby </a:t>
            </a:r>
          </a:p>
        </p:txBody>
      </p:sp>
      <p:sp>
        <p:nvSpPr>
          <p:cNvPr id="6" name="TextBox 5"/>
          <p:cNvSpPr txBox="1"/>
          <p:nvPr/>
        </p:nvSpPr>
        <p:spPr>
          <a:xfrm>
            <a:off x="4281517" y="6241983"/>
            <a:ext cx="5783763" cy="461665"/>
          </a:xfrm>
          <a:prstGeom prst="rect">
            <a:avLst/>
          </a:prstGeom>
          <a:noFill/>
        </p:spPr>
        <p:txBody>
          <a:bodyPr wrap="none" rtlCol="0">
            <a:spAutoFit/>
          </a:bodyPr>
          <a:lstStyle/>
          <a:p>
            <a:pPr algn="ctr"/>
            <a:r>
              <a:rPr lang="en-US" sz="1200" b="1" dirty="0"/>
              <a:t>Alex Goiye, General Manager - Subsurface &amp; Geoscience, Kumul Petroleum Holdings Ltd</a:t>
            </a:r>
          </a:p>
          <a:p>
            <a:pPr algn="ctr"/>
            <a:r>
              <a:rPr lang="en-US" sz="1200" b="1" dirty="0">
                <a:hlinkClick r:id="rId3"/>
              </a:rPr>
              <a:t> +675-76720501; agoiye@kumulpetroleum.com</a:t>
            </a:r>
            <a:endParaRPr lang="en-US" sz="1200" b="1" dirty="0"/>
          </a:p>
        </p:txBody>
      </p:sp>
    </p:spTree>
    <p:extLst>
      <p:ext uri="{BB962C8B-B14F-4D97-AF65-F5344CB8AC3E}">
        <p14:creationId xmlns:p14="http://schemas.microsoft.com/office/powerpoint/2010/main" val="24262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4252530" y="1229032"/>
            <a:ext cx="1869332" cy="5259450"/>
          </a:xfrm>
          <a:prstGeom prst="rect">
            <a:avLst/>
          </a:prstGeom>
          <a:solidFill>
            <a:srgbClr val="FDD0CF">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7"/>
          <p:cNvSpPr/>
          <p:nvPr/>
        </p:nvSpPr>
        <p:spPr>
          <a:xfrm>
            <a:off x="353961" y="2694038"/>
            <a:ext cx="4256652" cy="2399071"/>
          </a:xfrm>
          <a:custGeom>
            <a:avLst/>
            <a:gdLst>
              <a:gd name="connsiteX0" fmla="*/ 0 w 4114800"/>
              <a:gd name="connsiteY0" fmla="*/ 0 h 2343150"/>
              <a:gd name="connsiteX1" fmla="*/ 4114800 w 4114800"/>
              <a:gd name="connsiteY1" fmla="*/ 0 h 2343150"/>
              <a:gd name="connsiteX2" fmla="*/ 4114800 w 4114800"/>
              <a:gd name="connsiteY2" fmla="*/ 2343150 h 2343150"/>
              <a:gd name="connsiteX3" fmla="*/ 0 w 4114800"/>
              <a:gd name="connsiteY3" fmla="*/ 2343150 h 2343150"/>
              <a:gd name="connsiteX4" fmla="*/ 0 w 4114800"/>
              <a:gd name="connsiteY4" fmla="*/ 0 h 2343150"/>
              <a:gd name="connsiteX0" fmla="*/ 0 w 4114800"/>
              <a:gd name="connsiteY0" fmla="*/ 9525 h 2352675"/>
              <a:gd name="connsiteX1" fmla="*/ 3238500 w 4114800"/>
              <a:gd name="connsiteY1" fmla="*/ 0 h 2352675"/>
              <a:gd name="connsiteX2" fmla="*/ 4114800 w 4114800"/>
              <a:gd name="connsiteY2" fmla="*/ 9525 h 2352675"/>
              <a:gd name="connsiteX3" fmla="*/ 4114800 w 4114800"/>
              <a:gd name="connsiteY3" fmla="*/ 2352675 h 2352675"/>
              <a:gd name="connsiteX4" fmla="*/ 0 w 4114800"/>
              <a:gd name="connsiteY4" fmla="*/ 2352675 h 2352675"/>
              <a:gd name="connsiteX5" fmla="*/ 0 w 4114800"/>
              <a:gd name="connsiteY5" fmla="*/ 9525 h 2352675"/>
              <a:gd name="connsiteX0" fmla="*/ 0 w 4114800"/>
              <a:gd name="connsiteY0" fmla="*/ 9525 h 2352675"/>
              <a:gd name="connsiteX1" fmla="*/ 3238500 w 4114800"/>
              <a:gd name="connsiteY1" fmla="*/ 0 h 2352675"/>
              <a:gd name="connsiteX2" fmla="*/ 4114800 w 4114800"/>
              <a:gd name="connsiteY2" fmla="*/ 9525 h 2352675"/>
              <a:gd name="connsiteX3" fmla="*/ 4114800 w 4114800"/>
              <a:gd name="connsiteY3" fmla="*/ 2352675 h 2352675"/>
              <a:gd name="connsiteX4" fmla="*/ 3257550 w 4114800"/>
              <a:gd name="connsiteY4" fmla="*/ 2343151 h 2352675"/>
              <a:gd name="connsiteX5" fmla="*/ 0 w 4114800"/>
              <a:gd name="connsiteY5" fmla="*/ 2352675 h 2352675"/>
              <a:gd name="connsiteX6" fmla="*/ 0 w 4114800"/>
              <a:gd name="connsiteY6" fmla="*/ 9525 h 2352675"/>
              <a:gd name="connsiteX0" fmla="*/ 0 w 4114800"/>
              <a:gd name="connsiteY0" fmla="*/ 9525 h 2352675"/>
              <a:gd name="connsiteX1" fmla="*/ 3238500 w 4114800"/>
              <a:gd name="connsiteY1" fmla="*/ 0 h 2352675"/>
              <a:gd name="connsiteX2" fmla="*/ 4114800 w 4114800"/>
              <a:gd name="connsiteY2" fmla="*/ 9525 h 2352675"/>
              <a:gd name="connsiteX3" fmla="*/ 4114800 w 4114800"/>
              <a:gd name="connsiteY3" fmla="*/ 1133476 h 2352675"/>
              <a:gd name="connsiteX4" fmla="*/ 4114800 w 4114800"/>
              <a:gd name="connsiteY4" fmla="*/ 2352675 h 2352675"/>
              <a:gd name="connsiteX5" fmla="*/ 3257550 w 4114800"/>
              <a:gd name="connsiteY5" fmla="*/ 2343151 h 2352675"/>
              <a:gd name="connsiteX6" fmla="*/ 0 w 4114800"/>
              <a:gd name="connsiteY6" fmla="*/ 2352675 h 2352675"/>
              <a:gd name="connsiteX7" fmla="*/ 0 w 4114800"/>
              <a:gd name="connsiteY7" fmla="*/ 9525 h 2352675"/>
              <a:gd name="connsiteX0" fmla="*/ 0 w 4114800"/>
              <a:gd name="connsiteY0" fmla="*/ 9525 h 2352675"/>
              <a:gd name="connsiteX1" fmla="*/ 3238500 w 4114800"/>
              <a:gd name="connsiteY1" fmla="*/ 0 h 2352675"/>
              <a:gd name="connsiteX2" fmla="*/ 4114800 w 4114800"/>
              <a:gd name="connsiteY2" fmla="*/ 9525 h 2352675"/>
              <a:gd name="connsiteX3" fmla="*/ 4114800 w 4114800"/>
              <a:gd name="connsiteY3" fmla="*/ 1133476 h 2352675"/>
              <a:gd name="connsiteX4" fmla="*/ 3590925 w 4114800"/>
              <a:gd name="connsiteY4" fmla="*/ 1666875 h 2352675"/>
              <a:gd name="connsiteX5" fmla="*/ 3257550 w 4114800"/>
              <a:gd name="connsiteY5" fmla="*/ 2343151 h 2352675"/>
              <a:gd name="connsiteX6" fmla="*/ 0 w 4114800"/>
              <a:gd name="connsiteY6" fmla="*/ 2352675 h 2352675"/>
              <a:gd name="connsiteX7" fmla="*/ 0 w 4114800"/>
              <a:gd name="connsiteY7" fmla="*/ 9525 h 2352675"/>
              <a:gd name="connsiteX0" fmla="*/ 0 w 4114800"/>
              <a:gd name="connsiteY0" fmla="*/ 9525 h 2352676"/>
              <a:gd name="connsiteX1" fmla="*/ 3238500 w 4114800"/>
              <a:gd name="connsiteY1" fmla="*/ 0 h 2352676"/>
              <a:gd name="connsiteX2" fmla="*/ 4114800 w 4114800"/>
              <a:gd name="connsiteY2" fmla="*/ 9525 h 2352676"/>
              <a:gd name="connsiteX3" fmla="*/ 4114800 w 4114800"/>
              <a:gd name="connsiteY3" fmla="*/ 1133476 h 2352676"/>
              <a:gd name="connsiteX4" fmla="*/ 3590925 w 4114800"/>
              <a:gd name="connsiteY4" fmla="*/ 1666875 h 2352676"/>
              <a:gd name="connsiteX5" fmla="*/ 2914650 w 4114800"/>
              <a:gd name="connsiteY5" fmla="*/ 2352676 h 2352676"/>
              <a:gd name="connsiteX6" fmla="*/ 0 w 4114800"/>
              <a:gd name="connsiteY6" fmla="*/ 2352675 h 2352676"/>
              <a:gd name="connsiteX7" fmla="*/ 0 w 4114800"/>
              <a:gd name="connsiteY7" fmla="*/ 9525 h 2352676"/>
              <a:gd name="connsiteX0" fmla="*/ 0 w 4114800"/>
              <a:gd name="connsiteY0" fmla="*/ 0 h 2343151"/>
              <a:gd name="connsiteX1" fmla="*/ 2886075 w 4114800"/>
              <a:gd name="connsiteY1" fmla="*/ 0 h 2343151"/>
              <a:gd name="connsiteX2" fmla="*/ 4114800 w 4114800"/>
              <a:gd name="connsiteY2" fmla="*/ 0 h 2343151"/>
              <a:gd name="connsiteX3" fmla="*/ 4114800 w 4114800"/>
              <a:gd name="connsiteY3" fmla="*/ 1123951 h 2343151"/>
              <a:gd name="connsiteX4" fmla="*/ 3590925 w 4114800"/>
              <a:gd name="connsiteY4" fmla="*/ 1657350 h 2343151"/>
              <a:gd name="connsiteX5" fmla="*/ 2914650 w 4114800"/>
              <a:gd name="connsiteY5" fmla="*/ 2343151 h 2343151"/>
              <a:gd name="connsiteX6" fmla="*/ 0 w 4114800"/>
              <a:gd name="connsiteY6" fmla="*/ 2343150 h 2343151"/>
              <a:gd name="connsiteX7" fmla="*/ 0 w 4114800"/>
              <a:gd name="connsiteY7" fmla="*/ 0 h 2343151"/>
              <a:gd name="connsiteX0" fmla="*/ 0 w 4114800"/>
              <a:gd name="connsiteY0" fmla="*/ 0 h 2343151"/>
              <a:gd name="connsiteX1" fmla="*/ 2886075 w 4114800"/>
              <a:gd name="connsiteY1" fmla="*/ 0 h 2343151"/>
              <a:gd name="connsiteX2" fmla="*/ 3495675 w 4114800"/>
              <a:gd name="connsiteY2" fmla="*/ 523875 h 2343151"/>
              <a:gd name="connsiteX3" fmla="*/ 4114800 w 4114800"/>
              <a:gd name="connsiteY3" fmla="*/ 1123951 h 2343151"/>
              <a:gd name="connsiteX4" fmla="*/ 3590925 w 4114800"/>
              <a:gd name="connsiteY4" fmla="*/ 1657350 h 2343151"/>
              <a:gd name="connsiteX5" fmla="*/ 2914650 w 4114800"/>
              <a:gd name="connsiteY5" fmla="*/ 2343151 h 2343151"/>
              <a:gd name="connsiteX6" fmla="*/ 0 w 4114800"/>
              <a:gd name="connsiteY6" fmla="*/ 2343150 h 2343151"/>
              <a:gd name="connsiteX7" fmla="*/ 0 w 4114800"/>
              <a:gd name="connsiteY7" fmla="*/ 0 h 2343151"/>
              <a:gd name="connsiteX0" fmla="*/ 0 w 4114800"/>
              <a:gd name="connsiteY0" fmla="*/ 0 h 2343151"/>
              <a:gd name="connsiteX1" fmla="*/ 2886075 w 4114800"/>
              <a:gd name="connsiteY1" fmla="*/ 0 h 2343151"/>
              <a:gd name="connsiteX2" fmla="*/ 3486150 w 4114800"/>
              <a:gd name="connsiteY2" fmla="*/ 533400 h 2343151"/>
              <a:gd name="connsiteX3" fmla="*/ 4114800 w 4114800"/>
              <a:gd name="connsiteY3" fmla="*/ 1123951 h 2343151"/>
              <a:gd name="connsiteX4" fmla="*/ 3590925 w 4114800"/>
              <a:gd name="connsiteY4" fmla="*/ 1657350 h 2343151"/>
              <a:gd name="connsiteX5" fmla="*/ 2914650 w 4114800"/>
              <a:gd name="connsiteY5" fmla="*/ 2343151 h 2343151"/>
              <a:gd name="connsiteX6" fmla="*/ 0 w 4114800"/>
              <a:gd name="connsiteY6" fmla="*/ 2343150 h 2343151"/>
              <a:gd name="connsiteX7" fmla="*/ 0 w 4114800"/>
              <a:gd name="connsiteY7" fmla="*/ 0 h 23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2343151">
                <a:moveTo>
                  <a:pt x="0" y="0"/>
                </a:moveTo>
                <a:lnTo>
                  <a:pt x="2886075" y="0"/>
                </a:lnTo>
                <a:lnTo>
                  <a:pt x="3486150" y="533400"/>
                </a:lnTo>
                <a:lnTo>
                  <a:pt x="4114800" y="1123951"/>
                </a:lnTo>
                <a:lnTo>
                  <a:pt x="3590925" y="1657350"/>
                </a:lnTo>
                <a:lnTo>
                  <a:pt x="2914650" y="2343151"/>
                </a:lnTo>
                <a:lnTo>
                  <a:pt x="0" y="234315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NZ" sz="6000" b="1" i="0" u="none" strike="noStrike" kern="0" cap="none" spc="0" normalizeH="0" baseline="0" noProof="0" dirty="0">
              <a:ln>
                <a:noFill/>
              </a:ln>
              <a:solidFill>
                <a:prstClr val="black"/>
              </a:solidFill>
              <a:effectLst/>
              <a:uLnTx/>
              <a:uFillTx/>
              <a:latin typeface="Arial"/>
              <a:ea typeface="+mn-ea"/>
              <a:cs typeface="+mn-cs"/>
              <a:sym typeface="Helvetica Neue"/>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969095407"/>
              </p:ext>
            </p:extLst>
          </p:nvPr>
        </p:nvGraphicFramePr>
        <p:xfrm>
          <a:off x="530225" y="1593850"/>
          <a:ext cx="11180763"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Diamond 64"/>
          <p:cNvSpPr/>
          <p:nvPr/>
        </p:nvSpPr>
        <p:spPr>
          <a:xfrm>
            <a:off x="7623389" y="4430711"/>
            <a:ext cx="393492" cy="330220"/>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NZ" sz="4000" b="1" i="0" u="none" strike="noStrike" kern="0" cap="none" spc="0" normalizeH="0" baseline="0" noProof="0" dirty="0">
              <a:ln>
                <a:noFill/>
              </a:ln>
              <a:solidFill>
                <a:prstClr val="black"/>
              </a:solidFill>
              <a:effectLst/>
              <a:uLnTx/>
              <a:uFillTx/>
              <a:latin typeface="Arial"/>
              <a:ea typeface="+mn-ea"/>
              <a:cs typeface="+mn-cs"/>
              <a:sym typeface="Helvetica Neue"/>
            </a:endParaRPr>
          </a:p>
        </p:txBody>
      </p:sp>
      <p:sp>
        <p:nvSpPr>
          <p:cNvPr id="66" name="Diamond 65"/>
          <p:cNvSpPr/>
          <p:nvPr/>
        </p:nvSpPr>
        <p:spPr>
          <a:xfrm>
            <a:off x="9478180" y="4437213"/>
            <a:ext cx="393492" cy="330220"/>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NZ" sz="4000" b="1" i="0" u="none" strike="noStrike" kern="0" cap="none" spc="0" normalizeH="0" baseline="0" noProof="0" dirty="0">
              <a:ln>
                <a:noFill/>
              </a:ln>
              <a:solidFill>
                <a:prstClr val="black"/>
              </a:solidFill>
              <a:effectLst/>
              <a:uLnTx/>
              <a:uFillTx/>
              <a:latin typeface="Arial"/>
              <a:ea typeface="+mn-ea"/>
              <a:cs typeface="+mn-cs"/>
              <a:sym typeface="Helvetica Neue"/>
            </a:endParaRPr>
          </a:p>
        </p:txBody>
      </p:sp>
      <p:sp>
        <p:nvSpPr>
          <p:cNvPr id="71" name="Rounded Rectangle 70"/>
          <p:cNvSpPr/>
          <p:nvPr/>
        </p:nvSpPr>
        <p:spPr>
          <a:xfrm rot="19140227">
            <a:off x="6625479" y="4787193"/>
            <a:ext cx="1283757" cy="579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NZ" sz="1200" b="0" i="0" u="none" strike="noStrike" kern="0" cap="none" spc="0" normalizeH="0" baseline="0" noProof="0" dirty="0">
                <a:ln>
                  <a:noFill/>
                </a:ln>
                <a:solidFill>
                  <a:prstClr val="black"/>
                </a:solidFill>
                <a:effectLst/>
                <a:uLnTx/>
                <a:uFillTx/>
                <a:latin typeface="Arial"/>
                <a:ea typeface="+mn-ea"/>
                <a:cs typeface="+mn-cs"/>
                <a:sym typeface="Helvetica Neue"/>
              </a:rPr>
              <a:t>Final Investment Decision</a:t>
            </a:r>
          </a:p>
        </p:txBody>
      </p:sp>
      <p:sp>
        <p:nvSpPr>
          <p:cNvPr id="72" name="Rounded Rectangle 71"/>
          <p:cNvSpPr/>
          <p:nvPr/>
        </p:nvSpPr>
        <p:spPr>
          <a:xfrm rot="19168385">
            <a:off x="8867525" y="4658367"/>
            <a:ext cx="847006" cy="579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Helvetica Neue"/>
                <a:ea typeface="+mn-ea"/>
                <a:cs typeface="+mn-cs"/>
              </a:rPr>
              <a:t>Ready For Start Up</a:t>
            </a:r>
          </a:p>
        </p:txBody>
      </p:sp>
      <p:sp>
        <p:nvSpPr>
          <p:cNvPr id="73" name="Diamond 72"/>
          <p:cNvSpPr/>
          <p:nvPr/>
        </p:nvSpPr>
        <p:spPr>
          <a:xfrm>
            <a:off x="3965273" y="4435053"/>
            <a:ext cx="393492" cy="330220"/>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NZ" sz="4000" b="1" i="0" u="none" strike="noStrike" kern="0" cap="none" spc="0" normalizeH="0" baseline="0" noProof="0" dirty="0">
              <a:ln>
                <a:noFill/>
              </a:ln>
              <a:solidFill>
                <a:prstClr val="black"/>
              </a:solidFill>
              <a:effectLst/>
              <a:uLnTx/>
              <a:uFillTx/>
              <a:latin typeface="Arial"/>
              <a:ea typeface="+mn-ea"/>
              <a:cs typeface="+mn-cs"/>
              <a:sym typeface="Helvetica Neue"/>
            </a:endParaRPr>
          </a:p>
        </p:txBody>
      </p:sp>
      <p:sp>
        <p:nvSpPr>
          <p:cNvPr id="74" name="Rounded Rectangle 73"/>
          <p:cNvSpPr/>
          <p:nvPr/>
        </p:nvSpPr>
        <p:spPr>
          <a:xfrm rot="19306968">
            <a:off x="3104874" y="4800785"/>
            <a:ext cx="1084657" cy="360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Helvetica Neue"/>
                <a:ea typeface="+mn-ea"/>
                <a:cs typeface="+mn-cs"/>
              </a:rPr>
              <a:t>Assess Report</a:t>
            </a:r>
          </a:p>
        </p:txBody>
      </p:sp>
      <p:sp>
        <p:nvSpPr>
          <p:cNvPr id="79" name="Diamond 78"/>
          <p:cNvSpPr/>
          <p:nvPr/>
        </p:nvSpPr>
        <p:spPr>
          <a:xfrm>
            <a:off x="5817286" y="4437213"/>
            <a:ext cx="393492" cy="330220"/>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NZ" sz="4000" b="1" i="0" u="none" strike="noStrike" kern="0" cap="none" spc="0" normalizeH="0" baseline="0" noProof="0" dirty="0">
              <a:ln>
                <a:noFill/>
              </a:ln>
              <a:solidFill>
                <a:prstClr val="black"/>
              </a:solidFill>
              <a:effectLst/>
              <a:uLnTx/>
              <a:uFillTx/>
              <a:latin typeface="Arial"/>
              <a:ea typeface="+mn-ea"/>
              <a:cs typeface="+mn-cs"/>
              <a:sym typeface="Helvetica Neue"/>
            </a:endParaRPr>
          </a:p>
        </p:txBody>
      </p:sp>
      <p:sp>
        <p:nvSpPr>
          <p:cNvPr id="80" name="Rounded Rectangle 79"/>
          <p:cNvSpPr/>
          <p:nvPr/>
        </p:nvSpPr>
        <p:spPr>
          <a:xfrm rot="19161169">
            <a:off x="4485161" y="4979447"/>
            <a:ext cx="1705456" cy="579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Helvetica Neue"/>
                <a:ea typeface="+mn-ea"/>
                <a:cs typeface="+mn-cs"/>
              </a:rPr>
              <a:t>Concept Select Report</a:t>
            </a:r>
            <a:br>
              <a:rPr kumimoji="0" lang="en-NZ" sz="1200" b="0" i="0" u="none" strike="noStrike" kern="1200" cap="none" spc="0" normalizeH="0" baseline="0" noProof="0" dirty="0">
                <a:ln>
                  <a:noFill/>
                </a:ln>
                <a:solidFill>
                  <a:prstClr val="black"/>
                </a:solidFill>
                <a:effectLst/>
                <a:uLnTx/>
                <a:uFillTx/>
                <a:latin typeface="Arial"/>
                <a:ea typeface="+mn-ea"/>
                <a:cs typeface="+mn-cs"/>
              </a:rPr>
            </a:br>
            <a:r>
              <a:rPr kumimoji="0" lang="en-NZ" sz="1200" b="0" i="0" u="none" strike="noStrike" kern="1200" cap="none" spc="0" normalizeH="0" baseline="0" noProof="0" dirty="0">
                <a:ln>
                  <a:noFill/>
                </a:ln>
                <a:solidFill>
                  <a:srgbClr val="000000"/>
                </a:solidFill>
                <a:effectLst/>
                <a:uLnTx/>
                <a:uFillTx/>
                <a:latin typeface="Helvetica Neue"/>
                <a:ea typeface="+mn-ea"/>
                <a:cs typeface="+mn-cs"/>
              </a:rPr>
              <a:t>Field Development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000000"/>
              </a:solidFill>
              <a:effectLst/>
              <a:uLnTx/>
              <a:uFillTx/>
              <a:latin typeface="Helvetica Neue"/>
              <a:ea typeface="+mn-ea"/>
              <a:cs typeface="+mn-cs"/>
            </a:endParaRPr>
          </a:p>
        </p:txBody>
      </p:sp>
      <p:sp>
        <p:nvSpPr>
          <p:cNvPr id="81" name="Rounded Rectangle 80"/>
          <p:cNvSpPr/>
          <p:nvPr/>
        </p:nvSpPr>
        <p:spPr>
          <a:xfrm>
            <a:off x="6510934" y="4217958"/>
            <a:ext cx="808505" cy="2598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NZ" sz="1200" b="1" i="0" u="none" strike="noStrike" kern="0" cap="none" spc="0" normalizeH="0" baseline="0" noProof="0" dirty="0">
                <a:ln>
                  <a:noFill/>
                </a:ln>
                <a:solidFill>
                  <a:prstClr val="black"/>
                </a:solidFill>
                <a:effectLst/>
                <a:uLnTx/>
                <a:uFillTx/>
                <a:latin typeface="Arial"/>
                <a:ea typeface="+mn-ea"/>
                <a:cs typeface="+mn-cs"/>
                <a:sym typeface="Helvetica Neue"/>
              </a:rPr>
              <a:t>FEED</a:t>
            </a:r>
          </a:p>
        </p:txBody>
      </p:sp>
      <p:sp>
        <p:nvSpPr>
          <p:cNvPr id="95" name="TextBox 94"/>
          <p:cNvSpPr txBox="1"/>
          <p:nvPr/>
        </p:nvSpPr>
        <p:spPr>
          <a:xfrm>
            <a:off x="4414500" y="6133431"/>
            <a:ext cx="1484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We are here</a:t>
            </a:r>
          </a:p>
        </p:txBody>
      </p:sp>
      <p:sp>
        <p:nvSpPr>
          <p:cNvPr id="29" name="Title 1"/>
          <p:cNvSpPr>
            <a:spLocks noGrp="1"/>
          </p:cNvSpPr>
          <p:nvPr>
            <p:ph type="title"/>
          </p:nvPr>
        </p:nvSpPr>
        <p:spPr>
          <a:xfrm>
            <a:off x="745351" y="255346"/>
            <a:ext cx="9533766" cy="506308"/>
          </a:xfrm>
        </p:spPr>
        <p:txBody>
          <a:bodyPr>
            <a:normAutofit fontScale="90000"/>
          </a:bodyPr>
          <a:lstStyle/>
          <a:p>
            <a:pPr>
              <a:lnSpc>
                <a:spcPct val="100000"/>
              </a:lnSpc>
            </a:pPr>
            <a:r>
              <a:rPr lang="en-AU" sz="3200" dirty="0"/>
              <a:t>Western GulF field DevELOpment – CURRENT STATE</a:t>
            </a:r>
            <a:endParaRPr lang="en-GB" sz="3200" dirty="0"/>
          </a:p>
        </p:txBody>
      </p:sp>
      <p:sp>
        <p:nvSpPr>
          <p:cNvPr id="3" name="TextBox 2"/>
          <p:cNvSpPr txBox="1"/>
          <p:nvPr/>
        </p:nvSpPr>
        <p:spPr>
          <a:xfrm>
            <a:off x="1527242" y="1677176"/>
            <a:ext cx="1415772" cy="369332"/>
          </a:xfrm>
          <a:prstGeom prst="rect">
            <a:avLst/>
          </a:prstGeom>
          <a:noFill/>
        </p:spPr>
        <p:txBody>
          <a:bodyPr wrap="none" rtlCol="0">
            <a:spAutoFit/>
          </a:bodyPr>
          <a:lstStyle/>
          <a:p>
            <a:r>
              <a:rPr lang="en-US" dirty="0"/>
              <a:t>2022 - 2024</a:t>
            </a:r>
          </a:p>
        </p:txBody>
      </p:sp>
      <p:sp>
        <p:nvSpPr>
          <p:cNvPr id="4" name="Right Arrow 3"/>
          <p:cNvSpPr/>
          <p:nvPr/>
        </p:nvSpPr>
        <p:spPr>
          <a:xfrm>
            <a:off x="745351" y="2063408"/>
            <a:ext cx="3416668" cy="214532"/>
          </a:xfrm>
          <a:prstGeom prst="rightArrow">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 name="Picture 1"/>
          <p:cNvPicPr>
            <a:picLocks noChangeAspect="1"/>
          </p:cNvPicPr>
          <p:nvPr/>
        </p:nvPicPr>
        <p:blipFill>
          <a:blip r:embed="rId8"/>
          <a:stretch>
            <a:fillRect/>
          </a:stretch>
        </p:blipFill>
        <p:spPr>
          <a:xfrm>
            <a:off x="10448454" y="220106"/>
            <a:ext cx="1457070" cy="1457070"/>
          </a:xfrm>
          <a:prstGeom prst="rect">
            <a:avLst/>
          </a:prstGeom>
        </p:spPr>
      </p:pic>
    </p:spTree>
    <p:extLst>
      <p:ext uri="{BB962C8B-B14F-4D97-AF65-F5344CB8AC3E}">
        <p14:creationId xmlns:p14="http://schemas.microsoft.com/office/powerpoint/2010/main" val="218748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92" y="385290"/>
            <a:ext cx="10607308" cy="970899"/>
          </a:xfrm>
        </p:spPr>
        <p:txBody>
          <a:bodyPr/>
          <a:lstStyle/>
          <a:p>
            <a:r>
              <a:rPr lang="en-US" sz="3200" dirty="0"/>
              <a:t>LOOKING FORWARD</a:t>
            </a:r>
          </a:p>
        </p:txBody>
      </p:sp>
      <p:sp>
        <p:nvSpPr>
          <p:cNvPr id="3" name="Content Placeholder 2"/>
          <p:cNvSpPr>
            <a:spLocks noGrp="1"/>
          </p:cNvSpPr>
          <p:nvPr>
            <p:ph idx="1"/>
          </p:nvPr>
        </p:nvSpPr>
        <p:spPr>
          <a:xfrm>
            <a:off x="530592" y="1015264"/>
            <a:ext cx="8085088" cy="5015046"/>
          </a:xfrm>
        </p:spPr>
        <p:txBody>
          <a:bodyPr/>
          <a:lstStyle/>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De-risk and upgrade existing resources</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Acquire targeted petroleum acreage</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Common pipeline and facilities</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LNG development &amp; gas sales</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Enable third party marginal field development</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Technology and partnership collaboration</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800" dirty="0">
                <a:latin typeface="Arial Nova Cond" panose="020B0506020202020204"/>
                <a:ea typeface="+mj-ea"/>
              </a:rPr>
              <a:t>Highly skilled &amp; competent professional national workforce</a:t>
            </a:r>
          </a:p>
          <a:p>
            <a:endParaRPr lang="en-US" sz="2400" b="1" dirty="0"/>
          </a:p>
          <a:p>
            <a:endParaRPr lang="en-US" sz="2400" b="1" dirty="0"/>
          </a:p>
          <a:p>
            <a:endParaRPr lang="en-US" dirty="0"/>
          </a:p>
        </p:txBody>
      </p:sp>
      <p:pic>
        <p:nvPicPr>
          <p:cNvPr id="4" name="Picture 3"/>
          <p:cNvPicPr>
            <a:picLocks noChangeAspect="1"/>
          </p:cNvPicPr>
          <p:nvPr/>
        </p:nvPicPr>
        <p:blipFill>
          <a:blip r:embed="rId3"/>
          <a:stretch>
            <a:fillRect/>
          </a:stretch>
        </p:blipFill>
        <p:spPr>
          <a:xfrm>
            <a:off x="10448454" y="220106"/>
            <a:ext cx="1457070" cy="1457070"/>
          </a:xfrm>
          <a:prstGeom prst="rect">
            <a:avLst/>
          </a:prstGeom>
        </p:spPr>
      </p:pic>
      <p:pic>
        <p:nvPicPr>
          <p:cNvPr id="5" name="Picture 4"/>
          <p:cNvPicPr>
            <a:picLocks noChangeAspect="1"/>
          </p:cNvPicPr>
          <p:nvPr/>
        </p:nvPicPr>
        <p:blipFill>
          <a:blip r:embed="rId4"/>
          <a:stretch>
            <a:fillRect/>
          </a:stretch>
        </p:blipFill>
        <p:spPr>
          <a:xfrm>
            <a:off x="9808117" y="5360276"/>
            <a:ext cx="1775011" cy="1063664"/>
          </a:xfrm>
          <a:prstGeom prst="rect">
            <a:avLst/>
          </a:prstGeom>
        </p:spPr>
      </p:pic>
      <p:sp>
        <p:nvSpPr>
          <p:cNvPr id="6" name="TextBox 5"/>
          <p:cNvSpPr txBox="1"/>
          <p:nvPr/>
        </p:nvSpPr>
        <p:spPr>
          <a:xfrm>
            <a:off x="9145944" y="2012455"/>
            <a:ext cx="2701842" cy="18774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b="1" i="1" dirty="0">
                <a:solidFill>
                  <a:schemeClr val="tx2"/>
                </a:solidFill>
              </a:rPr>
              <a:t>NEXT</a:t>
            </a:r>
            <a:r>
              <a:rPr lang="en-US" sz="3600" b="1" i="1" dirty="0"/>
              <a:t> </a:t>
            </a:r>
            <a:r>
              <a:rPr lang="en-US" sz="8000" b="1" i="1" dirty="0">
                <a:solidFill>
                  <a:srgbClr val="C00000"/>
                </a:solidFill>
              </a:rPr>
              <a:t>7</a:t>
            </a:r>
            <a:r>
              <a:rPr lang="en-US" sz="8000" b="1" i="1" dirty="0"/>
              <a:t> </a:t>
            </a:r>
            <a:r>
              <a:rPr lang="en-US" sz="3600" b="1" i="1" dirty="0">
                <a:solidFill>
                  <a:schemeClr val="tx2"/>
                </a:solidFill>
              </a:rPr>
              <a:t>YEARS</a:t>
            </a:r>
            <a:r>
              <a:rPr lang="en-US" sz="3600" b="1" i="1" dirty="0"/>
              <a:t> </a:t>
            </a:r>
          </a:p>
        </p:txBody>
      </p:sp>
      <p:sp>
        <p:nvSpPr>
          <p:cNvPr id="7" name="Right Arrow 6"/>
          <p:cNvSpPr/>
          <p:nvPr/>
        </p:nvSpPr>
        <p:spPr>
          <a:xfrm rot="16200000">
            <a:off x="9953098" y="4390314"/>
            <a:ext cx="1170865" cy="2865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324954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92" y="385290"/>
            <a:ext cx="10607308" cy="970899"/>
          </a:xfrm>
        </p:spPr>
        <p:txBody>
          <a:bodyPr/>
          <a:lstStyle/>
          <a:p>
            <a:r>
              <a:rPr lang="en-US" sz="3200" dirty="0"/>
              <a:t>CONTACTS</a:t>
            </a:r>
          </a:p>
        </p:txBody>
      </p:sp>
      <p:sp>
        <p:nvSpPr>
          <p:cNvPr id="3" name="Content Placeholder 2"/>
          <p:cNvSpPr>
            <a:spLocks noGrp="1"/>
          </p:cNvSpPr>
          <p:nvPr>
            <p:ph idx="1"/>
          </p:nvPr>
        </p:nvSpPr>
        <p:spPr>
          <a:xfrm>
            <a:off x="656716" y="1767859"/>
            <a:ext cx="8176680" cy="2031632"/>
          </a:xfrm>
        </p:spPr>
        <p:txBody>
          <a:bodyPr/>
          <a:lstStyle/>
          <a:p>
            <a:endParaRPr lang="en-US" sz="2400" b="1" dirty="0"/>
          </a:p>
          <a:p>
            <a:pPr lvl="1" indent="0">
              <a:buNone/>
            </a:pPr>
            <a:endParaRPr lang="en-US" sz="2400" b="1" dirty="0"/>
          </a:p>
          <a:p>
            <a:pPr lvl="1" indent="0">
              <a:buNone/>
            </a:pPr>
            <a:r>
              <a:rPr lang="en-US" sz="2800" b="1" i="1" dirty="0"/>
              <a:t>Come and talk to us @ Kumul Petroleum booth</a:t>
            </a:r>
          </a:p>
          <a:p>
            <a:pPr lvl="1" indent="0">
              <a:buNone/>
            </a:pPr>
            <a:endParaRPr lang="en-US" sz="2800" b="1" i="1" dirty="0"/>
          </a:p>
          <a:p>
            <a:pPr lvl="1" indent="0">
              <a:buNone/>
            </a:pPr>
            <a:r>
              <a:rPr lang="en-US" sz="2800" b="1" i="1" dirty="0"/>
              <a:t>Poster Presentations </a:t>
            </a:r>
          </a:p>
          <a:p>
            <a:pPr marL="481662" lvl="1" indent="-285750">
              <a:buFont typeface="Arial" panose="020B0604020202020204" pitchFamily="34" charset="0"/>
              <a:buChar char="•"/>
            </a:pPr>
            <a:endParaRPr lang="en-US" sz="2400" dirty="0"/>
          </a:p>
          <a:p>
            <a:pPr marL="481662" lvl="1" indent="-285750">
              <a:buFont typeface="Arial" panose="020B0604020202020204" pitchFamily="34" charset="0"/>
              <a:buChar char="•"/>
            </a:pPr>
            <a:endParaRPr lang="en-US" sz="2400" dirty="0"/>
          </a:p>
          <a:p>
            <a:r>
              <a:rPr lang="en-US" sz="3200" b="1" dirty="0"/>
              <a:t>  </a:t>
            </a:r>
            <a:endParaRPr lang="en-US" dirty="0"/>
          </a:p>
        </p:txBody>
      </p:sp>
      <p:pic>
        <p:nvPicPr>
          <p:cNvPr id="6" name="Picture 5"/>
          <p:cNvPicPr>
            <a:picLocks noChangeAspect="1"/>
          </p:cNvPicPr>
          <p:nvPr/>
        </p:nvPicPr>
        <p:blipFill>
          <a:blip r:embed="rId3"/>
          <a:stretch>
            <a:fillRect/>
          </a:stretch>
        </p:blipFill>
        <p:spPr>
          <a:xfrm>
            <a:off x="10545990" y="142204"/>
            <a:ext cx="1457070" cy="1457070"/>
          </a:xfrm>
          <a:prstGeom prst="rect">
            <a:avLst/>
          </a:prstGeom>
        </p:spPr>
      </p:pic>
    </p:spTree>
    <p:extLst>
      <p:ext uri="{BB962C8B-B14F-4D97-AF65-F5344CB8AC3E}">
        <p14:creationId xmlns:p14="http://schemas.microsoft.com/office/powerpoint/2010/main" val="360574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5013" y="0"/>
            <a:ext cx="4690161" cy="879856"/>
          </a:xfrm>
        </p:spPr>
        <p:txBody>
          <a:bodyPr/>
          <a:lstStyle/>
          <a:p>
            <a:r>
              <a:rPr lang="en-US" sz="3200" dirty="0"/>
              <a:t>DISCLAIMER</a:t>
            </a:r>
          </a:p>
        </p:txBody>
      </p:sp>
      <p:sp>
        <p:nvSpPr>
          <p:cNvPr id="5" name="Title 1"/>
          <p:cNvSpPr txBox="1">
            <a:spLocks/>
          </p:cNvSpPr>
          <p:nvPr/>
        </p:nvSpPr>
        <p:spPr>
          <a:xfrm>
            <a:off x="429683" y="1830116"/>
            <a:ext cx="11271652" cy="35835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eaLnBrk="0" hangingPunct="0">
              <a:lnSpc>
                <a:spcPct val="150000"/>
              </a:lnSpc>
              <a:buClr>
                <a:srgbClr val="0F6FC6"/>
              </a:buClr>
              <a:buSzPct val="100000"/>
              <a:defRPr/>
            </a:pPr>
            <a:r>
              <a:rPr lang="en-US" sz="2000" i="1" dirty="0">
                <a:solidFill>
                  <a:schemeClr val="tx2"/>
                </a:solidFill>
                <a:latin typeface="Arial Nova Cond" panose="020B0506020202020204"/>
              </a:rPr>
              <a:t>“This presentation is intended only for use by Kumul Petroleum Holdings Limited for the purposes of its business and interests. Information contained in this presentation is considered proprietary and confidential in nature and remains the sole property of Kumul Petroleum Holdings Limited. Circulation, reproduction or use of this presentation is not permitted without the permission of Kumul Petroleum Holdings Limited. Kumul Petroleum Holdings Limited makes no claim, promise or guarantee of any kind about the accuracy, completeness or adequacy of the information and content of this presentation and expressly disclaims liability for errors or omissions in such content.”</a:t>
            </a:r>
          </a:p>
          <a:p>
            <a:pPr marL="0" marR="0" lvl="0" indent="0" algn="l" defTabSz="914400" rtl="0" eaLnBrk="0" fontAlgn="auto" latinLnBrk="0" hangingPunct="0">
              <a:lnSpc>
                <a:spcPct val="150000"/>
              </a:lnSpc>
              <a:spcBef>
                <a:spcPct val="0"/>
              </a:spcBef>
              <a:spcAft>
                <a:spcPts val="0"/>
              </a:spcAft>
              <a:buClr>
                <a:srgbClr val="0F6FC6"/>
              </a:buClr>
              <a:buSzPct val="100000"/>
              <a:buFontTx/>
              <a:buNone/>
              <a:tabLst/>
              <a:defRPr/>
            </a:pPr>
            <a:endParaRPr kumimoji="0" lang="en-AU" sz="1600" b="1" i="0" u="none" strike="noStrike" kern="1200" cap="none" spc="0" normalizeH="0" baseline="0" noProof="0" dirty="0">
              <a:ln>
                <a:noFill/>
              </a:ln>
              <a:solidFill>
                <a:srgbClr val="00B050"/>
              </a:solidFill>
              <a:effectLst/>
              <a:uLnTx/>
              <a:uFillTx/>
              <a:latin typeface="Arial Nova Cond" panose="020B0506020202020204"/>
              <a:ea typeface="+mj-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244265" y="151322"/>
            <a:ext cx="1457070" cy="1457070"/>
          </a:xfrm>
          <a:prstGeom prst="rect">
            <a:avLst/>
          </a:prstGeom>
        </p:spPr>
      </p:pic>
    </p:spTree>
    <p:extLst>
      <p:ext uri="{BB962C8B-B14F-4D97-AF65-F5344CB8AC3E}">
        <p14:creationId xmlns:p14="http://schemas.microsoft.com/office/powerpoint/2010/main" val="320325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90" y="242666"/>
            <a:ext cx="11133849" cy="970899"/>
          </a:xfrm>
        </p:spPr>
        <p:txBody>
          <a:bodyPr/>
          <a:lstStyle/>
          <a:p>
            <a:r>
              <a:rPr lang="en-US" sz="2800" dirty="0"/>
              <a:t>Kumul Petroleum </a:t>
            </a:r>
            <a:r>
              <a:rPr lang="en-US" dirty="0"/>
              <a:t>–  </a:t>
            </a:r>
            <a:r>
              <a:rPr lang="en-US" sz="1800" dirty="0"/>
              <a:t>National PETROLEUM &amp; Energy Company </a:t>
            </a:r>
          </a:p>
        </p:txBody>
      </p:sp>
      <p:sp>
        <p:nvSpPr>
          <p:cNvPr id="3" name="Content Placeholder 2"/>
          <p:cNvSpPr>
            <a:spLocks noGrp="1"/>
          </p:cNvSpPr>
          <p:nvPr>
            <p:ph idx="1"/>
          </p:nvPr>
        </p:nvSpPr>
        <p:spPr>
          <a:xfrm>
            <a:off x="530591" y="1545022"/>
            <a:ext cx="10950209" cy="3106870"/>
          </a:xfrm>
        </p:spPr>
        <p:txBody>
          <a:bodyPr/>
          <a:lstStyle/>
          <a:p>
            <a:pPr lvl="1"/>
            <a:endParaRPr lang="en-US" sz="2400" dirty="0"/>
          </a:p>
          <a:p>
            <a:pPr marL="342900" lvl="1"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400" dirty="0">
                <a:latin typeface="Arial Nova Cond" panose="020B0506020202020204"/>
                <a:ea typeface="+mj-ea"/>
              </a:rPr>
              <a:t> National petroleum &amp; energy company and State nominee</a:t>
            </a:r>
          </a:p>
          <a:p>
            <a:pPr marL="342900" lvl="1"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400" dirty="0">
                <a:latin typeface="Arial Nova Cond" panose="020B0506020202020204"/>
                <a:ea typeface="+mj-ea"/>
              </a:rPr>
              <a:t> Key equity in PNG LNG Project and future participant in Papua LNG Project</a:t>
            </a:r>
          </a:p>
          <a:p>
            <a:pPr marL="342900" lvl="1"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400" dirty="0">
                <a:latin typeface="Arial Nova Cond" panose="020B0506020202020204"/>
                <a:ea typeface="+mj-ea"/>
              </a:rPr>
              <a:t> Equity partner in PDLs &amp; PRLs</a:t>
            </a:r>
          </a:p>
          <a:p>
            <a:pPr marL="342900" lvl="1"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400" dirty="0">
                <a:latin typeface="Arial Nova Cond" panose="020B0506020202020204"/>
                <a:ea typeface="+mj-ea"/>
              </a:rPr>
              <a:t>Operator of 4 Petroleum Retention Licences – exploration and appraisal</a:t>
            </a:r>
          </a:p>
          <a:p>
            <a:pPr marL="342900" lvl="1"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400" dirty="0">
                <a:latin typeface="Arial Nova Cond" panose="020B0506020202020204"/>
                <a:ea typeface="+mj-ea"/>
              </a:rPr>
              <a:t>4 New Petroleum Prospecting Licence Applications pending</a:t>
            </a:r>
          </a:p>
        </p:txBody>
      </p:sp>
      <p:sp>
        <p:nvSpPr>
          <p:cNvPr id="4" name="Content Placeholder 2"/>
          <p:cNvSpPr txBox="1">
            <a:spLocks/>
          </p:cNvSpPr>
          <p:nvPr/>
        </p:nvSpPr>
        <p:spPr>
          <a:xfrm>
            <a:off x="530591" y="1229318"/>
            <a:ext cx="10950209" cy="446530"/>
          </a:xfrm>
          <a:prstGeom prst="rect">
            <a:avLst/>
          </a:prstGeom>
        </p:spPr>
        <p:txBody>
          <a:bodyPr vert="horz" lIns="0" tIns="0" rIns="0" bIns="0" rtlCol="0">
            <a:noAutofit/>
          </a:bodyPr>
          <a:lstStyle>
            <a:lvl1pPr marL="0" indent="0" algn="l" defTabSz="1043056" rtl="0" eaLnBrk="1" latinLnBrk="0" hangingPunct="1">
              <a:lnSpc>
                <a:spcPts val="3000"/>
              </a:lnSpc>
              <a:spcBef>
                <a:spcPts val="0"/>
              </a:spcBef>
              <a:spcAft>
                <a:spcPts val="567"/>
              </a:spcAft>
              <a:buFont typeface="Arial" pitchFamily="34" charset="0"/>
              <a:buNone/>
              <a:defRPr sz="2400" kern="1200" baseline="0">
                <a:solidFill>
                  <a:schemeClr val="tx2"/>
                </a:solidFill>
                <a:latin typeface="+mn-lt"/>
                <a:ea typeface="+mn-ea"/>
                <a:cs typeface="Arial" pitchFamily="34" charset="0"/>
              </a:defRPr>
            </a:lvl1pPr>
            <a:lvl2pPr marL="363538" indent="-363538" algn="l" defTabSz="1043056" rtl="0" eaLnBrk="1" latinLnBrk="0" hangingPunct="1">
              <a:lnSpc>
                <a:spcPts val="3000"/>
              </a:lnSpc>
              <a:spcBef>
                <a:spcPts val="0"/>
              </a:spcBef>
              <a:spcAft>
                <a:spcPts val="567"/>
              </a:spcAft>
              <a:buClr>
                <a:srgbClr val="1E83C4"/>
              </a:buClr>
              <a:buFont typeface="Wingdings" panose="05000000000000000000" pitchFamily="2" charset="2"/>
              <a:buChar char="S"/>
              <a:defRPr sz="2400" kern="1200">
                <a:solidFill>
                  <a:schemeClr val="tx2"/>
                </a:solidFill>
                <a:latin typeface="+mn-lt"/>
                <a:ea typeface="+mn-ea"/>
                <a:cs typeface="Arial" pitchFamily="34" charset="0"/>
              </a:defRPr>
            </a:lvl2pPr>
            <a:lvl3pPr marL="432000" indent="-216000" algn="l" defTabSz="1043056" rtl="0" eaLnBrk="1" latinLnBrk="0" hangingPunct="1">
              <a:lnSpc>
                <a:spcPts val="3000"/>
              </a:lnSpc>
              <a:spcBef>
                <a:spcPts val="0"/>
              </a:spcBef>
              <a:spcAft>
                <a:spcPts val="567"/>
              </a:spcAft>
              <a:buFont typeface="Arial" pitchFamily="34" charset="0"/>
              <a:buChar char="•"/>
              <a:defRPr sz="2400" kern="1200">
                <a:solidFill>
                  <a:schemeClr val="tx2"/>
                </a:solidFill>
                <a:latin typeface="+mn-lt"/>
                <a:ea typeface="+mn-ea"/>
                <a:cs typeface="Arial" pitchFamily="34" charset="0"/>
              </a:defRPr>
            </a:lvl3pPr>
            <a:lvl4pPr marL="804863" indent="-373063" algn="l" defTabSz="1043056" rtl="0" eaLnBrk="1" latinLnBrk="0" hangingPunct="1">
              <a:lnSpc>
                <a:spcPts val="3000"/>
              </a:lnSpc>
              <a:spcBef>
                <a:spcPts val="0"/>
              </a:spcBef>
              <a:spcAft>
                <a:spcPts val="567"/>
              </a:spcAft>
              <a:buClr>
                <a:srgbClr val="F51428"/>
              </a:buClr>
              <a:buFont typeface="Wingdings 3" panose="05040102010807070707" pitchFamily="18" charset="2"/>
              <a:buChar char=""/>
              <a:tabLst>
                <a:tab pos="804863" algn="l"/>
              </a:tabLst>
              <a:defRPr sz="2400" kern="1200">
                <a:solidFill>
                  <a:schemeClr val="tx2"/>
                </a:solidFill>
                <a:latin typeface="+mn-lt"/>
                <a:ea typeface="+mn-ea"/>
                <a:cs typeface="Arial" pitchFamily="34" charset="0"/>
              </a:defRPr>
            </a:lvl4pPr>
            <a:lvl5pPr marL="864000" indent="-216000" algn="l" defTabSz="1043056" rtl="0" eaLnBrk="1" latinLnBrk="0" hangingPunct="1">
              <a:lnSpc>
                <a:spcPts val="3000"/>
              </a:lnSpc>
              <a:spcBef>
                <a:spcPts val="0"/>
              </a:spcBef>
              <a:spcAft>
                <a:spcPts val="567"/>
              </a:spcAft>
              <a:buFont typeface="Arial" pitchFamily="34" charset="0"/>
              <a:buChar char="•"/>
              <a:defRPr sz="2400" kern="1200" baseline="0">
                <a:solidFill>
                  <a:schemeClr val="tx2"/>
                </a:solidFill>
                <a:latin typeface="+mn-lt"/>
                <a:ea typeface="+mn-ea"/>
                <a:cs typeface="Arial" pitchFamily="34" charset="0"/>
              </a:defRPr>
            </a:lvl5pPr>
            <a:lvl6pPr marL="1080000" indent="-216000" algn="l" defTabSz="1043056" rtl="0" eaLnBrk="1" latinLnBrk="0" hangingPunct="1">
              <a:lnSpc>
                <a:spcPts val="3000"/>
              </a:lnSpc>
              <a:spcBef>
                <a:spcPts val="0"/>
              </a:spcBef>
              <a:spcAft>
                <a:spcPts val="567"/>
              </a:spcAft>
              <a:buClr>
                <a:srgbClr val="696A6C"/>
              </a:buClr>
              <a:buFont typeface="Arial" pitchFamily="34" charset="0"/>
              <a:buChar char="•"/>
              <a:defRPr sz="2400" kern="1200">
                <a:solidFill>
                  <a:schemeClr val="tx2"/>
                </a:solidFill>
                <a:latin typeface="+mn-lt"/>
                <a:ea typeface="+mn-ea"/>
                <a:cs typeface="Arial" pitchFamily="34" charset="0"/>
              </a:defRPr>
            </a:lvl6pPr>
            <a:lvl7pPr marL="1296000" indent="-216000" algn="l" defTabSz="1043056" rtl="0" eaLnBrk="1" latinLnBrk="0" hangingPunct="1">
              <a:lnSpc>
                <a:spcPts val="3000"/>
              </a:lnSpc>
              <a:spcBef>
                <a:spcPts val="0"/>
              </a:spcBef>
              <a:spcAft>
                <a:spcPts val="567"/>
              </a:spcAft>
              <a:buFont typeface="Arial" pitchFamily="34" charset="0"/>
              <a:buChar char="•"/>
              <a:defRPr sz="2400" kern="1200">
                <a:solidFill>
                  <a:schemeClr val="tx2"/>
                </a:solidFill>
                <a:latin typeface="+mn-lt"/>
                <a:ea typeface="+mn-ea"/>
                <a:cs typeface="Arial" pitchFamily="34" charset="0"/>
              </a:defRPr>
            </a:lvl7pPr>
            <a:lvl8pPr marL="1512000" indent="-216000" algn="l" defTabSz="1043056" rtl="0" eaLnBrk="1" latinLnBrk="0" hangingPunct="1">
              <a:lnSpc>
                <a:spcPts val="3000"/>
              </a:lnSpc>
              <a:spcBef>
                <a:spcPts val="0"/>
              </a:spcBef>
              <a:spcAft>
                <a:spcPts val="567"/>
              </a:spcAft>
              <a:buFont typeface="Arial" pitchFamily="34" charset="0"/>
              <a:buChar char="•"/>
              <a:defRPr sz="2400" kern="1200">
                <a:solidFill>
                  <a:schemeClr val="tx2"/>
                </a:solidFill>
                <a:latin typeface="+mn-lt"/>
                <a:ea typeface="+mn-ea"/>
                <a:cs typeface="Arial" pitchFamily="34" charset="0"/>
              </a:defRPr>
            </a:lvl8pPr>
            <a:lvl9pPr marL="1728000" indent="-216000" algn="l" defTabSz="1043056" rtl="0" eaLnBrk="1" latinLnBrk="0" hangingPunct="1">
              <a:lnSpc>
                <a:spcPts val="3000"/>
              </a:lnSpc>
              <a:spcBef>
                <a:spcPts val="0"/>
              </a:spcBef>
              <a:spcAft>
                <a:spcPts val="567"/>
              </a:spcAft>
              <a:buFont typeface="Arial" pitchFamily="34" charset="0"/>
              <a:buChar char="•"/>
              <a:defRPr sz="2400" kern="1200">
                <a:solidFill>
                  <a:schemeClr val="tx2"/>
                </a:solidFill>
                <a:latin typeface="+mn-lt"/>
                <a:ea typeface="+mn-ea"/>
                <a:cs typeface="Arial" pitchFamily="34" charset="0"/>
              </a:defRPr>
            </a:lvl9pPr>
          </a:lstStyle>
          <a:p>
            <a:pPr marL="0" lvl="1" indent="0">
              <a:lnSpc>
                <a:spcPct val="120000"/>
              </a:lnSpc>
              <a:spcBef>
                <a:spcPct val="0"/>
              </a:spcBef>
              <a:spcAft>
                <a:spcPts val="600"/>
              </a:spcAft>
              <a:buSzPct val="80000"/>
              <a:buNone/>
            </a:pPr>
            <a:r>
              <a:rPr lang="en-US" b="1" dirty="0"/>
              <a:t>Vision : </a:t>
            </a:r>
            <a:r>
              <a:rPr lang="en-US" b="1" dirty="0">
                <a:solidFill>
                  <a:schemeClr val="accent4"/>
                </a:solidFill>
              </a:rPr>
              <a:t> </a:t>
            </a:r>
            <a:r>
              <a:rPr lang="en-US" b="1" dirty="0">
                <a:solidFill>
                  <a:schemeClr val="tx1"/>
                </a:solidFill>
              </a:rPr>
              <a:t>Building Papua New Guinea through our energy resources</a:t>
            </a:r>
          </a:p>
        </p:txBody>
      </p:sp>
      <p:pic>
        <p:nvPicPr>
          <p:cNvPr id="6" name="Picture 5"/>
          <p:cNvPicPr>
            <a:picLocks noChangeAspect="1"/>
          </p:cNvPicPr>
          <p:nvPr/>
        </p:nvPicPr>
        <p:blipFill>
          <a:blip r:embed="rId3"/>
          <a:stretch>
            <a:fillRect/>
          </a:stretch>
        </p:blipFill>
        <p:spPr>
          <a:xfrm>
            <a:off x="8915400" y="4678709"/>
            <a:ext cx="3213537" cy="1816683"/>
          </a:xfrm>
          <a:prstGeom prst="rect">
            <a:avLst/>
          </a:prstGeom>
          <a:scene3d>
            <a:camera prst="orthographicFront"/>
            <a:lightRig rig="threePt" dir="t"/>
          </a:scene3d>
          <a:sp3d>
            <a:bevelB w="139700" h="254000" prst="cross"/>
          </a:sp3d>
        </p:spPr>
      </p:pic>
    </p:spTree>
    <p:extLst>
      <p:ext uri="{BB962C8B-B14F-4D97-AF65-F5344CB8AC3E}">
        <p14:creationId xmlns:p14="http://schemas.microsoft.com/office/powerpoint/2010/main" val="143176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92" y="0"/>
            <a:ext cx="11661408" cy="939800"/>
          </a:xfrm>
        </p:spPr>
        <p:txBody>
          <a:bodyPr/>
          <a:lstStyle/>
          <a:p>
            <a:pPr>
              <a:lnSpc>
                <a:spcPct val="100000"/>
              </a:lnSpc>
            </a:pPr>
            <a:r>
              <a:rPr lang="en-US" sz="3200" dirty="0"/>
              <a:t>PAPUAN BASIN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9986" y="719847"/>
            <a:ext cx="10113579" cy="5823624"/>
          </a:xfrm>
        </p:spPr>
      </p:pic>
      <p:sp>
        <p:nvSpPr>
          <p:cNvPr id="7" name="TextBox 6"/>
          <p:cNvSpPr txBox="1"/>
          <p:nvPr/>
        </p:nvSpPr>
        <p:spPr>
          <a:xfrm>
            <a:off x="10342959" y="790643"/>
            <a:ext cx="1608762" cy="4247317"/>
          </a:xfrm>
          <a:prstGeom prst="rect">
            <a:avLst/>
          </a:prstGeom>
          <a:solidFill>
            <a:schemeClr val="bg2"/>
          </a:solidFill>
        </p:spPr>
        <p:txBody>
          <a:bodyPr wrap="square" rtlCol="0">
            <a:spAutoFit/>
          </a:bodyPr>
          <a:lstStyle/>
          <a:p>
            <a:r>
              <a:rPr lang="en-US" sz="1400" b="1" dirty="0"/>
              <a:t>Stranded Fields:</a:t>
            </a:r>
          </a:p>
          <a:p>
            <a:pPr marL="285750" indent="-285750">
              <a:buFont typeface="Arial" panose="020B0604020202020204" pitchFamily="34" charset="0"/>
              <a:buChar char="•"/>
            </a:pPr>
            <a:r>
              <a:rPr lang="en-US" sz="1400" b="1" dirty="0"/>
              <a:t>Ketu</a:t>
            </a:r>
          </a:p>
          <a:p>
            <a:pPr marL="285750" indent="-285750">
              <a:buFont typeface="Arial" panose="020B0604020202020204" pitchFamily="34" charset="0"/>
              <a:buChar char="•"/>
            </a:pPr>
            <a:r>
              <a:rPr lang="en-US" sz="1400" b="1" dirty="0"/>
              <a:t>Elevala</a:t>
            </a:r>
          </a:p>
          <a:p>
            <a:pPr marL="285750" indent="-285750">
              <a:buFont typeface="Arial" panose="020B0604020202020204" pitchFamily="34" charset="0"/>
              <a:buChar char="•"/>
            </a:pPr>
            <a:r>
              <a:rPr lang="en-US" sz="1400" b="1" dirty="0"/>
              <a:t>Ubuntu</a:t>
            </a:r>
          </a:p>
          <a:p>
            <a:pPr marL="285750" indent="-285750">
              <a:buFont typeface="Arial" panose="020B0604020202020204" pitchFamily="34" charset="0"/>
              <a:buChar char="•"/>
            </a:pPr>
            <a:r>
              <a:rPr lang="en-US" sz="1400" b="1" dirty="0"/>
              <a:t>Tingu</a:t>
            </a:r>
          </a:p>
          <a:p>
            <a:pPr marL="285750" indent="-285750">
              <a:buFont typeface="Arial" panose="020B0604020202020204" pitchFamily="34" charset="0"/>
              <a:buChar char="•"/>
            </a:pPr>
            <a:r>
              <a:rPr lang="en-US" sz="1400" b="1" dirty="0"/>
              <a:t>Douglas </a:t>
            </a:r>
          </a:p>
          <a:p>
            <a:pPr marL="285750" indent="-285750">
              <a:buFont typeface="Arial" panose="020B0604020202020204" pitchFamily="34" charset="0"/>
              <a:buChar char="•"/>
            </a:pPr>
            <a:r>
              <a:rPr lang="en-US" sz="1400" b="1" dirty="0"/>
              <a:t>Pukpuk</a:t>
            </a:r>
          </a:p>
          <a:p>
            <a:pPr marL="285750" indent="-285750">
              <a:buFont typeface="Arial" panose="020B0604020202020204" pitchFamily="34" charset="0"/>
              <a:buChar char="•"/>
            </a:pPr>
            <a:r>
              <a:rPr lang="en-US" sz="1400" b="1" dirty="0"/>
              <a:t>Langia</a:t>
            </a:r>
          </a:p>
          <a:p>
            <a:pPr marL="285750" indent="-285750">
              <a:buFont typeface="Arial" panose="020B0604020202020204" pitchFamily="34" charset="0"/>
              <a:buChar char="•"/>
            </a:pPr>
            <a:r>
              <a:rPr lang="en-US" sz="1400" b="1" dirty="0"/>
              <a:t>Weigmang</a:t>
            </a:r>
          </a:p>
          <a:p>
            <a:pPr marL="285750" indent="-285750">
              <a:buFont typeface="Arial" panose="020B0604020202020204" pitchFamily="34" charset="0"/>
              <a:buChar char="•"/>
            </a:pPr>
            <a:r>
              <a:rPr lang="en-US" sz="1400" b="1" dirty="0"/>
              <a:t>Aiema</a:t>
            </a:r>
          </a:p>
          <a:p>
            <a:pPr marL="285750" indent="-285750">
              <a:buFont typeface="Arial" panose="020B0604020202020204" pitchFamily="34" charset="0"/>
              <a:buChar char="•"/>
            </a:pPr>
            <a:r>
              <a:rPr lang="en-US" sz="1400" b="1" dirty="0">
                <a:solidFill>
                  <a:srgbClr val="0000CC"/>
                </a:solidFill>
              </a:rPr>
              <a:t>Kimu*</a:t>
            </a:r>
          </a:p>
          <a:p>
            <a:pPr marL="285750" indent="-285750">
              <a:buFont typeface="Arial" panose="020B0604020202020204" pitchFamily="34" charset="0"/>
              <a:buChar char="•"/>
            </a:pPr>
            <a:r>
              <a:rPr lang="en-US" sz="1400" b="1" dirty="0">
                <a:solidFill>
                  <a:srgbClr val="0000CC"/>
                </a:solidFill>
              </a:rPr>
              <a:t>Barikewa*</a:t>
            </a:r>
          </a:p>
          <a:p>
            <a:pPr marL="285750" indent="-285750">
              <a:buFont typeface="Arial" panose="020B0604020202020204" pitchFamily="34" charset="0"/>
              <a:buChar char="•"/>
            </a:pPr>
            <a:r>
              <a:rPr lang="en-US" sz="1400" b="1" dirty="0"/>
              <a:t>Bilip*</a:t>
            </a:r>
          </a:p>
          <a:p>
            <a:pPr marL="285750" indent="-285750">
              <a:buFont typeface="Arial" panose="020B0604020202020204" pitchFamily="34" charset="0"/>
              <a:buChar char="•"/>
            </a:pPr>
            <a:r>
              <a:rPr lang="en-US" sz="1400" b="1" dirty="0"/>
              <a:t>Cobra*</a:t>
            </a:r>
          </a:p>
          <a:p>
            <a:pPr marL="285750" indent="-285750">
              <a:buFont typeface="Arial" panose="020B0604020202020204" pitchFamily="34" charset="0"/>
              <a:buChar char="•"/>
            </a:pPr>
            <a:r>
              <a:rPr lang="en-US" sz="1400" b="1" dirty="0"/>
              <a:t>Iehi*</a:t>
            </a:r>
          </a:p>
          <a:p>
            <a:pPr marL="285750" indent="-285750">
              <a:buFont typeface="Arial" panose="020B0604020202020204" pitchFamily="34" charset="0"/>
              <a:buChar char="•"/>
            </a:pPr>
            <a:r>
              <a:rPr lang="en-US" sz="1400" b="1" dirty="0">
                <a:solidFill>
                  <a:srgbClr val="0000CC"/>
                </a:solidFill>
              </a:rPr>
              <a:t>Uramu*</a:t>
            </a:r>
          </a:p>
          <a:p>
            <a:pPr marL="285750" indent="-285750">
              <a:buFont typeface="Arial" panose="020B0604020202020204" pitchFamily="34" charset="0"/>
              <a:buChar char="•"/>
            </a:pPr>
            <a:r>
              <a:rPr lang="en-US" sz="1400" b="1" dirty="0">
                <a:solidFill>
                  <a:srgbClr val="0000CC"/>
                </a:solidFill>
              </a:rPr>
              <a:t>Pandora*</a:t>
            </a:r>
          </a:p>
          <a:p>
            <a:pPr marL="285750" indent="-285750">
              <a:buFont typeface="Arial" panose="020B0604020202020204" pitchFamily="34" charset="0"/>
              <a:buChar char="•"/>
            </a:pPr>
            <a:r>
              <a:rPr lang="en-US" sz="1400" b="1" dirty="0"/>
              <a:t>Flinders</a:t>
            </a:r>
          </a:p>
          <a:p>
            <a:endParaRPr lang="en-US" dirty="0"/>
          </a:p>
        </p:txBody>
      </p:sp>
    </p:spTree>
    <p:extLst>
      <p:ext uri="{BB962C8B-B14F-4D97-AF65-F5344CB8AC3E}">
        <p14:creationId xmlns:p14="http://schemas.microsoft.com/office/powerpoint/2010/main" val="199262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91" y="190737"/>
            <a:ext cx="10383843" cy="970899"/>
          </a:xfrm>
        </p:spPr>
        <p:txBody>
          <a:bodyPr/>
          <a:lstStyle/>
          <a:p>
            <a:r>
              <a:rPr lang="en-US" sz="3200" dirty="0"/>
              <a:t>Stranded GAS  - AGGREGATION STRATEGY</a:t>
            </a:r>
          </a:p>
        </p:txBody>
      </p:sp>
      <p:sp>
        <p:nvSpPr>
          <p:cNvPr id="3" name="Content Placeholder 2"/>
          <p:cNvSpPr>
            <a:spLocks noGrp="1"/>
          </p:cNvSpPr>
          <p:nvPr>
            <p:ph idx="1"/>
          </p:nvPr>
        </p:nvSpPr>
        <p:spPr>
          <a:xfrm>
            <a:off x="674452" y="982025"/>
            <a:ext cx="11254304" cy="4924497"/>
          </a:xfrm>
        </p:spPr>
        <p:txBody>
          <a:bodyPr/>
          <a:lstStyle/>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17 Discovered fields  in the Papuan Basin are stranded fields.</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Individual field volumes are marginal for standalone development.</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Gas aggregation development strategy required.</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Kumul’s Western-Gulf Field Development  strategy.</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Develop 4 Fields:  Pandora (PRL-47) , Kimu (PRL-48), Barikewa (PRL-49), Uramu (PRL-50). </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Number of development options considered</a:t>
            </a:r>
          </a:p>
          <a:p>
            <a:pPr marL="342900" indent="-342900" defTabSz="914400" eaLnBrk="0" hangingPunct="0">
              <a:lnSpc>
                <a:spcPct val="150000"/>
              </a:lnSpc>
              <a:spcBef>
                <a:spcPct val="0"/>
              </a:spcBef>
              <a:buClr>
                <a:schemeClr val="accent1"/>
              </a:buClr>
              <a:buSzPct val="100000"/>
              <a:buFont typeface="Wingdings" panose="05000000000000000000" pitchFamily="2" charset="2"/>
              <a:buChar char=""/>
              <a:defRPr/>
            </a:pPr>
            <a:r>
              <a:rPr lang="en-US" sz="2000" dirty="0">
                <a:latin typeface="Arial Nova Cond" panose="020B0506020202020204"/>
                <a:ea typeface="+mj-ea"/>
              </a:rPr>
              <a:t>Targeted exploration strategy</a:t>
            </a:r>
            <a:endParaRPr lang="en-US" sz="2000" b="1" dirty="0">
              <a:latin typeface="Arial Nova Cond" panose="020B0506020202020204"/>
              <a:ea typeface="+mj-ea"/>
            </a:endParaRPr>
          </a:p>
          <a:p>
            <a:pPr defTabSz="914400" eaLnBrk="0" hangingPunct="0">
              <a:lnSpc>
                <a:spcPct val="150000"/>
              </a:lnSpc>
              <a:spcBef>
                <a:spcPct val="0"/>
              </a:spcBef>
              <a:buClr>
                <a:schemeClr val="accent1"/>
              </a:buClr>
              <a:buSzPct val="100000"/>
              <a:defRPr/>
            </a:pPr>
            <a:r>
              <a:rPr lang="en-US" sz="2400" b="1" dirty="0">
                <a:latin typeface="Arial Nova Cond" panose="020B0506020202020204"/>
                <a:ea typeface="+mj-ea"/>
              </a:rPr>
              <a:t>Aggregation strategy lowers development cost for existing discoveries and opens new exploration opportunities.</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10471685" y="110055"/>
            <a:ext cx="1457070" cy="1457070"/>
          </a:xfrm>
          <a:prstGeom prst="rect">
            <a:avLst/>
          </a:prstGeom>
        </p:spPr>
      </p:pic>
    </p:spTree>
    <p:extLst>
      <p:ext uri="{BB962C8B-B14F-4D97-AF65-F5344CB8AC3E}">
        <p14:creationId xmlns:p14="http://schemas.microsoft.com/office/powerpoint/2010/main" val="109308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80814" y="253140"/>
            <a:ext cx="11520273" cy="6111498"/>
          </a:xfrm>
          <a:prstGeom prst="rect">
            <a:avLst/>
          </a:prstGeom>
        </p:spPr>
      </p:pic>
      <p:sp>
        <p:nvSpPr>
          <p:cNvPr id="5" name="Rounded Rectangle 4"/>
          <p:cNvSpPr/>
          <p:nvPr/>
        </p:nvSpPr>
        <p:spPr>
          <a:xfrm>
            <a:off x="2615584" y="253140"/>
            <a:ext cx="8504288" cy="653145"/>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chemeClr val="tx1"/>
                </a:solidFill>
                <a:latin typeface="Helvetica Neue"/>
              </a:rPr>
              <a:t>Western Gulf Fields Development Strategy (Kumul LNG)</a:t>
            </a:r>
          </a:p>
        </p:txBody>
      </p:sp>
    </p:spTree>
    <p:extLst>
      <p:ext uri="{BB962C8B-B14F-4D97-AF65-F5344CB8AC3E}">
        <p14:creationId xmlns:p14="http://schemas.microsoft.com/office/powerpoint/2010/main" val="77052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5012" y="0"/>
            <a:ext cx="7848967" cy="879856"/>
          </a:xfrm>
        </p:spPr>
        <p:txBody>
          <a:bodyPr/>
          <a:lstStyle/>
          <a:p>
            <a:r>
              <a:rPr lang="en-US" sz="3200" dirty="0"/>
              <a:t>EXPLORATION &amp; DEVELOPMENT  </a:t>
            </a:r>
          </a:p>
        </p:txBody>
      </p:sp>
      <p:sp>
        <p:nvSpPr>
          <p:cNvPr id="6" name="Title 1"/>
          <p:cNvSpPr txBox="1">
            <a:spLocks/>
          </p:cNvSpPr>
          <p:nvPr/>
        </p:nvSpPr>
        <p:spPr>
          <a:xfrm>
            <a:off x="215604" y="1639697"/>
            <a:ext cx="9331433" cy="31496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lgn="l" eaLnBrk="0" hangingPunct="0">
              <a:buClr>
                <a:schemeClr val="accent1"/>
              </a:buClr>
              <a:buSzPct val="100000"/>
              <a:defRPr/>
            </a:pPr>
            <a:endParaRPr lang="en-AU" sz="3200" dirty="0">
              <a:solidFill>
                <a:prstClr val="black">
                  <a:lumMod val="75000"/>
                  <a:lumOff val="25000"/>
                </a:prstClr>
              </a:solidFill>
              <a:latin typeface="Arial Nova Cond" panose="020B0506020202020204"/>
              <a:cs typeface="Arial" panose="020B0604020202020204" pitchFamily="34" charset="0"/>
            </a:endParaRP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Western Gulf  fields aggregation</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 Western Gulf fields development – Select phase study (Ongoing)</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Central Support base to reduce exploration and development costs</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Active exploration in surrounding fields</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80 Km Seismic – a first for PNG’s national petroleum company  (Q4/24-Q2/25)</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Pre-FEED study on 1.5 MTPA  FLNG option (Ongoing)</a:t>
            </a:r>
          </a:p>
          <a:p>
            <a:pPr marL="342900" indent="-342900" algn="l" eaLnBrk="0" hangingPunct="0">
              <a:lnSpc>
                <a:spcPct val="150000"/>
              </a:lnSpc>
              <a:buClr>
                <a:schemeClr val="accent1"/>
              </a:buClr>
              <a:buSzPct val="100000"/>
              <a:buFont typeface="Wingdings" panose="05000000000000000000" pitchFamily="2" charset="2"/>
              <a:buChar char=""/>
              <a:defRPr/>
            </a:pPr>
            <a:r>
              <a:rPr lang="en-AU" sz="2400" b="0" dirty="0">
                <a:solidFill>
                  <a:schemeClr val="tx2"/>
                </a:solidFill>
                <a:latin typeface="Arial Nova Cond" panose="020B0506020202020204"/>
                <a:cs typeface="Arial" panose="020B0604020202020204" pitchFamily="34" charset="0"/>
              </a:rPr>
              <a:t>FLNG will enable existing and any new discoveries to be commercialised</a:t>
            </a:r>
          </a:p>
          <a:p>
            <a:pPr marL="342900" indent="-342900" algn="l" eaLnBrk="0" hangingPunct="0">
              <a:lnSpc>
                <a:spcPct val="150000"/>
              </a:lnSpc>
              <a:buClr>
                <a:schemeClr val="accent1"/>
              </a:buClr>
              <a:buSzPct val="100000"/>
              <a:buFont typeface="Wingdings" panose="05000000000000000000" pitchFamily="2" charset="2"/>
              <a:buChar char=""/>
              <a:defRPr/>
            </a:pPr>
            <a:endParaRPr lang="en-AU" sz="2400" dirty="0">
              <a:solidFill>
                <a:schemeClr val="tx2"/>
              </a:solidFill>
              <a:latin typeface="Arial Nova Cond" panose="020B0506020202020204"/>
              <a:cs typeface="Arial" panose="020B0604020202020204" pitchFamily="34" charset="0"/>
            </a:endParaRPr>
          </a:p>
          <a:p>
            <a:pPr algn="l" eaLnBrk="0" hangingPunct="0">
              <a:buClr>
                <a:schemeClr val="accent1"/>
              </a:buClr>
              <a:buSzPct val="100000"/>
              <a:defRPr/>
            </a:pPr>
            <a:endParaRPr lang="en-AU" sz="2400" dirty="0">
              <a:solidFill>
                <a:schemeClr val="tx2"/>
              </a:solidFill>
              <a:latin typeface="Arial Nova Cond" panose="020B0506020202020204"/>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391218" y="220598"/>
            <a:ext cx="1457070" cy="1457070"/>
          </a:xfrm>
          <a:prstGeom prst="rect">
            <a:avLst/>
          </a:prstGeom>
        </p:spPr>
      </p:pic>
      <p:pic>
        <p:nvPicPr>
          <p:cNvPr id="9" name="Picture 8"/>
          <p:cNvPicPr>
            <a:picLocks noChangeAspect="1"/>
          </p:cNvPicPr>
          <p:nvPr/>
        </p:nvPicPr>
        <p:blipFill>
          <a:blip r:embed="rId4"/>
          <a:stretch>
            <a:fillRect/>
          </a:stretch>
        </p:blipFill>
        <p:spPr>
          <a:xfrm>
            <a:off x="8898636" y="4012324"/>
            <a:ext cx="3217628" cy="2364828"/>
          </a:xfrm>
          <a:prstGeom prst="rect">
            <a:avLst/>
          </a:prstGeom>
        </p:spPr>
      </p:pic>
    </p:spTree>
    <p:extLst>
      <p:ext uri="{BB962C8B-B14F-4D97-AF65-F5344CB8AC3E}">
        <p14:creationId xmlns:p14="http://schemas.microsoft.com/office/powerpoint/2010/main" val="27010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6872955" y="137738"/>
            <a:ext cx="5060365" cy="3116023"/>
          </a:xfrm>
          <a:prstGeom prst="rect">
            <a:avLst/>
          </a:prstGeom>
        </p:spPr>
      </p:pic>
      <p:pic>
        <p:nvPicPr>
          <p:cNvPr id="37" name="Picture 36"/>
          <p:cNvPicPr>
            <a:picLocks noChangeAspect="1"/>
          </p:cNvPicPr>
          <p:nvPr/>
        </p:nvPicPr>
        <p:blipFill>
          <a:blip r:embed="rId4"/>
          <a:stretch>
            <a:fillRect/>
          </a:stretch>
        </p:blipFill>
        <p:spPr>
          <a:xfrm>
            <a:off x="6716110" y="3405340"/>
            <a:ext cx="5322697" cy="3099391"/>
          </a:xfrm>
          <a:prstGeom prst="rect">
            <a:avLst/>
          </a:prstGeom>
        </p:spPr>
      </p:pic>
      <p:sp>
        <p:nvSpPr>
          <p:cNvPr id="2" name="Title 1"/>
          <p:cNvSpPr>
            <a:spLocks noGrp="1"/>
          </p:cNvSpPr>
          <p:nvPr>
            <p:ph type="title"/>
          </p:nvPr>
        </p:nvSpPr>
        <p:spPr>
          <a:xfrm>
            <a:off x="552110" y="233424"/>
            <a:ext cx="7495810" cy="970899"/>
          </a:xfrm>
        </p:spPr>
        <p:txBody>
          <a:bodyPr/>
          <a:lstStyle/>
          <a:p>
            <a:r>
              <a:rPr lang="en-US" dirty="0"/>
              <a:t>APPRAISALS</a:t>
            </a:r>
          </a:p>
        </p:txBody>
      </p:sp>
      <p:sp>
        <p:nvSpPr>
          <p:cNvPr id="3" name="Content Placeholder 2"/>
          <p:cNvSpPr>
            <a:spLocks noGrp="1"/>
          </p:cNvSpPr>
          <p:nvPr>
            <p:ph idx="1"/>
          </p:nvPr>
        </p:nvSpPr>
        <p:spPr>
          <a:xfrm>
            <a:off x="530592" y="979056"/>
            <a:ext cx="6433626" cy="4551590"/>
          </a:xfrm>
        </p:spPr>
        <p:txBody>
          <a:bodyPr/>
          <a:lstStyle/>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KPHL is only company that acquired seismic 2024/25</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40 km seismic shot over Kimu Field </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40 km seismic shot over Barikewa Field </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Strontium Isotope Stratigraphy (SIS)</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Great improvement in seismic quality</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Resources upgrade – Q1/2026</a:t>
            </a:r>
          </a:p>
          <a:p>
            <a:pPr marL="342900"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Encouraging upsides in offshore fields</a:t>
            </a:r>
          </a:p>
          <a:p>
            <a:pPr marL="538812" lvl="1"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Uramu Field </a:t>
            </a:r>
          </a:p>
          <a:p>
            <a:pPr marL="538812" lvl="1" indent="-342900" eaLnBrk="0" hangingPunct="0">
              <a:lnSpc>
                <a:spcPct val="150000"/>
              </a:lnSpc>
              <a:buClr>
                <a:schemeClr val="accent1"/>
              </a:buClr>
              <a:buSzPct val="100000"/>
              <a:buFont typeface="Wingdings" panose="05000000000000000000" pitchFamily="2" charset="2"/>
              <a:buChar char=""/>
              <a:defRPr/>
            </a:pPr>
            <a:r>
              <a:rPr lang="en-AU" sz="2000" dirty="0">
                <a:latin typeface="Arial Nova Cond" panose="020B0506020202020204"/>
              </a:rPr>
              <a:t>Pandora Field</a:t>
            </a:r>
            <a:endParaRPr lang="en-AU" dirty="0">
              <a:latin typeface="Arial Nova Cond" panose="020B0506020202020204"/>
            </a:endParaRPr>
          </a:p>
          <a:p>
            <a:pPr lvl="1" indent="0" eaLnBrk="0" hangingPunct="0">
              <a:lnSpc>
                <a:spcPct val="150000"/>
              </a:lnSpc>
              <a:buClr>
                <a:schemeClr val="accent1"/>
              </a:buClr>
              <a:buSzPct val="100000"/>
              <a:buNone/>
              <a:defRPr/>
            </a:pPr>
            <a:endParaRPr lang="en-AU" sz="2000" dirty="0">
              <a:latin typeface="Arial Nova Cond" panose="020B0506020202020204"/>
            </a:endParaRPr>
          </a:p>
        </p:txBody>
      </p:sp>
      <p:sp>
        <p:nvSpPr>
          <p:cNvPr id="4" name="Rectangle 3"/>
          <p:cNvSpPr/>
          <p:nvPr/>
        </p:nvSpPr>
        <p:spPr>
          <a:xfrm>
            <a:off x="6689380" y="3520166"/>
            <a:ext cx="1209824" cy="369332"/>
          </a:xfrm>
          <a:prstGeom prst="rect">
            <a:avLst/>
          </a:prstGeom>
          <a:solidFill>
            <a:srgbClr val="FFFF00"/>
          </a:solidFill>
        </p:spPr>
        <p:txBody>
          <a:bodyPr wrap="square">
            <a:spAutoFit/>
          </a:bodyPr>
          <a:lstStyle/>
          <a:p>
            <a:pPr eaLnBrk="0" hangingPunct="0">
              <a:buClr>
                <a:schemeClr val="accent1"/>
              </a:buClr>
              <a:buSzPct val="100000"/>
              <a:defRPr/>
            </a:pPr>
            <a:r>
              <a:rPr lang="en-AU" dirty="0">
                <a:solidFill>
                  <a:schemeClr val="tx2"/>
                </a:solidFill>
                <a:latin typeface="Arial Nova Cond" panose="020B0506020202020204"/>
                <a:cs typeface="Arial" panose="020B0604020202020204" pitchFamily="34" charset="0"/>
              </a:rPr>
              <a:t>Barikewa</a:t>
            </a:r>
          </a:p>
        </p:txBody>
      </p:sp>
      <p:sp>
        <p:nvSpPr>
          <p:cNvPr id="16" name="Rectangle 15"/>
          <p:cNvSpPr/>
          <p:nvPr/>
        </p:nvSpPr>
        <p:spPr>
          <a:xfrm rot="244569">
            <a:off x="4413993" y="3440101"/>
            <a:ext cx="1545731" cy="336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Lead C</a:t>
            </a:r>
          </a:p>
        </p:txBody>
      </p:sp>
      <p:sp>
        <p:nvSpPr>
          <p:cNvPr id="31" name="Rectangle 30"/>
          <p:cNvSpPr/>
          <p:nvPr/>
        </p:nvSpPr>
        <p:spPr>
          <a:xfrm>
            <a:off x="6872955" y="163300"/>
            <a:ext cx="617348" cy="369332"/>
          </a:xfrm>
          <a:prstGeom prst="rect">
            <a:avLst/>
          </a:prstGeom>
          <a:solidFill>
            <a:srgbClr val="FFFF00"/>
          </a:solidFill>
        </p:spPr>
        <p:txBody>
          <a:bodyPr wrap="square">
            <a:spAutoFit/>
          </a:bodyPr>
          <a:lstStyle/>
          <a:p>
            <a:pPr eaLnBrk="0" hangingPunct="0">
              <a:buClr>
                <a:schemeClr val="accent1"/>
              </a:buClr>
              <a:buSzPct val="100000"/>
              <a:defRPr/>
            </a:pPr>
            <a:r>
              <a:rPr lang="en-AU" dirty="0">
                <a:solidFill>
                  <a:schemeClr val="tx2"/>
                </a:solidFill>
                <a:latin typeface="Arial Nova Cond" panose="020B0506020202020204"/>
                <a:cs typeface="Arial" panose="020B0604020202020204" pitchFamily="34" charset="0"/>
              </a:rPr>
              <a:t>Kimu</a:t>
            </a:r>
          </a:p>
        </p:txBody>
      </p:sp>
    </p:spTree>
    <p:extLst>
      <p:ext uri="{BB962C8B-B14F-4D97-AF65-F5344CB8AC3E}">
        <p14:creationId xmlns:p14="http://schemas.microsoft.com/office/powerpoint/2010/main" val="35615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KUMUL FLNG OptION</a:t>
            </a:r>
          </a:p>
        </p:txBody>
      </p:sp>
      <p:sp>
        <p:nvSpPr>
          <p:cNvPr id="3" name="Content Placeholder 2"/>
          <p:cNvSpPr>
            <a:spLocks noGrp="1"/>
          </p:cNvSpPr>
          <p:nvPr>
            <p:ph idx="1"/>
          </p:nvPr>
        </p:nvSpPr>
        <p:spPr>
          <a:xfrm>
            <a:off x="530592" y="1441741"/>
            <a:ext cx="5208056" cy="4457123"/>
          </a:xfrm>
        </p:spPr>
        <p:txBody>
          <a:bodyPr/>
          <a:lstStyle/>
          <a:p>
            <a:pPr marL="342900" indent="-342900" eaLnBrk="0" hangingPunct="0">
              <a:buClr>
                <a:schemeClr val="accent1"/>
              </a:buClr>
              <a:buSzPct val="100000"/>
              <a:buFont typeface="Wingdings" panose="05000000000000000000" pitchFamily="2" charset="2"/>
              <a:buChar char=""/>
              <a:defRPr/>
            </a:pPr>
            <a:r>
              <a:rPr lang="en-AU" sz="2400" dirty="0">
                <a:latin typeface="Arial Nova Cond" panose="020B0506020202020204"/>
              </a:rPr>
              <a:t>Kumul FLNG is one of the gas development option;</a:t>
            </a:r>
          </a:p>
          <a:p>
            <a:pPr marL="342900" indent="-342900" eaLnBrk="0" hangingPunct="0">
              <a:buClr>
                <a:schemeClr val="accent1"/>
              </a:buClr>
              <a:buSzPct val="100000"/>
              <a:buFont typeface="Wingdings" panose="05000000000000000000" pitchFamily="2" charset="2"/>
              <a:buChar char=""/>
              <a:defRPr/>
            </a:pPr>
            <a:endParaRPr lang="en-AU" sz="2400" dirty="0">
              <a:latin typeface="Arial Nova Cond" panose="020B0506020202020204"/>
            </a:endParaRPr>
          </a:p>
          <a:p>
            <a:pPr marL="342900" indent="-342900" eaLnBrk="0" hangingPunct="0">
              <a:buClr>
                <a:schemeClr val="accent1"/>
              </a:buClr>
              <a:buSzPct val="100000"/>
              <a:buFont typeface="Wingdings" panose="05000000000000000000" pitchFamily="2" charset="2"/>
              <a:buChar char=""/>
              <a:defRPr/>
            </a:pPr>
            <a:r>
              <a:rPr lang="en-AU" sz="2400" dirty="0">
                <a:latin typeface="Arial Nova Cond" panose="020B0506020202020204"/>
              </a:rPr>
              <a:t>~1.5 MPTA  with potential for  2.4 MTPA;      </a:t>
            </a:r>
          </a:p>
          <a:p>
            <a:pPr eaLnBrk="0" hangingPunct="0">
              <a:buClr>
                <a:schemeClr val="accent1"/>
              </a:buClr>
              <a:buSzPct val="100000"/>
              <a:defRPr/>
            </a:pPr>
            <a:r>
              <a:rPr lang="en-AU" sz="2400" dirty="0">
                <a:latin typeface="Arial Nova Cond" panose="020B0506020202020204"/>
              </a:rPr>
              <a:t>    </a:t>
            </a:r>
          </a:p>
          <a:p>
            <a:pPr marL="342900" indent="-342900" eaLnBrk="0" hangingPunct="0">
              <a:buClr>
                <a:schemeClr val="accent1"/>
              </a:buClr>
              <a:buSzPct val="100000"/>
              <a:buFont typeface="Wingdings" panose="05000000000000000000" pitchFamily="2" charset="2"/>
              <a:buChar char=""/>
              <a:defRPr/>
            </a:pPr>
            <a:r>
              <a:rPr lang="en-AU" sz="2400" dirty="0">
                <a:latin typeface="Arial Nova Cond" panose="020B0506020202020204"/>
              </a:rPr>
              <a:t>Pre-FEED study by Wison;</a:t>
            </a:r>
          </a:p>
          <a:p>
            <a:pPr marL="342900" indent="-342900" eaLnBrk="0" hangingPunct="0">
              <a:buClr>
                <a:schemeClr val="accent1"/>
              </a:buClr>
              <a:buSzPct val="100000"/>
              <a:buFont typeface="Wingdings" panose="05000000000000000000" pitchFamily="2" charset="2"/>
              <a:buChar char=""/>
              <a:defRPr/>
            </a:pPr>
            <a:endParaRPr lang="en-AU" sz="2400" dirty="0">
              <a:latin typeface="Arial Nova Cond" panose="020B0506020202020204"/>
            </a:endParaRPr>
          </a:p>
          <a:p>
            <a:pPr marL="342900" indent="-342900" eaLnBrk="0" hangingPunct="0">
              <a:buClr>
                <a:schemeClr val="accent1"/>
              </a:buClr>
              <a:buSzPct val="100000"/>
              <a:buFont typeface="Wingdings" panose="05000000000000000000" pitchFamily="2" charset="2"/>
              <a:buChar char=""/>
              <a:defRPr/>
            </a:pPr>
            <a:r>
              <a:rPr lang="en-AU" sz="2400" dirty="0">
                <a:latin typeface="Arial Nova Cond" panose="020B0506020202020204"/>
              </a:rPr>
              <a:t>FLNG Pre-FEED to be completed in Q4/2025</a:t>
            </a:r>
          </a:p>
          <a:p>
            <a:pPr marL="342900" indent="-342900" eaLnBrk="0" hangingPunct="0">
              <a:buClr>
                <a:schemeClr val="accent1"/>
              </a:buClr>
              <a:buSzPct val="100000"/>
              <a:buFont typeface="Wingdings" panose="05000000000000000000" pitchFamily="2" charset="2"/>
              <a:buChar char=""/>
              <a:defRPr/>
            </a:pPr>
            <a:endParaRPr lang="en-AU" dirty="0">
              <a:latin typeface="Arial Nova Cond" panose="020B0506020202020204"/>
            </a:endParaRPr>
          </a:p>
          <a:p>
            <a:pPr eaLnBrk="0" hangingPunct="0">
              <a:buClr>
                <a:schemeClr val="accent1"/>
              </a:buClr>
              <a:buSzPct val="100000"/>
              <a:defRPr/>
            </a:pPr>
            <a:endParaRPr lang="en-AU" dirty="0">
              <a:latin typeface="Arial Nova Cond" panose="020B0506020202020204"/>
            </a:endParaRPr>
          </a:p>
        </p:txBody>
      </p:sp>
      <p:pic>
        <p:nvPicPr>
          <p:cNvPr id="4" name="Picture 3"/>
          <p:cNvPicPr>
            <a:picLocks noChangeAspect="1"/>
          </p:cNvPicPr>
          <p:nvPr/>
        </p:nvPicPr>
        <p:blipFill>
          <a:blip r:embed="rId3"/>
          <a:stretch>
            <a:fillRect/>
          </a:stretch>
        </p:blipFill>
        <p:spPr>
          <a:xfrm>
            <a:off x="5821087" y="1277006"/>
            <a:ext cx="6188996" cy="4217277"/>
          </a:xfrm>
          <a:prstGeom prst="rect">
            <a:avLst/>
          </a:prstGeom>
        </p:spPr>
      </p:pic>
    </p:spTree>
    <p:extLst>
      <p:ext uri="{BB962C8B-B14F-4D97-AF65-F5344CB8AC3E}">
        <p14:creationId xmlns:p14="http://schemas.microsoft.com/office/powerpoint/2010/main" val="2074591301"/>
      </p:ext>
    </p:extLst>
  </p:cSld>
  <p:clrMapOvr>
    <a:masterClrMapping/>
  </p:clrMapOvr>
</p:sld>
</file>

<file path=ppt/theme/theme1.xml><?xml version="1.0" encoding="utf-8"?>
<a:theme xmlns:a="http://schemas.openxmlformats.org/drawingml/2006/main" name="Kumul Petroleum">
  <a:themeElements>
    <a:clrScheme name="H &amp; R Colour Guid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59A9F2"/>
      </a:folHlink>
    </a:clrScheme>
    <a:fontScheme name="Custom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Kumul.potx" id="{CD371A5D-4506-4531-8F48-2BE6BC518559}" vid="{6B3F244B-740D-4A71-B9C8-C008B6269F5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4">
  <a:themeElements>
    <a:clrScheme name="NPCP">
      <a:dk1>
        <a:sysClr val="windowText" lastClr="000000"/>
      </a:dk1>
      <a:lt1>
        <a:sysClr val="window" lastClr="FFFFFF"/>
      </a:lt1>
      <a:dk2>
        <a:srgbClr val="464646"/>
      </a:dk2>
      <a:lt2>
        <a:srgbClr val="DEF5FA"/>
      </a:lt2>
      <a:accent1>
        <a:srgbClr val="0070C0"/>
      </a:accent1>
      <a:accent2>
        <a:srgbClr val="DA1F28"/>
      </a:accent2>
      <a:accent3>
        <a:srgbClr val="EB641B"/>
      </a:accent3>
      <a:accent4>
        <a:srgbClr val="39639D"/>
      </a:accent4>
      <a:accent5>
        <a:srgbClr val="474B78"/>
      </a:accent5>
      <a:accent6>
        <a:srgbClr val="7D3C4A"/>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4">
  <a:themeElements>
    <a:clrScheme name="NPCP">
      <a:dk1>
        <a:sysClr val="windowText" lastClr="000000"/>
      </a:dk1>
      <a:lt1>
        <a:sysClr val="window" lastClr="FFFFFF"/>
      </a:lt1>
      <a:dk2>
        <a:srgbClr val="464646"/>
      </a:dk2>
      <a:lt2>
        <a:srgbClr val="DEF5FA"/>
      </a:lt2>
      <a:accent1>
        <a:srgbClr val="0070C0"/>
      </a:accent1>
      <a:accent2>
        <a:srgbClr val="DA1F28"/>
      </a:accent2>
      <a:accent3>
        <a:srgbClr val="EB641B"/>
      </a:accent3>
      <a:accent4>
        <a:srgbClr val="39639D"/>
      </a:accent4>
      <a:accent5>
        <a:srgbClr val="474B78"/>
      </a:accent5>
      <a:accent6>
        <a:srgbClr val="7D3C4A"/>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PHL_Blue Theme">
  <a:themeElements>
    <a:clrScheme name="NPCP">
      <a:dk1>
        <a:sysClr val="windowText" lastClr="000000"/>
      </a:dk1>
      <a:lt1>
        <a:sysClr val="window" lastClr="FFFFFF"/>
      </a:lt1>
      <a:dk2>
        <a:srgbClr val="464646"/>
      </a:dk2>
      <a:lt2>
        <a:srgbClr val="DEF5FA"/>
      </a:lt2>
      <a:accent1>
        <a:srgbClr val="0070C0"/>
      </a:accent1>
      <a:accent2>
        <a:srgbClr val="DA1F28"/>
      </a:accent2>
      <a:accent3>
        <a:srgbClr val="EB641B"/>
      </a:accent3>
      <a:accent4>
        <a:srgbClr val="39639D"/>
      </a:accent4>
      <a:accent5>
        <a:srgbClr val="474B78"/>
      </a:accent5>
      <a:accent6>
        <a:srgbClr val="7D3C4A"/>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PHL_Blue Theme" id="{48992C44-8BD8-4D4C-BA35-D6A88C2F997B}" vid="{A15C3425-B7FD-430B-9328-EAC00E6BB034}"/>
    </a:ext>
  </a:extLst>
</a:theme>
</file>

<file path=ppt/theme/theme6.xml><?xml version="1.0" encoding="utf-8"?>
<a:theme xmlns:a="http://schemas.openxmlformats.org/drawingml/2006/main" name="1_Kumul Petroleum">
  <a:themeElements>
    <a:clrScheme name="H &amp; R Colour Guid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59A9F2"/>
      </a:folHlink>
    </a:clrScheme>
    <a:fontScheme name="Custom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Kumul.potx" id="{CD371A5D-4506-4531-8F48-2BE6BC518559}" vid="{6B3F244B-740D-4A71-B9C8-C008B6269F51}"/>
    </a:ext>
  </a:extLst>
</a:theme>
</file>

<file path=ppt/theme/theme7.xml><?xml version="1.0" encoding="utf-8"?>
<a:theme xmlns:a="http://schemas.openxmlformats.org/drawingml/2006/main" name="2_Theme4">
  <a:themeElements>
    <a:clrScheme name="NPCP">
      <a:dk1>
        <a:sysClr val="windowText" lastClr="000000"/>
      </a:dk1>
      <a:lt1>
        <a:sysClr val="window" lastClr="FFFFFF"/>
      </a:lt1>
      <a:dk2>
        <a:srgbClr val="464646"/>
      </a:dk2>
      <a:lt2>
        <a:srgbClr val="DEF5FA"/>
      </a:lt2>
      <a:accent1>
        <a:srgbClr val="0070C0"/>
      </a:accent1>
      <a:accent2>
        <a:srgbClr val="DA1F28"/>
      </a:accent2>
      <a:accent3>
        <a:srgbClr val="EB641B"/>
      </a:accent3>
      <a:accent4>
        <a:srgbClr val="39639D"/>
      </a:accent4>
      <a:accent5>
        <a:srgbClr val="474B78"/>
      </a:accent5>
      <a:accent6>
        <a:srgbClr val="7D3C4A"/>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Kumul Petroleum">
  <a:themeElements>
    <a:clrScheme name="H &amp; R Colour Guid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59A9F2"/>
      </a:folHlink>
    </a:clrScheme>
    <a:fontScheme name="Custom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Kumul.potx" id="{CD371A5D-4506-4531-8F48-2BE6BC518559}" vid="{6B3F244B-740D-4A71-B9C8-C008B6269F51}"/>
    </a:ext>
  </a:extLst>
</a:theme>
</file>

<file path=ppt/theme/theme9.xml><?xml version="1.0" encoding="utf-8"?>
<a:theme xmlns:a="http://schemas.openxmlformats.org/drawingml/2006/main" name="3_Kumul Petroleum">
  <a:themeElements>
    <a:clrScheme name="H &amp; R Colour Guid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59A9F2"/>
      </a:folHlink>
    </a:clrScheme>
    <a:fontScheme name="Custom 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Kumul.potx" id="{CD371A5D-4506-4531-8F48-2BE6BC518559}" vid="{6B3F244B-740D-4A71-B9C8-C008B6269F51}"/>
    </a:ext>
  </a:extLst>
</a:theme>
</file>

<file path=docProps/app.xml><?xml version="1.0" encoding="utf-8"?>
<Properties xmlns="http://schemas.openxmlformats.org/officeDocument/2006/extended-properties" xmlns:vt="http://schemas.openxmlformats.org/officeDocument/2006/docPropsVTypes">
  <Template>1_KPHL_presentation_Template_1</Template>
  <TotalTime>52429</TotalTime>
  <Words>1258</Words>
  <Application>Microsoft Office PowerPoint</Application>
  <PresentationFormat>Widescreen</PresentationFormat>
  <Paragraphs>185</Paragraphs>
  <Slides>12</Slides>
  <Notes>12</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12</vt:i4>
      </vt:variant>
    </vt:vector>
  </HeadingPairs>
  <TitlesOfParts>
    <vt:vector size="29" baseType="lpstr">
      <vt:lpstr>Arial</vt:lpstr>
      <vt:lpstr>Arial Black</vt:lpstr>
      <vt:lpstr>Arial Nova Cond</vt:lpstr>
      <vt:lpstr>Calibri</vt:lpstr>
      <vt:lpstr>Calibri Light</vt:lpstr>
      <vt:lpstr>Century Gothic</vt:lpstr>
      <vt:lpstr>Helvetica Neue</vt:lpstr>
      <vt:lpstr>Wingdings</vt:lpstr>
      <vt:lpstr>Kumul Petroleum</vt:lpstr>
      <vt:lpstr>Custom Design</vt:lpstr>
      <vt:lpstr>Theme4</vt:lpstr>
      <vt:lpstr>1_Theme4</vt:lpstr>
      <vt:lpstr>KPHL_Blue Theme</vt:lpstr>
      <vt:lpstr>1_Kumul Petroleum</vt:lpstr>
      <vt:lpstr>2_Theme4</vt:lpstr>
      <vt:lpstr>2_Kumul Petroleum</vt:lpstr>
      <vt:lpstr>3_Kumul Petroleum</vt:lpstr>
      <vt:lpstr>Gas Aggregation &amp; Development Strategy  and   Targeted Exploration in Papuan Basin</vt:lpstr>
      <vt:lpstr>DISCLAIMER</vt:lpstr>
      <vt:lpstr>Kumul Petroleum –  National PETROLEUM &amp; Energy Company </vt:lpstr>
      <vt:lpstr>PAPUAN BASIN </vt:lpstr>
      <vt:lpstr>Stranded GAS  - AGGREGATION STRATEGY</vt:lpstr>
      <vt:lpstr>PowerPoint Presentation</vt:lpstr>
      <vt:lpstr>EXPLORATION &amp; DEVELOPMENT  </vt:lpstr>
      <vt:lpstr>APPRAISALS</vt:lpstr>
      <vt:lpstr>KUMUL FLNG OptION</vt:lpstr>
      <vt:lpstr>Western GulF field DevELOpment – CURRENT STATE</vt:lpstr>
      <vt:lpstr>LOOKING FORWARD</vt:lpstr>
      <vt:lpstr>CONTACTS</vt:lpstr>
    </vt:vector>
  </TitlesOfParts>
  <Company>KUMUL PETROLEUM HOLDINGS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Nasinom</dc:creator>
  <cp:lastModifiedBy>Technical Elements</cp:lastModifiedBy>
  <cp:revision>989</cp:revision>
  <cp:lastPrinted>2025-10-07T06:41:49Z</cp:lastPrinted>
  <dcterms:created xsi:type="dcterms:W3CDTF">2021-12-09T22:58:16Z</dcterms:created>
  <dcterms:modified xsi:type="dcterms:W3CDTF">2025-10-08T03:29:06Z</dcterms:modified>
</cp:coreProperties>
</file>