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48" r:id="rId6"/>
    <p:sldId id="349" r:id="rId7"/>
    <p:sldId id="350" r:id="rId8"/>
    <p:sldId id="344" r:id="rId9"/>
    <p:sldId id="352" r:id="rId10"/>
    <p:sldId id="353" r:id="rId11"/>
    <p:sldId id="382" r:id="rId12"/>
    <p:sldId id="383" r:id="rId13"/>
    <p:sldId id="354" r:id="rId14"/>
    <p:sldId id="341" r:id="rId15"/>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153E"/>
    <a:srgbClr val="FEF1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52EFB7-3A11-4C72-BD97-511F6F45FA7A}" v="3" dt="2025-10-06T03:13:19.43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imu  Kanu" userId="62791cae-582f-4c50-8931-5df4c26b2c8c" providerId="ADAL" clId="{4598531F-805D-4FDE-BFA2-740C3AEAFFBE}"/>
    <pc:docChg chg="addSld modSld">
      <pc:chgData name="Sarimu  Kanu" userId="62791cae-582f-4c50-8931-5df4c26b2c8c" providerId="ADAL" clId="{4598531F-805D-4FDE-BFA2-740C3AEAFFBE}" dt="2025-10-06T03:16:52.983" v="79" actId="20577"/>
      <pc:docMkLst>
        <pc:docMk/>
      </pc:docMkLst>
      <pc:sldChg chg="modSp add mod">
        <pc:chgData name="Sarimu  Kanu" userId="62791cae-582f-4c50-8931-5df4c26b2c8c" providerId="ADAL" clId="{4598531F-805D-4FDE-BFA2-740C3AEAFFBE}" dt="2025-10-06T03:12:57.619" v="53" actId="20577"/>
        <pc:sldMkLst>
          <pc:docMk/>
          <pc:sldMk cId="3171100255" sldId="382"/>
        </pc:sldMkLst>
        <pc:spChg chg="mod">
          <ac:chgData name="Sarimu  Kanu" userId="62791cae-582f-4c50-8931-5df4c26b2c8c" providerId="ADAL" clId="{4598531F-805D-4FDE-BFA2-740C3AEAFFBE}" dt="2025-10-06T03:12:57.619" v="53" actId="20577"/>
          <ac:spMkLst>
            <pc:docMk/>
            <pc:sldMk cId="3171100255" sldId="382"/>
            <ac:spMk id="3" creationId="{C758F980-EF1C-D38A-075D-892FFB87820E}"/>
          </ac:spMkLst>
        </pc:spChg>
      </pc:sldChg>
      <pc:sldChg chg="modSp add mod">
        <pc:chgData name="Sarimu  Kanu" userId="62791cae-582f-4c50-8931-5df4c26b2c8c" providerId="ADAL" clId="{4598531F-805D-4FDE-BFA2-740C3AEAFFBE}" dt="2025-10-06T03:16:52.983" v="79" actId="20577"/>
        <pc:sldMkLst>
          <pc:docMk/>
          <pc:sldMk cId="370671646" sldId="383"/>
        </pc:sldMkLst>
        <pc:spChg chg="mod">
          <ac:chgData name="Sarimu  Kanu" userId="62791cae-582f-4c50-8931-5df4c26b2c8c" providerId="ADAL" clId="{4598531F-805D-4FDE-BFA2-740C3AEAFFBE}" dt="2025-10-06T03:13:19.434" v="54"/>
          <ac:spMkLst>
            <pc:docMk/>
            <pc:sldMk cId="370671646" sldId="383"/>
            <ac:spMk id="3" creationId="{C758F980-EF1C-D38A-075D-892FFB87820E}"/>
          </ac:spMkLst>
        </pc:spChg>
        <pc:spChg chg="mod">
          <ac:chgData name="Sarimu  Kanu" userId="62791cae-582f-4c50-8931-5df4c26b2c8c" providerId="ADAL" clId="{4598531F-805D-4FDE-BFA2-740C3AEAFFBE}" dt="2025-10-06T03:16:52.983" v="79" actId="20577"/>
          <ac:spMkLst>
            <pc:docMk/>
            <pc:sldMk cId="370671646" sldId="383"/>
            <ac:spMk id="8" creationId="{AB042828-6329-F8D7-5B9F-750430B774F8}"/>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6153E"/>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F67F1C30-ECE2-0497-D977-D17D0A3919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10600" y="5454055"/>
            <a:ext cx="3561806" cy="1403945"/>
          </a:xfrm>
          <a:prstGeom prst="rect">
            <a:avLst/>
          </a:prstGeom>
        </p:spPr>
      </p:pic>
      <p:sp>
        <p:nvSpPr>
          <p:cNvPr id="2" name="Title 1">
            <a:extLst>
              <a:ext uri="{FF2B5EF4-FFF2-40B4-BE49-F238E27FC236}">
                <a16:creationId xmlns:a16="http://schemas.microsoft.com/office/drawing/2014/main" id="{70BAC34D-7294-A74C-A5A3-939B9DCAE941}"/>
              </a:ext>
            </a:extLst>
          </p:cNvPr>
          <p:cNvSpPr>
            <a:spLocks noGrp="1"/>
          </p:cNvSpPr>
          <p:nvPr>
            <p:ph type="ctrTitle"/>
          </p:nvPr>
        </p:nvSpPr>
        <p:spPr>
          <a:xfrm>
            <a:off x="1524000" y="1122363"/>
            <a:ext cx="9144000" cy="2387600"/>
          </a:xfrm>
          <a:solidFill>
            <a:srgbClr val="06153E"/>
          </a:solidFill>
        </p:spPr>
        <p:txBody>
          <a:bodyPr anchor="b"/>
          <a:lstStyle>
            <a:lvl1pPr algn="ctr">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50D279AA-0AEA-D9EE-607C-AB22669641FB}"/>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40BDFA54-A3F3-5D30-0A4D-C2C4AFAE955C}"/>
              </a:ext>
            </a:extLst>
          </p:cNvPr>
          <p:cNvSpPr>
            <a:spLocks noGrp="1"/>
          </p:cNvSpPr>
          <p:nvPr>
            <p:ph type="dt" sz="half" idx="10"/>
          </p:nvPr>
        </p:nvSpPr>
        <p:spPr/>
        <p:txBody>
          <a:bodyPr/>
          <a:lstStyle>
            <a:lvl1pPr>
              <a:defRPr>
                <a:solidFill>
                  <a:schemeClr val="bg1"/>
                </a:solidFill>
              </a:defRPr>
            </a:lvl1pPr>
          </a:lstStyle>
          <a:p>
            <a:fld id="{6ED5785A-2080-451A-A19A-33AB32D80960}" type="datetimeFigureOut">
              <a:rPr lang="en-AU" smtClean="0"/>
              <a:pPr/>
              <a:t>6/10/2025</a:t>
            </a:fld>
            <a:endParaRPr lang="en-AU"/>
          </a:p>
        </p:txBody>
      </p:sp>
      <p:sp>
        <p:nvSpPr>
          <p:cNvPr id="5" name="Footer Placeholder 4">
            <a:extLst>
              <a:ext uri="{FF2B5EF4-FFF2-40B4-BE49-F238E27FC236}">
                <a16:creationId xmlns:a16="http://schemas.microsoft.com/office/drawing/2014/main" id="{3A5FB346-2513-D2C1-9F6C-21AC48CBA8E1}"/>
              </a:ext>
            </a:extLst>
          </p:cNvPr>
          <p:cNvSpPr>
            <a:spLocks noGrp="1"/>
          </p:cNvSpPr>
          <p:nvPr>
            <p:ph type="ftr" sz="quarter" idx="11"/>
          </p:nvPr>
        </p:nvSpPr>
        <p:spPr/>
        <p:txBody>
          <a:bodyPr/>
          <a:lstStyle>
            <a:lvl1pPr>
              <a:defRPr>
                <a:solidFill>
                  <a:schemeClr val="bg1"/>
                </a:solidFill>
              </a:defRPr>
            </a:lvl1pPr>
          </a:lstStyle>
          <a:p>
            <a:endParaRPr lang="en-AU"/>
          </a:p>
        </p:txBody>
      </p:sp>
    </p:spTree>
    <p:extLst>
      <p:ext uri="{BB962C8B-B14F-4D97-AF65-F5344CB8AC3E}">
        <p14:creationId xmlns:p14="http://schemas.microsoft.com/office/powerpoint/2010/main" val="2416780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5A53E6-D72A-206F-EE76-713A45A375A4}"/>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FAB897E8-F979-9FFE-EE56-230271473E9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D6DD4C9-2A83-C83A-035E-B8530DDA38F0}"/>
              </a:ext>
            </a:extLst>
          </p:cNvPr>
          <p:cNvSpPr>
            <a:spLocks noGrp="1"/>
          </p:cNvSpPr>
          <p:nvPr>
            <p:ph idx="1"/>
          </p:nvPr>
        </p:nvSpPr>
        <p:spPr>
          <a:xfrm>
            <a:off x="838200" y="1825625"/>
            <a:ext cx="10515600" cy="37985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6BBF90F-68E2-6239-6862-A233F5611164}"/>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5" name="Footer Placeholder 4">
            <a:extLst>
              <a:ext uri="{FF2B5EF4-FFF2-40B4-BE49-F238E27FC236}">
                <a16:creationId xmlns:a16="http://schemas.microsoft.com/office/drawing/2014/main" id="{3D108D36-349A-6C7B-8187-45578BB4158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441E90-FD35-3D5C-B743-4F32EDAE4227}"/>
              </a:ext>
            </a:extLst>
          </p:cNvPr>
          <p:cNvSpPr>
            <a:spLocks noGrp="1"/>
          </p:cNvSpPr>
          <p:nvPr>
            <p:ph type="sldNum" sz="quarter" idx="12"/>
          </p:nvPr>
        </p:nvSpPr>
        <p:spPr/>
        <p:txBody>
          <a:bodyPr/>
          <a:lstStyle/>
          <a:p>
            <a:fld id="{240250CF-45BE-42FE-BDBA-978783C99982}" type="slidenum">
              <a:rPr lang="en-AU" smtClean="0"/>
              <a:t>‹#›</a:t>
            </a:fld>
            <a:endParaRPr lang="en-AU"/>
          </a:p>
        </p:txBody>
      </p:sp>
      <p:pic>
        <p:nvPicPr>
          <p:cNvPr id="7" name="Picture 6" descr="Logo&#10;&#10;Description automatically generated">
            <a:extLst>
              <a:ext uri="{FF2B5EF4-FFF2-40B4-BE49-F238E27FC236}">
                <a16:creationId xmlns:a16="http://schemas.microsoft.com/office/drawing/2014/main" id="{79F45EEE-1E2B-4A8F-7E00-C4C8674537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181808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37F0C-AF0D-60C3-3E0D-A7BE4CA26718}"/>
              </a:ext>
            </a:extLst>
          </p:cNvPr>
          <p:cNvSpPr>
            <a:spLocks noGrp="1"/>
          </p:cNvSpPr>
          <p:nvPr>
            <p:ph type="title"/>
          </p:nvPr>
        </p:nvSpPr>
        <p:spPr>
          <a:xfrm>
            <a:off x="831850" y="136525"/>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7C35992-F214-9BE7-69FD-1B6698163CB4}"/>
              </a:ext>
            </a:extLst>
          </p:cNvPr>
          <p:cNvSpPr>
            <a:spLocks noGrp="1"/>
          </p:cNvSpPr>
          <p:nvPr>
            <p:ph type="body" idx="1"/>
          </p:nvPr>
        </p:nvSpPr>
        <p:spPr>
          <a:xfrm>
            <a:off x="831850" y="320377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A400B7-DA32-2430-A3B9-0B62F4029F97}"/>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5" name="Footer Placeholder 4">
            <a:extLst>
              <a:ext uri="{FF2B5EF4-FFF2-40B4-BE49-F238E27FC236}">
                <a16:creationId xmlns:a16="http://schemas.microsoft.com/office/drawing/2014/main" id="{54BF107C-731B-C674-06A6-63D7B9BBF83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16A67E2-A13F-C37D-437B-9B4A48A7FD4B}"/>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9" name="Rectangle 8">
            <a:extLst>
              <a:ext uri="{FF2B5EF4-FFF2-40B4-BE49-F238E27FC236}">
                <a16:creationId xmlns:a16="http://schemas.microsoft.com/office/drawing/2014/main" id="{D2B40796-88E0-ECF7-23C6-6DD1C8541FC6}"/>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Logo&#10;&#10;Description automatically generated">
            <a:extLst>
              <a:ext uri="{FF2B5EF4-FFF2-40B4-BE49-F238E27FC236}">
                <a16:creationId xmlns:a16="http://schemas.microsoft.com/office/drawing/2014/main" id="{3F3FECB7-5263-C425-7224-2906E35127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224478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53DAA-0BB0-2160-A064-FF390DBDF33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06B52AA-8A64-0BE2-2BD4-3CB99AB59C23}"/>
              </a:ext>
            </a:extLst>
          </p:cNvPr>
          <p:cNvSpPr>
            <a:spLocks noGrp="1"/>
          </p:cNvSpPr>
          <p:nvPr>
            <p:ph sz="half" idx="1"/>
          </p:nvPr>
        </p:nvSpPr>
        <p:spPr>
          <a:xfrm>
            <a:off x="838200" y="1825625"/>
            <a:ext cx="5181600" cy="379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2CE2257A-DFEE-7B4A-97C2-1C1D86987033}"/>
              </a:ext>
            </a:extLst>
          </p:cNvPr>
          <p:cNvSpPr>
            <a:spLocks noGrp="1"/>
          </p:cNvSpPr>
          <p:nvPr>
            <p:ph sz="half" idx="2"/>
          </p:nvPr>
        </p:nvSpPr>
        <p:spPr>
          <a:xfrm>
            <a:off x="6172200" y="1825625"/>
            <a:ext cx="5181600" cy="37985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A07B238-06C5-A3D3-F93E-0FED342B4570}"/>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6" name="Footer Placeholder 5">
            <a:extLst>
              <a:ext uri="{FF2B5EF4-FFF2-40B4-BE49-F238E27FC236}">
                <a16:creationId xmlns:a16="http://schemas.microsoft.com/office/drawing/2014/main" id="{D5280945-2F3E-F59B-CF9F-BBEFF6DA9B0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BF5DAE8-A1BA-140B-EB59-9A1C1E9291FB}"/>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10" name="Rectangle 9">
            <a:extLst>
              <a:ext uri="{FF2B5EF4-FFF2-40B4-BE49-F238E27FC236}">
                <a16:creationId xmlns:a16="http://schemas.microsoft.com/office/drawing/2014/main" id="{5E8486BB-F3E0-E82A-753E-63E8B3A2077A}"/>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Logo&#10;&#10;Description automatically generated">
            <a:extLst>
              <a:ext uri="{FF2B5EF4-FFF2-40B4-BE49-F238E27FC236}">
                <a16:creationId xmlns:a16="http://schemas.microsoft.com/office/drawing/2014/main" id="{E77EDB4E-F10D-11AB-5608-9111A172D3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295118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58063-B005-D722-386B-B46EE63735A9}"/>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DF9433FE-732C-E7D6-FB21-C95A9C131D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D90319-9E5F-2EBD-B427-9180273B4CF6}"/>
              </a:ext>
            </a:extLst>
          </p:cNvPr>
          <p:cNvSpPr>
            <a:spLocks noGrp="1"/>
          </p:cNvSpPr>
          <p:nvPr>
            <p:ph sz="half" idx="2"/>
          </p:nvPr>
        </p:nvSpPr>
        <p:spPr>
          <a:xfrm>
            <a:off x="839788" y="2505075"/>
            <a:ext cx="5157787" cy="31191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E4B8B2C-0DE6-077B-13A2-99EFF6B79D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B4F83-2340-F217-D675-683397C360A9}"/>
              </a:ext>
            </a:extLst>
          </p:cNvPr>
          <p:cNvSpPr>
            <a:spLocks noGrp="1"/>
          </p:cNvSpPr>
          <p:nvPr>
            <p:ph sz="quarter" idx="4"/>
          </p:nvPr>
        </p:nvSpPr>
        <p:spPr>
          <a:xfrm>
            <a:off x="6172200" y="2505074"/>
            <a:ext cx="5183188" cy="31191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43A12F0-E010-CB7F-C7AD-5D6BC2A5E5F7}"/>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8" name="Footer Placeholder 7">
            <a:extLst>
              <a:ext uri="{FF2B5EF4-FFF2-40B4-BE49-F238E27FC236}">
                <a16:creationId xmlns:a16="http://schemas.microsoft.com/office/drawing/2014/main" id="{F42B0DAD-2224-4377-D4FB-7B14275C9CB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4A7AFD2-696E-71BC-9444-96DD27EABFA3}"/>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12" name="Rectangle 11">
            <a:extLst>
              <a:ext uri="{FF2B5EF4-FFF2-40B4-BE49-F238E27FC236}">
                <a16:creationId xmlns:a16="http://schemas.microsoft.com/office/drawing/2014/main" id="{50B739C0-46A0-D78A-7A89-9A985DDC6667}"/>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Picture 12" descr="Logo&#10;&#10;Description automatically generated">
            <a:extLst>
              <a:ext uri="{FF2B5EF4-FFF2-40B4-BE49-F238E27FC236}">
                <a16:creationId xmlns:a16="http://schemas.microsoft.com/office/drawing/2014/main" id="{357F5834-D0A9-0306-811B-0F826110EF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3000147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1" name="Picture 10" descr="Kumul Minerals Holdings Ltd">
            <a:extLst>
              <a:ext uri="{FF2B5EF4-FFF2-40B4-BE49-F238E27FC236}">
                <a16:creationId xmlns:a16="http://schemas.microsoft.com/office/drawing/2014/main" id="{3C824B0C-8769-FB98-2FC6-15289BBC41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084" r="1730" b="11980"/>
          <a:stretch/>
        </p:blipFill>
        <p:spPr>
          <a:xfrm>
            <a:off x="0" y="0"/>
            <a:ext cx="12192000" cy="6858000"/>
          </a:xfrm>
          <a:prstGeom prst="rect">
            <a:avLst/>
          </a:prstGeom>
        </p:spPr>
      </p:pic>
      <p:sp>
        <p:nvSpPr>
          <p:cNvPr id="2" name="Title 1">
            <a:extLst>
              <a:ext uri="{FF2B5EF4-FFF2-40B4-BE49-F238E27FC236}">
                <a16:creationId xmlns:a16="http://schemas.microsoft.com/office/drawing/2014/main" id="{8FCC8B0D-B8FE-0F36-211F-E535E8FA5595}"/>
              </a:ext>
            </a:extLst>
          </p:cNvPr>
          <p:cNvSpPr>
            <a:spLocks noGrp="1"/>
          </p:cNvSpPr>
          <p:nvPr>
            <p:ph type="title"/>
          </p:nvPr>
        </p:nvSpPr>
        <p:spPr>
          <a:xfrm>
            <a:off x="647700" y="2103437"/>
            <a:ext cx="10515600" cy="1325563"/>
          </a:xfrm>
        </p:spPr>
        <p:txBody>
          <a:bodyPr/>
          <a:lstStyle>
            <a:lvl1pPr>
              <a:defRPr>
                <a:solidFill>
                  <a:schemeClr val="bg1"/>
                </a:solidFill>
              </a:defRPr>
            </a:lvl1pPr>
          </a:lstStyle>
          <a:p>
            <a:r>
              <a:rPr lang="en-US" dirty="0"/>
              <a:t>Click to edit Master title style</a:t>
            </a:r>
            <a:endParaRPr lang="en-AU" dirty="0"/>
          </a:p>
        </p:txBody>
      </p:sp>
      <p:sp>
        <p:nvSpPr>
          <p:cNvPr id="3" name="Date Placeholder 2">
            <a:extLst>
              <a:ext uri="{FF2B5EF4-FFF2-40B4-BE49-F238E27FC236}">
                <a16:creationId xmlns:a16="http://schemas.microsoft.com/office/drawing/2014/main" id="{4241EE1D-FAA4-2AF2-4B4E-697AFD0D7181}"/>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4" name="Footer Placeholder 3">
            <a:extLst>
              <a:ext uri="{FF2B5EF4-FFF2-40B4-BE49-F238E27FC236}">
                <a16:creationId xmlns:a16="http://schemas.microsoft.com/office/drawing/2014/main" id="{D1A9C34B-B8D2-8A6D-8D14-12A075031A9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48AFCDDE-F370-82AB-DE05-A27940AF28D9}"/>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8" name="Rectangle 7">
            <a:extLst>
              <a:ext uri="{FF2B5EF4-FFF2-40B4-BE49-F238E27FC236}">
                <a16:creationId xmlns:a16="http://schemas.microsoft.com/office/drawing/2014/main" id="{58A155A9-5385-662C-3F0B-1D6FA3E9D2B5}"/>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descr="Logo&#10;&#10;Description automatically generated">
            <a:extLst>
              <a:ext uri="{FF2B5EF4-FFF2-40B4-BE49-F238E27FC236}">
                <a16:creationId xmlns:a16="http://schemas.microsoft.com/office/drawing/2014/main" id="{AABC0DBD-1D10-806B-2A69-64DA07B94C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2664263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Kumul Minerals Holdings Ltd&#10;">
            <a:extLst>
              <a:ext uri="{FF2B5EF4-FFF2-40B4-BE49-F238E27FC236}">
                <a16:creationId xmlns:a16="http://schemas.microsoft.com/office/drawing/2014/main" id="{6E37E1F9-44D0-AF3E-450A-5EE439C056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232" r="744"/>
          <a:stretch/>
        </p:blipFill>
        <p:spPr>
          <a:xfrm>
            <a:off x="0" y="0"/>
            <a:ext cx="12192000" cy="6858000"/>
          </a:xfrm>
          <a:prstGeom prst="rect">
            <a:avLst/>
          </a:prstGeom>
        </p:spPr>
      </p:pic>
      <p:sp>
        <p:nvSpPr>
          <p:cNvPr id="2" name="Date Placeholder 1">
            <a:extLst>
              <a:ext uri="{FF2B5EF4-FFF2-40B4-BE49-F238E27FC236}">
                <a16:creationId xmlns:a16="http://schemas.microsoft.com/office/drawing/2014/main" id="{01305714-3619-EDF5-2AB8-32F3611C9C7F}"/>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3" name="Footer Placeholder 2">
            <a:extLst>
              <a:ext uri="{FF2B5EF4-FFF2-40B4-BE49-F238E27FC236}">
                <a16:creationId xmlns:a16="http://schemas.microsoft.com/office/drawing/2014/main" id="{B06A6960-0FC5-83B6-3D60-2FEEB59CD7C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0C58FA9D-B643-2D9E-68D5-42C386B92ED6}"/>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7" name="Rectangle 6">
            <a:extLst>
              <a:ext uri="{FF2B5EF4-FFF2-40B4-BE49-F238E27FC236}">
                <a16:creationId xmlns:a16="http://schemas.microsoft.com/office/drawing/2014/main" id="{B3FD9EEB-8043-8805-6D55-4776DF198529}"/>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Logo&#10;&#10;Description automatically generated">
            <a:extLst>
              <a:ext uri="{FF2B5EF4-FFF2-40B4-BE49-F238E27FC236}">
                <a16:creationId xmlns:a16="http://schemas.microsoft.com/office/drawing/2014/main" id="{6501A101-20B7-1BA7-8F1C-AC0B77D62A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4005189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DF09E-0C91-1BB6-861C-25546AFE39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F178320-7D58-EBE9-D2E6-FFF7F86F7CA9}"/>
              </a:ext>
            </a:extLst>
          </p:cNvPr>
          <p:cNvSpPr>
            <a:spLocks noGrp="1"/>
          </p:cNvSpPr>
          <p:nvPr>
            <p:ph idx="1"/>
          </p:nvPr>
        </p:nvSpPr>
        <p:spPr>
          <a:xfrm>
            <a:off x="5183188" y="987425"/>
            <a:ext cx="6172200" cy="44517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720B591-0751-6C9C-034C-E1F3223CF7B0}"/>
              </a:ext>
            </a:extLst>
          </p:cNvPr>
          <p:cNvSpPr>
            <a:spLocks noGrp="1"/>
          </p:cNvSpPr>
          <p:nvPr>
            <p:ph type="body" sz="half" idx="2"/>
          </p:nvPr>
        </p:nvSpPr>
        <p:spPr>
          <a:xfrm>
            <a:off x="839788" y="2057400"/>
            <a:ext cx="3932237" cy="33966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3079A4-677C-A8CF-F60C-D098553125A6}"/>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6" name="Footer Placeholder 5">
            <a:extLst>
              <a:ext uri="{FF2B5EF4-FFF2-40B4-BE49-F238E27FC236}">
                <a16:creationId xmlns:a16="http://schemas.microsoft.com/office/drawing/2014/main" id="{F19AA61C-A098-ADA0-40EA-A3A7D04ECBF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3CCC4FE-A77A-C0C2-452F-B6EE2C06DA95}"/>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10" name="Rectangle 9">
            <a:extLst>
              <a:ext uri="{FF2B5EF4-FFF2-40B4-BE49-F238E27FC236}">
                <a16:creationId xmlns:a16="http://schemas.microsoft.com/office/drawing/2014/main" id="{C87213A8-FA0E-B151-8998-1959EDDB9A06}"/>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Logo&#10;&#10;Description automatically generated">
            <a:extLst>
              <a:ext uri="{FF2B5EF4-FFF2-40B4-BE49-F238E27FC236}">
                <a16:creationId xmlns:a16="http://schemas.microsoft.com/office/drawing/2014/main" id="{F5D3D1C8-5039-2CC8-DC61-6F3FCF237C0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142515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31EC0-47E1-9857-A6D7-F034CAF26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CCCBDD31-741F-753D-354B-39CBA0DD38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D3558BC9-D1C1-6B64-C3BD-F3947B7516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6D5D0A-002E-3257-7463-311CA1EF3DB8}"/>
              </a:ext>
            </a:extLst>
          </p:cNvPr>
          <p:cNvSpPr>
            <a:spLocks noGrp="1"/>
          </p:cNvSpPr>
          <p:nvPr>
            <p:ph type="dt" sz="half" idx="10"/>
          </p:nvPr>
        </p:nvSpPr>
        <p:spPr/>
        <p:txBody>
          <a:bodyPr/>
          <a:lstStyle/>
          <a:p>
            <a:fld id="{6ED5785A-2080-451A-A19A-33AB32D80960}" type="datetimeFigureOut">
              <a:rPr lang="en-AU" smtClean="0"/>
              <a:t>6/10/2025</a:t>
            </a:fld>
            <a:endParaRPr lang="en-AU"/>
          </a:p>
        </p:txBody>
      </p:sp>
      <p:sp>
        <p:nvSpPr>
          <p:cNvPr id="6" name="Footer Placeholder 5">
            <a:extLst>
              <a:ext uri="{FF2B5EF4-FFF2-40B4-BE49-F238E27FC236}">
                <a16:creationId xmlns:a16="http://schemas.microsoft.com/office/drawing/2014/main" id="{A7F7C04C-318A-378E-8F29-1A371D41DD4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15717B0-1C4E-7F4E-2625-FB878ED56D60}"/>
              </a:ext>
            </a:extLst>
          </p:cNvPr>
          <p:cNvSpPr>
            <a:spLocks noGrp="1"/>
          </p:cNvSpPr>
          <p:nvPr>
            <p:ph type="sldNum" sz="quarter" idx="12"/>
          </p:nvPr>
        </p:nvSpPr>
        <p:spPr/>
        <p:txBody>
          <a:bodyPr/>
          <a:lstStyle/>
          <a:p>
            <a:fld id="{240250CF-45BE-42FE-BDBA-978783C99982}" type="slidenum">
              <a:rPr lang="en-AU" smtClean="0"/>
              <a:t>‹#›</a:t>
            </a:fld>
            <a:endParaRPr lang="en-AU"/>
          </a:p>
        </p:txBody>
      </p:sp>
      <p:sp>
        <p:nvSpPr>
          <p:cNvPr id="10" name="Rectangle 9">
            <a:extLst>
              <a:ext uri="{FF2B5EF4-FFF2-40B4-BE49-F238E27FC236}">
                <a16:creationId xmlns:a16="http://schemas.microsoft.com/office/drawing/2014/main" id="{5B178CCB-4CFB-4FA0-683F-F9997381BDF4}"/>
              </a:ext>
            </a:extLst>
          </p:cNvPr>
          <p:cNvSpPr/>
          <p:nvPr userDrawn="1"/>
        </p:nvSpPr>
        <p:spPr>
          <a:xfrm>
            <a:off x="0" y="5760720"/>
            <a:ext cx="12192000" cy="1097280"/>
          </a:xfrm>
          <a:prstGeom prst="rect">
            <a:avLst/>
          </a:prstGeom>
          <a:solidFill>
            <a:srgbClr val="0615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descr="Logo&#10;&#10;Description automatically generated">
            <a:extLst>
              <a:ext uri="{FF2B5EF4-FFF2-40B4-BE49-F238E27FC236}">
                <a16:creationId xmlns:a16="http://schemas.microsoft.com/office/drawing/2014/main" id="{C2278824-C58D-D862-033A-690B576114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31680" y="5856531"/>
            <a:ext cx="2540726" cy="1001469"/>
          </a:xfrm>
          <a:prstGeom prst="rect">
            <a:avLst/>
          </a:prstGeom>
        </p:spPr>
      </p:pic>
    </p:spTree>
    <p:extLst>
      <p:ext uri="{BB962C8B-B14F-4D97-AF65-F5344CB8AC3E}">
        <p14:creationId xmlns:p14="http://schemas.microsoft.com/office/powerpoint/2010/main" val="3567165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34E594-7AB1-5A1D-48AE-F4DCF93BA9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8D602F6A-B423-1FD1-D064-DAAE59D523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AF85DEC-E3C7-1D39-FE6F-DD0F8C7D20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5785A-2080-451A-A19A-33AB32D80960}" type="datetimeFigureOut">
              <a:rPr lang="en-AU" smtClean="0"/>
              <a:t>6/10/2025</a:t>
            </a:fld>
            <a:endParaRPr lang="en-AU"/>
          </a:p>
        </p:txBody>
      </p:sp>
      <p:sp>
        <p:nvSpPr>
          <p:cNvPr id="5" name="Footer Placeholder 4">
            <a:extLst>
              <a:ext uri="{FF2B5EF4-FFF2-40B4-BE49-F238E27FC236}">
                <a16:creationId xmlns:a16="http://schemas.microsoft.com/office/drawing/2014/main" id="{D4B019AB-A479-0599-7A8B-F20AD6760D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6E7DCB31-EFAA-EB08-04DB-D9FB1D897F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250CF-45BE-42FE-BDBA-978783C99982}" type="slidenum">
              <a:rPr lang="en-AU" smtClean="0"/>
              <a:t>‹#›</a:t>
            </a:fld>
            <a:endParaRPr lang="en-AU"/>
          </a:p>
        </p:txBody>
      </p:sp>
    </p:spTree>
    <p:extLst>
      <p:ext uri="{BB962C8B-B14F-4D97-AF65-F5344CB8AC3E}">
        <p14:creationId xmlns:p14="http://schemas.microsoft.com/office/powerpoint/2010/main" val="4031301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63A6C-1304-D517-FD26-91F7E57BF4C5}"/>
              </a:ext>
            </a:extLst>
          </p:cNvPr>
          <p:cNvSpPr>
            <a:spLocks noGrp="1"/>
          </p:cNvSpPr>
          <p:nvPr>
            <p:ph type="ctrTitle"/>
          </p:nvPr>
        </p:nvSpPr>
        <p:spPr/>
        <p:txBody>
          <a:bodyPr/>
          <a:lstStyle/>
          <a:p>
            <a:r>
              <a:rPr lang="en-US" dirty="0" err="1"/>
              <a:t>Kumul</a:t>
            </a:r>
            <a:r>
              <a:rPr lang="en-US" dirty="0"/>
              <a:t> Minerals Holdings Ltd</a:t>
            </a:r>
            <a:endParaRPr lang="en-AU" dirty="0"/>
          </a:p>
        </p:txBody>
      </p:sp>
      <p:sp>
        <p:nvSpPr>
          <p:cNvPr id="3" name="Subtitle 2">
            <a:extLst>
              <a:ext uri="{FF2B5EF4-FFF2-40B4-BE49-F238E27FC236}">
                <a16:creationId xmlns:a16="http://schemas.microsoft.com/office/drawing/2014/main" id="{F98123A6-785D-B957-8262-8DF82FF61FEC}"/>
              </a:ext>
            </a:extLst>
          </p:cNvPr>
          <p:cNvSpPr>
            <a:spLocks noGrp="1"/>
          </p:cNvSpPr>
          <p:nvPr>
            <p:ph type="subTitle" idx="1"/>
          </p:nvPr>
        </p:nvSpPr>
        <p:spPr/>
        <p:txBody>
          <a:bodyPr/>
          <a:lstStyle/>
          <a:p>
            <a:pPr algn="l"/>
            <a:r>
              <a:rPr lang="en-US" dirty="0"/>
              <a:t> </a:t>
            </a:r>
            <a:r>
              <a:rPr lang="en-US" i="1" dirty="0"/>
              <a:t>Energy is the Building Block for Economic Growth</a:t>
            </a:r>
            <a:endParaRPr lang="en-AU" i="1" dirty="0"/>
          </a:p>
        </p:txBody>
      </p:sp>
    </p:spTree>
    <p:extLst>
      <p:ext uri="{BB962C8B-B14F-4D97-AF65-F5344CB8AC3E}">
        <p14:creationId xmlns:p14="http://schemas.microsoft.com/office/powerpoint/2010/main" val="27439664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F7DB61-28D1-73AC-7EAA-A033AB6CFDBE}"/>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A9F5CE7-D714-F64F-C413-75D9112F29AE}"/>
              </a:ext>
            </a:extLst>
          </p:cNvPr>
          <p:cNvSpPr>
            <a:spLocks noGrp="1"/>
          </p:cNvSpPr>
          <p:nvPr>
            <p:ph idx="1"/>
          </p:nvPr>
        </p:nvSpPr>
        <p:spPr>
          <a:xfrm>
            <a:off x="639192" y="1825624"/>
            <a:ext cx="5894773" cy="3942129"/>
          </a:xfrm>
        </p:spPr>
        <p:txBody>
          <a:bodyPr>
            <a:normAutofit fontScale="77500" lnSpcReduction="20000"/>
          </a:bodyPr>
          <a:lstStyle/>
          <a:p>
            <a:pPr marL="228600" lvl="1">
              <a:spcBef>
                <a:spcPts val="1000"/>
              </a:spcBef>
            </a:pPr>
            <a:r>
              <a:rPr lang="en-AU" sz="2800" dirty="0"/>
              <a:t>The minerals and energy sectors are tied to one another in the strongest way.</a:t>
            </a:r>
          </a:p>
          <a:p>
            <a:pPr marL="228600" lvl="1">
              <a:spcBef>
                <a:spcPts val="1000"/>
              </a:spcBef>
            </a:pPr>
            <a:r>
              <a:rPr lang="en-AU" sz="2800" dirty="0"/>
              <a:t>Minerals projects stimulate energy development, and energy projects allow minerals projects to succeed.</a:t>
            </a:r>
          </a:p>
          <a:p>
            <a:pPr marL="228600" lvl="1">
              <a:spcBef>
                <a:spcPts val="1000"/>
              </a:spcBef>
            </a:pPr>
            <a:r>
              <a:rPr lang="en-AU" sz="2800" dirty="0"/>
              <a:t>As the National Minerals Company, Kumul Minerals is committed to ensuring that all new developments also deliver benefits to the local and broader community of Papua New Guinea.</a:t>
            </a:r>
          </a:p>
          <a:p>
            <a:pPr marL="228600" lvl="1">
              <a:spcBef>
                <a:spcPts val="1000"/>
              </a:spcBef>
            </a:pPr>
            <a:r>
              <a:rPr lang="en-AU" sz="2800" dirty="0"/>
              <a:t>This includes provision of energy and infrastructure to landowners and local grids.</a:t>
            </a:r>
          </a:p>
          <a:p>
            <a:pPr marL="228600" lvl="1">
              <a:spcBef>
                <a:spcPts val="1000"/>
              </a:spcBef>
            </a:pPr>
            <a:r>
              <a:rPr lang="en-AU" sz="2800" dirty="0"/>
              <a:t>We encourage investment in and development of a robust and integrated national energy infrastructure, as it will be to the benefit of all.</a:t>
            </a:r>
            <a:endParaRPr lang="en-AU" sz="2400" dirty="0"/>
          </a:p>
        </p:txBody>
      </p:sp>
      <p:sp>
        <p:nvSpPr>
          <p:cNvPr id="2" name="Title 2">
            <a:extLst>
              <a:ext uri="{FF2B5EF4-FFF2-40B4-BE49-F238E27FC236}">
                <a16:creationId xmlns:a16="http://schemas.microsoft.com/office/drawing/2014/main" id="{7ED82B0A-EEC8-A148-F2D5-80A2FACC5A28}"/>
              </a:ext>
            </a:extLst>
          </p:cNvPr>
          <p:cNvSpPr>
            <a:spLocks noGrp="1"/>
          </p:cNvSpPr>
          <p:nvPr>
            <p:ph type="title"/>
          </p:nvPr>
        </p:nvSpPr>
        <p:spPr>
          <a:xfrm>
            <a:off x="838200" y="365125"/>
            <a:ext cx="10515600" cy="1325563"/>
          </a:xfrm>
        </p:spPr>
        <p:txBody>
          <a:bodyPr/>
          <a:lstStyle/>
          <a:p>
            <a:r>
              <a:rPr lang="en-US" dirty="0"/>
              <a:t>Importance of Energy in PNG</a:t>
            </a:r>
            <a:br>
              <a:rPr lang="en-US" dirty="0"/>
            </a:br>
            <a:r>
              <a:rPr lang="en-US" sz="2400" dirty="0">
                <a:solidFill>
                  <a:schemeClr val="accent5"/>
                </a:solidFill>
              </a:rPr>
              <a:t>No economy can grow without the energy to develop and sustain it</a:t>
            </a:r>
            <a:endParaRPr lang="en-AU" dirty="0">
              <a:solidFill>
                <a:schemeClr val="accent5"/>
              </a:solidFill>
            </a:endParaRPr>
          </a:p>
        </p:txBody>
      </p:sp>
      <p:pic>
        <p:nvPicPr>
          <p:cNvPr id="3" name="Picture 2">
            <a:extLst>
              <a:ext uri="{FF2B5EF4-FFF2-40B4-BE49-F238E27FC236}">
                <a16:creationId xmlns:a16="http://schemas.microsoft.com/office/drawing/2014/main" id="{53744ADE-32BC-0636-7875-FF45157CFD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1551" y="1690688"/>
            <a:ext cx="4963853" cy="372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2144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9393BE-5E0D-9AAC-F747-33E08BF935B6}"/>
              </a:ext>
            </a:extLst>
          </p:cNvPr>
          <p:cNvSpPr>
            <a:spLocks noGrp="1"/>
          </p:cNvSpPr>
          <p:nvPr>
            <p:ph type="title"/>
          </p:nvPr>
        </p:nvSpPr>
        <p:spPr/>
        <p:txBody>
          <a:bodyPr/>
          <a:lstStyle/>
          <a:p>
            <a:r>
              <a:rPr lang="en-AU" dirty="0">
                <a:solidFill>
                  <a:schemeClr val="bg1"/>
                </a:solidFill>
              </a:rPr>
              <a:t>Thank you.</a:t>
            </a:r>
          </a:p>
        </p:txBody>
      </p:sp>
    </p:spTree>
    <p:extLst>
      <p:ext uri="{BB962C8B-B14F-4D97-AF65-F5344CB8AC3E}">
        <p14:creationId xmlns:p14="http://schemas.microsoft.com/office/powerpoint/2010/main" val="3468021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68D2-168C-B87C-6AB7-824193ABC994}"/>
              </a:ext>
            </a:extLst>
          </p:cNvPr>
          <p:cNvSpPr>
            <a:spLocks noGrp="1"/>
          </p:cNvSpPr>
          <p:nvPr>
            <p:ph type="title"/>
          </p:nvPr>
        </p:nvSpPr>
        <p:spPr/>
        <p:txBody>
          <a:bodyPr/>
          <a:lstStyle/>
          <a:p>
            <a:r>
              <a:rPr lang="en-AU" dirty="0"/>
              <a:t>Disclaimer</a:t>
            </a:r>
            <a:br>
              <a:rPr lang="en-AU" dirty="0"/>
            </a:br>
            <a:r>
              <a:rPr lang="en-US" sz="2400" dirty="0">
                <a:solidFill>
                  <a:schemeClr val="accent5"/>
                </a:solidFill>
              </a:rPr>
              <a:t>Forward-looking statements</a:t>
            </a:r>
            <a:endParaRPr lang="en-AU" dirty="0"/>
          </a:p>
        </p:txBody>
      </p:sp>
      <p:sp>
        <p:nvSpPr>
          <p:cNvPr id="3" name="Content Placeholder 2">
            <a:extLst>
              <a:ext uri="{FF2B5EF4-FFF2-40B4-BE49-F238E27FC236}">
                <a16:creationId xmlns:a16="http://schemas.microsoft.com/office/drawing/2014/main" id="{7A919BBD-3918-5EC1-79AC-8B7560030A77}"/>
              </a:ext>
            </a:extLst>
          </p:cNvPr>
          <p:cNvSpPr>
            <a:spLocks noGrp="1"/>
          </p:cNvSpPr>
          <p:nvPr>
            <p:ph idx="1"/>
          </p:nvPr>
        </p:nvSpPr>
        <p:spPr>
          <a:xfrm>
            <a:off x="838200" y="1690688"/>
            <a:ext cx="10515600" cy="4108247"/>
          </a:xfrm>
        </p:spPr>
        <p:txBody>
          <a:bodyPr>
            <a:normAutofit fontScale="40000" lnSpcReduction="20000"/>
          </a:bodyPr>
          <a:lstStyle/>
          <a:p>
            <a:pPr marL="0" indent="0">
              <a:buNone/>
            </a:pPr>
            <a:r>
              <a:rPr lang="en-US" dirty="0"/>
              <a:t>This presentation contains forward-looking statements, which may include but statements regarding: trends in economic outlook; commodity prices and currency exchange rates; demand for commodities; medium-term guidance; reserves and resources and production forecasts; operational performance; expectations; plans, strategies and objectives of management; climate scenarios; approval of certain projects and consummation of certain transactions; closure or divestment of certain assets, operations or facilities (including associated costs); anticipated production or construction commencement dates; capital expenditure or costs and scheduling; operating costs, including unit cost guidance, and shortages of materials and skilled employees; anticipated productive lives of projects, mines and facilities; provisions and contingent liabilities; and tax and regulatory developments.</a:t>
            </a:r>
          </a:p>
          <a:p>
            <a:pPr marL="0" indent="0">
              <a:buNone/>
            </a:pPr>
            <a:r>
              <a:rPr lang="en-US" dirty="0"/>
              <a:t>Forward-looking statements may be identified by the use of terminology, including, but not limited to, ‘intend’, ‘aim’, ‘ambition’, ‘aspiration’, ‘goal’, ‘target’, ‘prospect’, ‘project’, ‘anticipate’, ‘estimate’, ‘plan’, ‘objective’, ‘believe’, ‘expect’, ‘commit’, ‘may’, ‘should’, ‘need’, ‘must’, ‘will’, ‘would’, ‘continue’, ‘forecast’, ‘guidance’, ‘trend’ or similar words. These statements discuss future expectations concerning the results of assets or financial conditions or provide other forward-looking information.</a:t>
            </a:r>
          </a:p>
          <a:p>
            <a:pPr marL="0" indent="0">
              <a:buNone/>
            </a:pPr>
            <a:r>
              <a:rPr lang="en-US" dirty="0"/>
              <a:t>The forward-looking statements are based on management’s current expectations and reflect judgements, assumptions, estimates and other the information available as at the date of this presentation and/or the date of KMHL’s planning processes or scenario analysis processes. There are inherent limitations with scenario analysis, and it is difficult to predict which, if any, of the scenarios might eventuate. Scenarios do not constitute definitive outcomes for us. Scenario analysis relies on assumptions that may or may not be, or prove to be, correct and may or may not eventuate, and scenarios may be impacted by additional factors to the assumptions disclosed.</a:t>
            </a:r>
          </a:p>
          <a:p>
            <a:pPr marL="0" indent="0">
              <a:buNone/>
            </a:pPr>
            <a:r>
              <a:rPr lang="en-US" dirty="0"/>
              <a:t>Additionally, forward-looking statements in this presentation are not guarantees or predictions of future performance, and involve known and unknown risks, uncertainties and other factors, many of which are beyond our control, and which may cause actual results to differ materially from those expressed in the statements contained in this presentation. KMHL cautions against reliance on any forward-looking statements or guidance, particularly in light of the current economic climate and the significant volatility, uncertainty and disruption arising in connection with the Ukraine conflict and COVID-19.</a:t>
            </a:r>
          </a:p>
          <a:p>
            <a:pPr marL="0" indent="0">
              <a:buNone/>
            </a:pPr>
            <a:r>
              <a:rPr lang="en-US" dirty="0"/>
              <a:t>For example, our future revenues from our assets, projects or mines described in this presentation will be based, in part, upon the market price of the minerals, or metals produced, which may vary significantly from current levels. These variations, if materially adverse, may affect the timing or the feasibility of the development of a particular project, the expansion of certain facilities or mines, or the continuation of existing assets.</a:t>
            </a:r>
          </a:p>
          <a:p>
            <a:pPr marL="0" indent="0">
              <a:buNone/>
            </a:pPr>
            <a:r>
              <a:rPr lang="en-US" dirty="0"/>
              <a:t>Other factors that may affect the actual construction or production commencement dates, revenues, costs or production output and anticipated lives of assets, mines or facilities include our ability to profitably produce and transport the minerals and/or metals extracted to applicable markets; the impact of foreign currency exchange rates on the market prices of the minerals or metals we produce; activities of government authorities in the countries where we sell our products and in the countries where we are exploring or developing projects, facilities or mines, including increases in taxes and royalties; changes in environmental and other regulations; the duration and severity of the Ukraine conflict and the COVID-19 pandemic and their impact on our business; political or geopolitical uncertainty; </a:t>
            </a:r>
            <a:r>
              <a:rPr lang="en-US" dirty="0" err="1"/>
              <a:t>labour</a:t>
            </a:r>
            <a:r>
              <a:rPr lang="en-US" dirty="0"/>
              <a:t> unrest; weather, climate variability or other manifestations of climate change; and other factors.</a:t>
            </a:r>
          </a:p>
          <a:p>
            <a:pPr marL="0" indent="0">
              <a:buNone/>
            </a:pPr>
            <a:r>
              <a:rPr lang="en-US" dirty="0"/>
              <a:t>Except as required by applicable regulations or by law, KMHL does not undertake to publicly update or review any forward-looking statements, whether as a result of new information or future events. Past performance cannot be relied on as a guide to future performance.</a:t>
            </a:r>
          </a:p>
          <a:p>
            <a:pPr marL="0" indent="0">
              <a:buNone/>
            </a:pPr>
            <a:endParaRPr lang="en-AU" dirty="0"/>
          </a:p>
        </p:txBody>
      </p:sp>
    </p:spTree>
    <p:extLst>
      <p:ext uri="{BB962C8B-B14F-4D97-AF65-F5344CB8AC3E}">
        <p14:creationId xmlns:p14="http://schemas.microsoft.com/office/powerpoint/2010/main" val="1456345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9478FD-54B6-4589-B338-61D172006E37}"/>
              </a:ext>
            </a:extLst>
          </p:cNvPr>
          <p:cNvSpPr>
            <a:spLocks noGrp="1"/>
          </p:cNvSpPr>
          <p:nvPr>
            <p:ph idx="1"/>
          </p:nvPr>
        </p:nvSpPr>
        <p:spPr>
          <a:xfrm>
            <a:off x="838200" y="1599121"/>
            <a:ext cx="5380933" cy="3912445"/>
          </a:xfrm>
        </p:spPr>
        <p:txBody>
          <a:bodyPr>
            <a:normAutofit fontScale="62500" lnSpcReduction="20000"/>
          </a:bodyPr>
          <a:lstStyle/>
          <a:p>
            <a:r>
              <a:rPr lang="en-US" dirty="0"/>
              <a:t>Kumul Minerals Holdings Limited (KMHL) is established by the </a:t>
            </a:r>
            <a:r>
              <a:rPr lang="en-US" i="1" dirty="0"/>
              <a:t>Kumul Minerals Holdings Limited </a:t>
            </a:r>
            <a:r>
              <a:rPr lang="en-US" i="1" dirty="0" err="1"/>
              <a:t>Authorisation</a:t>
            </a:r>
            <a:r>
              <a:rPr lang="en-US" i="1" dirty="0"/>
              <a:t> Act 2015</a:t>
            </a:r>
            <a:r>
              <a:rPr lang="en-US" dirty="0"/>
              <a:t> of the Parliament of the Independent State of Papua New Guinea.</a:t>
            </a:r>
          </a:p>
          <a:p>
            <a:r>
              <a:rPr lang="en-US" dirty="0"/>
              <a:t>KMHL is an independent commercial enterprise owned by the Peoples of PNG with a mandate to participate in the minerals sector in PNG.</a:t>
            </a:r>
          </a:p>
          <a:p>
            <a:r>
              <a:rPr lang="en-US" dirty="0"/>
              <a:t>KMHL is focused on investments in State Equity Option projects as well as direct and indirect investments in minerals assets.</a:t>
            </a:r>
          </a:p>
          <a:p>
            <a:r>
              <a:rPr lang="en-US" dirty="0"/>
              <a:t>KMHL is active in pursuing opportunities across the minerals value chain:</a:t>
            </a:r>
          </a:p>
          <a:p>
            <a:pPr lvl="1"/>
            <a:r>
              <a:rPr lang="en-US" dirty="0"/>
              <a:t>Exploration and studies</a:t>
            </a:r>
          </a:p>
          <a:p>
            <a:pPr lvl="1"/>
            <a:r>
              <a:rPr lang="en-US" dirty="0"/>
              <a:t>Mine development</a:t>
            </a:r>
          </a:p>
          <a:p>
            <a:pPr lvl="1"/>
            <a:r>
              <a:rPr lang="en-US" dirty="0"/>
              <a:t>Mine operations and minerals processing</a:t>
            </a:r>
          </a:p>
          <a:p>
            <a:pPr lvl="1"/>
            <a:r>
              <a:rPr lang="en-US" dirty="0"/>
              <a:t>Mine rehabilitation and closure</a:t>
            </a:r>
          </a:p>
          <a:p>
            <a:pPr lvl="1"/>
            <a:r>
              <a:rPr lang="en-US" dirty="0"/>
              <a:t>Downstream processing</a:t>
            </a:r>
          </a:p>
        </p:txBody>
      </p:sp>
      <p:sp>
        <p:nvSpPr>
          <p:cNvPr id="2" name="Title 2">
            <a:extLst>
              <a:ext uri="{FF2B5EF4-FFF2-40B4-BE49-F238E27FC236}">
                <a16:creationId xmlns:a16="http://schemas.microsoft.com/office/drawing/2014/main" id="{FB187CF2-7B0B-745C-1A3D-68860861E7DB}"/>
              </a:ext>
            </a:extLst>
          </p:cNvPr>
          <p:cNvSpPr>
            <a:spLocks noGrp="1"/>
          </p:cNvSpPr>
          <p:nvPr>
            <p:ph type="title"/>
          </p:nvPr>
        </p:nvSpPr>
        <p:spPr>
          <a:xfrm>
            <a:off x="838200" y="365125"/>
            <a:ext cx="10515600" cy="1325563"/>
          </a:xfrm>
        </p:spPr>
        <p:txBody>
          <a:bodyPr/>
          <a:lstStyle/>
          <a:p>
            <a:r>
              <a:rPr lang="en-US" dirty="0"/>
              <a:t>Kumul Minerals Holdings Limited</a:t>
            </a:r>
            <a:br>
              <a:rPr lang="en-US" dirty="0"/>
            </a:br>
            <a:r>
              <a:rPr lang="en-US" sz="2400" dirty="0">
                <a:solidFill>
                  <a:schemeClr val="accent5"/>
                </a:solidFill>
              </a:rPr>
              <a:t>The National Minerals Company</a:t>
            </a:r>
            <a:endParaRPr lang="en-AU" dirty="0">
              <a:solidFill>
                <a:schemeClr val="accent5"/>
              </a:solidFill>
            </a:endParaRPr>
          </a:p>
        </p:txBody>
      </p:sp>
      <p:sp>
        <p:nvSpPr>
          <p:cNvPr id="27" name="TextBox 298">
            <a:extLst>
              <a:ext uri="{FF2B5EF4-FFF2-40B4-BE49-F238E27FC236}">
                <a16:creationId xmlns:a16="http://schemas.microsoft.com/office/drawing/2014/main" id="{3E4ABACA-BED6-4067-ACB4-D148FEA7C83B}"/>
              </a:ext>
            </a:extLst>
          </p:cNvPr>
          <p:cNvSpPr txBox="1"/>
          <p:nvPr/>
        </p:nvSpPr>
        <p:spPr>
          <a:xfrm>
            <a:off x="6615874" y="1403151"/>
            <a:ext cx="4994490" cy="895433"/>
          </a:xfrm>
          <a:prstGeom prst="rect">
            <a:avLst/>
          </a:prstGeom>
          <a:solidFill>
            <a:schemeClr val="bg1">
              <a:lumMod val="95000"/>
            </a:schemeClr>
          </a:solidFill>
          <a:ln>
            <a:noFill/>
          </a:ln>
        </p:spPr>
        <p:txBody>
          <a:bodyPr wrap="square">
            <a:noAutofit/>
          </a:bodyPr>
          <a:lstStyle/>
          <a:p>
            <a:pPr marL="0" marR="0" lvl="0" indent="0" defTabSz="914400" eaLnBrk="1" fontAlgn="auto" latinLnBrk="0" hangingPunct="1">
              <a:lnSpc>
                <a:spcPct val="107000"/>
              </a:lnSpc>
              <a:spcBef>
                <a:spcPts val="200"/>
              </a:spcBef>
              <a:spcAft>
                <a:spcPts val="200"/>
              </a:spcAft>
              <a:buClrTx/>
              <a:buSzTx/>
              <a:buFontTx/>
              <a:buNone/>
              <a:tabLst/>
              <a:defRPr/>
            </a:pPr>
            <a:r>
              <a:rPr kumimoji="0" lang="en-AU" sz="1600" b="1" i="0" u="none" strike="noStrike" kern="1200" cap="none" spc="0" normalizeH="0" baseline="0" noProof="0" dirty="0">
                <a:ln>
                  <a:noFill/>
                </a:ln>
                <a:solidFill>
                  <a:schemeClr val="accent3"/>
                </a:solidFill>
                <a:effectLst/>
                <a:uLnTx/>
                <a:uFillTx/>
                <a:ea typeface="Calibri" panose="020F0502020204030204" pitchFamily="34" charset="0"/>
                <a:cs typeface="Arial" panose="020B0604020202020204" pitchFamily="34" charset="0"/>
              </a:rPr>
              <a:t>VISION</a:t>
            </a:r>
            <a:r>
              <a:rPr kumimoji="0" lang="en-AU" sz="1600" b="1"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 </a:t>
            </a:r>
            <a:r>
              <a:rPr kumimoji="0" lang="en-AU" sz="1600" i="0" u="none" strike="noStrike" kern="1200" cap="none" spc="0" normalizeH="0" baseline="0" noProof="0" dirty="0">
                <a:ln>
                  <a:noFill/>
                </a:ln>
                <a:solidFill>
                  <a:srgbClr val="000000"/>
                </a:solidFill>
                <a:effectLst/>
                <a:uLnTx/>
                <a:uFillTx/>
                <a:ea typeface="Calibri" panose="020F0502020204030204" pitchFamily="34" charset="0"/>
                <a:cs typeface="Arial" panose="020B0604020202020204" pitchFamily="34" charset="0"/>
              </a:rPr>
              <a:t>KMHL will be a responsible minerals company committed to create and enhance value in the entire chain of the minerals business. </a:t>
            </a:r>
            <a:endParaRPr kumimoji="0" lang="en-AU" sz="1600" i="0" u="none" strike="noStrike" kern="0" cap="none" spc="0" normalizeH="0" baseline="0" noProof="0" dirty="0">
              <a:ln>
                <a:noFill/>
              </a:ln>
              <a:solidFill>
                <a:sysClr val="windowText" lastClr="000000"/>
              </a:solidFill>
              <a:effectLst/>
              <a:uLnTx/>
              <a:uFillTx/>
              <a:ea typeface="Calibri" panose="020F0502020204030204" pitchFamily="34" charset="0"/>
              <a:cs typeface="Arial" panose="020B0604020202020204" pitchFamily="34" charset="0"/>
            </a:endParaRPr>
          </a:p>
        </p:txBody>
      </p:sp>
      <p:sp>
        <p:nvSpPr>
          <p:cNvPr id="28" name="TextBox 298">
            <a:extLst>
              <a:ext uri="{FF2B5EF4-FFF2-40B4-BE49-F238E27FC236}">
                <a16:creationId xmlns:a16="http://schemas.microsoft.com/office/drawing/2014/main" id="{E950BEA8-8F7C-44CD-9A17-479C2C6A0E9D}"/>
              </a:ext>
            </a:extLst>
          </p:cNvPr>
          <p:cNvSpPr txBox="1"/>
          <p:nvPr/>
        </p:nvSpPr>
        <p:spPr>
          <a:xfrm>
            <a:off x="6615874" y="2372444"/>
            <a:ext cx="4994490" cy="3231403"/>
          </a:xfrm>
          <a:prstGeom prst="rect">
            <a:avLst/>
          </a:prstGeom>
          <a:solidFill>
            <a:schemeClr val="bg1">
              <a:lumMod val="95000"/>
            </a:schemeClr>
          </a:solidFill>
          <a:ln>
            <a:noFill/>
          </a:ln>
        </p:spPr>
        <p:txBody>
          <a:bodyPr wrap="square">
            <a:noAutofit/>
          </a:bodyPr>
          <a:lstStyle/>
          <a:p>
            <a:pPr marL="0" marR="0" lvl="0" indent="0" defTabSz="914400" eaLnBrk="1" fontAlgn="auto" latinLnBrk="0" hangingPunct="1">
              <a:lnSpc>
                <a:spcPct val="107000"/>
              </a:lnSpc>
              <a:spcBef>
                <a:spcPts val="200"/>
              </a:spcBef>
              <a:spcAft>
                <a:spcPts val="200"/>
              </a:spcAft>
              <a:buClrTx/>
              <a:buSzTx/>
              <a:buFontTx/>
              <a:buNone/>
              <a:tabLst/>
              <a:defRPr/>
            </a:pPr>
            <a:r>
              <a:rPr kumimoji="0" lang="en-AU" sz="1600" b="1" i="0" u="none" strike="noStrike" kern="1200" cap="none" spc="0" normalizeH="0" baseline="0" noProof="0" dirty="0">
                <a:ln>
                  <a:noFill/>
                </a:ln>
                <a:solidFill>
                  <a:srgbClr val="316E46"/>
                </a:solidFill>
                <a:effectLst/>
                <a:uLnTx/>
                <a:uFillTx/>
                <a:ea typeface="Calibri" panose="020F0502020204030204" pitchFamily="34" charset="0"/>
                <a:cs typeface="Arial" panose="020B0604020202020204" pitchFamily="34" charset="0"/>
              </a:rPr>
              <a:t>MISSION</a:t>
            </a:r>
            <a:r>
              <a:rPr kumimoji="0" lang="en-AU" sz="1600" i="0" u="none" strike="noStrike" kern="1200" cap="none" spc="0" normalizeH="0" baseline="0" noProof="0" dirty="0">
                <a:ln>
                  <a:noFill/>
                </a:ln>
                <a:solidFill>
                  <a:srgbClr val="316E46"/>
                </a:solidFill>
                <a:effectLst/>
                <a:uLnTx/>
                <a:uFillTx/>
                <a:ea typeface="Calibri" panose="020F0502020204030204" pitchFamily="34" charset="0"/>
                <a:cs typeface="Arial" panose="020B0604020202020204" pitchFamily="34" charset="0"/>
              </a:rPr>
              <a:t>: </a:t>
            </a:r>
            <a:r>
              <a:rPr kumimoji="0" lang="en-AU" sz="1600" i="0" u="none" strike="noStrike" kern="1200" cap="none" spc="0" normalizeH="0" baseline="0" noProof="0" dirty="0">
                <a:ln>
                  <a:noFill/>
                </a:ln>
                <a:solidFill>
                  <a:srgbClr val="06153E"/>
                </a:solidFill>
                <a:effectLst/>
                <a:uLnTx/>
                <a:uFillTx/>
                <a:ea typeface="Calibri" panose="020F0502020204030204" pitchFamily="34" charset="0"/>
                <a:cs typeface="Arial" panose="020B0604020202020204" pitchFamily="34" charset="0"/>
              </a:rPr>
              <a:t>KMHL will seek to:</a:t>
            </a:r>
          </a:p>
          <a:p>
            <a:pPr marL="171450" marR="0" lvl="0" indent="-171450" defTabSz="914400" eaLnBrk="1" fontAlgn="auto" latinLnBrk="0" hangingPunct="1">
              <a:lnSpc>
                <a:spcPct val="107000"/>
              </a:lnSpc>
              <a:spcBef>
                <a:spcPts val="200"/>
              </a:spcBef>
              <a:spcAft>
                <a:spcPts val="200"/>
              </a:spcAft>
              <a:buClrTx/>
              <a:buSzTx/>
              <a:buFont typeface="Arial" panose="020B0604020202020204" pitchFamily="34" charset="0"/>
              <a:buChar char="•"/>
              <a:tabLst/>
              <a:defRPr/>
            </a:pPr>
            <a:r>
              <a:rPr kumimoji="0" lang="en-AU" sz="1600" i="0" u="none" strike="noStrike" kern="1200" cap="none" spc="0" normalizeH="0" baseline="0" noProof="0" dirty="0">
                <a:ln>
                  <a:noFill/>
                </a:ln>
                <a:solidFill>
                  <a:srgbClr val="06153E"/>
                </a:solidFill>
                <a:effectLst/>
                <a:uLnTx/>
                <a:uFillTx/>
                <a:ea typeface="Calibri" panose="020F0502020204030204" pitchFamily="34" charset="0"/>
                <a:cs typeface="Arial" panose="020B0604020202020204" pitchFamily="34" charset="0"/>
              </a:rPr>
              <a:t>Invest in high value assets in the complete chain of the mineral sector.</a:t>
            </a:r>
          </a:p>
          <a:p>
            <a:pPr marL="171450" marR="0" lvl="0" indent="-171450" defTabSz="914400" eaLnBrk="1" fontAlgn="auto" latinLnBrk="0" hangingPunct="1">
              <a:lnSpc>
                <a:spcPct val="107000"/>
              </a:lnSpc>
              <a:spcBef>
                <a:spcPts val="200"/>
              </a:spcBef>
              <a:spcAft>
                <a:spcPts val="200"/>
              </a:spcAft>
              <a:buClrTx/>
              <a:buSzTx/>
              <a:buFont typeface="Arial" panose="020B0604020202020204" pitchFamily="34" charset="0"/>
              <a:buChar char="•"/>
              <a:tabLst/>
              <a:defRPr/>
            </a:pPr>
            <a:r>
              <a:rPr kumimoji="0" lang="en-AU" sz="1600" i="0" u="none" strike="noStrike" kern="1200" cap="none" spc="0" normalizeH="0" baseline="0" noProof="0" dirty="0">
                <a:ln>
                  <a:noFill/>
                </a:ln>
                <a:solidFill>
                  <a:srgbClr val="06153E"/>
                </a:solidFill>
                <a:effectLst/>
                <a:uLnTx/>
                <a:uFillTx/>
                <a:ea typeface="Calibri" panose="020F0502020204030204" pitchFamily="34" charset="0"/>
                <a:cs typeface="Arial" panose="020B0604020202020204" pitchFamily="34" charset="0"/>
              </a:rPr>
              <a:t>Prudently manage and maximise shareholders’ interests and returns in mineral assets.</a:t>
            </a:r>
          </a:p>
          <a:p>
            <a:pPr marL="171450" marR="0" lvl="0" indent="-171450" defTabSz="914400" eaLnBrk="1" fontAlgn="auto" latinLnBrk="0" hangingPunct="1">
              <a:lnSpc>
                <a:spcPct val="107000"/>
              </a:lnSpc>
              <a:spcBef>
                <a:spcPts val="200"/>
              </a:spcBef>
              <a:spcAft>
                <a:spcPts val="200"/>
              </a:spcAft>
              <a:buClrTx/>
              <a:buSzTx/>
              <a:buFont typeface="Arial" panose="020B0604020202020204" pitchFamily="34" charset="0"/>
              <a:buChar char="•"/>
              <a:tabLst/>
              <a:defRPr/>
            </a:pPr>
            <a:r>
              <a:rPr kumimoji="0" lang="en-AU" sz="1600" i="0" u="none" strike="noStrike" kern="1200" cap="none" spc="0" normalizeH="0" baseline="0" noProof="0" dirty="0">
                <a:ln>
                  <a:noFill/>
                </a:ln>
                <a:solidFill>
                  <a:srgbClr val="06153E"/>
                </a:solidFill>
                <a:effectLst/>
                <a:uLnTx/>
                <a:uFillTx/>
                <a:ea typeface="Calibri" panose="020F0502020204030204" pitchFamily="34" charset="0"/>
                <a:cs typeface="Arial" panose="020B0604020202020204" pitchFamily="34" charset="0"/>
              </a:rPr>
              <a:t>Develop and grow a dynamic, skilled and motivated team in the mineral industry.</a:t>
            </a:r>
          </a:p>
          <a:p>
            <a:pPr marL="171450" marR="0" lvl="0" indent="-171450" defTabSz="914400" eaLnBrk="1" fontAlgn="auto" latinLnBrk="0" hangingPunct="1">
              <a:lnSpc>
                <a:spcPct val="107000"/>
              </a:lnSpc>
              <a:spcBef>
                <a:spcPts val="200"/>
              </a:spcBef>
              <a:spcAft>
                <a:spcPts val="200"/>
              </a:spcAft>
              <a:buClrTx/>
              <a:buSzTx/>
              <a:buFont typeface="Arial" panose="020B0604020202020204" pitchFamily="34" charset="0"/>
              <a:buChar char="•"/>
              <a:tabLst/>
              <a:defRPr/>
            </a:pPr>
            <a:r>
              <a:rPr kumimoji="0" lang="en-AU" sz="1600" i="0" u="none" strike="noStrike" kern="1200" cap="none" spc="0" normalizeH="0" baseline="0" noProof="0" dirty="0">
                <a:ln>
                  <a:noFill/>
                </a:ln>
                <a:solidFill>
                  <a:srgbClr val="06153E"/>
                </a:solidFill>
                <a:effectLst/>
                <a:uLnTx/>
                <a:uFillTx/>
                <a:ea typeface="Calibri" panose="020F0502020204030204" pitchFamily="34" charset="0"/>
                <a:cs typeface="Arial" panose="020B0604020202020204" pitchFamily="34" charset="0"/>
              </a:rPr>
              <a:t>Grow the company to become a competitive player in the minerals sector.</a:t>
            </a:r>
          </a:p>
          <a:p>
            <a:pPr marL="171450" marR="0" lvl="0" indent="-171450" defTabSz="914400" eaLnBrk="1" fontAlgn="auto" latinLnBrk="0" hangingPunct="1">
              <a:lnSpc>
                <a:spcPct val="107000"/>
              </a:lnSpc>
              <a:spcBef>
                <a:spcPts val="200"/>
              </a:spcBef>
              <a:spcAft>
                <a:spcPts val="200"/>
              </a:spcAft>
              <a:buClrTx/>
              <a:buSzTx/>
              <a:buFont typeface="Arial" panose="020B0604020202020204" pitchFamily="34" charset="0"/>
              <a:buChar char="•"/>
              <a:tabLst/>
              <a:defRPr/>
            </a:pPr>
            <a:r>
              <a:rPr kumimoji="0" lang="en-AU" sz="1600" i="0" u="none" strike="noStrike" kern="1200" cap="none" spc="0" normalizeH="0" baseline="0" noProof="0" dirty="0">
                <a:ln>
                  <a:noFill/>
                </a:ln>
                <a:solidFill>
                  <a:srgbClr val="06153E"/>
                </a:solidFill>
                <a:effectLst/>
                <a:uLnTx/>
                <a:uFillTx/>
                <a:ea typeface="Calibri" panose="020F0502020204030204" pitchFamily="34" charset="0"/>
                <a:cs typeface="Arial" panose="020B0604020202020204" pitchFamily="34" charset="0"/>
              </a:rPr>
              <a:t>Be environmentally friendly and socially responsible corporate entity.</a:t>
            </a:r>
          </a:p>
        </p:txBody>
      </p:sp>
    </p:spTree>
    <p:extLst>
      <p:ext uri="{BB962C8B-B14F-4D97-AF65-F5344CB8AC3E}">
        <p14:creationId xmlns:p14="http://schemas.microsoft.com/office/powerpoint/2010/main" val="232486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9478FD-54B6-4589-B338-61D172006E37}"/>
              </a:ext>
            </a:extLst>
          </p:cNvPr>
          <p:cNvSpPr>
            <a:spLocks noGrp="1"/>
          </p:cNvSpPr>
          <p:nvPr>
            <p:ph idx="1"/>
          </p:nvPr>
        </p:nvSpPr>
        <p:spPr>
          <a:xfrm>
            <a:off x="838199" y="1825625"/>
            <a:ext cx="5380933" cy="3466556"/>
          </a:xfrm>
        </p:spPr>
        <p:txBody>
          <a:bodyPr>
            <a:normAutofit fontScale="62500" lnSpcReduction="20000"/>
          </a:bodyPr>
          <a:lstStyle/>
          <a:p>
            <a:r>
              <a:rPr lang="en-US" dirty="0"/>
              <a:t>KMHL’s role as the State nominee company for holding shares in Minerals Projects has resulted in the development of a strong portfolio.</a:t>
            </a:r>
          </a:p>
          <a:p>
            <a:r>
              <a:rPr lang="en-US" dirty="0"/>
              <a:t>KMHL intends to leverage this portfolio to enter into new investments and partnerships across the PNG minerals sector.</a:t>
            </a:r>
          </a:p>
          <a:p>
            <a:r>
              <a:rPr lang="en-US" dirty="0"/>
              <a:t>KMHL’s primary assets are:</a:t>
            </a:r>
          </a:p>
          <a:p>
            <a:pPr lvl="1"/>
            <a:r>
              <a:rPr lang="en-US" dirty="0"/>
              <a:t>Ok Tedi Mining Limited – 67%</a:t>
            </a:r>
          </a:p>
          <a:p>
            <a:pPr lvl="1"/>
            <a:r>
              <a:rPr lang="en-US" dirty="0"/>
              <a:t>New </a:t>
            </a:r>
            <a:r>
              <a:rPr lang="en-US" dirty="0" err="1"/>
              <a:t>Porgera</a:t>
            </a:r>
            <a:r>
              <a:rPr lang="en-US" dirty="0"/>
              <a:t> Limited – 36%</a:t>
            </a:r>
          </a:p>
          <a:p>
            <a:pPr lvl="1"/>
            <a:r>
              <a:rPr lang="en-US" dirty="0" err="1"/>
              <a:t>Solwara</a:t>
            </a:r>
            <a:r>
              <a:rPr lang="en-US" dirty="0"/>
              <a:t> 1 – 15%</a:t>
            </a:r>
          </a:p>
          <a:p>
            <a:pPr lvl="1"/>
            <a:r>
              <a:rPr lang="en-US" dirty="0"/>
              <a:t>Tolu Minerals Limited – 3.2%</a:t>
            </a:r>
          </a:p>
          <a:p>
            <a:r>
              <a:rPr lang="en-US" dirty="0"/>
              <a:t>KMHL is also engaged in negotiations to secure significant holdings in future assets:</a:t>
            </a:r>
          </a:p>
          <a:p>
            <a:pPr lvl="1"/>
            <a:r>
              <a:rPr lang="en-US" dirty="0" err="1"/>
              <a:t>Wafi-Golpu</a:t>
            </a:r>
            <a:r>
              <a:rPr lang="en-US" dirty="0"/>
              <a:t> Joint Venture – 20%*</a:t>
            </a:r>
          </a:p>
        </p:txBody>
      </p:sp>
      <p:sp>
        <p:nvSpPr>
          <p:cNvPr id="2" name="Title 2">
            <a:extLst>
              <a:ext uri="{FF2B5EF4-FFF2-40B4-BE49-F238E27FC236}">
                <a16:creationId xmlns:a16="http://schemas.microsoft.com/office/drawing/2014/main" id="{FB187CF2-7B0B-745C-1A3D-68860861E7DB}"/>
              </a:ext>
            </a:extLst>
          </p:cNvPr>
          <p:cNvSpPr>
            <a:spLocks noGrp="1"/>
          </p:cNvSpPr>
          <p:nvPr>
            <p:ph type="title"/>
          </p:nvPr>
        </p:nvSpPr>
        <p:spPr>
          <a:xfrm>
            <a:off x="838200" y="365125"/>
            <a:ext cx="10515600" cy="1325563"/>
          </a:xfrm>
        </p:spPr>
        <p:txBody>
          <a:bodyPr/>
          <a:lstStyle/>
          <a:p>
            <a:r>
              <a:rPr lang="en-US" dirty="0"/>
              <a:t>Kumul Minerals Holdings Limited</a:t>
            </a:r>
            <a:br>
              <a:rPr lang="en-US" dirty="0"/>
            </a:br>
            <a:r>
              <a:rPr lang="en-US" sz="2400" dirty="0">
                <a:solidFill>
                  <a:schemeClr val="accent5"/>
                </a:solidFill>
              </a:rPr>
              <a:t>A strong mix of operating and development assets</a:t>
            </a:r>
            <a:endParaRPr lang="en-AU" dirty="0">
              <a:solidFill>
                <a:schemeClr val="accent5"/>
              </a:solidFill>
            </a:endParaRPr>
          </a:p>
        </p:txBody>
      </p:sp>
      <p:pic>
        <p:nvPicPr>
          <p:cNvPr id="5" name="Graphic 4">
            <a:extLst>
              <a:ext uri="{FF2B5EF4-FFF2-40B4-BE49-F238E27FC236}">
                <a16:creationId xmlns:a16="http://schemas.microsoft.com/office/drawing/2014/main" id="{59104FBE-55D5-2AD7-D617-829AF2A276E5}"/>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7043"/>
          <a:stretch/>
        </p:blipFill>
        <p:spPr>
          <a:xfrm>
            <a:off x="6309522" y="1688342"/>
            <a:ext cx="5436306" cy="3656676"/>
          </a:xfrm>
          <a:prstGeom prst="rect">
            <a:avLst/>
          </a:prstGeom>
        </p:spPr>
      </p:pic>
      <p:sp>
        <p:nvSpPr>
          <p:cNvPr id="11" name="Star: 5 Points 10">
            <a:extLst>
              <a:ext uri="{FF2B5EF4-FFF2-40B4-BE49-F238E27FC236}">
                <a16:creationId xmlns:a16="http://schemas.microsoft.com/office/drawing/2014/main" id="{96C82EC6-2744-CEAE-8B99-0342B7CC6673}"/>
              </a:ext>
            </a:extLst>
          </p:cNvPr>
          <p:cNvSpPr/>
          <p:nvPr/>
        </p:nvSpPr>
        <p:spPr>
          <a:xfrm>
            <a:off x="6382119" y="3039683"/>
            <a:ext cx="151285" cy="164182"/>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4914BB4F-F300-9D5C-F45B-C54AE8A86BF9}"/>
              </a:ext>
            </a:extLst>
          </p:cNvPr>
          <p:cNvSpPr/>
          <p:nvPr/>
        </p:nvSpPr>
        <p:spPr>
          <a:xfrm>
            <a:off x="6219132" y="3203865"/>
            <a:ext cx="868461" cy="164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a:solidFill>
                  <a:schemeClr val="accent1"/>
                </a:solidFill>
              </a:rPr>
              <a:t>Ok </a:t>
            </a:r>
            <a:r>
              <a:rPr lang="en-AU" sz="800" dirty="0" err="1">
                <a:solidFill>
                  <a:schemeClr val="accent1"/>
                </a:solidFill>
              </a:rPr>
              <a:t>Tedi</a:t>
            </a:r>
            <a:endParaRPr lang="en-AU" sz="800" dirty="0">
              <a:solidFill>
                <a:schemeClr val="accent1"/>
              </a:solidFill>
            </a:endParaRPr>
          </a:p>
        </p:txBody>
      </p:sp>
      <p:sp>
        <p:nvSpPr>
          <p:cNvPr id="21" name="Star: 5 Points 20">
            <a:extLst>
              <a:ext uri="{FF2B5EF4-FFF2-40B4-BE49-F238E27FC236}">
                <a16:creationId xmlns:a16="http://schemas.microsoft.com/office/drawing/2014/main" id="{BEA215A9-39FF-749D-9961-809559A1AAFF}"/>
              </a:ext>
            </a:extLst>
          </p:cNvPr>
          <p:cNvSpPr/>
          <p:nvPr/>
        </p:nvSpPr>
        <p:spPr>
          <a:xfrm>
            <a:off x="7046962" y="3001940"/>
            <a:ext cx="151285" cy="164182"/>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4C65CC7C-9D5A-48FC-B5FB-351FDBE55175}"/>
              </a:ext>
            </a:extLst>
          </p:cNvPr>
          <p:cNvSpPr/>
          <p:nvPr/>
        </p:nvSpPr>
        <p:spPr>
          <a:xfrm>
            <a:off x="6868456" y="3121774"/>
            <a:ext cx="868461" cy="1641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err="1">
                <a:solidFill>
                  <a:schemeClr val="accent1"/>
                </a:solidFill>
              </a:rPr>
              <a:t>Porgera</a:t>
            </a:r>
            <a:endParaRPr lang="en-AU" sz="800" dirty="0">
              <a:solidFill>
                <a:schemeClr val="accent1"/>
              </a:solidFill>
            </a:endParaRPr>
          </a:p>
        </p:txBody>
      </p:sp>
      <p:sp>
        <p:nvSpPr>
          <p:cNvPr id="23" name="Star: 5 Points 22">
            <a:extLst>
              <a:ext uri="{FF2B5EF4-FFF2-40B4-BE49-F238E27FC236}">
                <a16:creationId xmlns:a16="http://schemas.microsoft.com/office/drawing/2014/main" id="{491E4542-7164-7F54-C3BD-CA268C6A8900}"/>
              </a:ext>
            </a:extLst>
          </p:cNvPr>
          <p:cNvSpPr/>
          <p:nvPr/>
        </p:nvSpPr>
        <p:spPr>
          <a:xfrm>
            <a:off x="8276690" y="3566440"/>
            <a:ext cx="151285" cy="164182"/>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A94A023A-D247-00BE-A540-8E5006B66011}"/>
              </a:ext>
            </a:extLst>
          </p:cNvPr>
          <p:cNvSpPr/>
          <p:nvPr/>
        </p:nvSpPr>
        <p:spPr>
          <a:xfrm>
            <a:off x="8069386" y="3718335"/>
            <a:ext cx="868461" cy="123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a:solidFill>
                  <a:schemeClr val="accent1"/>
                </a:solidFill>
              </a:rPr>
              <a:t>Wafi </a:t>
            </a:r>
            <a:r>
              <a:rPr lang="en-AU" sz="800" dirty="0" err="1">
                <a:solidFill>
                  <a:schemeClr val="accent1"/>
                </a:solidFill>
              </a:rPr>
              <a:t>Golpu</a:t>
            </a:r>
            <a:endParaRPr lang="en-AU" sz="800" dirty="0">
              <a:solidFill>
                <a:schemeClr val="accent1"/>
              </a:solidFill>
            </a:endParaRPr>
          </a:p>
        </p:txBody>
      </p:sp>
      <p:sp>
        <p:nvSpPr>
          <p:cNvPr id="3" name="TextBox 2">
            <a:extLst>
              <a:ext uri="{FF2B5EF4-FFF2-40B4-BE49-F238E27FC236}">
                <a16:creationId xmlns:a16="http://schemas.microsoft.com/office/drawing/2014/main" id="{AE8458F0-C9BD-4AA5-8590-8D947E0723A5}"/>
              </a:ext>
            </a:extLst>
          </p:cNvPr>
          <p:cNvSpPr txBox="1"/>
          <p:nvPr/>
        </p:nvSpPr>
        <p:spPr>
          <a:xfrm>
            <a:off x="838199" y="5292181"/>
            <a:ext cx="10515600" cy="461665"/>
          </a:xfrm>
          <a:prstGeom prst="rect">
            <a:avLst/>
          </a:prstGeom>
          <a:noFill/>
        </p:spPr>
        <p:txBody>
          <a:bodyPr wrap="square" rtlCol="0">
            <a:spAutoFit/>
          </a:bodyPr>
          <a:lstStyle/>
          <a:p>
            <a:r>
              <a:rPr lang="en-US" sz="1200" dirty="0"/>
              <a:t>*The State of PNG has announced its intention to exercise its right to acquire 30% of the </a:t>
            </a:r>
            <a:r>
              <a:rPr lang="en-US" sz="1200" dirty="0" err="1"/>
              <a:t>Wafi-Golpu</a:t>
            </a:r>
            <a:r>
              <a:rPr lang="en-US" sz="1200" dirty="0"/>
              <a:t> Project, with 20% retained by KMHL and 10% to be shared by the </a:t>
            </a:r>
            <a:r>
              <a:rPr lang="en-US" sz="1200" dirty="0" err="1"/>
              <a:t>Morobe</a:t>
            </a:r>
            <a:r>
              <a:rPr lang="en-US" sz="1200" dirty="0"/>
              <a:t> Province and landowners, subject to completion of the permitting process.</a:t>
            </a:r>
          </a:p>
        </p:txBody>
      </p:sp>
      <p:sp>
        <p:nvSpPr>
          <p:cNvPr id="13" name="Star: 5 Points 12">
            <a:extLst>
              <a:ext uri="{FF2B5EF4-FFF2-40B4-BE49-F238E27FC236}">
                <a16:creationId xmlns:a16="http://schemas.microsoft.com/office/drawing/2014/main" id="{D0C998FF-2BD4-4C1D-8C50-40FB20F2741F}"/>
              </a:ext>
            </a:extLst>
          </p:cNvPr>
          <p:cNvSpPr/>
          <p:nvPr/>
        </p:nvSpPr>
        <p:spPr>
          <a:xfrm>
            <a:off x="8478138" y="4216835"/>
            <a:ext cx="151285" cy="164182"/>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E977C3B0-EA00-4754-B649-8668AB9413E2}"/>
              </a:ext>
            </a:extLst>
          </p:cNvPr>
          <p:cNvSpPr/>
          <p:nvPr/>
        </p:nvSpPr>
        <p:spPr>
          <a:xfrm>
            <a:off x="8270834" y="4368730"/>
            <a:ext cx="868461" cy="123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err="1">
                <a:solidFill>
                  <a:schemeClr val="accent1"/>
                </a:solidFill>
              </a:rPr>
              <a:t>Tolukuma</a:t>
            </a:r>
            <a:endParaRPr lang="en-AU" sz="800" dirty="0">
              <a:solidFill>
                <a:schemeClr val="accent1"/>
              </a:solidFill>
            </a:endParaRPr>
          </a:p>
        </p:txBody>
      </p:sp>
      <p:sp>
        <p:nvSpPr>
          <p:cNvPr id="6" name="Star: 5 Points 5">
            <a:extLst>
              <a:ext uri="{FF2B5EF4-FFF2-40B4-BE49-F238E27FC236}">
                <a16:creationId xmlns:a16="http://schemas.microsoft.com/office/drawing/2014/main" id="{93A55B7C-3502-B4C7-FEB9-E7A043479D5A}"/>
              </a:ext>
            </a:extLst>
          </p:cNvPr>
          <p:cNvSpPr/>
          <p:nvPr/>
        </p:nvSpPr>
        <p:spPr>
          <a:xfrm>
            <a:off x="9743720" y="2157469"/>
            <a:ext cx="151285" cy="164182"/>
          </a:xfrm>
          <a:prstGeom prst="star5">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9AF4F750-5059-DD8F-87C5-6BD1C6373148}"/>
              </a:ext>
            </a:extLst>
          </p:cNvPr>
          <p:cNvSpPr/>
          <p:nvPr/>
        </p:nvSpPr>
        <p:spPr>
          <a:xfrm>
            <a:off x="9536416" y="2309364"/>
            <a:ext cx="868461" cy="123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AU" sz="800" dirty="0" err="1">
                <a:solidFill>
                  <a:schemeClr val="accent1"/>
                </a:solidFill>
              </a:rPr>
              <a:t>Solwara</a:t>
            </a:r>
            <a:r>
              <a:rPr lang="en-AU" sz="800" dirty="0">
                <a:solidFill>
                  <a:schemeClr val="accent1"/>
                </a:solidFill>
              </a:rPr>
              <a:t> 1</a:t>
            </a:r>
          </a:p>
        </p:txBody>
      </p:sp>
    </p:spTree>
    <p:extLst>
      <p:ext uri="{BB962C8B-B14F-4D97-AF65-F5344CB8AC3E}">
        <p14:creationId xmlns:p14="http://schemas.microsoft.com/office/powerpoint/2010/main" val="379743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09478FD-54B6-4589-B338-61D172006E37}"/>
              </a:ext>
            </a:extLst>
          </p:cNvPr>
          <p:cNvSpPr>
            <a:spLocks noGrp="1"/>
          </p:cNvSpPr>
          <p:nvPr>
            <p:ph idx="1"/>
          </p:nvPr>
        </p:nvSpPr>
        <p:spPr>
          <a:xfrm>
            <a:off x="838198" y="1825624"/>
            <a:ext cx="5695767" cy="3942129"/>
          </a:xfrm>
        </p:spPr>
        <p:txBody>
          <a:bodyPr>
            <a:normAutofit fontScale="70000" lnSpcReduction="20000"/>
          </a:bodyPr>
          <a:lstStyle/>
          <a:p>
            <a:r>
              <a:rPr lang="en-US" dirty="0"/>
              <a:t>Energy costs vary widely among between mines and jurisdictions due to a variety of factors:</a:t>
            </a:r>
          </a:p>
          <a:p>
            <a:pPr lvl="1"/>
            <a:r>
              <a:rPr lang="en-US" dirty="0"/>
              <a:t>Process intensity — hard rock requiring a lot of processing will use more energy.</a:t>
            </a:r>
          </a:p>
          <a:p>
            <a:pPr lvl="1"/>
            <a:r>
              <a:rPr lang="en-US" dirty="0"/>
              <a:t>Mining method — large open-pit mines with long haul distances use lots of diesel whereas underground mines have different mixes (ventilation, dewatering, hoisting). </a:t>
            </a:r>
          </a:p>
          <a:p>
            <a:pPr lvl="1"/>
            <a:r>
              <a:rPr lang="en-US" dirty="0"/>
              <a:t>Site remoteness and on-site power — remote and off-grid sites that run diesel gensets or isolated gas plants face higher energy unit costs. PNG is a clear example. </a:t>
            </a:r>
          </a:p>
          <a:p>
            <a:pPr lvl="1"/>
            <a:r>
              <a:rPr lang="en-US" dirty="0"/>
              <a:t>Energy price volatility and fuel mix — spikes in prices push costs up quickly.</a:t>
            </a:r>
          </a:p>
          <a:p>
            <a:pPr lvl="1"/>
            <a:r>
              <a:rPr lang="en-US" dirty="0"/>
              <a:t>Electrification and efficiency — switching to grid power, renewables, or introducing electric components (trolley assist, diesel-electric haul trucks, electric shovels) reduces the cost of fuel. </a:t>
            </a:r>
          </a:p>
          <a:p>
            <a:endParaRPr lang="en-US" dirty="0"/>
          </a:p>
        </p:txBody>
      </p:sp>
      <p:sp>
        <p:nvSpPr>
          <p:cNvPr id="2" name="Title 2">
            <a:extLst>
              <a:ext uri="{FF2B5EF4-FFF2-40B4-BE49-F238E27FC236}">
                <a16:creationId xmlns:a16="http://schemas.microsoft.com/office/drawing/2014/main" id="{FB187CF2-7B0B-745C-1A3D-68860861E7DB}"/>
              </a:ext>
            </a:extLst>
          </p:cNvPr>
          <p:cNvSpPr>
            <a:spLocks noGrp="1"/>
          </p:cNvSpPr>
          <p:nvPr>
            <p:ph type="title"/>
          </p:nvPr>
        </p:nvSpPr>
        <p:spPr>
          <a:xfrm>
            <a:off x="838200" y="365125"/>
            <a:ext cx="10515600" cy="1325563"/>
          </a:xfrm>
        </p:spPr>
        <p:txBody>
          <a:bodyPr/>
          <a:lstStyle/>
          <a:p>
            <a:r>
              <a:rPr lang="en-US" dirty="0"/>
              <a:t>Energy in the Mineral Resources Sector</a:t>
            </a:r>
            <a:br>
              <a:rPr lang="en-US" dirty="0"/>
            </a:br>
            <a:r>
              <a:rPr lang="en-US" sz="2400" dirty="0">
                <a:solidFill>
                  <a:schemeClr val="accent5"/>
                </a:solidFill>
              </a:rPr>
              <a:t>Energy is one of the main operating costs for mining operations</a:t>
            </a:r>
            <a:endParaRPr lang="en-AU" dirty="0">
              <a:solidFill>
                <a:schemeClr val="accent5"/>
              </a:solidFill>
            </a:endParaRPr>
          </a:p>
        </p:txBody>
      </p:sp>
      <p:pic>
        <p:nvPicPr>
          <p:cNvPr id="5" name="Picture 4">
            <a:extLst>
              <a:ext uri="{FF2B5EF4-FFF2-40B4-BE49-F238E27FC236}">
                <a16:creationId xmlns:a16="http://schemas.microsoft.com/office/drawing/2014/main" id="{B58E71BD-D289-6DD7-6376-4417D7DA91F7}"/>
              </a:ext>
            </a:extLst>
          </p:cNvPr>
          <p:cNvPicPr>
            <a:picLocks noChangeAspect="1"/>
          </p:cNvPicPr>
          <p:nvPr/>
        </p:nvPicPr>
        <p:blipFill>
          <a:blip r:embed="rId2"/>
          <a:stretch>
            <a:fillRect/>
          </a:stretch>
        </p:blipFill>
        <p:spPr>
          <a:xfrm>
            <a:off x="6533964" y="1690687"/>
            <a:ext cx="5226521" cy="3682823"/>
          </a:xfrm>
          <a:prstGeom prst="rect">
            <a:avLst/>
          </a:prstGeom>
        </p:spPr>
      </p:pic>
    </p:spTree>
    <p:extLst>
      <p:ext uri="{BB962C8B-B14F-4D97-AF65-F5344CB8AC3E}">
        <p14:creationId xmlns:p14="http://schemas.microsoft.com/office/powerpoint/2010/main" val="483837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8979F-4774-AE74-B437-483D5B4028A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CDF84EF-8507-8CD8-A68B-B8E1A0477D5E}"/>
              </a:ext>
            </a:extLst>
          </p:cNvPr>
          <p:cNvSpPr>
            <a:spLocks noGrp="1"/>
          </p:cNvSpPr>
          <p:nvPr>
            <p:ph idx="1"/>
          </p:nvPr>
        </p:nvSpPr>
        <p:spPr>
          <a:xfrm>
            <a:off x="639192" y="1825624"/>
            <a:ext cx="5894773" cy="3942129"/>
          </a:xfrm>
        </p:spPr>
        <p:txBody>
          <a:bodyPr>
            <a:normAutofit fontScale="62500" lnSpcReduction="20000"/>
          </a:bodyPr>
          <a:lstStyle/>
          <a:p>
            <a:r>
              <a:rPr lang="en-US" dirty="0"/>
              <a:t>Energy costs vary widely between countries also:</a:t>
            </a:r>
          </a:p>
          <a:p>
            <a:pPr lvl="1"/>
            <a:r>
              <a:rPr lang="en-US" dirty="0"/>
              <a:t>Australia – 10%-30% of </a:t>
            </a:r>
            <a:r>
              <a:rPr lang="en-US" dirty="0" err="1"/>
              <a:t>opex</a:t>
            </a:r>
            <a:endParaRPr lang="en-US" dirty="0"/>
          </a:p>
          <a:p>
            <a:pPr lvl="1"/>
            <a:r>
              <a:rPr lang="en-US" dirty="0"/>
              <a:t>USA – 10%-30% of </a:t>
            </a:r>
            <a:r>
              <a:rPr lang="en-US" dirty="0" err="1"/>
              <a:t>opex</a:t>
            </a:r>
            <a:endParaRPr lang="en-US" dirty="0"/>
          </a:p>
          <a:p>
            <a:pPr lvl="1"/>
            <a:r>
              <a:rPr lang="en-US" dirty="0"/>
              <a:t>Canada – 8%-25% of </a:t>
            </a:r>
            <a:r>
              <a:rPr lang="en-US" dirty="0" err="1"/>
              <a:t>opex</a:t>
            </a:r>
            <a:endParaRPr lang="en-US" dirty="0"/>
          </a:p>
          <a:p>
            <a:pPr lvl="1"/>
            <a:r>
              <a:rPr lang="en-US" dirty="0"/>
              <a:t>China – 10-30% of </a:t>
            </a:r>
            <a:r>
              <a:rPr lang="en-US" dirty="0" err="1"/>
              <a:t>opex</a:t>
            </a:r>
            <a:endParaRPr lang="en-US" dirty="0"/>
          </a:p>
          <a:p>
            <a:pPr lvl="1"/>
            <a:r>
              <a:rPr lang="en-US" dirty="0"/>
              <a:t>Papua New Guinea – 15%-35% of </a:t>
            </a:r>
            <a:r>
              <a:rPr lang="en-US" dirty="0" err="1"/>
              <a:t>opex</a:t>
            </a:r>
            <a:endParaRPr lang="en-US" dirty="0"/>
          </a:p>
          <a:p>
            <a:r>
              <a:rPr lang="en-US" dirty="0"/>
              <a:t>For remote mines in PNG the average percentage of energy costs in </a:t>
            </a:r>
            <a:r>
              <a:rPr lang="en-US" dirty="0" err="1"/>
              <a:t>opex</a:t>
            </a:r>
            <a:r>
              <a:rPr lang="en-US" dirty="0"/>
              <a:t> can be much higher.</a:t>
            </a:r>
          </a:p>
          <a:p>
            <a:r>
              <a:rPr lang="en-US" dirty="0"/>
              <a:t>PNG’s low grid penetration, reliance on on-site diesel or bespoke power plants, and remote logistics increase energy’s share of </a:t>
            </a:r>
            <a:r>
              <a:rPr lang="en-US" dirty="0" err="1"/>
              <a:t>opex</a:t>
            </a:r>
            <a:r>
              <a:rPr lang="en-US" dirty="0"/>
              <a:t>. </a:t>
            </a:r>
          </a:p>
          <a:p>
            <a:r>
              <a:rPr lang="en-US" dirty="0"/>
              <a:t>Energy solutions are a major component of any new mine development, and increase the cost and risk to developers.</a:t>
            </a:r>
          </a:p>
          <a:p>
            <a:r>
              <a:rPr lang="en-US" dirty="0"/>
              <a:t>Development of a robust energy infrastructure network in PNG would significantly improve the development outlook for the Mineral Resources Sector.</a:t>
            </a:r>
          </a:p>
        </p:txBody>
      </p:sp>
      <p:sp>
        <p:nvSpPr>
          <p:cNvPr id="2" name="Title 2">
            <a:extLst>
              <a:ext uri="{FF2B5EF4-FFF2-40B4-BE49-F238E27FC236}">
                <a16:creationId xmlns:a16="http://schemas.microsoft.com/office/drawing/2014/main" id="{CADB672D-7998-9BA8-7F4F-7A8494D3F88E}"/>
              </a:ext>
            </a:extLst>
          </p:cNvPr>
          <p:cNvSpPr>
            <a:spLocks noGrp="1"/>
          </p:cNvSpPr>
          <p:nvPr>
            <p:ph type="title"/>
          </p:nvPr>
        </p:nvSpPr>
        <p:spPr>
          <a:xfrm>
            <a:off x="838200" y="365125"/>
            <a:ext cx="10515600" cy="1325563"/>
          </a:xfrm>
        </p:spPr>
        <p:txBody>
          <a:bodyPr/>
          <a:lstStyle/>
          <a:p>
            <a:r>
              <a:rPr lang="en-US" dirty="0"/>
              <a:t>Energy in the Mineral Resources Sector</a:t>
            </a:r>
            <a:br>
              <a:rPr lang="en-US" dirty="0"/>
            </a:br>
            <a:r>
              <a:rPr lang="en-US" sz="2400" dirty="0">
                <a:solidFill>
                  <a:schemeClr val="accent5"/>
                </a:solidFill>
              </a:rPr>
              <a:t>Countries with developed energy infrastructure have competitive advantage</a:t>
            </a:r>
            <a:endParaRPr lang="en-AU" dirty="0">
              <a:solidFill>
                <a:schemeClr val="accent5"/>
              </a:solidFill>
            </a:endParaRPr>
          </a:p>
        </p:txBody>
      </p:sp>
      <p:pic>
        <p:nvPicPr>
          <p:cNvPr id="1026" name="Picture 2">
            <a:extLst>
              <a:ext uri="{FF2B5EF4-FFF2-40B4-BE49-F238E27FC236}">
                <a16:creationId xmlns:a16="http://schemas.microsoft.com/office/drawing/2014/main" id="{48569150-3692-26AD-2674-AEBE9D6C88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785"/>
          <a:stretch>
            <a:fillRect/>
          </a:stretch>
        </p:blipFill>
        <p:spPr bwMode="auto">
          <a:xfrm>
            <a:off x="6948499" y="1825624"/>
            <a:ext cx="4741996" cy="3690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737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6AEDA-368C-0294-ECA0-A1A67700AD97}"/>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81F0EB6-721F-B9C9-5B37-13B348AB73CD}"/>
              </a:ext>
            </a:extLst>
          </p:cNvPr>
          <p:cNvSpPr>
            <a:spLocks noGrp="1"/>
          </p:cNvSpPr>
          <p:nvPr>
            <p:ph idx="1"/>
          </p:nvPr>
        </p:nvSpPr>
        <p:spPr>
          <a:xfrm>
            <a:off x="639192" y="1825624"/>
            <a:ext cx="5894773" cy="3942129"/>
          </a:xfrm>
        </p:spPr>
        <p:txBody>
          <a:bodyPr>
            <a:normAutofit fontScale="70000" lnSpcReduction="20000"/>
          </a:bodyPr>
          <a:lstStyle/>
          <a:p>
            <a:pPr marL="228600" lvl="1">
              <a:spcBef>
                <a:spcPts val="1000"/>
              </a:spcBef>
            </a:pPr>
            <a:r>
              <a:rPr lang="en-AU" sz="2800" dirty="0"/>
              <a:t>New mining projects that have advanced studies indicate significant demand for additional power in PNG:</a:t>
            </a:r>
          </a:p>
          <a:p>
            <a:pPr marL="685800" lvl="2">
              <a:spcBef>
                <a:spcPts val="1000"/>
              </a:spcBef>
            </a:pPr>
            <a:r>
              <a:rPr lang="en-AU" sz="2400" dirty="0"/>
              <a:t>Wafi-Golpu Copper-Gold – 111MW diesel power generation plant</a:t>
            </a:r>
          </a:p>
          <a:p>
            <a:pPr marL="685800" lvl="2">
              <a:spcBef>
                <a:spcPts val="1000"/>
              </a:spcBef>
            </a:pPr>
            <a:r>
              <a:rPr lang="en-AU" sz="2400" dirty="0"/>
              <a:t>Frieda River Copper-Gold – 600MW hydroelectric power plant</a:t>
            </a:r>
          </a:p>
          <a:p>
            <a:pPr marL="685800" lvl="2">
              <a:spcBef>
                <a:spcPts val="1000"/>
              </a:spcBef>
            </a:pPr>
            <a:r>
              <a:rPr lang="en-AU" sz="2400" dirty="0" err="1"/>
              <a:t>Yandera</a:t>
            </a:r>
            <a:r>
              <a:rPr lang="en-AU" sz="2400" dirty="0"/>
              <a:t> Copper-Gold-Molybdenum – 225MW plant TBD</a:t>
            </a:r>
          </a:p>
          <a:p>
            <a:pPr marL="685800" lvl="2">
              <a:spcBef>
                <a:spcPts val="1000"/>
              </a:spcBef>
            </a:pPr>
            <a:r>
              <a:rPr lang="en-AU" sz="2400" dirty="0" err="1"/>
              <a:t>Misima</a:t>
            </a:r>
            <a:r>
              <a:rPr lang="en-AU" sz="2400" dirty="0"/>
              <a:t> Gold – 50MW mixed diesel and solar</a:t>
            </a:r>
          </a:p>
          <a:p>
            <a:pPr marL="228600" lvl="1">
              <a:spcBef>
                <a:spcPts val="1000"/>
              </a:spcBef>
            </a:pPr>
            <a:r>
              <a:rPr lang="en-AU" sz="2800" dirty="0"/>
              <a:t>Additionally, downstream projects in earlier stages of development have substantial power needs:</a:t>
            </a:r>
          </a:p>
          <a:p>
            <a:pPr marL="685800" lvl="2">
              <a:spcBef>
                <a:spcPts val="1000"/>
              </a:spcBef>
            </a:pPr>
            <a:r>
              <a:rPr lang="en-AU" sz="2400" dirty="0"/>
              <a:t>Copper-Gold Smelter/Refinery</a:t>
            </a:r>
          </a:p>
          <a:p>
            <a:pPr marL="685800" lvl="2">
              <a:spcBef>
                <a:spcPts val="1000"/>
              </a:spcBef>
            </a:pPr>
            <a:r>
              <a:rPr lang="en-AU" sz="2400" dirty="0"/>
              <a:t>Nickel-Cobalt Smelter/Refinery</a:t>
            </a:r>
          </a:p>
          <a:p>
            <a:pPr marL="685800" lvl="2">
              <a:spcBef>
                <a:spcPts val="1000"/>
              </a:spcBef>
            </a:pPr>
            <a:r>
              <a:rPr lang="en-AU" sz="2400" dirty="0"/>
              <a:t>Gold Refinery</a:t>
            </a:r>
          </a:p>
        </p:txBody>
      </p:sp>
      <p:sp>
        <p:nvSpPr>
          <p:cNvPr id="2" name="Title 2">
            <a:extLst>
              <a:ext uri="{FF2B5EF4-FFF2-40B4-BE49-F238E27FC236}">
                <a16:creationId xmlns:a16="http://schemas.microsoft.com/office/drawing/2014/main" id="{6F29E958-CE8F-8B06-D1FC-337DB7ECAB85}"/>
              </a:ext>
            </a:extLst>
          </p:cNvPr>
          <p:cNvSpPr>
            <a:spLocks noGrp="1"/>
          </p:cNvSpPr>
          <p:nvPr>
            <p:ph type="title"/>
          </p:nvPr>
        </p:nvSpPr>
        <p:spPr>
          <a:xfrm>
            <a:off x="838200" y="365125"/>
            <a:ext cx="10515600" cy="1325563"/>
          </a:xfrm>
        </p:spPr>
        <p:txBody>
          <a:bodyPr/>
          <a:lstStyle/>
          <a:p>
            <a:r>
              <a:rPr lang="en-US" dirty="0"/>
              <a:t>Sector Development Pipeline</a:t>
            </a:r>
            <a:br>
              <a:rPr lang="en-US" dirty="0"/>
            </a:br>
            <a:r>
              <a:rPr lang="en-US" sz="2400" dirty="0">
                <a:solidFill>
                  <a:schemeClr val="accent5"/>
                </a:solidFill>
              </a:rPr>
              <a:t>Large scale development in PNG requires large scale power generation</a:t>
            </a:r>
            <a:endParaRPr lang="en-AU" dirty="0">
              <a:solidFill>
                <a:schemeClr val="accent5"/>
              </a:solidFill>
            </a:endParaRPr>
          </a:p>
        </p:txBody>
      </p:sp>
      <p:pic>
        <p:nvPicPr>
          <p:cNvPr id="5" name="Picture 4">
            <a:extLst>
              <a:ext uri="{FF2B5EF4-FFF2-40B4-BE49-F238E27FC236}">
                <a16:creationId xmlns:a16="http://schemas.microsoft.com/office/drawing/2014/main" id="{39AC5D03-61FA-FEC3-BE85-FBE821AB534B}"/>
              </a:ext>
            </a:extLst>
          </p:cNvPr>
          <p:cNvPicPr>
            <a:picLocks noChangeAspect="1"/>
          </p:cNvPicPr>
          <p:nvPr/>
        </p:nvPicPr>
        <p:blipFill>
          <a:blip r:embed="rId2"/>
          <a:stretch>
            <a:fillRect/>
          </a:stretch>
        </p:blipFill>
        <p:spPr>
          <a:xfrm>
            <a:off x="6533965" y="1825624"/>
            <a:ext cx="4900474" cy="3685708"/>
          </a:xfrm>
          <a:prstGeom prst="rect">
            <a:avLst/>
          </a:prstGeom>
        </p:spPr>
      </p:pic>
    </p:spTree>
    <p:extLst>
      <p:ext uri="{BB962C8B-B14F-4D97-AF65-F5344CB8AC3E}">
        <p14:creationId xmlns:p14="http://schemas.microsoft.com/office/powerpoint/2010/main" val="2458358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FA2C-D645-F137-8F2F-5D87D7DFB6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58F980-EF1C-D38A-075D-892FFB87820E}"/>
              </a:ext>
            </a:extLst>
          </p:cNvPr>
          <p:cNvSpPr>
            <a:spLocks noGrp="1"/>
          </p:cNvSpPr>
          <p:nvPr>
            <p:ph type="title"/>
          </p:nvPr>
        </p:nvSpPr>
        <p:spPr/>
        <p:txBody>
          <a:bodyPr/>
          <a:lstStyle/>
          <a:p>
            <a:r>
              <a:rPr lang="en-AU" dirty="0"/>
              <a:t>Energy for Downstream Processing</a:t>
            </a:r>
            <a:br>
              <a:rPr lang="en-AU" dirty="0"/>
            </a:br>
            <a:r>
              <a:rPr lang="en-AU" sz="2800" dirty="0">
                <a:solidFill>
                  <a:schemeClr val="accent5"/>
                </a:solidFill>
              </a:rPr>
              <a:t>Preliminary results – financial assessment</a:t>
            </a:r>
            <a:endParaRPr lang="en-AU" dirty="0"/>
          </a:p>
        </p:txBody>
      </p:sp>
      <p:sp>
        <p:nvSpPr>
          <p:cNvPr id="8" name="Content Placeholder 7">
            <a:extLst>
              <a:ext uri="{FF2B5EF4-FFF2-40B4-BE49-F238E27FC236}">
                <a16:creationId xmlns:a16="http://schemas.microsoft.com/office/drawing/2014/main" id="{AB042828-6329-F8D7-5B9F-750430B774F8}"/>
              </a:ext>
            </a:extLst>
          </p:cNvPr>
          <p:cNvSpPr>
            <a:spLocks noGrp="1"/>
          </p:cNvSpPr>
          <p:nvPr>
            <p:ph idx="1"/>
          </p:nvPr>
        </p:nvSpPr>
        <p:spPr>
          <a:xfrm>
            <a:off x="838200" y="1825625"/>
            <a:ext cx="11049000" cy="3798569"/>
          </a:xfrm>
        </p:spPr>
        <p:txBody>
          <a:bodyPr>
            <a:normAutofit fontScale="55000" lnSpcReduction="20000"/>
          </a:bodyPr>
          <a:lstStyle/>
          <a:p>
            <a:pPr marL="0" indent="0">
              <a:buNone/>
            </a:pPr>
            <a:r>
              <a:rPr lang="en-US" b="1" dirty="0"/>
              <a:t>Nickel Smelter-Refinery-Financial Assessment</a:t>
            </a:r>
          </a:p>
          <a:p>
            <a:r>
              <a:rPr lang="en-US" b="1" dirty="0"/>
              <a:t>Key Focus Areas</a:t>
            </a:r>
          </a:p>
          <a:p>
            <a:pPr lvl="1"/>
            <a:r>
              <a:rPr lang="en-US" b="1" dirty="0"/>
              <a:t>Capital cost</a:t>
            </a:r>
          </a:p>
          <a:p>
            <a:pPr lvl="1"/>
            <a:r>
              <a:rPr lang="en-US" b="1" dirty="0"/>
              <a:t>Operating cost</a:t>
            </a:r>
          </a:p>
          <a:p>
            <a:pPr lvl="1"/>
            <a:r>
              <a:rPr lang="en-US" b="1" dirty="0"/>
              <a:t>Project profitability</a:t>
            </a:r>
          </a:p>
          <a:p>
            <a:pPr lvl="1"/>
            <a:r>
              <a:rPr lang="en-US" b="1" dirty="0"/>
              <a:t>Investment return strategies</a:t>
            </a:r>
          </a:p>
          <a:p>
            <a:pPr marL="0" indent="0">
              <a:buNone/>
            </a:pPr>
            <a:r>
              <a:rPr lang="en-US" b="1" dirty="0"/>
              <a:t>Initial Financial Insights</a:t>
            </a:r>
          </a:p>
          <a:p>
            <a:r>
              <a:rPr lang="en-US" b="1" dirty="0"/>
              <a:t>Estimated capital cost: </a:t>
            </a:r>
            <a:r>
              <a:rPr lang="en-US" dirty="0"/>
              <a:t>US$2.3 billion for a </a:t>
            </a:r>
            <a:r>
              <a:rPr lang="en-US" b="1" dirty="0"/>
              <a:t>500kt/a facility</a:t>
            </a:r>
          </a:p>
          <a:p>
            <a:r>
              <a:rPr lang="en-US" b="1" dirty="0"/>
              <a:t>Profitability depends on:</a:t>
            </a:r>
          </a:p>
          <a:p>
            <a:pPr lvl="1"/>
            <a:r>
              <a:rPr lang="en-US" dirty="0"/>
              <a:t>Access to </a:t>
            </a:r>
            <a:r>
              <a:rPr lang="en-US" b="1" dirty="0"/>
              <a:t>competitively priced energy</a:t>
            </a:r>
            <a:endParaRPr lang="en-US" dirty="0"/>
          </a:p>
          <a:p>
            <a:pPr lvl="1"/>
            <a:r>
              <a:rPr lang="en-US" dirty="0"/>
              <a:t>Reliable </a:t>
            </a:r>
            <a:r>
              <a:rPr lang="en-US" b="1" dirty="0"/>
              <a:t>water supply</a:t>
            </a:r>
            <a:endParaRPr lang="en-US" dirty="0"/>
          </a:p>
          <a:p>
            <a:pPr lvl="1"/>
            <a:r>
              <a:rPr lang="en-US" dirty="0"/>
              <a:t>Efficient logistics and infrastructure</a:t>
            </a:r>
          </a:p>
          <a:p>
            <a:pPr marL="0" indent="0">
              <a:buNone/>
            </a:pPr>
            <a:r>
              <a:rPr lang="en-US" b="1" dirty="0"/>
              <a:t>Next Phase Priorities</a:t>
            </a:r>
            <a:endParaRPr lang="en-US" dirty="0"/>
          </a:p>
          <a:p>
            <a:r>
              <a:rPr lang="en-US" dirty="0"/>
              <a:t>Identify </a:t>
            </a:r>
            <a:r>
              <a:rPr lang="en-US" b="1" dirty="0"/>
              <a:t>complementary projects</a:t>
            </a:r>
            <a:r>
              <a:rPr lang="en-US" dirty="0"/>
              <a:t> to support the refinery:</a:t>
            </a:r>
          </a:p>
          <a:p>
            <a:pPr lvl="1"/>
            <a:r>
              <a:rPr lang="en-US" dirty="0"/>
              <a:t>Example: </a:t>
            </a:r>
            <a:r>
              <a:rPr lang="en-US" b="1" dirty="0"/>
              <a:t>Hydroelectricity development &amp; Special Economic Zones</a:t>
            </a:r>
          </a:p>
          <a:p>
            <a:endParaRPr lang="en-US" dirty="0"/>
          </a:p>
          <a:p>
            <a:endParaRPr lang="en-AU" dirty="0"/>
          </a:p>
        </p:txBody>
      </p:sp>
    </p:spTree>
    <p:extLst>
      <p:ext uri="{BB962C8B-B14F-4D97-AF65-F5344CB8AC3E}">
        <p14:creationId xmlns:p14="http://schemas.microsoft.com/office/powerpoint/2010/main" val="3171100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4FA2C-D645-F137-8F2F-5D87D7DFB67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758F980-EF1C-D38A-075D-892FFB87820E}"/>
              </a:ext>
            </a:extLst>
          </p:cNvPr>
          <p:cNvSpPr>
            <a:spLocks noGrp="1"/>
          </p:cNvSpPr>
          <p:nvPr>
            <p:ph type="title"/>
          </p:nvPr>
        </p:nvSpPr>
        <p:spPr/>
        <p:txBody>
          <a:bodyPr/>
          <a:lstStyle/>
          <a:p>
            <a:r>
              <a:rPr lang="en-AU" dirty="0"/>
              <a:t>Energy for Downstream Processing</a:t>
            </a:r>
            <a:br>
              <a:rPr lang="en-AU" dirty="0"/>
            </a:br>
            <a:r>
              <a:rPr lang="en-AU" sz="2800" dirty="0">
                <a:solidFill>
                  <a:schemeClr val="accent5"/>
                </a:solidFill>
              </a:rPr>
              <a:t>Preliminary results – financial assessment</a:t>
            </a:r>
            <a:endParaRPr lang="en-AU" dirty="0"/>
          </a:p>
        </p:txBody>
      </p:sp>
      <p:sp>
        <p:nvSpPr>
          <p:cNvPr id="8" name="Content Placeholder 7">
            <a:extLst>
              <a:ext uri="{FF2B5EF4-FFF2-40B4-BE49-F238E27FC236}">
                <a16:creationId xmlns:a16="http://schemas.microsoft.com/office/drawing/2014/main" id="{AB042828-6329-F8D7-5B9F-750430B774F8}"/>
              </a:ext>
            </a:extLst>
          </p:cNvPr>
          <p:cNvSpPr>
            <a:spLocks noGrp="1"/>
          </p:cNvSpPr>
          <p:nvPr>
            <p:ph idx="1"/>
          </p:nvPr>
        </p:nvSpPr>
        <p:spPr>
          <a:xfrm>
            <a:off x="838200" y="1825625"/>
            <a:ext cx="11049000" cy="3798569"/>
          </a:xfrm>
        </p:spPr>
        <p:txBody>
          <a:bodyPr>
            <a:normAutofit fontScale="55000" lnSpcReduction="20000"/>
          </a:bodyPr>
          <a:lstStyle/>
          <a:p>
            <a:pPr marL="0" indent="0">
              <a:buNone/>
            </a:pPr>
            <a:r>
              <a:rPr lang="en-US" b="1" dirty="0"/>
              <a:t>Copper </a:t>
            </a:r>
            <a:r>
              <a:rPr lang="en-US" b="1"/>
              <a:t>Smelter Refinery Financial </a:t>
            </a:r>
            <a:r>
              <a:rPr lang="en-US" b="1" dirty="0"/>
              <a:t>Assessment Focus</a:t>
            </a:r>
          </a:p>
          <a:p>
            <a:r>
              <a:rPr lang="en-US" dirty="0"/>
              <a:t>Evaluation of:</a:t>
            </a:r>
          </a:p>
          <a:p>
            <a:pPr lvl="1"/>
            <a:r>
              <a:rPr lang="en-US" b="1" dirty="0"/>
              <a:t>Capital cost</a:t>
            </a:r>
          </a:p>
          <a:p>
            <a:pPr lvl="1"/>
            <a:r>
              <a:rPr lang="en-US" b="1" dirty="0"/>
              <a:t>Operating cost</a:t>
            </a:r>
          </a:p>
          <a:p>
            <a:pPr lvl="1"/>
            <a:r>
              <a:rPr lang="en-US" b="1" dirty="0"/>
              <a:t>Project profitability</a:t>
            </a:r>
          </a:p>
          <a:p>
            <a:r>
              <a:rPr lang="en-US" dirty="0"/>
              <a:t>Exploration of </a:t>
            </a:r>
            <a:r>
              <a:rPr lang="en-US" b="1" dirty="0"/>
              <a:t>measure to enhance investment returns</a:t>
            </a:r>
          </a:p>
          <a:p>
            <a:pPr marL="0" indent="0">
              <a:buNone/>
            </a:pPr>
            <a:r>
              <a:rPr lang="en-US" b="1" dirty="0"/>
              <a:t>Key Financial Insights</a:t>
            </a:r>
          </a:p>
          <a:p>
            <a:r>
              <a:rPr lang="en-US" b="1" dirty="0"/>
              <a:t>Initial capital estimate: </a:t>
            </a:r>
            <a:r>
              <a:rPr lang="en-US" dirty="0"/>
              <a:t>US$750 million for a 200kt/a facility</a:t>
            </a:r>
          </a:p>
          <a:p>
            <a:r>
              <a:rPr lang="en-US" b="1" dirty="0"/>
              <a:t>Profitability depends on:</a:t>
            </a:r>
          </a:p>
          <a:p>
            <a:pPr lvl="1"/>
            <a:r>
              <a:rPr lang="en-US" dirty="0"/>
              <a:t>Access to </a:t>
            </a:r>
            <a:r>
              <a:rPr lang="en-US" b="1" dirty="0"/>
              <a:t>competitively priced energy</a:t>
            </a:r>
          </a:p>
          <a:p>
            <a:pPr lvl="1"/>
            <a:r>
              <a:rPr lang="en-US" dirty="0"/>
              <a:t>Reliable </a:t>
            </a:r>
            <a:r>
              <a:rPr lang="en-US" b="1" dirty="0"/>
              <a:t>water supply</a:t>
            </a:r>
          </a:p>
          <a:p>
            <a:pPr marL="0" indent="0">
              <a:buNone/>
            </a:pPr>
            <a:r>
              <a:rPr lang="en-US" b="1" dirty="0"/>
              <a:t>Next Phase Priorities</a:t>
            </a:r>
          </a:p>
          <a:p>
            <a:r>
              <a:rPr lang="en-US" dirty="0"/>
              <a:t>Identify </a:t>
            </a:r>
            <a:r>
              <a:rPr lang="en-US" b="1" dirty="0"/>
              <a:t>complementary projects </a:t>
            </a:r>
            <a:r>
              <a:rPr lang="en-US" dirty="0"/>
              <a:t>to support the smelter</a:t>
            </a:r>
          </a:p>
          <a:p>
            <a:pPr lvl="1"/>
            <a:r>
              <a:rPr lang="en-US" dirty="0"/>
              <a:t>Example: </a:t>
            </a:r>
            <a:r>
              <a:rPr lang="en-US" b="1" dirty="0"/>
              <a:t>Hydroelectricity development &amp; Special Economic Zones</a:t>
            </a:r>
          </a:p>
          <a:p>
            <a:r>
              <a:rPr lang="en-US" dirty="0"/>
              <a:t>Strengthen </a:t>
            </a:r>
            <a:r>
              <a:rPr lang="en-US" b="1" dirty="0"/>
              <a:t>infrastructure and utility integration</a:t>
            </a:r>
          </a:p>
          <a:p>
            <a:endParaRPr lang="en-AU" dirty="0"/>
          </a:p>
        </p:txBody>
      </p:sp>
    </p:spTree>
    <p:extLst>
      <p:ext uri="{BB962C8B-B14F-4D97-AF65-F5344CB8AC3E}">
        <p14:creationId xmlns:p14="http://schemas.microsoft.com/office/powerpoint/2010/main" val="37067164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6153E"/>
      </a:accent1>
      <a:accent2>
        <a:srgbClr val="EE5829"/>
      </a:accent2>
      <a:accent3>
        <a:srgbClr val="115128"/>
      </a:accent3>
      <a:accent4>
        <a:srgbClr val="FEF000"/>
      </a:accent4>
      <a:accent5>
        <a:srgbClr val="009CDB"/>
      </a:accent5>
      <a:accent6>
        <a:srgbClr val="24B67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1d9139a-2e64-4ebd-9be7-46d8d606b09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20459C02046D84CAF127299854EAA77" ma:contentTypeVersion="16" ma:contentTypeDescription="Create a new document." ma:contentTypeScope="" ma:versionID="9521802b2a509797afd2746819aa6b84">
  <xsd:schema xmlns:xsd="http://www.w3.org/2001/XMLSchema" xmlns:xs="http://www.w3.org/2001/XMLSchema" xmlns:p="http://schemas.microsoft.com/office/2006/metadata/properties" xmlns:ns3="e1d9139a-2e64-4ebd-9be7-46d8d606b09e" xmlns:ns4="c6c3308e-302f-4a25-a350-c5d63662569f" targetNamespace="http://schemas.microsoft.com/office/2006/metadata/properties" ma:root="true" ma:fieldsID="a0b1fa61514c622b2412adabdc3b7880" ns3:_="" ns4:_="">
    <xsd:import namespace="e1d9139a-2e64-4ebd-9be7-46d8d606b09e"/>
    <xsd:import namespace="c6c3308e-302f-4a25-a350-c5d6366256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_activity" minOccurs="0"/>
                <xsd:element ref="ns3:MediaServiceObjectDetectorVersions" minOccurs="0"/>
                <xsd:element ref="ns4:SharedWithUsers" minOccurs="0"/>
                <xsd:element ref="ns4:SharedWithDetails" minOccurs="0"/>
                <xsd:element ref="ns4:SharingHintHash" minOccurs="0"/>
                <xsd:element ref="ns3:MediaServiceSystemTags" minOccurs="0"/>
                <xsd:element ref="ns3:MediaServiceSearchProperties"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d9139a-2e64-4ebd-9be7-46d8d606b0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c3308e-302f-4a25-a350-c5d63662569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147CB0-3D19-4278-895D-454B0034E504}">
  <ds:schemaRefs>
    <ds:schemaRef ds:uri="http://purl.org/dc/elements/1.1/"/>
    <ds:schemaRef ds:uri="http://purl.org/dc/dcmitype/"/>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c6c3308e-302f-4a25-a350-c5d63662569f"/>
    <ds:schemaRef ds:uri="e1d9139a-2e64-4ebd-9be7-46d8d606b09e"/>
    <ds:schemaRef ds:uri="http://purl.org/dc/terms/"/>
  </ds:schemaRefs>
</ds:datastoreItem>
</file>

<file path=customXml/itemProps2.xml><?xml version="1.0" encoding="utf-8"?>
<ds:datastoreItem xmlns:ds="http://schemas.openxmlformats.org/officeDocument/2006/customXml" ds:itemID="{BE4A398D-E5AD-49A4-A0D5-44C3E9A0C2A6}">
  <ds:schemaRefs>
    <ds:schemaRef ds:uri="http://schemas.microsoft.com/sharepoint/v3/contenttype/forms"/>
  </ds:schemaRefs>
</ds:datastoreItem>
</file>

<file path=customXml/itemProps3.xml><?xml version="1.0" encoding="utf-8"?>
<ds:datastoreItem xmlns:ds="http://schemas.openxmlformats.org/officeDocument/2006/customXml" ds:itemID="{C8717FE5-9430-4991-99BA-9227222EF0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d9139a-2e64-4ebd-9be7-46d8d606b09e"/>
    <ds:schemaRef ds:uri="c6c3308e-302f-4a25-a350-c5d6366256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4882</TotalTime>
  <Words>1780</Words>
  <Application>Microsoft Office PowerPoint</Application>
  <PresentationFormat>Widescreen</PresentationFormat>
  <Paragraphs>110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Kumul Minerals Holdings Ltd</vt:lpstr>
      <vt:lpstr>Disclaimer Forward-looking statements</vt:lpstr>
      <vt:lpstr>Kumul Minerals Holdings Limited The National Minerals Company</vt:lpstr>
      <vt:lpstr>Kumul Minerals Holdings Limited A strong mix of operating and development assets</vt:lpstr>
      <vt:lpstr>Energy in the Mineral Resources Sector Energy is one of the main operating costs for mining operations</vt:lpstr>
      <vt:lpstr>Energy in the Mineral Resources Sector Countries with developed energy infrastructure have competitive advantage</vt:lpstr>
      <vt:lpstr>Sector Development Pipeline Large scale development in PNG requires large scale power generation</vt:lpstr>
      <vt:lpstr>Energy for Downstream Processing Preliminary results – financial assessment</vt:lpstr>
      <vt:lpstr>Energy for Downstream Processing Preliminary results – financial assessment</vt:lpstr>
      <vt:lpstr>Importance of Energy in PNG No economy can grow without the energy to develop and sustain 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Kumul Minerals Holdings Ltd</dc:title>
  <dc:creator>Brett Roughan</dc:creator>
  <cp:lastModifiedBy>Sarimu  Kanu</cp:lastModifiedBy>
  <cp:revision>46</cp:revision>
  <cp:lastPrinted>2023-09-21T07:13:44Z</cp:lastPrinted>
  <dcterms:created xsi:type="dcterms:W3CDTF">2023-03-29T23:34:55Z</dcterms:created>
  <dcterms:modified xsi:type="dcterms:W3CDTF">2025-10-06T03:16:54Z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0x010100720459C02046D84CAF127299854EAA77</vt:lpwstr>
  </property>
</Properties>
</file>