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4"/>
    <p:sldMasterId id="2147483652" r:id="rId5"/>
    <p:sldMasterId id="2147483658" r:id="rId6"/>
  </p:sldMasterIdLst>
  <p:notesMasterIdLst>
    <p:notesMasterId r:id="rId17"/>
  </p:notesMasterIdLst>
  <p:sldIdLst>
    <p:sldId id="256" r:id="rId7"/>
    <p:sldId id="259" r:id="rId8"/>
    <p:sldId id="283" r:id="rId9"/>
    <p:sldId id="285" r:id="rId10"/>
    <p:sldId id="260" r:id="rId11"/>
    <p:sldId id="279" r:id="rId12"/>
    <p:sldId id="278" r:id="rId13"/>
    <p:sldId id="289" r:id="rId14"/>
    <p:sldId id="265" r:id="rId15"/>
    <p:sldId id="29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AFA7C52A-F1A5-F44D-B30F-1EAC2A15B64A}">
          <p14:sldIdLst>
            <p14:sldId id="256"/>
            <p14:sldId id="259"/>
            <p14:sldId id="283"/>
            <p14:sldId id="285"/>
            <p14:sldId id="260"/>
            <p14:sldId id="279"/>
            <p14:sldId id="278"/>
            <p14:sldId id="289"/>
            <p14:sldId id="265"/>
            <p14:sldId id="290"/>
          </p14:sldIdLst>
        </p14:section>
        <p14:section name="Backup" id="{A291078B-7A16-8D47-AEAF-DF4000DEDC4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E4B78"/>
    <a:srgbClr val="0B6638"/>
    <a:srgbClr val="00FF99"/>
    <a:srgbClr val="0B9444"/>
    <a:srgbClr val="0000FB"/>
    <a:srgbClr val="FDBD17"/>
    <a:srgbClr val="FFFFFF"/>
    <a:srgbClr val="ECEC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70789" autoAdjust="0"/>
  </p:normalViewPr>
  <p:slideViewPr>
    <p:cSldViewPr snapToGrid="0">
      <p:cViewPr varScale="1">
        <p:scale>
          <a:sx n="107" d="100"/>
          <a:sy n="107" d="100"/>
        </p:scale>
        <p:origin x="849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ownloads\statistic_id186807_worldwide-investment-in-renewable-energy-2014-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Data!$C$5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Data!$B$6:$B$16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Data!$C$6:$C$16</c:f>
              <c:numCache>
                <c:formatCode>#,##0.00</c:formatCode>
                <c:ptCount val="11"/>
                <c:pt idx="0" formatCode="#,##0">
                  <c:v>263</c:v>
                </c:pt>
                <c:pt idx="1">
                  <c:v>291.61</c:v>
                </c:pt>
                <c:pt idx="2">
                  <c:v>290.97000000000003</c:v>
                </c:pt>
                <c:pt idx="3">
                  <c:v>309.19</c:v>
                </c:pt>
                <c:pt idx="4">
                  <c:v>308.62</c:v>
                </c:pt>
                <c:pt idx="5">
                  <c:v>351.98</c:v>
                </c:pt>
                <c:pt idx="6">
                  <c:v>380.81</c:v>
                </c:pt>
                <c:pt idx="7">
                  <c:v>461.14</c:v>
                </c:pt>
                <c:pt idx="8">
                  <c:v>568.35</c:v>
                </c:pt>
                <c:pt idx="9">
                  <c:v>673.97</c:v>
                </c:pt>
                <c:pt idx="10">
                  <c:v>727.73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EA-42DA-88C4-3359F78C2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4698800"/>
        <c:axId val="554699632"/>
      </c:lineChart>
      <c:catAx>
        <c:axId val="5546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699632"/>
        <c:crosses val="autoZero"/>
        <c:auto val="1"/>
        <c:lblAlgn val="ctr"/>
        <c:lblOffset val="100"/>
        <c:noMultiLvlLbl val="0"/>
      </c:catAx>
      <c:valAx>
        <c:axId val="55469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69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Graph 1</a:t>
            </a: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total new investment in renewable energy amounted to approximately 727.73 billion U.S. dollars worldwide. This was an eight percent increase from the previous year.</a:t>
            </a:r>
            <a:b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519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r>
              <a:rPr lang="en-AU" sz="1100" dirty="0" smtClean="0"/>
              <a:t>91% of new renewables in 2024 cheaper than fossil fuels.</a:t>
            </a:r>
          </a:p>
          <a:p>
            <a:pPr algn="l"/>
            <a:endParaRPr lang="en-AU" sz="1100" b="1" dirty="0" smtClean="0"/>
          </a:p>
          <a:p>
            <a:pPr marL="158750" indent="0" algn="l">
              <a:buNone/>
            </a:pPr>
            <a:r>
              <a:rPr lang="en-AU" sz="1100" dirty="0" smtClean="0"/>
              <a:t>In 2024, renewables avoided USD 467B in fossil fuel costs globally.</a:t>
            </a:r>
            <a:br>
              <a:rPr lang="en-AU" sz="1100" dirty="0" smtClean="0"/>
            </a:br>
            <a:r>
              <a:rPr lang="en-AU" sz="1100" dirty="0" smtClean="0"/>
              <a:t/>
            </a:r>
            <a:br>
              <a:rPr lang="en-AU" sz="1100" dirty="0" smtClean="0"/>
            </a:b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2022, the global unit cost for generating electricity from hydropower was approximately $0.06 per kWh</a:t>
            </a:r>
            <a:r>
              <a:rPr lang="en-US" b="1" dirty="0" smtClean="0">
                <a:effectLst/>
              </a:rPr>
              <a:t>1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For solar photovoltaics, the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levelized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cost was around $0.05 per kWh worldwide</a:t>
            </a:r>
            <a:r>
              <a:rPr lang="en-US" b="1" dirty="0" smtClean="0">
                <a:effectLst/>
              </a:rPr>
              <a:t>2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58750" indent="0" algn="l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algn="l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the United States, wind power had an average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levelized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price of $0.0255 per kWh. </a:t>
            </a:r>
          </a:p>
          <a:p>
            <a:pPr marL="158750" indent="0" algn="l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algn="l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Overall, wind power was slightly cheaper in the U.S., while worldwide, costs for solar PV and hydropower were close .</a:t>
            </a:r>
            <a:r>
              <a:rPr lang="en-US" b="1" dirty="0" smtClean="0">
                <a:effectLst/>
              </a:rPr>
              <a:t>123</a:t>
            </a:r>
            <a:endParaRPr lang="en-AU" sz="11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648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64000" marR="215900">
              <a:lnSpc>
                <a:spcPct val="150000"/>
              </a:lnSpc>
              <a:spcBef>
                <a:spcPts val="100"/>
              </a:spcBef>
              <a:tabLst>
                <a:tab pos="4406900" algn="l"/>
              </a:tabLst>
            </a:pPr>
            <a:r>
              <a:rPr lang="en-US" sz="1100" dirty="0" smtClean="0">
                <a:solidFill>
                  <a:srgbClr val="222222"/>
                </a:solidFill>
                <a:latin typeface="Calibri"/>
              </a:rPr>
              <a:t>Business as Usual - Demand Forecast including natural center growth rates</a:t>
            </a: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lang="en-US" sz="1100" dirty="0" smtClean="0">
              <a:solidFill>
                <a:srgbClr val="222222"/>
              </a:solidFill>
              <a:latin typeface="Calibri"/>
            </a:endParaRPr>
          </a:p>
          <a:p>
            <a:pPr marL="4064000" marR="241300">
              <a:lnSpc>
                <a:spcPct val="150000"/>
              </a:lnSpc>
              <a:tabLst>
                <a:tab pos="4406900" algn="l"/>
              </a:tabLst>
            </a:pPr>
            <a:r>
              <a:rPr lang="en-US" sz="1100" dirty="0" smtClean="0">
                <a:solidFill>
                  <a:srgbClr val="222222"/>
                </a:solidFill>
                <a:latin typeface="Calibri"/>
              </a:rPr>
              <a:t>Medium Case – BAU Demand Forecast + connection of new industries and growth in existing Mines</a:t>
            </a: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lang="en-US" sz="1100" dirty="0" smtClean="0">
              <a:solidFill>
                <a:srgbClr val="222222"/>
              </a:solidFill>
              <a:latin typeface="Calibri"/>
            </a:endParaRPr>
          </a:p>
          <a:p>
            <a:pPr marL="4064000" marR="5080" algn="just">
              <a:lnSpc>
                <a:spcPct val="150100"/>
              </a:lnSpc>
              <a:tabLst>
                <a:tab pos="4406900" algn="l"/>
              </a:tabLst>
            </a:pPr>
            <a:r>
              <a:rPr lang="en-US" sz="1100" dirty="0" smtClean="0">
                <a:solidFill>
                  <a:srgbClr val="222222"/>
                </a:solidFill>
                <a:latin typeface="Calibri"/>
              </a:rPr>
              <a:t>High Case – Medium Case Demand Forecast + connection of proposed new Mines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660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2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91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-65" dirty="0"/>
              <a:t>Public</a:t>
            </a:r>
            <a:r>
              <a:rPr spc="-50" dirty="0"/>
              <a:t> Investment</a:t>
            </a:r>
            <a:r>
              <a:rPr spc="-60" dirty="0"/>
              <a:t> </a:t>
            </a:r>
            <a:r>
              <a:rPr spc="-30" dirty="0"/>
              <a:t>Proąram</a:t>
            </a:r>
            <a:r>
              <a:rPr spc="-55" dirty="0"/>
              <a:t> </a:t>
            </a:r>
            <a:r>
              <a:rPr spc="-40" dirty="0"/>
              <a:t>Bid</a:t>
            </a:r>
            <a:r>
              <a:rPr spc="-25" dirty="0"/>
              <a:t> </a:t>
            </a:r>
            <a:r>
              <a:rPr spc="-45" dirty="0"/>
              <a:t>for</a:t>
            </a:r>
            <a:r>
              <a:rPr spc="-35" dirty="0"/>
              <a:t> </a:t>
            </a:r>
            <a:r>
              <a:rPr spc="-40" dirty="0"/>
              <a:t>2025</a:t>
            </a:r>
            <a:r>
              <a:rPr spc="-50" dirty="0"/>
              <a:t> </a:t>
            </a:r>
            <a:r>
              <a:rPr spc="-65" dirty="0"/>
              <a:t>Development</a:t>
            </a:r>
            <a:r>
              <a:rPr spc="-40" dirty="0"/>
              <a:t> </a:t>
            </a:r>
            <a:r>
              <a:rPr spc="-25" dirty="0"/>
              <a:t>Fundiną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48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2984"/>
            <a:ext cx="268605" cy="279400"/>
          </a:xfrm>
          <a:custGeom>
            <a:avLst/>
            <a:gdLst/>
            <a:ahLst/>
            <a:cxnLst/>
            <a:rect l="l" t="t" r="r" b="b"/>
            <a:pathLst>
              <a:path w="268605" h="279400">
                <a:moveTo>
                  <a:pt x="268224" y="0"/>
                </a:moveTo>
                <a:lnTo>
                  <a:pt x="0" y="0"/>
                </a:lnTo>
                <a:lnTo>
                  <a:pt x="0" y="278891"/>
                </a:lnTo>
                <a:lnTo>
                  <a:pt x="268224" y="278891"/>
                </a:lnTo>
                <a:lnTo>
                  <a:pt x="268224" y="0"/>
                </a:lnTo>
                <a:close/>
              </a:path>
            </a:pathLst>
          </a:custGeom>
          <a:solidFill>
            <a:srgbClr val="0A9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7790" y="4636008"/>
            <a:ext cx="7200900" cy="508000"/>
          </a:xfrm>
          <a:custGeom>
            <a:avLst/>
            <a:gdLst/>
            <a:ahLst/>
            <a:cxnLst/>
            <a:rect l="l" t="t" r="r" b="b"/>
            <a:pathLst>
              <a:path w="7200900" h="508000">
                <a:moveTo>
                  <a:pt x="7200429" y="0"/>
                </a:moveTo>
                <a:lnTo>
                  <a:pt x="1579028" y="9893"/>
                </a:lnTo>
                <a:lnTo>
                  <a:pt x="0" y="507491"/>
                </a:lnTo>
                <a:lnTo>
                  <a:pt x="7200429" y="507491"/>
                </a:lnTo>
                <a:lnTo>
                  <a:pt x="7200429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3257" y="4639066"/>
            <a:ext cx="7190740" cy="504825"/>
          </a:xfrm>
          <a:custGeom>
            <a:avLst/>
            <a:gdLst/>
            <a:ahLst/>
            <a:cxnLst/>
            <a:rect l="l" t="t" r="r" b="b"/>
            <a:pathLst>
              <a:path w="7190740" h="504825">
                <a:moveTo>
                  <a:pt x="975108" y="180989"/>
                </a:moveTo>
                <a:lnTo>
                  <a:pt x="0" y="504433"/>
                </a:lnTo>
                <a:lnTo>
                  <a:pt x="7190742" y="504433"/>
                </a:lnTo>
                <a:lnTo>
                  <a:pt x="7190742" y="328931"/>
                </a:lnTo>
                <a:lnTo>
                  <a:pt x="975108" y="328931"/>
                </a:lnTo>
                <a:lnTo>
                  <a:pt x="975108" y="180989"/>
                </a:lnTo>
                <a:close/>
              </a:path>
              <a:path w="7190740" h="504825">
                <a:moveTo>
                  <a:pt x="7190742" y="0"/>
                </a:moveTo>
                <a:lnTo>
                  <a:pt x="1575437" y="9857"/>
                </a:lnTo>
                <a:lnTo>
                  <a:pt x="1247777" y="190857"/>
                </a:lnTo>
                <a:lnTo>
                  <a:pt x="975108" y="328931"/>
                </a:lnTo>
                <a:lnTo>
                  <a:pt x="7190742" y="328931"/>
                </a:lnTo>
                <a:lnTo>
                  <a:pt x="7190742" y="0"/>
                </a:lnTo>
                <a:close/>
              </a:path>
            </a:pathLst>
          </a:custGeom>
          <a:solidFill>
            <a:srgbClr val="0A9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146" y="4616297"/>
            <a:ext cx="489999" cy="4950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-65" dirty="0"/>
              <a:t>Public</a:t>
            </a:r>
            <a:r>
              <a:rPr spc="-50" dirty="0"/>
              <a:t> Investment</a:t>
            </a:r>
            <a:r>
              <a:rPr spc="-60" dirty="0"/>
              <a:t> </a:t>
            </a:r>
            <a:r>
              <a:rPr spc="-30" dirty="0"/>
              <a:t>Proąram</a:t>
            </a:r>
            <a:r>
              <a:rPr spc="-55" dirty="0"/>
              <a:t> </a:t>
            </a:r>
            <a:r>
              <a:rPr spc="-40" dirty="0"/>
              <a:t>Bid</a:t>
            </a:r>
            <a:r>
              <a:rPr spc="-25" dirty="0"/>
              <a:t> </a:t>
            </a:r>
            <a:r>
              <a:rPr spc="-45" dirty="0"/>
              <a:t>for</a:t>
            </a:r>
            <a:r>
              <a:rPr spc="-35" dirty="0"/>
              <a:t> </a:t>
            </a:r>
            <a:r>
              <a:rPr spc="-40" dirty="0"/>
              <a:t>2025</a:t>
            </a:r>
            <a:r>
              <a:rPr spc="-50" dirty="0"/>
              <a:t> </a:t>
            </a:r>
            <a:r>
              <a:rPr spc="-65" dirty="0"/>
              <a:t>Development</a:t>
            </a:r>
            <a:r>
              <a:rPr spc="-40" dirty="0"/>
              <a:t> </a:t>
            </a:r>
            <a:r>
              <a:rPr spc="-25" dirty="0"/>
              <a:t>Fundiną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501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-65" dirty="0"/>
              <a:t>Public</a:t>
            </a:r>
            <a:r>
              <a:rPr spc="-50" dirty="0"/>
              <a:t> Investment</a:t>
            </a:r>
            <a:r>
              <a:rPr spc="-60" dirty="0"/>
              <a:t> </a:t>
            </a:r>
            <a:r>
              <a:rPr spc="-30" dirty="0"/>
              <a:t>Proąram</a:t>
            </a:r>
            <a:r>
              <a:rPr spc="-55" dirty="0"/>
              <a:t> </a:t>
            </a:r>
            <a:r>
              <a:rPr spc="-40" dirty="0"/>
              <a:t>Bid</a:t>
            </a:r>
            <a:r>
              <a:rPr spc="-25" dirty="0"/>
              <a:t> </a:t>
            </a:r>
            <a:r>
              <a:rPr spc="-45" dirty="0"/>
              <a:t>for</a:t>
            </a:r>
            <a:r>
              <a:rPr spc="-35" dirty="0"/>
              <a:t> </a:t>
            </a:r>
            <a:r>
              <a:rPr spc="-40" dirty="0"/>
              <a:t>2025</a:t>
            </a:r>
            <a:r>
              <a:rPr spc="-50" dirty="0"/>
              <a:t> </a:t>
            </a:r>
            <a:r>
              <a:rPr spc="-65" dirty="0"/>
              <a:t>Development</a:t>
            </a:r>
            <a:r>
              <a:rPr spc="-40" dirty="0"/>
              <a:t> </a:t>
            </a:r>
            <a:r>
              <a:rPr spc="-25" dirty="0"/>
              <a:t>Fundiną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97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55"/>
              </a:lnSpc>
            </a:pPr>
            <a:r>
              <a:rPr spc="-65" dirty="0"/>
              <a:t>Petroleum</a:t>
            </a:r>
            <a:r>
              <a:rPr spc="-30" dirty="0"/>
              <a:t> </a:t>
            </a:r>
            <a:r>
              <a:rPr spc="-10" dirty="0"/>
              <a:t>and</a:t>
            </a:r>
            <a:r>
              <a:rPr spc="-25" dirty="0"/>
              <a:t> </a:t>
            </a:r>
            <a:r>
              <a:rPr spc="-45" dirty="0"/>
              <a:t>Enerąy</a:t>
            </a:r>
            <a:r>
              <a:rPr spc="-50" dirty="0"/>
              <a:t> </a:t>
            </a:r>
            <a:r>
              <a:rPr spc="-60" dirty="0"/>
              <a:t>Conference</a:t>
            </a:r>
            <a:r>
              <a:rPr spc="-30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93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55"/>
              </a:lnSpc>
            </a:pPr>
            <a:r>
              <a:rPr spc="-65" dirty="0"/>
              <a:t>Petroleum</a:t>
            </a:r>
            <a:r>
              <a:rPr spc="-30" dirty="0"/>
              <a:t> </a:t>
            </a:r>
            <a:r>
              <a:rPr spc="-10" dirty="0"/>
              <a:t>and</a:t>
            </a:r>
            <a:r>
              <a:rPr spc="-25" dirty="0"/>
              <a:t> </a:t>
            </a:r>
            <a:r>
              <a:rPr spc="-45" dirty="0"/>
              <a:t>Enerąy</a:t>
            </a:r>
            <a:r>
              <a:rPr spc="-50" dirty="0"/>
              <a:t> </a:t>
            </a:r>
            <a:r>
              <a:rPr spc="-60" dirty="0"/>
              <a:t>Conference</a:t>
            </a:r>
            <a:r>
              <a:rPr spc="-30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14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52169" y="900366"/>
            <a:ext cx="2546350" cy="3568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55"/>
              </a:lnSpc>
            </a:pPr>
            <a:r>
              <a:rPr spc="-65" dirty="0"/>
              <a:t>Petroleum</a:t>
            </a:r>
            <a:r>
              <a:rPr spc="-30" dirty="0"/>
              <a:t> </a:t>
            </a:r>
            <a:r>
              <a:rPr spc="-10" dirty="0"/>
              <a:t>and</a:t>
            </a:r>
            <a:r>
              <a:rPr spc="-25" dirty="0"/>
              <a:t> </a:t>
            </a:r>
            <a:r>
              <a:rPr spc="-45" dirty="0"/>
              <a:t>Enerąy</a:t>
            </a:r>
            <a:r>
              <a:rPr spc="-50" dirty="0"/>
              <a:t> </a:t>
            </a:r>
            <a:r>
              <a:rPr spc="-60" dirty="0"/>
              <a:t>Conference</a:t>
            </a:r>
            <a:r>
              <a:rPr spc="-30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78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55"/>
              </a:lnSpc>
            </a:pPr>
            <a:r>
              <a:rPr spc="-65" dirty="0"/>
              <a:t>Petroleum</a:t>
            </a:r>
            <a:r>
              <a:rPr spc="-30" dirty="0"/>
              <a:t> </a:t>
            </a:r>
            <a:r>
              <a:rPr spc="-10" dirty="0"/>
              <a:t>and</a:t>
            </a:r>
            <a:r>
              <a:rPr spc="-25" dirty="0"/>
              <a:t> </a:t>
            </a:r>
            <a:r>
              <a:rPr spc="-45" dirty="0"/>
              <a:t>Enerąy</a:t>
            </a:r>
            <a:r>
              <a:rPr spc="-50" dirty="0"/>
              <a:t> </a:t>
            </a:r>
            <a:r>
              <a:rPr spc="-60" dirty="0"/>
              <a:t>Conference</a:t>
            </a:r>
            <a:r>
              <a:rPr spc="-30" dirty="0"/>
              <a:t> </a:t>
            </a:r>
            <a:r>
              <a:rPr spc="-20" dirty="0"/>
              <a:t>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4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55"/>
              </a:lnSpc>
            </a:pPr>
            <a:r>
              <a:rPr spc="-65" dirty="0"/>
              <a:t>Petroleum</a:t>
            </a:r>
            <a:r>
              <a:rPr spc="-30" dirty="0"/>
              <a:t> </a:t>
            </a:r>
            <a:r>
              <a:rPr spc="-10" dirty="0"/>
              <a:t>and</a:t>
            </a:r>
            <a:r>
              <a:rPr spc="-25" dirty="0"/>
              <a:t> </a:t>
            </a:r>
            <a:r>
              <a:rPr spc="-45" dirty="0"/>
              <a:t>Enerąy</a:t>
            </a:r>
            <a:r>
              <a:rPr spc="-50" dirty="0"/>
              <a:t> </a:t>
            </a:r>
            <a:r>
              <a:rPr spc="-60" dirty="0"/>
              <a:t>Conference</a:t>
            </a:r>
            <a:r>
              <a:rPr spc="-30" dirty="0"/>
              <a:t> </a:t>
            </a:r>
            <a:r>
              <a:rPr spc="-20" dirty="0"/>
              <a:t>2024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65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1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2984"/>
            <a:ext cx="268605" cy="279400"/>
          </a:xfrm>
          <a:custGeom>
            <a:avLst/>
            <a:gdLst/>
            <a:ahLst/>
            <a:cxnLst/>
            <a:rect l="l" t="t" r="r" b="b"/>
            <a:pathLst>
              <a:path w="268605" h="279400">
                <a:moveTo>
                  <a:pt x="268224" y="0"/>
                </a:moveTo>
                <a:lnTo>
                  <a:pt x="0" y="0"/>
                </a:lnTo>
                <a:lnTo>
                  <a:pt x="0" y="278891"/>
                </a:lnTo>
                <a:lnTo>
                  <a:pt x="268224" y="278891"/>
                </a:lnTo>
                <a:lnTo>
                  <a:pt x="268224" y="0"/>
                </a:lnTo>
                <a:close/>
              </a:path>
            </a:pathLst>
          </a:custGeom>
          <a:solidFill>
            <a:srgbClr val="0A9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7790" y="4636008"/>
            <a:ext cx="7200900" cy="508000"/>
          </a:xfrm>
          <a:custGeom>
            <a:avLst/>
            <a:gdLst/>
            <a:ahLst/>
            <a:cxnLst/>
            <a:rect l="l" t="t" r="r" b="b"/>
            <a:pathLst>
              <a:path w="7200900" h="508000">
                <a:moveTo>
                  <a:pt x="7200429" y="0"/>
                </a:moveTo>
                <a:lnTo>
                  <a:pt x="1579028" y="9893"/>
                </a:lnTo>
                <a:lnTo>
                  <a:pt x="0" y="507491"/>
                </a:lnTo>
                <a:lnTo>
                  <a:pt x="7200429" y="507491"/>
                </a:lnTo>
                <a:lnTo>
                  <a:pt x="7200429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3257" y="4639066"/>
            <a:ext cx="7190740" cy="504825"/>
          </a:xfrm>
          <a:custGeom>
            <a:avLst/>
            <a:gdLst/>
            <a:ahLst/>
            <a:cxnLst/>
            <a:rect l="l" t="t" r="r" b="b"/>
            <a:pathLst>
              <a:path w="7190740" h="504825">
                <a:moveTo>
                  <a:pt x="975108" y="180989"/>
                </a:moveTo>
                <a:lnTo>
                  <a:pt x="0" y="504433"/>
                </a:lnTo>
                <a:lnTo>
                  <a:pt x="7190742" y="504433"/>
                </a:lnTo>
                <a:lnTo>
                  <a:pt x="7190742" y="328931"/>
                </a:lnTo>
                <a:lnTo>
                  <a:pt x="975108" y="328931"/>
                </a:lnTo>
                <a:lnTo>
                  <a:pt x="975108" y="180989"/>
                </a:lnTo>
                <a:close/>
              </a:path>
              <a:path w="7190740" h="504825">
                <a:moveTo>
                  <a:pt x="7190742" y="0"/>
                </a:moveTo>
                <a:lnTo>
                  <a:pt x="1575437" y="9857"/>
                </a:lnTo>
                <a:lnTo>
                  <a:pt x="1247777" y="190857"/>
                </a:lnTo>
                <a:lnTo>
                  <a:pt x="975108" y="328931"/>
                </a:lnTo>
                <a:lnTo>
                  <a:pt x="7190742" y="328931"/>
                </a:lnTo>
                <a:lnTo>
                  <a:pt x="7190742" y="0"/>
                </a:lnTo>
                <a:close/>
              </a:path>
            </a:pathLst>
          </a:custGeom>
          <a:solidFill>
            <a:srgbClr val="0A9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146" y="4616296"/>
            <a:ext cx="489999" cy="4950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4715" y="1577797"/>
            <a:ext cx="5814568" cy="1372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-65" dirty="0"/>
              <a:t>Public</a:t>
            </a:r>
            <a:r>
              <a:rPr spc="-50" dirty="0"/>
              <a:t> Investment</a:t>
            </a:r>
            <a:r>
              <a:rPr spc="-60" dirty="0"/>
              <a:t> </a:t>
            </a:r>
            <a:r>
              <a:rPr spc="-30" dirty="0"/>
              <a:t>Proąram</a:t>
            </a:r>
            <a:r>
              <a:rPr spc="-55" dirty="0"/>
              <a:t> </a:t>
            </a:r>
            <a:r>
              <a:rPr spc="-40" dirty="0"/>
              <a:t>Bid</a:t>
            </a:r>
            <a:r>
              <a:rPr spc="-25" dirty="0"/>
              <a:t> </a:t>
            </a:r>
            <a:r>
              <a:rPr spc="-45" dirty="0"/>
              <a:t>for</a:t>
            </a:r>
            <a:r>
              <a:rPr spc="-35" dirty="0"/>
              <a:t> </a:t>
            </a:r>
            <a:r>
              <a:rPr spc="-40" dirty="0"/>
              <a:t>2025</a:t>
            </a:r>
            <a:r>
              <a:rPr spc="-50" dirty="0"/>
              <a:t> </a:t>
            </a:r>
            <a:r>
              <a:rPr spc="-65" dirty="0"/>
              <a:t>Development</a:t>
            </a:r>
            <a:r>
              <a:rPr spc="-40" dirty="0"/>
              <a:t> </a:t>
            </a:r>
            <a:r>
              <a:rPr spc="-25" dirty="0"/>
              <a:t>Fundiną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89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-65" dirty="0"/>
              <a:t>Public</a:t>
            </a:r>
            <a:r>
              <a:rPr spc="-50" dirty="0"/>
              <a:t> Investment</a:t>
            </a:r>
            <a:r>
              <a:rPr spc="-60" dirty="0"/>
              <a:t> </a:t>
            </a:r>
            <a:r>
              <a:rPr spc="-30" dirty="0"/>
              <a:t>Proąram</a:t>
            </a:r>
            <a:r>
              <a:rPr spc="-55" dirty="0"/>
              <a:t> </a:t>
            </a:r>
            <a:r>
              <a:rPr spc="-40" dirty="0"/>
              <a:t>Bid</a:t>
            </a:r>
            <a:r>
              <a:rPr spc="-25" dirty="0"/>
              <a:t> </a:t>
            </a:r>
            <a:r>
              <a:rPr spc="-45" dirty="0"/>
              <a:t>for</a:t>
            </a:r>
            <a:r>
              <a:rPr spc="-35" dirty="0"/>
              <a:t> </a:t>
            </a:r>
            <a:r>
              <a:rPr spc="-40" dirty="0"/>
              <a:t>2025</a:t>
            </a:r>
            <a:r>
              <a:rPr spc="-50" dirty="0"/>
              <a:t> </a:t>
            </a:r>
            <a:r>
              <a:rPr spc="-65" dirty="0"/>
              <a:t>Development</a:t>
            </a:r>
            <a:r>
              <a:rPr spc="-40" dirty="0"/>
              <a:t> </a:t>
            </a:r>
            <a:r>
              <a:rPr spc="-25" dirty="0"/>
              <a:t>Fundiną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38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99559" y="4286514"/>
            <a:ext cx="1724400" cy="73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288075" y="4003923"/>
            <a:ext cx="6789000" cy="7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-1" y="252747"/>
            <a:ext cx="268800" cy="278700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396477" y="4636459"/>
            <a:ext cx="7222454" cy="523095"/>
          </a:xfrm>
          <a:custGeom>
            <a:avLst/>
            <a:gdLst/>
            <a:ahLst/>
            <a:cxnLst/>
            <a:rect l="l" t="t" r="r" b="b"/>
            <a:pathLst>
              <a:path w="8447315" h="769258" extrusionOk="0">
                <a:moveTo>
                  <a:pt x="0" y="754743"/>
                </a:moveTo>
                <a:lnTo>
                  <a:pt x="1872343" y="14515"/>
                </a:lnTo>
                <a:lnTo>
                  <a:pt x="8447315" y="0"/>
                </a:lnTo>
                <a:lnTo>
                  <a:pt x="8447315" y="769258"/>
                </a:lnTo>
                <a:lnTo>
                  <a:pt x="0" y="754743"/>
                </a:lnTo>
                <a:close/>
              </a:path>
            </a:pathLst>
          </a:custGeom>
          <a:solidFill>
            <a:srgbClr val="385723"/>
          </a:solidFill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1927621" y="4638964"/>
            <a:ext cx="7222454" cy="523095"/>
          </a:xfrm>
          <a:custGeom>
            <a:avLst/>
            <a:gdLst/>
            <a:ahLst/>
            <a:cxnLst/>
            <a:rect l="l" t="t" r="r" b="b"/>
            <a:pathLst>
              <a:path w="8447315" h="769258" extrusionOk="0">
                <a:moveTo>
                  <a:pt x="0" y="754743"/>
                </a:moveTo>
                <a:lnTo>
                  <a:pt x="1170177" y="266370"/>
                </a:lnTo>
                <a:cubicBezTo>
                  <a:pt x="1170176" y="338941"/>
                  <a:pt x="1170176" y="411512"/>
                  <a:pt x="1170175" y="484083"/>
                </a:cubicBezTo>
                <a:lnTo>
                  <a:pt x="1489139" y="280883"/>
                </a:lnTo>
                <a:lnTo>
                  <a:pt x="1872343" y="14515"/>
                </a:lnTo>
                <a:lnTo>
                  <a:pt x="8447315" y="0"/>
                </a:lnTo>
                <a:lnTo>
                  <a:pt x="8447315" y="769258"/>
                </a:lnTo>
                <a:lnTo>
                  <a:pt x="0" y="754743"/>
                </a:lnTo>
                <a:close/>
              </a:path>
            </a:pathLst>
          </a:custGeom>
          <a:solidFill>
            <a:srgbClr val="0B9444"/>
          </a:solidFill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National Energy Authority">
            <a:extLst>
              <a:ext uri="{FF2B5EF4-FFF2-40B4-BE49-F238E27FC236}">
                <a16:creationId xmlns:a16="http://schemas.microsoft.com/office/drawing/2014/main" id="{3E4E9220-B211-CB4E-3C48-095130FBBB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9" y="4583761"/>
            <a:ext cx="544520" cy="55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7175"/>
            <a:ext cx="266700" cy="276225"/>
          </a:xfrm>
          <a:custGeom>
            <a:avLst/>
            <a:gdLst/>
            <a:ahLst/>
            <a:cxnLst/>
            <a:rect l="l" t="t" r="r" b="b"/>
            <a:pathLst>
              <a:path w="266700" h="276225">
                <a:moveTo>
                  <a:pt x="266700" y="0"/>
                </a:moveTo>
                <a:lnTo>
                  <a:pt x="0" y="0"/>
                </a:lnTo>
                <a:lnTo>
                  <a:pt x="0" y="276225"/>
                </a:lnTo>
                <a:lnTo>
                  <a:pt x="266700" y="276225"/>
                </a:lnTo>
                <a:lnTo>
                  <a:pt x="266700" y="0"/>
                </a:lnTo>
                <a:close/>
              </a:path>
            </a:pathLst>
          </a:custGeom>
          <a:solidFill>
            <a:srgbClr val="0A9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29269" y="4638675"/>
            <a:ext cx="7191375" cy="504825"/>
          </a:xfrm>
          <a:custGeom>
            <a:avLst/>
            <a:gdLst/>
            <a:ahLst/>
            <a:cxnLst/>
            <a:rect l="l" t="t" r="r" b="b"/>
            <a:pathLst>
              <a:path w="7191375" h="504825">
                <a:moveTo>
                  <a:pt x="7190855" y="0"/>
                </a:moveTo>
                <a:lnTo>
                  <a:pt x="1571232" y="9880"/>
                </a:lnTo>
                <a:lnTo>
                  <a:pt x="0" y="504825"/>
                </a:lnTo>
                <a:lnTo>
                  <a:pt x="7190855" y="504825"/>
                </a:lnTo>
                <a:lnTo>
                  <a:pt x="7190855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1648" y="4638691"/>
            <a:ext cx="7192645" cy="504825"/>
          </a:xfrm>
          <a:custGeom>
            <a:avLst/>
            <a:gdLst/>
            <a:ahLst/>
            <a:cxnLst/>
            <a:rect l="l" t="t" r="r" b="b"/>
            <a:pathLst>
              <a:path w="7192645" h="504825">
                <a:moveTo>
                  <a:pt x="973923" y="181390"/>
                </a:moveTo>
                <a:lnTo>
                  <a:pt x="0" y="504808"/>
                </a:lnTo>
                <a:lnTo>
                  <a:pt x="7192351" y="504808"/>
                </a:lnTo>
                <a:lnTo>
                  <a:pt x="7192351" y="329649"/>
                </a:lnTo>
                <a:lnTo>
                  <a:pt x="973923" y="329649"/>
                </a:lnTo>
                <a:lnTo>
                  <a:pt x="973923" y="181390"/>
                </a:lnTo>
                <a:close/>
              </a:path>
              <a:path w="7192645" h="504825">
                <a:moveTo>
                  <a:pt x="7192351" y="0"/>
                </a:moveTo>
                <a:lnTo>
                  <a:pt x="1574760" y="9863"/>
                </a:lnTo>
                <a:lnTo>
                  <a:pt x="1246846" y="191270"/>
                </a:lnTo>
                <a:lnTo>
                  <a:pt x="973923" y="329649"/>
                </a:lnTo>
                <a:lnTo>
                  <a:pt x="7192351" y="329649"/>
                </a:lnTo>
                <a:lnTo>
                  <a:pt x="7192351" y="0"/>
                </a:lnTo>
                <a:close/>
              </a:path>
            </a:pathLst>
          </a:custGeom>
          <a:solidFill>
            <a:srgbClr val="0A9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327" y="4613783"/>
            <a:ext cx="488969" cy="49745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0"/>
            <a:ext cx="9144000" cy="66675"/>
          </a:xfrm>
          <a:custGeom>
            <a:avLst/>
            <a:gdLst/>
            <a:ahLst/>
            <a:cxnLst/>
            <a:rect l="l" t="t" r="r" b="b"/>
            <a:pathLst>
              <a:path w="9144000" h="66675">
                <a:moveTo>
                  <a:pt x="9144000" y="0"/>
                </a:moveTo>
                <a:lnTo>
                  <a:pt x="0" y="0"/>
                </a:lnTo>
                <a:lnTo>
                  <a:pt x="0" y="66675"/>
                </a:lnTo>
                <a:lnTo>
                  <a:pt x="9144000" y="66675"/>
                </a:lnTo>
                <a:lnTo>
                  <a:pt x="9144000" y="0"/>
                </a:lnTo>
                <a:close/>
              </a:path>
            </a:pathLst>
          </a:custGeom>
          <a:solidFill>
            <a:srgbClr val="FB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657" y="154939"/>
            <a:ext cx="8117840" cy="392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61715" y="4790446"/>
            <a:ext cx="2684779" cy="17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55"/>
              </a:lnSpc>
            </a:pPr>
            <a:r>
              <a:rPr spc="-65" dirty="0"/>
              <a:t>Petroleum</a:t>
            </a:r>
            <a:r>
              <a:rPr spc="-30" dirty="0"/>
              <a:t> </a:t>
            </a:r>
            <a:r>
              <a:rPr spc="-10" dirty="0"/>
              <a:t>and</a:t>
            </a:r>
            <a:r>
              <a:rPr spc="-25" dirty="0"/>
              <a:t> </a:t>
            </a:r>
            <a:r>
              <a:rPr spc="-45" dirty="0"/>
              <a:t>Enerąy</a:t>
            </a:r>
            <a:r>
              <a:rPr spc="-50" dirty="0"/>
              <a:t> </a:t>
            </a:r>
            <a:r>
              <a:rPr spc="-60" dirty="0"/>
              <a:t>Conference</a:t>
            </a:r>
            <a:r>
              <a:rPr spc="-30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63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2984"/>
            <a:ext cx="268605" cy="279400"/>
          </a:xfrm>
          <a:custGeom>
            <a:avLst/>
            <a:gdLst/>
            <a:ahLst/>
            <a:cxnLst/>
            <a:rect l="l" t="t" r="r" b="b"/>
            <a:pathLst>
              <a:path w="268605" h="279400">
                <a:moveTo>
                  <a:pt x="268224" y="0"/>
                </a:moveTo>
                <a:lnTo>
                  <a:pt x="0" y="0"/>
                </a:lnTo>
                <a:lnTo>
                  <a:pt x="0" y="278891"/>
                </a:lnTo>
                <a:lnTo>
                  <a:pt x="268224" y="278891"/>
                </a:lnTo>
                <a:lnTo>
                  <a:pt x="268224" y="0"/>
                </a:lnTo>
                <a:close/>
              </a:path>
            </a:pathLst>
          </a:custGeom>
          <a:solidFill>
            <a:srgbClr val="0A9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7790" y="4636008"/>
            <a:ext cx="7200900" cy="508000"/>
          </a:xfrm>
          <a:custGeom>
            <a:avLst/>
            <a:gdLst/>
            <a:ahLst/>
            <a:cxnLst/>
            <a:rect l="l" t="t" r="r" b="b"/>
            <a:pathLst>
              <a:path w="7200900" h="508000">
                <a:moveTo>
                  <a:pt x="7200429" y="0"/>
                </a:moveTo>
                <a:lnTo>
                  <a:pt x="1579028" y="9893"/>
                </a:lnTo>
                <a:lnTo>
                  <a:pt x="0" y="507491"/>
                </a:lnTo>
                <a:lnTo>
                  <a:pt x="7200429" y="507491"/>
                </a:lnTo>
                <a:lnTo>
                  <a:pt x="7200429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3257" y="4639066"/>
            <a:ext cx="7190740" cy="504825"/>
          </a:xfrm>
          <a:custGeom>
            <a:avLst/>
            <a:gdLst/>
            <a:ahLst/>
            <a:cxnLst/>
            <a:rect l="l" t="t" r="r" b="b"/>
            <a:pathLst>
              <a:path w="7190740" h="504825">
                <a:moveTo>
                  <a:pt x="975108" y="180989"/>
                </a:moveTo>
                <a:lnTo>
                  <a:pt x="0" y="504433"/>
                </a:lnTo>
                <a:lnTo>
                  <a:pt x="7190742" y="504433"/>
                </a:lnTo>
                <a:lnTo>
                  <a:pt x="7190742" y="328931"/>
                </a:lnTo>
                <a:lnTo>
                  <a:pt x="975108" y="328931"/>
                </a:lnTo>
                <a:lnTo>
                  <a:pt x="975108" y="180989"/>
                </a:lnTo>
                <a:close/>
              </a:path>
              <a:path w="7190740" h="504825">
                <a:moveTo>
                  <a:pt x="7190742" y="0"/>
                </a:moveTo>
                <a:lnTo>
                  <a:pt x="1575437" y="9857"/>
                </a:lnTo>
                <a:lnTo>
                  <a:pt x="1247777" y="190857"/>
                </a:lnTo>
                <a:lnTo>
                  <a:pt x="975108" y="328931"/>
                </a:lnTo>
                <a:lnTo>
                  <a:pt x="7190742" y="328931"/>
                </a:lnTo>
                <a:lnTo>
                  <a:pt x="7190742" y="0"/>
                </a:lnTo>
                <a:close/>
              </a:path>
            </a:pathLst>
          </a:custGeom>
          <a:solidFill>
            <a:srgbClr val="0A9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146" y="4616296"/>
            <a:ext cx="489999" cy="49509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0"/>
            <a:ext cx="9144000" cy="64135"/>
          </a:xfrm>
          <a:custGeom>
            <a:avLst/>
            <a:gdLst/>
            <a:ahLst/>
            <a:cxnLst/>
            <a:rect l="l" t="t" r="r" b="b"/>
            <a:pathLst>
              <a:path w="9144000" h="64135">
                <a:moveTo>
                  <a:pt x="9144000" y="0"/>
                </a:moveTo>
                <a:lnTo>
                  <a:pt x="0" y="0"/>
                </a:lnTo>
                <a:lnTo>
                  <a:pt x="0" y="64008"/>
                </a:lnTo>
                <a:lnTo>
                  <a:pt x="9144000" y="64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B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157353"/>
            <a:ext cx="79381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1610" y="4812250"/>
            <a:ext cx="4874895" cy="203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-65" dirty="0"/>
              <a:t>Public</a:t>
            </a:r>
            <a:r>
              <a:rPr spc="-50" dirty="0"/>
              <a:t> Investment</a:t>
            </a:r>
            <a:r>
              <a:rPr spc="-60" dirty="0"/>
              <a:t> </a:t>
            </a:r>
            <a:r>
              <a:rPr spc="-30" dirty="0"/>
              <a:t>Proąram</a:t>
            </a:r>
            <a:r>
              <a:rPr spc="-55" dirty="0"/>
              <a:t> </a:t>
            </a:r>
            <a:r>
              <a:rPr spc="-40" dirty="0"/>
              <a:t>Bid</a:t>
            </a:r>
            <a:r>
              <a:rPr spc="-25" dirty="0"/>
              <a:t> </a:t>
            </a:r>
            <a:r>
              <a:rPr spc="-45" dirty="0"/>
              <a:t>for</a:t>
            </a:r>
            <a:r>
              <a:rPr spc="-35" dirty="0"/>
              <a:t> </a:t>
            </a:r>
            <a:r>
              <a:rPr spc="-40" dirty="0"/>
              <a:t>2025</a:t>
            </a:r>
            <a:r>
              <a:rPr spc="-50" dirty="0"/>
              <a:t> </a:t>
            </a:r>
            <a:r>
              <a:rPr spc="-65" dirty="0"/>
              <a:t>Development</a:t>
            </a:r>
            <a:r>
              <a:rPr spc="-40" dirty="0"/>
              <a:t> </a:t>
            </a:r>
            <a:r>
              <a:rPr spc="-25" dirty="0"/>
              <a:t>Fundiną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38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255819" y="2308553"/>
            <a:ext cx="8520600" cy="24927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US" sz="2800" b="1" dirty="0" smtClean="0"/>
              <a:t>Cost </a:t>
            </a:r>
            <a:r>
              <a:rPr lang="en-US" sz="2800" b="1" dirty="0"/>
              <a:t>of Generating Power From Renewable </a:t>
            </a:r>
            <a:r>
              <a:rPr lang="en-US" sz="2800" b="1" dirty="0" smtClean="0"/>
              <a:t>Energy Sources </a:t>
            </a:r>
            <a:r>
              <a:rPr lang="en-US" sz="2800" b="1" dirty="0"/>
              <a:t>in </a:t>
            </a:r>
            <a:r>
              <a:rPr lang="en-US" sz="2800" b="1" dirty="0" smtClean="0"/>
              <a:t>PNG</a:t>
            </a:r>
            <a:br>
              <a:rPr lang="en-US" sz="2800" b="1" dirty="0" smtClean="0"/>
            </a:br>
            <a:r>
              <a:rPr lang="en-AU" sz="2800" b="1" dirty="0" smtClean="0">
                <a:solidFill>
                  <a:srgbClr val="FF9900"/>
                </a:solidFill>
                <a:latin typeface="League Spartan"/>
              </a:rPr>
              <a:t/>
            </a:r>
            <a:br>
              <a:rPr lang="en-AU" sz="2800" b="1" dirty="0" smtClean="0">
                <a:solidFill>
                  <a:srgbClr val="FF9900"/>
                </a:solidFill>
                <a:latin typeface="League Spartan"/>
              </a:rPr>
            </a:br>
            <a:r>
              <a:rPr lang="en-AU" sz="2000" b="1" dirty="0" smtClean="0">
                <a:solidFill>
                  <a:srgbClr val="FF9900"/>
                </a:solidFill>
                <a:latin typeface="League Spartan"/>
              </a:rPr>
              <a:t>PETROLEUM &amp; ENERGY CONFERECE</a:t>
            </a:r>
            <a:r>
              <a:rPr lang="en-AU" sz="2000" b="1" dirty="0">
                <a:latin typeface="League Spartan"/>
              </a:rPr>
              <a:t/>
            </a:r>
            <a:br>
              <a:rPr lang="en-AU" sz="2000" b="1" dirty="0">
                <a:latin typeface="League Spartan"/>
              </a:rPr>
            </a:br>
            <a:r>
              <a:rPr lang="en-AU" sz="1200" b="1" dirty="0" smtClean="0">
                <a:solidFill>
                  <a:schemeClr val="tx1"/>
                </a:solidFill>
                <a:latin typeface="League Spartan"/>
              </a:rPr>
              <a:t>8</a:t>
            </a:r>
            <a:r>
              <a:rPr lang="en-AU" sz="1200" b="1" baseline="30000" dirty="0" smtClean="0">
                <a:solidFill>
                  <a:schemeClr val="tx1"/>
                </a:solidFill>
                <a:latin typeface="League Spartan"/>
              </a:rPr>
              <a:t>th</a:t>
            </a:r>
            <a:r>
              <a:rPr lang="en-AU" sz="1200" b="1" dirty="0" smtClean="0">
                <a:solidFill>
                  <a:schemeClr val="tx1"/>
                </a:solidFill>
                <a:latin typeface="League Spartan"/>
              </a:rPr>
              <a:t> - 9</a:t>
            </a:r>
            <a:r>
              <a:rPr lang="en-AU" sz="1200" b="1" baseline="30000" dirty="0" smtClean="0">
                <a:solidFill>
                  <a:schemeClr val="tx1"/>
                </a:solidFill>
                <a:latin typeface="League Spartan"/>
              </a:rPr>
              <a:t>th</a:t>
            </a:r>
            <a:r>
              <a:rPr lang="en-AU" sz="1200" b="1" dirty="0" smtClean="0">
                <a:solidFill>
                  <a:schemeClr val="tx1"/>
                </a:solidFill>
                <a:latin typeface="League Spartan"/>
              </a:rPr>
              <a:t> October </a:t>
            </a:r>
            <a:r>
              <a:rPr lang="en-AU" sz="1200" b="1" dirty="0">
                <a:solidFill>
                  <a:schemeClr val="tx1"/>
                </a:solidFill>
                <a:latin typeface="League Spartan"/>
              </a:rPr>
              <a:t>– 2025</a:t>
            </a:r>
            <a:br>
              <a:rPr lang="en-AU" sz="1200" b="1" dirty="0">
                <a:solidFill>
                  <a:schemeClr val="tx1"/>
                </a:solidFill>
                <a:latin typeface="League Spartan"/>
              </a:rPr>
            </a:br>
            <a:r>
              <a:rPr lang="en-AU" sz="1200" b="1" dirty="0" smtClean="0">
                <a:solidFill>
                  <a:schemeClr val="tx1"/>
                </a:solidFill>
                <a:latin typeface="League Spartan"/>
              </a:rPr>
              <a:t>Stanley Hotel - Port Moresby, PNG</a:t>
            </a:r>
            <a:br>
              <a:rPr lang="en-AU" sz="1200" b="1" dirty="0" smtClean="0">
                <a:solidFill>
                  <a:schemeClr val="tx1"/>
                </a:solidFill>
                <a:latin typeface="League Spartan"/>
              </a:rPr>
            </a:br>
            <a:r>
              <a:rPr lang="en-AU" sz="1200" b="1" dirty="0">
                <a:solidFill>
                  <a:schemeClr val="tx1"/>
                </a:solidFill>
                <a:latin typeface="League Spartan"/>
              </a:rPr>
              <a:t/>
            </a:r>
            <a:br>
              <a:rPr lang="en-AU" sz="1200" b="1" dirty="0">
                <a:solidFill>
                  <a:schemeClr val="tx1"/>
                </a:solidFill>
                <a:latin typeface="League Spartan"/>
              </a:rPr>
            </a:br>
            <a:r>
              <a:rPr lang="en-AU" sz="1200" dirty="0" smtClean="0">
                <a:solidFill>
                  <a:schemeClr val="tx1"/>
                </a:solidFill>
                <a:latin typeface="League Spartan"/>
              </a:rPr>
              <a:t>Mr. Ronal Meketa</a:t>
            </a:r>
            <a:br>
              <a:rPr lang="en-AU" sz="1200" dirty="0" smtClean="0">
                <a:solidFill>
                  <a:schemeClr val="tx1"/>
                </a:solidFill>
                <a:latin typeface="League Spartan"/>
              </a:rPr>
            </a:br>
            <a:r>
              <a:rPr lang="en-AU" sz="1200" dirty="0" smtClean="0">
                <a:solidFill>
                  <a:schemeClr val="tx1"/>
                </a:solidFill>
                <a:latin typeface="League Spartan"/>
              </a:rPr>
              <a:t>Managing Director </a:t>
            </a:r>
            <a:br>
              <a:rPr lang="en-AU" sz="1200" dirty="0" smtClean="0">
                <a:solidFill>
                  <a:schemeClr val="tx1"/>
                </a:solidFill>
                <a:latin typeface="League Spartan"/>
              </a:rPr>
            </a:br>
            <a:r>
              <a:rPr lang="en-AU" sz="1200" dirty="0" smtClean="0">
                <a:solidFill>
                  <a:schemeClr val="tx1"/>
                </a:solidFill>
                <a:latin typeface="League Spartan"/>
              </a:rPr>
              <a:t>National Energy Authority</a:t>
            </a:r>
            <a:r>
              <a:rPr lang="en-AU" sz="1200" b="1" dirty="0">
                <a:solidFill>
                  <a:schemeClr val="tx1"/>
                </a:solidFill>
                <a:latin typeface="League Spartan"/>
              </a:rPr>
              <a:t/>
            </a:r>
            <a:br>
              <a:rPr lang="en-AU" sz="1200" b="1" dirty="0">
                <a:solidFill>
                  <a:schemeClr val="tx1"/>
                </a:solidFill>
                <a:latin typeface="League Spartan"/>
              </a:rPr>
            </a:br>
            <a:endParaRPr sz="2800" b="1" dirty="0">
              <a:solidFill>
                <a:schemeClr val="tx1"/>
              </a:solidFill>
              <a:latin typeface="League Spartan"/>
            </a:endParaRPr>
          </a:p>
        </p:txBody>
      </p:sp>
      <p:pic>
        <p:nvPicPr>
          <p:cNvPr id="2" name="Picture 2" descr="National Energy Authority">
            <a:extLst>
              <a:ext uri="{FF2B5EF4-FFF2-40B4-BE49-F238E27FC236}">
                <a16:creationId xmlns:a16="http://schemas.microsoft.com/office/drawing/2014/main" id="{FE603DD0-A79E-801B-F095-0E6C017E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97" y="81425"/>
            <a:ext cx="1568605" cy="16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5">
            <a:extLst>
              <a:ext uri="{FF2B5EF4-FFF2-40B4-BE49-F238E27FC236}">
                <a16:creationId xmlns:a16="http://schemas.microsoft.com/office/drawing/2014/main" id="{4E25EB04-AD83-8B77-40C8-D83BAA7E219F}"/>
              </a:ext>
            </a:extLst>
          </p:cNvPr>
          <p:cNvSpPr txBox="1">
            <a:spLocks/>
          </p:cNvSpPr>
          <p:nvPr/>
        </p:nvSpPr>
        <p:spPr>
          <a:xfrm>
            <a:off x="2965133" y="4801301"/>
            <a:ext cx="321373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55"/>
              </a:lnSpc>
              <a:buClrTx/>
              <a:buFontTx/>
              <a:buNone/>
            </a:pPr>
            <a:r>
              <a:rPr lang="en-AU" sz="1200" b="1" spc="-65" dirty="0" smtClean="0">
                <a:solidFill>
                  <a:prstClr val="white"/>
                </a:solidFill>
                <a:latin typeface="League Spartan"/>
              </a:rPr>
              <a:t>PETROLEUM ENERGY CONFERENCE </a:t>
            </a:r>
            <a:r>
              <a:rPr lang="en-AU" sz="1200" b="1" spc="-65" dirty="0">
                <a:solidFill>
                  <a:prstClr val="white"/>
                </a:solidFill>
                <a:latin typeface="League Spartan"/>
              </a:rPr>
              <a:t>2025</a:t>
            </a:r>
            <a:endParaRPr lang="en-AU" sz="1200" b="1" spc="-20" dirty="0">
              <a:solidFill>
                <a:prstClr val="white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4000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255819" y="2308553"/>
            <a:ext cx="8520600" cy="24927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AU" sz="3200" b="1" dirty="0">
                <a:latin typeface="League Spartan"/>
              </a:rPr>
              <a:t/>
            </a:r>
            <a:br>
              <a:rPr lang="en-AU" sz="3200" b="1" dirty="0">
                <a:latin typeface="League Spartan"/>
              </a:rPr>
            </a:br>
            <a:r>
              <a:rPr lang="en-AU" sz="3200" b="1" dirty="0" smtClean="0">
                <a:latin typeface="League Spartan"/>
              </a:rPr>
              <a:t/>
            </a:r>
            <a:br>
              <a:rPr lang="en-AU" sz="3200" b="1" dirty="0" smtClean="0">
                <a:latin typeface="League Spartan"/>
              </a:rPr>
            </a:br>
            <a:r>
              <a:rPr lang="en-US" sz="2400" b="1" dirty="0" smtClean="0"/>
              <a:t>Cost </a:t>
            </a:r>
            <a:r>
              <a:rPr lang="en-US" sz="2400" b="1" dirty="0"/>
              <a:t>of Generating Power From Renewable Sources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in </a:t>
            </a:r>
            <a:r>
              <a:rPr lang="en-US" sz="2400" b="1" dirty="0" smtClean="0"/>
              <a:t>PNG</a:t>
            </a:r>
            <a:br>
              <a:rPr lang="en-US" sz="2400" b="1" dirty="0" smtClean="0"/>
            </a:br>
            <a:r>
              <a:rPr lang="en-AU" sz="2800" b="1" dirty="0" smtClean="0">
                <a:solidFill>
                  <a:srgbClr val="FF9900"/>
                </a:solidFill>
                <a:latin typeface="League Spartan"/>
              </a:rPr>
              <a:t/>
            </a:r>
            <a:br>
              <a:rPr lang="en-AU" sz="2800" b="1" dirty="0" smtClean="0">
                <a:solidFill>
                  <a:srgbClr val="FF9900"/>
                </a:solidFill>
                <a:latin typeface="League Spartan"/>
              </a:rPr>
            </a:br>
            <a:r>
              <a:rPr lang="en-AU" sz="2000" b="1" dirty="0" smtClean="0">
                <a:solidFill>
                  <a:srgbClr val="FF9900"/>
                </a:solidFill>
                <a:latin typeface="League Spartan"/>
              </a:rPr>
              <a:t>PETROLEUM &amp; ENERGY CONFERECE</a:t>
            </a:r>
            <a:r>
              <a:rPr lang="en-AU" sz="2000" b="1" dirty="0">
                <a:solidFill>
                  <a:srgbClr val="FF9900"/>
                </a:solidFill>
                <a:latin typeface="League Spartan"/>
              </a:rPr>
              <a:t/>
            </a:r>
            <a:br>
              <a:rPr lang="en-AU" sz="2000" b="1" dirty="0">
                <a:solidFill>
                  <a:srgbClr val="FF9900"/>
                </a:solidFill>
                <a:latin typeface="League Spartan"/>
              </a:rPr>
            </a:br>
            <a:r>
              <a:rPr lang="en-AU" sz="1200" b="1" dirty="0" smtClean="0">
                <a:solidFill>
                  <a:schemeClr val="tx1"/>
                </a:solidFill>
                <a:latin typeface="League Spartan"/>
              </a:rPr>
              <a:t>8</a:t>
            </a:r>
            <a:r>
              <a:rPr lang="en-AU" sz="1200" b="1" baseline="30000" dirty="0" smtClean="0">
                <a:solidFill>
                  <a:schemeClr val="tx1"/>
                </a:solidFill>
                <a:latin typeface="League Spartan"/>
              </a:rPr>
              <a:t>th</a:t>
            </a:r>
            <a:r>
              <a:rPr lang="en-AU" sz="1200" b="1" dirty="0" smtClean="0">
                <a:solidFill>
                  <a:schemeClr val="tx1"/>
                </a:solidFill>
                <a:latin typeface="League Spartan"/>
              </a:rPr>
              <a:t> - 9</a:t>
            </a:r>
            <a:r>
              <a:rPr lang="en-AU" sz="1200" b="1" baseline="30000" dirty="0" smtClean="0">
                <a:solidFill>
                  <a:schemeClr val="tx1"/>
                </a:solidFill>
                <a:latin typeface="League Spartan"/>
              </a:rPr>
              <a:t>th</a:t>
            </a:r>
            <a:r>
              <a:rPr lang="en-AU" sz="1200" b="1" dirty="0" smtClean="0">
                <a:solidFill>
                  <a:schemeClr val="tx1"/>
                </a:solidFill>
                <a:latin typeface="League Spartan"/>
              </a:rPr>
              <a:t> October </a:t>
            </a:r>
            <a:r>
              <a:rPr lang="en-AU" sz="1200" b="1" dirty="0">
                <a:solidFill>
                  <a:schemeClr val="tx1"/>
                </a:solidFill>
                <a:latin typeface="League Spartan"/>
              </a:rPr>
              <a:t>– 2025</a:t>
            </a:r>
            <a:br>
              <a:rPr lang="en-AU" sz="1200" b="1" dirty="0">
                <a:solidFill>
                  <a:schemeClr val="tx1"/>
                </a:solidFill>
                <a:latin typeface="League Spartan"/>
              </a:rPr>
            </a:br>
            <a:r>
              <a:rPr lang="en-AU" sz="1200" b="1" dirty="0" smtClean="0">
                <a:solidFill>
                  <a:schemeClr val="tx1"/>
                </a:solidFill>
                <a:latin typeface="League Spartan"/>
              </a:rPr>
              <a:t>Stanley Hotel - Port Moresby, PNG</a:t>
            </a:r>
            <a:br>
              <a:rPr lang="en-AU" sz="1200" b="1" dirty="0" smtClean="0">
                <a:solidFill>
                  <a:schemeClr val="tx1"/>
                </a:solidFill>
                <a:latin typeface="League Spartan"/>
              </a:rPr>
            </a:br>
            <a:r>
              <a:rPr lang="en-AU" sz="1200" b="1" dirty="0">
                <a:solidFill>
                  <a:schemeClr val="tx1"/>
                </a:solidFill>
                <a:latin typeface="League Spartan"/>
              </a:rPr>
              <a:t/>
            </a:r>
            <a:br>
              <a:rPr lang="en-AU" sz="1200" b="1" dirty="0">
                <a:solidFill>
                  <a:schemeClr val="tx1"/>
                </a:solidFill>
                <a:latin typeface="League Spartan"/>
              </a:rPr>
            </a:br>
            <a:r>
              <a:rPr lang="en-AU" sz="1200" dirty="0" smtClean="0">
                <a:solidFill>
                  <a:schemeClr val="tx1"/>
                </a:solidFill>
                <a:latin typeface="League Spartan"/>
              </a:rPr>
              <a:t>Mr. Ronal Meketa</a:t>
            </a:r>
            <a:br>
              <a:rPr lang="en-AU" sz="1200" dirty="0" smtClean="0">
                <a:solidFill>
                  <a:schemeClr val="tx1"/>
                </a:solidFill>
                <a:latin typeface="League Spartan"/>
              </a:rPr>
            </a:br>
            <a:r>
              <a:rPr lang="en-AU" sz="1200" dirty="0" smtClean="0">
                <a:solidFill>
                  <a:schemeClr val="tx1"/>
                </a:solidFill>
                <a:latin typeface="League Spartan"/>
              </a:rPr>
              <a:t>Managing Director </a:t>
            </a:r>
            <a:br>
              <a:rPr lang="en-AU" sz="1200" dirty="0" smtClean="0">
                <a:solidFill>
                  <a:schemeClr val="tx1"/>
                </a:solidFill>
                <a:latin typeface="League Spartan"/>
              </a:rPr>
            </a:br>
            <a:r>
              <a:rPr lang="en-AU" sz="1200" dirty="0" smtClean="0">
                <a:solidFill>
                  <a:schemeClr val="tx1"/>
                </a:solidFill>
                <a:latin typeface="League Spartan"/>
              </a:rPr>
              <a:t>National Energy Authority</a:t>
            </a:r>
            <a:r>
              <a:rPr lang="en-AU" sz="1200" b="1" dirty="0">
                <a:solidFill>
                  <a:schemeClr val="tx1"/>
                </a:solidFill>
                <a:latin typeface="League Spartan"/>
              </a:rPr>
              <a:t/>
            </a:r>
            <a:br>
              <a:rPr lang="en-AU" sz="1200" b="1" dirty="0">
                <a:solidFill>
                  <a:schemeClr val="tx1"/>
                </a:solidFill>
                <a:latin typeface="League Spartan"/>
              </a:rPr>
            </a:br>
            <a:endParaRPr sz="2800" b="1" dirty="0">
              <a:solidFill>
                <a:schemeClr val="tx1"/>
              </a:solidFill>
              <a:latin typeface="League Spartan"/>
            </a:endParaRPr>
          </a:p>
        </p:txBody>
      </p:sp>
      <p:pic>
        <p:nvPicPr>
          <p:cNvPr id="2" name="Picture 2" descr="National Energy Authority">
            <a:extLst>
              <a:ext uri="{FF2B5EF4-FFF2-40B4-BE49-F238E27FC236}">
                <a16:creationId xmlns:a16="http://schemas.microsoft.com/office/drawing/2014/main" id="{FE603DD0-A79E-801B-F095-0E6C017E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97" y="81425"/>
            <a:ext cx="1568605" cy="16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5">
            <a:extLst>
              <a:ext uri="{FF2B5EF4-FFF2-40B4-BE49-F238E27FC236}">
                <a16:creationId xmlns:a16="http://schemas.microsoft.com/office/drawing/2014/main" id="{4E25EB04-AD83-8B77-40C8-D83BAA7E219F}"/>
              </a:ext>
            </a:extLst>
          </p:cNvPr>
          <p:cNvSpPr txBox="1">
            <a:spLocks/>
          </p:cNvSpPr>
          <p:nvPr/>
        </p:nvSpPr>
        <p:spPr>
          <a:xfrm>
            <a:off x="2965133" y="4801301"/>
            <a:ext cx="321373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55"/>
              </a:lnSpc>
              <a:buClrTx/>
              <a:buFontTx/>
              <a:buNone/>
            </a:pPr>
            <a:r>
              <a:rPr lang="en-AU" sz="1200" b="1" spc="-65" dirty="0" smtClean="0">
                <a:solidFill>
                  <a:prstClr val="white"/>
                </a:solidFill>
                <a:latin typeface="League Spartan"/>
              </a:rPr>
              <a:t>PETROLEUM ENERGY CONFERENCE </a:t>
            </a:r>
            <a:r>
              <a:rPr lang="en-AU" sz="1200" b="1" spc="-65" dirty="0">
                <a:solidFill>
                  <a:prstClr val="white"/>
                </a:solidFill>
                <a:latin typeface="League Spartan"/>
              </a:rPr>
              <a:t>2025</a:t>
            </a:r>
            <a:endParaRPr lang="en-AU" sz="1200" b="1" spc="-20" dirty="0">
              <a:solidFill>
                <a:prstClr val="white"/>
              </a:solidFill>
              <a:latin typeface="League Spart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75223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9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802C0-8EF0-EC12-8139-0501C96E5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83241B-344E-2022-020B-34E3CA18AA87}"/>
              </a:ext>
            </a:extLst>
          </p:cNvPr>
          <p:cNvSpPr/>
          <p:nvPr/>
        </p:nvSpPr>
        <p:spPr>
          <a:xfrm>
            <a:off x="208680" y="107884"/>
            <a:ext cx="8390313" cy="52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66"/>
                </a:solidFill>
                <a:latin typeface="Calibri"/>
              </a:rPr>
              <a:t> Renewable Energy Investment - Global Momentum</a:t>
            </a:r>
            <a:endParaRPr lang="en-AU" sz="2200" b="1" dirty="0">
              <a:solidFill>
                <a:srgbClr val="000000"/>
              </a:solidFill>
              <a:latin typeface="League Spartan"/>
              <a:cs typeface="Arial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532720"/>
              </p:ext>
            </p:extLst>
          </p:nvPr>
        </p:nvGraphicFramePr>
        <p:xfrm>
          <a:off x="902457" y="5479403"/>
          <a:ext cx="4408498" cy="298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21" y="918613"/>
            <a:ext cx="3945904" cy="3268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32104" y="686534"/>
            <a:ext cx="39827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000" b="1" dirty="0">
                <a:solidFill>
                  <a:srgbClr val="455F7C"/>
                </a:solidFill>
                <a:latin typeface="Open Sans" panose="020B0606030504020204" pitchFamily="34" charset="0"/>
              </a:rPr>
              <a:t>Worldwide investment in renewable energy 2014-2024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836" y="918613"/>
            <a:ext cx="3735919" cy="3268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4314825" y="630998"/>
            <a:ext cx="3824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000" b="1" dirty="0">
                <a:solidFill>
                  <a:srgbClr val="455F7C"/>
                </a:solidFill>
                <a:latin typeface="Open Sans" panose="020B0606030504020204" pitchFamily="34" charset="0"/>
              </a:rPr>
              <a:t>Global</a:t>
            </a:r>
            <a:r>
              <a:rPr lang="en-US" b="1" dirty="0"/>
              <a:t> </a:t>
            </a:r>
            <a:r>
              <a:rPr lang="en-US" sz="1000" b="1" dirty="0">
                <a:solidFill>
                  <a:srgbClr val="455F7C"/>
                </a:solidFill>
                <a:latin typeface="Open Sans" panose="020B0606030504020204" pitchFamily="34" charset="0"/>
              </a:rPr>
              <a:t>renewable</a:t>
            </a:r>
            <a:r>
              <a:rPr lang="en-US" b="1" dirty="0"/>
              <a:t> </a:t>
            </a:r>
            <a:r>
              <a:rPr lang="en-US" sz="1000" b="1" dirty="0">
                <a:solidFill>
                  <a:srgbClr val="455F7C"/>
                </a:solidFill>
                <a:latin typeface="Open Sans" panose="020B0606030504020204" pitchFamily="34" charset="0"/>
              </a:rPr>
              <a:t>energy investments 2024, by region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8500" y="435204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000" dirty="0" smtClean="0">
                <a:solidFill>
                  <a:srgbClr val="455F7C"/>
                </a:solidFill>
                <a:latin typeface="Open Sans" panose="020B0606030504020204" pitchFamily="34" charset="0"/>
              </a:rPr>
              <a:t>Source: BloombergergNEF, IEA</a:t>
            </a:r>
            <a:endParaRPr lang="en-US" sz="1000" dirty="0">
              <a:solidFill>
                <a:srgbClr val="455F7C"/>
              </a:solidFill>
              <a:latin typeface="Open Sans" panose="020B0606030504020204" pitchFamily="34" charset="0"/>
            </a:endParaRPr>
          </a:p>
        </p:txBody>
      </p:sp>
      <p:sp>
        <p:nvSpPr>
          <p:cNvPr id="20" name="object 35">
            <a:extLst>
              <a:ext uri="{FF2B5EF4-FFF2-40B4-BE49-F238E27FC236}">
                <a16:creationId xmlns:a16="http://schemas.microsoft.com/office/drawing/2014/main" id="{4E25EB04-AD83-8B77-40C8-D83BAA7E219F}"/>
              </a:ext>
            </a:extLst>
          </p:cNvPr>
          <p:cNvSpPr txBox="1">
            <a:spLocks/>
          </p:cNvSpPr>
          <p:nvPr/>
        </p:nvSpPr>
        <p:spPr>
          <a:xfrm>
            <a:off x="2965133" y="4801301"/>
            <a:ext cx="321373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55"/>
              </a:lnSpc>
              <a:buClrTx/>
              <a:buFontTx/>
              <a:buNone/>
            </a:pPr>
            <a:r>
              <a:rPr lang="en-AU" sz="1200" b="1" spc="-65" dirty="0" smtClean="0">
                <a:solidFill>
                  <a:prstClr val="white"/>
                </a:solidFill>
                <a:latin typeface="League Spartan"/>
              </a:rPr>
              <a:t>PETROLEUM ENERGY CONFERENCE </a:t>
            </a:r>
            <a:r>
              <a:rPr lang="en-AU" sz="1200" b="1" spc="-65" dirty="0">
                <a:solidFill>
                  <a:prstClr val="white"/>
                </a:solidFill>
                <a:latin typeface="League Spartan"/>
              </a:rPr>
              <a:t>2025</a:t>
            </a:r>
            <a:endParaRPr lang="en-AU" sz="1200" b="1" spc="-20" dirty="0">
              <a:solidFill>
                <a:prstClr val="white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20264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802C0-8EF0-EC12-8139-0501C96E5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83241B-344E-2022-020B-34E3CA18AA87}"/>
              </a:ext>
            </a:extLst>
          </p:cNvPr>
          <p:cNvSpPr/>
          <p:nvPr/>
        </p:nvSpPr>
        <p:spPr>
          <a:xfrm>
            <a:off x="208680" y="107884"/>
            <a:ext cx="6037813" cy="52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66"/>
                </a:solidFill>
                <a:latin typeface="Calibri"/>
              </a:rPr>
              <a:t> Regional </a:t>
            </a:r>
            <a:r>
              <a:rPr lang="en-US" sz="2400" dirty="0">
                <a:solidFill>
                  <a:srgbClr val="003366"/>
                </a:solidFill>
                <a:latin typeface="Calibri"/>
              </a:rPr>
              <a:t>Context: Asia Pacific &amp; </a:t>
            </a:r>
            <a:r>
              <a:rPr lang="en-US" sz="2400" dirty="0" smtClean="0">
                <a:solidFill>
                  <a:srgbClr val="003366"/>
                </a:solidFill>
                <a:latin typeface="Calibri"/>
              </a:rPr>
              <a:t>SIDS</a:t>
            </a:r>
            <a:endParaRPr lang="en-AU" sz="2200" b="1" dirty="0">
              <a:solidFill>
                <a:srgbClr val="000000"/>
              </a:solidFill>
              <a:latin typeface="League Spartan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57825" y="746063"/>
            <a:ext cx="3514725" cy="347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• </a:t>
            </a:r>
            <a:r>
              <a:rPr lang="en-US" sz="2000" dirty="0">
                <a:solidFill>
                  <a:srgbClr val="222222"/>
                </a:solidFill>
                <a:latin typeface="Calibri"/>
              </a:rPr>
              <a:t>Asia Pacific leads growth, but disparities persist</a:t>
            </a:r>
            <a:r>
              <a:rPr lang="en-US" sz="2000" dirty="0" smtClean="0">
                <a:solidFill>
                  <a:srgbClr val="222222"/>
                </a:solidFill>
                <a:latin typeface="Calibri"/>
              </a:rPr>
              <a:t>.</a:t>
            </a:r>
          </a:p>
          <a:p>
            <a:endParaRPr lang="en-US" sz="2000" dirty="0">
              <a:solidFill>
                <a:srgbClr val="222222"/>
              </a:solidFill>
              <a:latin typeface="Calibri"/>
            </a:endParaRPr>
          </a:p>
          <a:p>
            <a:r>
              <a:rPr lang="en-US" sz="2000" dirty="0">
                <a:solidFill>
                  <a:srgbClr val="222222"/>
                </a:solidFill>
                <a:latin typeface="Calibri"/>
              </a:rPr>
              <a:t>• SIDS face energy access and investment </a:t>
            </a:r>
            <a:r>
              <a:rPr lang="en-US" sz="2000" dirty="0" smtClean="0">
                <a:solidFill>
                  <a:srgbClr val="222222"/>
                </a:solidFill>
                <a:latin typeface="Calibri"/>
              </a:rPr>
              <a:t>challenges. </a:t>
            </a:r>
          </a:p>
          <a:p>
            <a:endParaRPr lang="en-US" sz="2000" dirty="0">
              <a:solidFill>
                <a:srgbClr val="222222"/>
              </a:solidFill>
              <a:latin typeface="Calibri"/>
            </a:endParaRPr>
          </a:p>
          <a:p>
            <a:r>
              <a:rPr lang="en-US" sz="2000" dirty="0" smtClean="0">
                <a:solidFill>
                  <a:srgbClr val="222222"/>
                </a:solidFill>
                <a:latin typeface="Calibri"/>
              </a:rPr>
              <a:t>PNG </a:t>
            </a:r>
            <a:r>
              <a:rPr lang="en-US" sz="2000" dirty="0">
                <a:solidFill>
                  <a:srgbClr val="222222"/>
                </a:solidFill>
                <a:latin typeface="Calibri"/>
              </a:rPr>
              <a:t>shares similar constraints</a:t>
            </a:r>
            <a:r>
              <a:rPr lang="en-US" sz="2000" dirty="0" smtClean="0">
                <a:solidFill>
                  <a:srgbClr val="222222"/>
                </a:solidFill>
                <a:latin typeface="Calibri"/>
              </a:rPr>
              <a:t>.</a:t>
            </a:r>
          </a:p>
          <a:p>
            <a:endParaRPr lang="en-US" sz="2000" dirty="0">
              <a:solidFill>
                <a:srgbClr val="222222"/>
              </a:solidFill>
              <a:latin typeface="Calibri"/>
            </a:endParaRPr>
          </a:p>
          <a:p>
            <a:r>
              <a:rPr lang="en-US" sz="2000" dirty="0">
                <a:solidFill>
                  <a:srgbClr val="222222"/>
                </a:solidFill>
                <a:latin typeface="Calibri"/>
              </a:rPr>
              <a:t>• Pacific nations are advancing off-grid renewables and regional partnerships.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2281524"/>
            <a:ext cx="3649980" cy="2321304"/>
          </a:xfrm>
          <a:prstGeom prst="rect">
            <a:avLst/>
          </a:prstGeom>
        </p:spPr>
      </p:pic>
      <p:pic>
        <p:nvPicPr>
          <p:cNvPr id="7" name="Picture 6" descr="A map of the world with numbers and text&#10;&#10;Description automatically generated">
            <a:extLst>
              <a:ext uri="{FF2B5EF4-FFF2-40B4-BE49-F238E27FC236}">
                <a16:creationId xmlns:a16="http://schemas.microsoft.com/office/drawing/2014/main" id="{6CAD8481-19FF-F627-A429-31B334BF6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44" y="563880"/>
            <a:ext cx="4796582" cy="2110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74620"/>
            <a:ext cx="1497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b="1" dirty="0" smtClean="0">
                <a:solidFill>
                  <a:srgbClr val="FF0000"/>
                </a:solidFill>
              </a:rPr>
              <a:t>OCEANIA 43% RE</a:t>
            </a:r>
            <a:endParaRPr lang="en-AU" sz="11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2628900"/>
            <a:ext cx="2221230" cy="322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bject 35">
            <a:extLst>
              <a:ext uri="{FF2B5EF4-FFF2-40B4-BE49-F238E27FC236}">
                <a16:creationId xmlns:a16="http://schemas.microsoft.com/office/drawing/2014/main" id="{4E25EB04-AD83-8B77-40C8-D83BAA7E219F}"/>
              </a:ext>
            </a:extLst>
          </p:cNvPr>
          <p:cNvSpPr txBox="1">
            <a:spLocks/>
          </p:cNvSpPr>
          <p:nvPr/>
        </p:nvSpPr>
        <p:spPr>
          <a:xfrm>
            <a:off x="2965133" y="4801301"/>
            <a:ext cx="321373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55"/>
              </a:lnSpc>
              <a:buClrTx/>
              <a:buFontTx/>
              <a:buNone/>
            </a:pPr>
            <a:r>
              <a:rPr lang="en-AU" sz="1200" b="1" spc="-65" dirty="0" smtClean="0">
                <a:solidFill>
                  <a:prstClr val="white"/>
                </a:solidFill>
                <a:latin typeface="League Spartan"/>
              </a:rPr>
              <a:t>PETROLEUM ENERGY CONFERENCE </a:t>
            </a:r>
            <a:r>
              <a:rPr lang="en-AU" sz="1200" b="1" spc="-65" dirty="0">
                <a:solidFill>
                  <a:prstClr val="white"/>
                </a:solidFill>
                <a:latin typeface="League Spartan"/>
              </a:rPr>
              <a:t>2025</a:t>
            </a:r>
            <a:endParaRPr lang="en-AU" sz="1200" b="1" spc="-20" dirty="0">
              <a:solidFill>
                <a:prstClr val="white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25103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83241B-344E-2022-020B-34E3CA18AA87}"/>
              </a:ext>
            </a:extLst>
          </p:cNvPr>
          <p:cNvSpPr/>
          <p:nvPr/>
        </p:nvSpPr>
        <p:spPr>
          <a:xfrm>
            <a:off x="208680" y="107884"/>
            <a:ext cx="8779110" cy="52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1E4B78"/>
                </a:solidFill>
              </a:rPr>
              <a:t>The </a:t>
            </a:r>
            <a:r>
              <a:rPr lang="en-US" sz="2400" dirty="0">
                <a:solidFill>
                  <a:srgbClr val="1E4B78"/>
                </a:solidFill>
              </a:rPr>
              <a:t>Economics of Scaling Renewables</a:t>
            </a:r>
            <a:r>
              <a:rPr lang="en-AU" sz="2400" dirty="0" smtClean="0">
                <a:solidFill>
                  <a:srgbClr val="1E4B78"/>
                </a:solidFill>
              </a:rPr>
              <a:t> Transition</a:t>
            </a:r>
            <a:endParaRPr lang="en-AU" sz="2200" b="1" dirty="0">
              <a:solidFill>
                <a:srgbClr val="1E4B78"/>
              </a:solidFill>
              <a:latin typeface="League Spartan"/>
              <a:cs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88818" y="820414"/>
            <a:ext cx="3800928" cy="32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 smtClean="0"/>
              <a:t>Solar</a:t>
            </a:r>
            <a:r>
              <a:rPr lang="en-AU" sz="1800" dirty="0"/>
              <a:t>: </a:t>
            </a:r>
            <a:r>
              <a:rPr lang="en-AU" sz="1800" dirty="0" smtClean="0"/>
              <a:t>~USD 0.05/kWh,</a:t>
            </a:r>
          </a:p>
          <a:p>
            <a:pPr algn="l"/>
            <a:endParaRPr lang="en-AU" sz="1800" dirty="0" smtClean="0"/>
          </a:p>
          <a:p>
            <a:pPr algn="l"/>
            <a:r>
              <a:rPr lang="en-AU" sz="1800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 smtClean="0"/>
              <a:t>Wind</a:t>
            </a:r>
            <a:r>
              <a:rPr lang="en-AU" sz="1800" dirty="0"/>
              <a:t>: </a:t>
            </a:r>
            <a:r>
              <a:rPr lang="en-AU" sz="1800" dirty="0" smtClean="0"/>
              <a:t>~USD 0.03/kWh,</a:t>
            </a:r>
          </a:p>
          <a:p>
            <a:pPr algn="l"/>
            <a:r>
              <a:rPr lang="en-AU" sz="1800" dirty="0" smtClean="0"/>
              <a:t> </a:t>
            </a:r>
          </a:p>
          <a:p>
            <a:pPr algn="l"/>
            <a:endParaRPr lang="en-AU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800" dirty="0" smtClean="0"/>
              <a:t>Hydro</a:t>
            </a:r>
            <a:r>
              <a:rPr lang="en-AU" sz="1800" dirty="0"/>
              <a:t>: </a:t>
            </a:r>
            <a:r>
              <a:rPr lang="en-AU" sz="1800" dirty="0" smtClean="0"/>
              <a:t>~USD 0.06/kWh.</a:t>
            </a:r>
          </a:p>
          <a:p>
            <a:pPr algn="l"/>
            <a:endParaRPr lang="en-AU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8" y="550293"/>
            <a:ext cx="4504692" cy="3830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32104" y="443913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sz="1000" dirty="0" smtClean="0">
                <a:solidFill>
                  <a:srgbClr val="455F7C"/>
                </a:solidFill>
                <a:latin typeface="Open Sans" panose="020B0606030504020204" pitchFamily="34" charset="0"/>
              </a:rPr>
              <a:t>Source: IRENA</a:t>
            </a:r>
            <a:endParaRPr lang="en-US" sz="1000" dirty="0">
              <a:solidFill>
                <a:srgbClr val="455F7C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4E25EB04-AD83-8B77-40C8-D83BAA7E219F}"/>
              </a:ext>
            </a:extLst>
          </p:cNvPr>
          <p:cNvSpPr txBox="1">
            <a:spLocks/>
          </p:cNvSpPr>
          <p:nvPr/>
        </p:nvSpPr>
        <p:spPr>
          <a:xfrm>
            <a:off x="2965133" y="4801301"/>
            <a:ext cx="321373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55"/>
              </a:lnSpc>
              <a:buClrTx/>
              <a:buFontTx/>
              <a:buNone/>
            </a:pPr>
            <a:r>
              <a:rPr lang="en-AU" sz="1200" b="1" spc="-65" dirty="0" smtClean="0">
                <a:solidFill>
                  <a:prstClr val="white"/>
                </a:solidFill>
                <a:latin typeface="League Spartan"/>
              </a:rPr>
              <a:t>PETROLEUM ENERGY CONFERENCE </a:t>
            </a:r>
            <a:r>
              <a:rPr lang="en-AU" sz="1200" b="1" spc="-65" dirty="0">
                <a:solidFill>
                  <a:prstClr val="white"/>
                </a:solidFill>
                <a:latin typeface="League Spartan"/>
              </a:rPr>
              <a:t>2025</a:t>
            </a:r>
            <a:endParaRPr lang="en-AU" sz="1200" b="1" spc="-20" dirty="0">
              <a:solidFill>
                <a:prstClr val="white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308933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1">
            <a:extLst>
              <a:ext uri="{FF2B5EF4-FFF2-40B4-BE49-F238E27FC236}">
                <a16:creationId xmlns:a16="http://schemas.microsoft.com/office/drawing/2014/main" id="{7A7D2ADB-B30E-8720-10EC-8E96487E357C}"/>
              </a:ext>
            </a:extLst>
          </p:cNvPr>
          <p:cNvGrpSpPr/>
          <p:nvPr/>
        </p:nvGrpSpPr>
        <p:grpSpPr>
          <a:xfrm>
            <a:off x="-7257" y="565282"/>
            <a:ext cx="5113564" cy="3911001"/>
            <a:chOff x="558800" y="1519300"/>
            <a:chExt cx="6694804" cy="4122674"/>
          </a:xfrm>
        </p:grpSpPr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5D6CB773-3CB5-E244-174F-6DA8D121CEC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800" y="1519300"/>
              <a:ext cx="6477000" cy="4122674"/>
            </a:xfrm>
            <a:prstGeom prst="rect">
              <a:avLst/>
            </a:prstGeom>
          </p:spPr>
        </p:pic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9F0D581E-BFAB-8484-23E6-B74A5FF6B2AC}"/>
                </a:ext>
              </a:extLst>
            </p:cNvPr>
            <p:cNvSpPr/>
            <p:nvPr/>
          </p:nvSpPr>
          <p:spPr>
            <a:xfrm>
              <a:off x="7000875" y="1570100"/>
              <a:ext cx="252729" cy="4021454"/>
            </a:xfrm>
            <a:custGeom>
              <a:avLst/>
              <a:gdLst/>
              <a:ahLst/>
              <a:cxnLst/>
              <a:rect l="l" t="t" r="r" b="b"/>
              <a:pathLst>
                <a:path w="252729" h="4021454">
                  <a:moveTo>
                    <a:pt x="0" y="0"/>
                  </a:moveTo>
                  <a:lnTo>
                    <a:pt x="0" y="4021074"/>
                  </a:lnTo>
                  <a:lnTo>
                    <a:pt x="252475" y="2010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83241B-344E-2022-020B-34E3CA18AA87}"/>
              </a:ext>
            </a:extLst>
          </p:cNvPr>
          <p:cNvSpPr/>
          <p:nvPr/>
        </p:nvSpPr>
        <p:spPr>
          <a:xfrm>
            <a:off x="208680" y="107884"/>
            <a:ext cx="8935320" cy="52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 smtClean="0">
                <a:solidFill>
                  <a:srgbClr val="1E4B78"/>
                </a:solidFill>
              </a:rPr>
              <a:t>PNG's </a:t>
            </a:r>
            <a:r>
              <a:rPr lang="en-AU" sz="2400" dirty="0">
                <a:solidFill>
                  <a:srgbClr val="1E4B78"/>
                </a:solidFill>
              </a:rPr>
              <a:t>Renewable </a:t>
            </a:r>
            <a:r>
              <a:rPr lang="en-AU" sz="2400" dirty="0" smtClean="0">
                <a:solidFill>
                  <a:srgbClr val="1E4B78"/>
                </a:solidFill>
              </a:rPr>
              <a:t>Transition – </a:t>
            </a:r>
            <a:r>
              <a:rPr lang="en-AU" sz="2400" b="1" dirty="0" smtClean="0">
                <a:solidFill>
                  <a:srgbClr val="1E4B78"/>
                </a:solidFill>
              </a:rPr>
              <a:t>Demand Forecast</a:t>
            </a:r>
            <a:endParaRPr lang="en-AU" sz="2200" b="1" dirty="0">
              <a:solidFill>
                <a:srgbClr val="000000"/>
              </a:solidFill>
              <a:latin typeface="League Spartan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270" y="679189"/>
            <a:ext cx="4289550" cy="3749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816" y="2810284"/>
            <a:ext cx="1378184" cy="1537600"/>
          </a:xfrm>
          <a:prstGeom prst="rect">
            <a:avLst/>
          </a:prstGeom>
        </p:spPr>
      </p:pic>
      <p:sp>
        <p:nvSpPr>
          <p:cNvPr id="14" name="object 35">
            <a:extLst>
              <a:ext uri="{FF2B5EF4-FFF2-40B4-BE49-F238E27FC236}">
                <a16:creationId xmlns:a16="http://schemas.microsoft.com/office/drawing/2014/main" id="{4E25EB04-AD83-8B77-40C8-D83BAA7E219F}"/>
              </a:ext>
            </a:extLst>
          </p:cNvPr>
          <p:cNvSpPr txBox="1">
            <a:spLocks/>
          </p:cNvSpPr>
          <p:nvPr/>
        </p:nvSpPr>
        <p:spPr>
          <a:xfrm>
            <a:off x="2965133" y="4801301"/>
            <a:ext cx="321373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55"/>
              </a:lnSpc>
              <a:buClrTx/>
              <a:buFontTx/>
              <a:buNone/>
            </a:pPr>
            <a:r>
              <a:rPr lang="en-AU" sz="1200" b="1" spc="-65" dirty="0" smtClean="0">
                <a:solidFill>
                  <a:prstClr val="white"/>
                </a:solidFill>
                <a:latin typeface="League Spartan"/>
              </a:rPr>
              <a:t>PETROLEUM ENERGY CONFERENCE </a:t>
            </a:r>
            <a:r>
              <a:rPr lang="en-AU" sz="1200" b="1" spc="-65" dirty="0">
                <a:solidFill>
                  <a:prstClr val="white"/>
                </a:solidFill>
                <a:latin typeface="League Spartan"/>
              </a:rPr>
              <a:t>2025</a:t>
            </a:r>
            <a:endParaRPr lang="en-AU" sz="1200" b="1" spc="-20" dirty="0">
              <a:solidFill>
                <a:prstClr val="white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28109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339726" y="567507"/>
            <a:ext cx="2666860" cy="1868920"/>
          </a:xfrm>
          <a:custGeom>
            <a:avLst/>
            <a:gdLst/>
            <a:ahLst/>
            <a:cxnLst/>
            <a:rect l="l" t="t" r="r" b="b"/>
            <a:pathLst>
              <a:path w="7162127" h="5044421" extrusionOk="0">
                <a:moveTo>
                  <a:pt x="0" y="0"/>
                </a:moveTo>
                <a:lnTo>
                  <a:pt x="7162127" y="0"/>
                </a:lnTo>
                <a:lnTo>
                  <a:pt x="7162127" y="5044421"/>
                </a:lnTo>
                <a:lnTo>
                  <a:pt x="0" y="5044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AU" sz="700"/>
          </a:p>
        </p:txBody>
      </p:sp>
      <p:sp>
        <p:nvSpPr>
          <p:cNvPr id="82" name="Google Shape;82;p11"/>
          <p:cNvSpPr/>
          <p:nvPr/>
        </p:nvSpPr>
        <p:spPr>
          <a:xfrm>
            <a:off x="374513" y="2641143"/>
            <a:ext cx="2940187" cy="1868920"/>
          </a:xfrm>
          <a:custGeom>
            <a:avLst/>
            <a:gdLst/>
            <a:ahLst/>
            <a:cxnLst/>
            <a:rect l="l" t="t" r="r" b="b"/>
            <a:pathLst>
              <a:path w="7162127" h="5056319" extrusionOk="0">
                <a:moveTo>
                  <a:pt x="0" y="0"/>
                </a:moveTo>
                <a:lnTo>
                  <a:pt x="7162127" y="0"/>
                </a:lnTo>
                <a:lnTo>
                  <a:pt x="7162127" y="5056319"/>
                </a:lnTo>
                <a:lnTo>
                  <a:pt x="0" y="5056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AU" sz="700"/>
          </a:p>
        </p:txBody>
      </p:sp>
      <p:sp>
        <p:nvSpPr>
          <p:cNvPr id="83" name="Google Shape;83;p11"/>
          <p:cNvSpPr txBox="1"/>
          <p:nvPr/>
        </p:nvSpPr>
        <p:spPr>
          <a:xfrm>
            <a:off x="4340850" y="3371850"/>
            <a:ext cx="45201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5011"/>
              </a:lnSpc>
            </a:pPr>
            <a:r>
              <a:rPr lang="en-US" sz="2000" dirty="0">
                <a:sym typeface="Public Sans"/>
              </a:rPr>
              <a:t>57 viable mini grid scheduled as per the NEROP</a:t>
            </a:r>
            <a:endParaRPr sz="2000" dirty="0"/>
          </a:p>
        </p:txBody>
      </p:sp>
      <p:sp>
        <p:nvSpPr>
          <p:cNvPr id="84" name="Google Shape;84;p11"/>
          <p:cNvSpPr txBox="1"/>
          <p:nvPr/>
        </p:nvSpPr>
        <p:spPr>
          <a:xfrm>
            <a:off x="4340850" y="812656"/>
            <a:ext cx="45201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5011"/>
              </a:lnSpc>
            </a:pPr>
            <a:r>
              <a:rPr lang="en-US" sz="2000" dirty="0">
                <a:sym typeface="Public Sans"/>
              </a:rPr>
              <a:t>About 500 potential Mini-Grid Sites to be developed</a:t>
            </a:r>
            <a:endParaRPr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83241B-344E-2022-020B-34E3CA18AA87}"/>
              </a:ext>
            </a:extLst>
          </p:cNvPr>
          <p:cNvSpPr/>
          <p:nvPr/>
        </p:nvSpPr>
        <p:spPr>
          <a:xfrm>
            <a:off x="208680" y="107884"/>
            <a:ext cx="9247740" cy="52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solidFill>
                  <a:srgbClr val="1E4B78"/>
                </a:solidFill>
              </a:rPr>
              <a:t>PNG's Renewable </a:t>
            </a:r>
            <a:r>
              <a:rPr lang="en-AU" sz="2400" dirty="0" smtClean="0">
                <a:solidFill>
                  <a:srgbClr val="1E4B78"/>
                </a:solidFill>
              </a:rPr>
              <a:t>Transition – </a:t>
            </a:r>
            <a:r>
              <a:rPr lang="en-AU" sz="2400" b="1" dirty="0" smtClean="0">
                <a:solidFill>
                  <a:srgbClr val="1E4B78"/>
                </a:solidFill>
              </a:rPr>
              <a:t>Mini-Grid Potentials</a:t>
            </a:r>
            <a:endParaRPr lang="en-AU" sz="2200" b="1" dirty="0">
              <a:solidFill>
                <a:srgbClr val="000000"/>
              </a:solidFill>
              <a:latin typeface="League Spartan"/>
              <a:cs typeface="Arial"/>
            </a:endParaRPr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4E25EB04-AD83-8B77-40C8-D83BAA7E219F}"/>
              </a:ext>
            </a:extLst>
          </p:cNvPr>
          <p:cNvSpPr txBox="1">
            <a:spLocks/>
          </p:cNvSpPr>
          <p:nvPr/>
        </p:nvSpPr>
        <p:spPr>
          <a:xfrm>
            <a:off x="2965133" y="4801301"/>
            <a:ext cx="321373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55"/>
              </a:lnSpc>
              <a:buClrTx/>
              <a:buFontTx/>
              <a:buNone/>
            </a:pPr>
            <a:r>
              <a:rPr lang="en-AU" sz="1200" b="1" spc="-65" dirty="0" smtClean="0">
                <a:solidFill>
                  <a:prstClr val="white"/>
                </a:solidFill>
                <a:latin typeface="League Spartan"/>
              </a:rPr>
              <a:t>PETROLEUM ENERGY CONFERENCE </a:t>
            </a:r>
            <a:r>
              <a:rPr lang="en-AU" sz="1200" b="1" spc="-65" dirty="0">
                <a:solidFill>
                  <a:prstClr val="white"/>
                </a:solidFill>
                <a:latin typeface="League Spartan"/>
              </a:rPr>
              <a:t>2025</a:t>
            </a:r>
            <a:endParaRPr lang="en-AU" sz="1200" b="1" spc="-20" dirty="0">
              <a:solidFill>
                <a:prstClr val="white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283050" y="812656"/>
            <a:ext cx="3621016" cy="2140583"/>
          </a:xfrm>
          <a:custGeom>
            <a:avLst/>
            <a:gdLst/>
            <a:ahLst/>
            <a:cxnLst/>
            <a:rect l="l" t="t" r="r" b="b"/>
            <a:pathLst>
              <a:path w="7640941" h="4455100" extrusionOk="0">
                <a:moveTo>
                  <a:pt x="0" y="0"/>
                </a:moveTo>
                <a:lnTo>
                  <a:pt x="7640941" y="0"/>
                </a:lnTo>
                <a:lnTo>
                  <a:pt x="7640941" y="4455100"/>
                </a:lnTo>
                <a:lnTo>
                  <a:pt x="0" y="4455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AU" sz="700"/>
          </a:p>
        </p:txBody>
      </p:sp>
      <p:sp>
        <p:nvSpPr>
          <p:cNvPr id="76" name="Google Shape;76;p10"/>
          <p:cNvSpPr txBox="1"/>
          <p:nvPr/>
        </p:nvSpPr>
        <p:spPr>
          <a:xfrm>
            <a:off x="4271276" y="678478"/>
            <a:ext cx="4520100" cy="263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5011"/>
              </a:lnSpc>
            </a:pPr>
            <a:r>
              <a:rPr lang="en-US" sz="1500" dirty="0">
                <a:solidFill>
                  <a:srgbClr val="3A3A5B"/>
                </a:solidFill>
                <a:latin typeface="League Spartan"/>
                <a:ea typeface="Public Sans Medium"/>
                <a:cs typeface="Public Sans Medium"/>
                <a:sym typeface="Public Sans Medium"/>
              </a:rPr>
              <a:t>Mean wind speed is around 4 – 5.6 m/s. A consistent strong wind with 7-10m</a:t>
            </a:r>
            <a:r>
              <a:rPr lang="en-US" sz="1500" dirty="0">
                <a:solidFill>
                  <a:srgbClr val="3A3A5B"/>
                </a:solidFill>
                <a:latin typeface="League Spartan"/>
                <a:sym typeface="Public Sans Medium"/>
              </a:rPr>
              <a:t>/s. Some sites have about 10m/s and above which is like one of the largest Wind Farms in the UK (Hornsea). The potential Fixed Foundation is around 91 - 103 GW, and the potential Floating Offshore is 50 to 56 GW*. The nominal potential is up to about 160GW.</a:t>
            </a:r>
            <a:endParaRPr lang="en-US" sz="1500" dirty="0">
              <a:solidFill>
                <a:srgbClr val="3A3A5B"/>
              </a:solidFill>
              <a:latin typeface="League Spartan"/>
            </a:endParaRPr>
          </a:p>
          <a:p>
            <a:pPr>
              <a:lnSpc>
                <a:spcPct val="135011"/>
              </a:lnSpc>
            </a:pPr>
            <a:endParaRPr sz="700" dirty="0"/>
          </a:p>
          <a:p>
            <a:pPr>
              <a:lnSpc>
                <a:spcPct val="135011"/>
              </a:lnSpc>
            </a:pPr>
            <a:endParaRPr sz="1500" dirty="0">
              <a:solidFill>
                <a:srgbClr val="3A3A5B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C52C425-C55B-D86C-E759-C61F77FA46DF}"/>
              </a:ext>
            </a:extLst>
          </p:cNvPr>
          <p:cNvSpPr txBox="1">
            <a:spLocks/>
          </p:cNvSpPr>
          <p:nvPr/>
        </p:nvSpPr>
        <p:spPr>
          <a:xfrm>
            <a:off x="0" y="-1261424"/>
            <a:ext cx="8374173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  <a:buClrTx/>
              <a:buFontTx/>
            </a:pPr>
            <a:r>
              <a:rPr lang="en-AU" sz="2200" b="1" spc="-80" dirty="0">
                <a:solidFill>
                  <a:sysClr val="windowText" lastClr="000000"/>
                </a:solidFill>
                <a:latin typeface="League Spartan"/>
              </a:rPr>
              <a:t> An emerging sector – Wind power (onshore / offshore)</a:t>
            </a:r>
          </a:p>
        </p:txBody>
      </p:sp>
      <p:sp>
        <p:nvSpPr>
          <p:cNvPr id="7" name="Google Shape;76;p10">
            <a:extLst>
              <a:ext uri="{FF2B5EF4-FFF2-40B4-BE49-F238E27FC236}">
                <a16:creationId xmlns:a16="http://schemas.microsoft.com/office/drawing/2014/main" id="{A1CFC5B5-E18B-FE14-655C-C4DFCB2E5DED}"/>
              </a:ext>
            </a:extLst>
          </p:cNvPr>
          <p:cNvSpPr txBox="1"/>
          <p:nvPr/>
        </p:nvSpPr>
        <p:spPr>
          <a:xfrm>
            <a:off x="4271276" y="2869687"/>
            <a:ext cx="4520100" cy="201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5011"/>
              </a:lnSpc>
            </a:pPr>
            <a:r>
              <a:rPr lang="en-US" sz="1500" b="1" dirty="0">
                <a:solidFill>
                  <a:srgbClr val="3A3A5B"/>
                </a:solidFill>
                <a:latin typeface="League Spartan"/>
                <a:sym typeface="Public Sans Medium"/>
              </a:rPr>
              <a:t>NEA</a:t>
            </a:r>
            <a:r>
              <a:rPr lang="en-US" sz="1500" dirty="0">
                <a:solidFill>
                  <a:srgbClr val="3A3A5B"/>
                </a:solidFill>
                <a:latin typeface="League Spartan"/>
                <a:sym typeface="Public Sans Medium"/>
              </a:rPr>
              <a:t> is liaising with </a:t>
            </a:r>
            <a:r>
              <a:rPr lang="en-US" sz="1500" b="1" dirty="0">
                <a:solidFill>
                  <a:srgbClr val="3A3A5B"/>
                </a:solidFill>
                <a:latin typeface="League Spartan"/>
                <a:sym typeface="Public Sans Medium"/>
              </a:rPr>
              <a:t>Sahul Energy</a:t>
            </a:r>
            <a:r>
              <a:rPr lang="en-US" sz="1500" dirty="0">
                <a:solidFill>
                  <a:srgbClr val="3A3A5B"/>
                </a:solidFill>
                <a:latin typeface="League Spartan"/>
                <a:sym typeface="Public Sans Medium"/>
              </a:rPr>
              <a:t>, </a:t>
            </a:r>
            <a:r>
              <a:rPr lang="en-US" sz="1500" dirty="0">
                <a:solidFill>
                  <a:srgbClr val="3A3A5B"/>
                </a:solidFill>
                <a:latin typeface="League Spartan"/>
              </a:rPr>
              <a:t>a Papua New Guinea-based developer, committed to driving sustainable</a:t>
            </a:r>
          </a:p>
          <a:p>
            <a:pPr>
              <a:lnSpc>
                <a:spcPct val="135011"/>
              </a:lnSpc>
            </a:pPr>
            <a:r>
              <a:rPr lang="en-US" sz="1500" dirty="0">
                <a:solidFill>
                  <a:srgbClr val="3A3A5B"/>
                </a:solidFill>
                <a:latin typeface="League Spartan"/>
              </a:rPr>
              <a:t>growth through the development of worldclass</a:t>
            </a:r>
          </a:p>
          <a:p>
            <a:pPr>
              <a:lnSpc>
                <a:spcPct val="135011"/>
              </a:lnSpc>
            </a:pPr>
            <a:r>
              <a:rPr lang="en-US" sz="1500" dirty="0">
                <a:solidFill>
                  <a:srgbClr val="3A3A5B"/>
                </a:solidFill>
                <a:latin typeface="League Spartan"/>
              </a:rPr>
              <a:t>energy infrastructure about the </a:t>
            </a:r>
            <a:r>
              <a:rPr lang="en-US" sz="1500" b="1" dirty="0">
                <a:solidFill>
                  <a:srgbClr val="3A3A5B"/>
                </a:solidFill>
                <a:latin typeface="League Spartan"/>
              </a:rPr>
              <a:t>Continent-8</a:t>
            </a:r>
            <a:r>
              <a:rPr lang="en-US" sz="1500" dirty="0">
                <a:solidFill>
                  <a:srgbClr val="3A3A5B"/>
                </a:solidFill>
                <a:latin typeface="League Spartan"/>
              </a:rPr>
              <a:t> offshore development program.</a:t>
            </a:r>
          </a:p>
          <a:p>
            <a:pPr>
              <a:lnSpc>
                <a:spcPct val="135011"/>
              </a:lnSpc>
            </a:pPr>
            <a:endParaRPr sz="700" dirty="0"/>
          </a:p>
          <a:p>
            <a:pPr>
              <a:lnSpc>
                <a:spcPct val="135011"/>
              </a:lnSpc>
            </a:pPr>
            <a:endParaRPr sz="1500" dirty="0">
              <a:solidFill>
                <a:srgbClr val="3A3A5B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83241B-344E-2022-020B-34E3CA18AA87}"/>
              </a:ext>
            </a:extLst>
          </p:cNvPr>
          <p:cNvSpPr/>
          <p:nvPr/>
        </p:nvSpPr>
        <p:spPr>
          <a:xfrm>
            <a:off x="208680" y="107884"/>
            <a:ext cx="8478120" cy="52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solidFill>
                  <a:srgbClr val="1E4B78"/>
                </a:solidFill>
              </a:rPr>
              <a:t>PNG's Renewable </a:t>
            </a:r>
            <a:r>
              <a:rPr lang="en-AU" sz="2400" dirty="0" smtClean="0">
                <a:solidFill>
                  <a:srgbClr val="1E4B78"/>
                </a:solidFill>
              </a:rPr>
              <a:t>Transition – </a:t>
            </a:r>
            <a:r>
              <a:rPr lang="en-AU" sz="2400" b="1" dirty="0" smtClean="0">
                <a:solidFill>
                  <a:srgbClr val="1E4B78"/>
                </a:solidFill>
              </a:rPr>
              <a:t>Wind Power (onshore/Offshore)</a:t>
            </a:r>
            <a:endParaRPr lang="en-AU" sz="2200" b="1" dirty="0">
              <a:solidFill>
                <a:srgbClr val="000000"/>
              </a:solidFill>
              <a:latin typeface="League Spartan"/>
              <a:cs typeface="Arial"/>
            </a:endParaRPr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4E25EB04-AD83-8B77-40C8-D83BAA7E219F}"/>
              </a:ext>
            </a:extLst>
          </p:cNvPr>
          <p:cNvSpPr txBox="1">
            <a:spLocks/>
          </p:cNvSpPr>
          <p:nvPr/>
        </p:nvSpPr>
        <p:spPr>
          <a:xfrm>
            <a:off x="2965133" y="4801301"/>
            <a:ext cx="321373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55"/>
              </a:lnSpc>
              <a:buClrTx/>
              <a:buFontTx/>
              <a:buNone/>
            </a:pPr>
            <a:r>
              <a:rPr lang="en-AU" sz="1200" b="1" spc="-65" dirty="0" smtClean="0">
                <a:solidFill>
                  <a:prstClr val="white"/>
                </a:solidFill>
                <a:latin typeface="League Spartan"/>
              </a:rPr>
              <a:t>PETROLEUM ENERGY CONFERENCE </a:t>
            </a:r>
            <a:r>
              <a:rPr lang="en-AU" sz="1200" b="1" spc="-65" dirty="0">
                <a:solidFill>
                  <a:prstClr val="white"/>
                </a:solidFill>
                <a:latin typeface="League Spartan"/>
              </a:rPr>
              <a:t>2025</a:t>
            </a:r>
            <a:endParaRPr lang="en-AU" sz="1200" b="1" spc="-20" dirty="0">
              <a:solidFill>
                <a:prstClr val="white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5">
            <a:extLst>
              <a:ext uri="{FF2B5EF4-FFF2-40B4-BE49-F238E27FC236}">
                <a16:creationId xmlns:a16="http://schemas.microsoft.com/office/drawing/2014/main" id="{4E25EB04-AD83-8B77-40C8-D83BAA7E219F}"/>
              </a:ext>
            </a:extLst>
          </p:cNvPr>
          <p:cNvSpPr txBox="1">
            <a:spLocks/>
          </p:cNvSpPr>
          <p:nvPr/>
        </p:nvSpPr>
        <p:spPr>
          <a:xfrm>
            <a:off x="3561715" y="4790446"/>
            <a:ext cx="268477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55"/>
              </a:lnSpc>
              <a:buClrTx/>
              <a:buFontTx/>
              <a:buNone/>
            </a:pPr>
            <a:r>
              <a:rPr lang="en-AU" sz="1200" b="1" spc="-65" dirty="0" smtClean="0">
                <a:solidFill>
                  <a:prstClr val="white"/>
                </a:solidFill>
                <a:latin typeface="League Spartan"/>
              </a:rPr>
              <a:t>PNG INVESTMETN CONFERECE </a:t>
            </a:r>
            <a:r>
              <a:rPr lang="en-AU" sz="1200" b="1" spc="-65" dirty="0">
                <a:solidFill>
                  <a:prstClr val="white"/>
                </a:solidFill>
                <a:latin typeface="League Spartan"/>
              </a:rPr>
              <a:t>2025</a:t>
            </a:r>
            <a:endParaRPr lang="en-AU" sz="1200" b="1" spc="-20" dirty="0">
              <a:solidFill>
                <a:prstClr val="white"/>
              </a:solidFill>
              <a:latin typeface="League Spart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83241B-344E-2022-020B-34E3CA18AA87}"/>
              </a:ext>
            </a:extLst>
          </p:cNvPr>
          <p:cNvSpPr/>
          <p:nvPr/>
        </p:nvSpPr>
        <p:spPr>
          <a:xfrm>
            <a:off x="208680" y="107884"/>
            <a:ext cx="8478120" cy="52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solidFill>
                  <a:srgbClr val="1E4B78"/>
                </a:solidFill>
              </a:rPr>
              <a:t>PNG's Renewable </a:t>
            </a:r>
            <a:r>
              <a:rPr lang="en-AU" sz="2400" dirty="0" smtClean="0">
                <a:solidFill>
                  <a:srgbClr val="1E4B78"/>
                </a:solidFill>
              </a:rPr>
              <a:t>Transition – </a:t>
            </a:r>
            <a:r>
              <a:rPr lang="en-AU" sz="2400" b="1" dirty="0" smtClean="0">
                <a:solidFill>
                  <a:srgbClr val="1E4B78"/>
                </a:solidFill>
              </a:rPr>
              <a:t>Hydropower and Solar Potential</a:t>
            </a:r>
            <a:endParaRPr lang="en-AU" sz="2200" b="1" dirty="0">
              <a:solidFill>
                <a:srgbClr val="000000"/>
              </a:solidFill>
              <a:latin typeface="League Spartan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2" y="572691"/>
            <a:ext cx="6549117" cy="3783249"/>
          </a:xfrm>
          <a:prstGeom prst="rect">
            <a:avLst/>
          </a:prstGeom>
        </p:spPr>
      </p:pic>
      <p:pic>
        <p:nvPicPr>
          <p:cNvPr id="1026" name="Picture 2" descr="https://worldbank-atlas.s3.us-east-1.amazonaws.com/download/Papua%20New%20Guinea/Papua-New-Guinea_PVOUT_mid-size-map_156x156mm-300dpi_v20191015.png?X-Amz-Algorithm=AWS4-HMAC-SHA256&amp;X-Amz-Content-Sha256=UNSIGNED-PAYLOAD&amp;X-Amz-Credential=ASIAS2HACIWTJXZCA2G2%2F20251008%2Fus-east-1%2Fs3%2Faws4_request&amp;X-Amz-Date=20251008T220641Z&amp;X-Amz-Expires=900&amp;X-Amz-Security-Token=IQoJb3JpZ2luX2VjEC4aCWV1LXdlc3QtMSJIMEYCIQCU3vYZTsOy%2FaiISclo8PF7yzw%2B8oigfuTREWDY320jxAIhAMMvJazjS6gwySjIYZH9TAbmNEewiJkkOrwyDOZ0JUMNKt4DCMf%2F%2F%2F%2F%2F%2F%2F%2F%2F%2FwEQBBoMMTkzNzQzNDM5MjcwIgzXH1q251NiCVCQt%2FoqsgMtywCd6x2a0snHGg%2F4Qetq5xsf1Y92nOcyn7yUoNgifuz7RNXN84D3aJ73GtFME4T8%2B%2Bmbiw%2F5JdQgd1VirFCMmF7x4jXIpwvFfk4hCJrviby05aadRWOt%2BsmsLXQKI%2F6NSVncIHZ3y0dhHITVq6TjDjr7TmefzjsSqgOQ7rUCceaM9uL0l0MUO1HHubxpoYr0lBqRwHfzbOJTbGvaBsZxzApqmvSnLZarJYhlxNszQyIFGhSAoBzmUmOUP7hu5gbcNwSF1NVnxWNllkZ9xuVODQBWRZRe3qQXGkHWvK48RD%2Fb5iuiX0ASidqZgzdIgXYasBqBG9TUI50OWQMtqvLPWiYCzLrXC0A9pqZoP%2B0DGIXWBMBxxBOT4I5zdhFRD3K2GImiL3Nv9HlIytwiPP%2BF0eO7DSzZ568%2FZ4VBI7n4SmfnIXMkvjBMCR2xS1zC1knMGLIuMvqAthOr8h9AbYAHS9ZmXsT3extwmvpQowA%2Bg%2FJAgh8sVUz%2FL9XFpggdL8xKVwO1QwpGtvqAzGCRuJyAIWzvDbt2RJroLy4BldaXHCyffHvnUQyCqyrKpsbfGyoZLzChvZvHBjqdAeZkNd7m9ZSqd35rwM2vviBqU8XWBS7kAEs6Rjtv9JZsl2UDTd37%2BKFCGgXKG9FKCjrGNuX9J%2BMlKx7QNWLev3hGLtDaVc%2B7ydhuaYhygeWpkpOfhUo8lI5g3eF2deIL5ptFSMe8QM6Ab22Lvh3cRV7CCjmhIErRWW0npAiJYE8pNhbsc%2FXSQuW1NznzODwA8V3t72PlBKPXP%2F2k6p0%3D&amp;X-Amz-Signature=1959a0228155af4fbe9db88bd31115ae1e62c361cc5762b1f6ee524fef62ba48&amp;X-Amz-SignedHeaders=host&amp;x-amz-checksum-mode=ENABLED&amp;x-id=GetOb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05" y="507278"/>
            <a:ext cx="4062096" cy="40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715" y="2437905"/>
            <a:ext cx="1247654" cy="19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622" y="-1225021"/>
            <a:ext cx="81178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2200" dirty="0">
                <a:latin typeface="League Spartan"/>
              </a:rPr>
              <a:t>Policy &amp; Regulatory Framework - </a:t>
            </a:r>
            <a:r>
              <a:rPr sz="2200" dirty="0">
                <a:latin typeface="League Spartan"/>
              </a:rPr>
              <a:t>NEA</a:t>
            </a:r>
            <a:r>
              <a:rPr sz="2200" spc="-15" dirty="0">
                <a:latin typeface="League Spartan"/>
              </a:rPr>
              <a:t> </a:t>
            </a:r>
            <a:r>
              <a:rPr sz="2200" spc="-65" dirty="0">
                <a:latin typeface="League Spartan"/>
              </a:rPr>
              <a:t>Corporate</a:t>
            </a:r>
            <a:r>
              <a:rPr sz="2200" spc="-30" dirty="0">
                <a:latin typeface="League Spartan"/>
              </a:rPr>
              <a:t> </a:t>
            </a:r>
            <a:r>
              <a:rPr sz="2200" spc="-50" dirty="0">
                <a:latin typeface="League Spartan"/>
              </a:rPr>
              <a:t>Plan</a:t>
            </a:r>
            <a:r>
              <a:rPr sz="2200" spc="-85" dirty="0">
                <a:latin typeface="League Spartan"/>
              </a:rPr>
              <a:t> </a:t>
            </a:r>
            <a:r>
              <a:rPr sz="2200" spc="-60" dirty="0">
                <a:latin typeface="League Spartan"/>
              </a:rPr>
              <a:t>2023-</a:t>
            </a:r>
            <a:r>
              <a:rPr sz="2200" spc="-90" dirty="0">
                <a:latin typeface="League Spartan"/>
              </a:rPr>
              <a:t>27</a:t>
            </a:r>
            <a:r>
              <a:rPr sz="2200" spc="-55" dirty="0">
                <a:latin typeface="League Spartan"/>
              </a:rPr>
              <a:t> </a:t>
            </a:r>
            <a:r>
              <a:rPr sz="2200" dirty="0">
                <a:latin typeface="League Spartan"/>
              </a:rPr>
              <a:t>-</a:t>
            </a:r>
            <a:r>
              <a:rPr sz="2200" spc="-70" dirty="0">
                <a:latin typeface="League Spartan"/>
              </a:rPr>
              <a:t> </a:t>
            </a:r>
            <a:r>
              <a:rPr sz="2200" spc="-105" dirty="0">
                <a:latin typeface="League Spartan"/>
              </a:rPr>
              <a:t>Key</a:t>
            </a:r>
            <a:r>
              <a:rPr sz="2200" spc="-70" dirty="0">
                <a:latin typeface="League Spartan"/>
              </a:rPr>
              <a:t> </a:t>
            </a:r>
            <a:r>
              <a:rPr sz="2200" spc="-45" dirty="0">
                <a:latin typeface="League Spartan"/>
              </a:rPr>
              <a:t>Activities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787" y="925167"/>
            <a:ext cx="2733675" cy="344966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158750" rIns="0" bIns="0" rtlCol="0">
            <a:spAutoFit/>
          </a:bodyPr>
          <a:lstStyle/>
          <a:p>
            <a:pPr marL="153670" marR="0" lvl="0" indent="0" defTabSz="91440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Accelerate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Energy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Sector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Development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5162" y="934692"/>
            <a:ext cx="2733675" cy="430887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71120" rIns="0" bIns="0" rtlCol="0">
            <a:spAutoFit/>
          </a:bodyPr>
          <a:lstStyle/>
          <a:p>
            <a:pPr marL="1036319" marR="255270" lvl="0" indent="-770890" defTabSz="914400" eaLnBrk="1" fontAlgn="auto" latinLnBrk="0" hangingPunct="1">
              <a:lnSpc>
                <a:spcPts val="143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Strengthen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Domestic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Energy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Sector </a:t>
            </a:r>
            <a:r>
              <a:rPr kumimoji="0" lang="en-AU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Regulation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5537" y="934692"/>
            <a:ext cx="2724150" cy="342401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156210" rIns="0" bIns="0" rtlCol="0">
            <a:spAutoFit/>
          </a:bodyPr>
          <a:lstStyle/>
          <a:p>
            <a:pPr marL="330200" marR="0" lvl="0" indent="0" defTabSz="91440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Progress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Corporate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cs typeface="Trebuchet MS"/>
              </a:rPr>
              <a:t>Development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404" y="1523273"/>
            <a:ext cx="2531745" cy="13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 MT"/>
              <a:buChar char="•"/>
              <a:tabLst>
                <a:tab pos="184785" algn="l"/>
              </a:tabLst>
              <a:defRPr/>
            </a:pP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Community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awareness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outreach.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184150" marR="211454" lvl="0" indent="-17145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Local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commercialization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of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energy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access.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184150" marR="182245" lvl="0" indent="-171450" defTabSz="914400" eaLnBrk="1" fontAlgn="auto" latinLnBrk="0" hangingPunct="1">
              <a:lnSpc>
                <a:spcPts val="143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Landowner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participation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in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energy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projects.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7922" y="1523273"/>
            <a:ext cx="2685415" cy="313880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4150" marR="255270" lvl="0" indent="-172085" defTabSz="914400" eaLnBrk="1" fontAlgn="auto" latinLnBrk="0" hangingPunct="1">
              <a:lnSpc>
                <a:spcPts val="143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Develop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administer</a:t>
            </a:r>
            <a:r>
              <a:rPr kumimoji="0" sz="1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effective </a:t>
            </a:r>
            <a:r>
              <a:rPr kumimoji="0" sz="1200" b="0" i="0" u="none" strike="noStrike" kern="0" cap="none" spc="-8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economic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regulatory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arrangements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184150" marR="278130" lvl="0" indent="-172085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Develop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administer</a:t>
            </a:r>
            <a:r>
              <a:rPr kumimoji="0" sz="1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effective 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technical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regulatory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arrangements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184150" marR="5080" lvl="0" indent="-172085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Develop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and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implement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efficient </a:t>
            </a:r>
            <a:r>
              <a:rPr kumimoji="0" lang="en-AU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regulated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tariffs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service</a:t>
            </a: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standards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185420" marR="0" lvl="0" indent="-172720" defTabSz="914400" eaLnBrk="1" fontAlgn="auto" latinLnBrk="0" hangingPunct="1">
              <a:lnSpc>
                <a:spcPct val="100000"/>
              </a:lnSpc>
              <a:spcBef>
                <a:spcPts val="136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Develop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administer</a:t>
            </a:r>
            <a:r>
              <a:rPr kumimoji="0" sz="1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effective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184150" marR="0" lvl="0" indent="0" defTabSz="91440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economic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licensing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arrangements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184150" marR="208279" lvl="0" indent="-172085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Develop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administer</a:t>
            </a:r>
            <a:r>
              <a:rPr kumimoji="0" sz="12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robust</a:t>
            </a: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 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efficient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contractual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regime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for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IPPs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185420" marR="0" lvl="0" indent="-172720" defTabSz="914400" eaLnBrk="1" fontAlgn="auto" latinLnBrk="0" hangingPunct="1">
              <a:lnSpc>
                <a:spcPts val="143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5420" algn="l"/>
              </a:tabLst>
              <a:defRPr/>
            </a:pP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Review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administer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NEA’s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industry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  <a:p>
            <a:pPr marL="184150" marR="0" lvl="0" indent="0" defTabSz="91440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levy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regime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7282" y="1523273"/>
            <a:ext cx="2546985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4150" marR="5080" lvl="0" indent="-172085" defTabSz="914400" eaLnBrk="1" fontAlgn="auto" latinLnBrk="0" hangingPunct="1">
              <a:lnSpc>
                <a:spcPts val="143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Develop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and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implement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effective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corporate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governance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arrangements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7282" y="2067214"/>
            <a:ext cx="2717800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4150" marR="5080" lvl="0" indent="-172085" defTabSz="91440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Develop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implement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effective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human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resource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management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policies, 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processes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practices.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7282" y="2801909"/>
            <a:ext cx="2389505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4150" marR="5080" lvl="0" indent="-172085" defTabSz="914400" eaLnBrk="1" fontAlgn="auto" latinLnBrk="0" hangingPunct="1">
              <a:lnSpc>
                <a:spcPts val="143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Develop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and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implement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effective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performance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risk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manaąement 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process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systems.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7282" y="3536985"/>
            <a:ext cx="2524760" cy="55848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4150" marR="5080" lvl="0" indent="-172085" algn="just" defTabSz="914400" eaLnBrk="1" fontAlgn="auto" latinLnBrk="0" hangingPunct="1">
              <a:lnSpc>
                <a:spcPts val="143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Establish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effective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IT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technology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and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property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management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processes</a:t>
            </a:r>
            <a:r>
              <a:rPr kumimoji="0" sz="12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and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systems.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7282" y="4271617"/>
            <a:ext cx="220218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4150" marR="5080" lvl="0" indent="-172085" defTabSz="914400" eaLnBrk="1" fontAlgn="auto" latinLnBrk="0" hangingPunct="1">
              <a:lnSpc>
                <a:spcPts val="143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Establish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effective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internal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lang="en-AU" sz="1200" b="0" i="0" u="none" strike="noStrike" kern="0" cap="none" spc="-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legal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advisory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League Spartan"/>
                <a:cs typeface="Trebuchet MS"/>
              </a:rPr>
              <a:t>services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ague Spartan"/>
                <a:cs typeface="Trebuchet MS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ague Spartan"/>
              <a:cs typeface="Trebuchet MS"/>
            </a:endParaRPr>
          </a:p>
        </p:txBody>
      </p:sp>
      <p:sp>
        <p:nvSpPr>
          <p:cNvPr id="14" name="object 35">
            <a:extLst>
              <a:ext uri="{FF2B5EF4-FFF2-40B4-BE49-F238E27FC236}">
                <a16:creationId xmlns:a16="http://schemas.microsoft.com/office/drawing/2014/main" id="{4E25EB04-AD83-8B77-40C8-D83BAA7E219F}"/>
              </a:ext>
            </a:extLst>
          </p:cNvPr>
          <p:cNvSpPr txBox="1">
            <a:spLocks/>
          </p:cNvSpPr>
          <p:nvPr/>
        </p:nvSpPr>
        <p:spPr>
          <a:xfrm>
            <a:off x="3561715" y="4790446"/>
            <a:ext cx="268477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ts val="1255"/>
              </a:lnSpc>
              <a:buClrTx/>
              <a:buFontTx/>
              <a:buNone/>
            </a:pPr>
            <a:r>
              <a:rPr lang="en-AU" sz="1200" b="1" spc="-65" dirty="0" smtClean="0">
                <a:solidFill>
                  <a:prstClr val="white"/>
                </a:solidFill>
                <a:latin typeface="League Spartan"/>
              </a:rPr>
              <a:t>PNG INVESTMENT CONFERENCE </a:t>
            </a:r>
            <a:r>
              <a:rPr lang="en-AU" sz="1200" b="1" spc="-65" dirty="0">
                <a:solidFill>
                  <a:prstClr val="white"/>
                </a:solidFill>
                <a:latin typeface="League Spartan"/>
              </a:rPr>
              <a:t>2025</a:t>
            </a:r>
            <a:endParaRPr lang="en-AU" sz="1200" b="1" spc="-20" dirty="0">
              <a:solidFill>
                <a:prstClr val="white"/>
              </a:solidFill>
              <a:latin typeface="League Spart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3241B-344E-2022-020B-34E3CA18AA87}"/>
              </a:ext>
            </a:extLst>
          </p:cNvPr>
          <p:cNvSpPr/>
          <p:nvPr/>
        </p:nvSpPr>
        <p:spPr>
          <a:xfrm>
            <a:off x="208680" y="107884"/>
            <a:ext cx="8779110" cy="52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1E4B78"/>
                </a:solidFill>
                <a:latin typeface="League Spartan"/>
              </a:rPr>
              <a:t>Regulatory </a:t>
            </a:r>
            <a:r>
              <a:rPr lang="en-US" sz="2400" dirty="0">
                <a:solidFill>
                  <a:srgbClr val="1E4B78"/>
                </a:solidFill>
                <a:latin typeface="League Spartan"/>
              </a:rPr>
              <a:t>Framework - NEA</a:t>
            </a:r>
            <a:r>
              <a:rPr lang="en-US" sz="2400" spc="-15" dirty="0">
                <a:solidFill>
                  <a:srgbClr val="1E4B78"/>
                </a:solidFill>
                <a:latin typeface="League Spartan"/>
              </a:rPr>
              <a:t> </a:t>
            </a:r>
            <a:r>
              <a:rPr lang="en-US" sz="2400" spc="-65" dirty="0">
                <a:solidFill>
                  <a:srgbClr val="1E4B78"/>
                </a:solidFill>
                <a:latin typeface="League Spartan"/>
              </a:rPr>
              <a:t>Corporate</a:t>
            </a:r>
            <a:r>
              <a:rPr lang="en-US" sz="2400" spc="-30" dirty="0">
                <a:solidFill>
                  <a:srgbClr val="1E4B78"/>
                </a:solidFill>
                <a:latin typeface="League Spartan"/>
              </a:rPr>
              <a:t> </a:t>
            </a:r>
            <a:r>
              <a:rPr lang="en-US" sz="2400" spc="-50" dirty="0">
                <a:solidFill>
                  <a:srgbClr val="1E4B78"/>
                </a:solidFill>
                <a:latin typeface="League Spartan"/>
              </a:rPr>
              <a:t>Plan</a:t>
            </a:r>
            <a:r>
              <a:rPr lang="en-US" sz="2400" spc="-85" dirty="0">
                <a:solidFill>
                  <a:srgbClr val="1E4B78"/>
                </a:solidFill>
                <a:latin typeface="League Spartan"/>
              </a:rPr>
              <a:t> </a:t>
            </a:r>
            <a:r>
              <a:rPr lang="en-US" sz="2400" spc="-60" dirty="0">
                <a:solidFill>
                  <a:srgbClr val="1E4B78"/>
                </a:solidFill>
                <a:latin typeface="League Spartan"/>
              </a:rPr>
              <a:t>2023-</a:t>
            </a:r>
            <a:r>
              <a:rPr lang="en-US" sz="2400" spc="-90" dirty="0">
                <a:solidFill>
                  <a:srgbClr val="1E4B78"/>
                </a:solidFill>
                <a:latin typeface="League Spartan"/>
              </a:rPr>
              <a:t>27</a:t>
            </a:r>
            <a:r>
              <a:rPr lang="en-US" sz="2400" spc="-55" dirty="0">
                <a:solidFill>
                  <a:srgbClr val="1E4B78"/>
                </a:solidFill>
                <a:latin typeface="League Spartan"/>
              </a:rPr>
              <a:t> </a:t>
            </a:r>
            <a:r>
              <a:rPr lang="en-US" sz="2400" dirty="0">
                <a:solidFill>
                  <a:srgbClr val="1E4B78"/>
                </a:solidFill>
                <a:latin typeface="League Spartan"/>
              </a:rPr>
              <a:t>-</a:t>
            </a:r>
            <a:r>
              <a:rPr lang="en-US" sz="2400" spc="-70" dirty="0">
                <a:solidFill>
                  <a:srgbClr val="1E4B78"/>
                </a:solidFill>
                <a:latin typeface="League Spartan"/>
              </a:rPr>
              <a:t> </a:t>
            </a:r>
            <a:r>
              <a:rPr lang="en-US" sz="2400" spc="-105" dirty="0">
                <a:solidFill>
                  <a:srgbClr val="1E4B78"/>
                </a:solidFill>
                <a:latin typeface="League Spartan"/>
              </a:rPr>
              <a:t>Key</a:t>
            </a:r>
            <a:r>
              <a:rPr lang="en-US" sz="2400" spc="-70" dirty="0">
                <a:solidFill>
                  <a:srgbClr val="1E4B78"/>
                </a:solidFill>
                <a:latin typeface="League Spartan"/>
              </a:rPr>
              <a:t> </a:t>
            </a:r>
            <a:r>
              <a:rPr lang="en-US" sz="2400" spc="-45" dirty="0">
                <a:solidFill>
                  <a:srgbClr val="1E4B78"/>
                </a:solidFill>
                <a:latin typeface="League Spartan"/>
              </a:rPr>
              <a:t>Activities</a:t>
            </a:r>
            <a:r>
              <a:rPr lang="en-AU" sz="2400" dirty="0" smtClean="0">
                <a:solidFill>
                  <a:srgbClr val="1E4B78"/>
                </a:solidFill>
              </a:rPr>
              <a:t> </a:t>
            </a:r>
            <a:endParaRPr lang="en-AU" sz="2200" b="1" dirty="0">
              <a:solidFill>
                <a:srgbClr val="1E4B78"/>
              </a:solidFill>
              <a:latin typeface="League Spartan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ea961d-1a59-469a-b7c9-618994b64f9c" xsi:nil="true"/>
    <lcf76f155ced4ddcb4097134ff3c332f xmlns="ab9e4eec-8de7-4935-acaf-27d44c465bb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748034AFBED4B9381BE22B20982E4" ma:contentTypeVersion="14" ma:contentTypeDescription="Create a new document." ma:contentTypeScope="" ma:versionID="7df253deb8bf40e0c9678ed8c3a23870">
  <xsd:schema xmlns:xsd="http://www.w3.org/2001/XMLSchema" xmlns:xs="http://www.w3.org/2001/XMLSchema" xmlns:p="http://schemas.microsoft.com/office/2006/metadata/properties" xmlns:ns2="ab9e4eec-8de7-4935-acaf-27d44c465bb5" xmlns:ns3="c2ea961d-1a59-469a-b7c9-618994b64f9c" targetNamespace="http://schemas.microsoft.com/office/2006/metadata/properties" ma:root="true" ma:fieldsID="dd1ef97ebe6422ce439595850dfcabe1" ns2:_="" ns3:_="">
    <xsd:import namespace="ab9e4eec-8de7-4935-acaf-27d44c465bb5"/>
    <xsd:import namespace="c2ea961d-1a59-469a-b7c9-618994b64f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e4eec-8de7-4935-acaf-27d44c465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8c3818b-3adf-447c-9f92-2d1485c4f5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a961d-1a59-469a-b7c9-618994b64f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d9e7f1b-727c-436d-97c5-01ebd37c74ed}" ma:internalName="TaxCatchAll" ma:showField="CatchAllData" ma:web="c2ea961d-1a59-469a-b7c9-618994b64f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96354-0209-4054-85FF-EE6D4F61D6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8DEF7-041C-4558-B537-DCBE417C6A3C}">
  <ds:schemaRefs>
    <ds:schemaRef ds:uri="http://schemas.microsoft.com/office/2006/metadata/properties"/>
    <ds:schemaRef ds:uri="http://schemas.microsoft.com/office/2006/documentManagement/types"/>
    <ds:schemaRef ds:uri="ab9e4eec-8de7-4935-acaf-27d44c465bb5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c2ea961d-1a59-469a-b7c9-618994b64f9c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60B28E-BADE-41A7-9F92-11E68D35306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b9e4eec-8de7-4935-acaf-27d44c465bb5"/>
    <ds:schemaRef ds:uri="c2ea961d-1a59-469a-b7c9-618994b64f9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5729</TotalTime>
  <Words>551</Words>
  <Application>Microsoft Office PowerPoint</Application>
  <PresentationFormat>On-screen Show (16:9)</PresentationFormat>
  <Paragraphs>86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MT</vt:lpstr>
      <vt:lpstr>Calibri</vt:lpstr>
      <vt:lpstr>League Spartan</vt:lpstr>
      <vt:lpstr>Open Sans</vt:lpstr>
      <vt:lpstr>Public Sans</vt:lpstr>
      <vt:lpstr>Public Sans Medium</vt:lpstr>
      <vt:lpstr>Trebuchet MS</vt:lpstr>
      <vt:lpstr>Custom Design</vt:lpstr>
      <vt:lpstr>Office Theme</vt:lpstr>
      <vt:lpstr>1_Office Theme</vt:lpstr>
      <vt:lpstr>                   Cost of Generating Power From Renewable Energy Sources in PNG  PETROLEUM &amp; ENERGY CONFERECE 8th - 9th October – 2025 Stanley Hotel - Port Moresby, PNG  Mr. Ronal Meketa Managing Director  National Energy Authority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&amp; Regulatory Framework - NEA Corporate Plan 2023-27 - Key Activities</vt:lpstr>
      <vt:lpstr>                   Cost of Generating Power From Renewable Sources  in PNG  PETROLEUM &amp; ENERGY CONFERECE 8th - 9th October – 2025 Stanley Hotel - Port Moresby, PNG  Mr. Ronal Meketa Managing Director  National Energy Authority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ENERGY AUTHORITY   RURAL ELECTRIFICATION MASTER PLAN</dc:title>
  <dc:creator>Eddie Megao</dc:creator>
  <cp:lastModifiedBy>Eddie MEGAO</cp:lastModifiedBy>
  <cp:revision>170</cp:revision>
  <dcterms:modified xsi:type="dcterms:W3CDTF">2025-10-08T22:29:24Z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0x010100F0D748034AFBED4B9381BE22B20982E4</vt:lpwstr>
  </property>
</Properties>
</file>