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70" r:id="rId2"/>
    <p:sldId id="271" r:id="rId3"/>
    <p:sldId id="267" r:id="rId4"/>
    <p:sldId id="272" r:id="rId5"/>
    <p:sldId id="259" r:id="rId6"/>
    <p:sldId id="273" r:id="rId7"/>
    <p:sldId id="274"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snapToGrid="0">
      <p:cViewPr>
        <p:scale>
          <a:sx n="58" d="100"/>
          <a:sy n="58" d="100"/>
        </p:scale>
        <p:origin x="1028" y="3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tableStyles" Target="tableStyles.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theme" Target="theme/theme1.xml" /><Relationship Id="rId2" Type="http://schemas.openxmlformats.org/officeDocument/2006/relationships/slide" Target="slides/slid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viewProps" Target="viewProps.xml" /><Relationship Id="rId5" Type="http://schemas.openxmlformats.org/officeDocument/2006/relationships/slide" Target="slides/slide4.xml" /><Relationship Id="rId10" Type="http://schemas.openxmlformats.org/officeDocument/2006/relationships/presProps" Target="presProps.xml" /><Relationship Id="rId4" Type="http://schemas.openxmlformats.org/officeDocument/2006/relationships/slide" Target="slides/slide3.xml" /><Relationship Id="rId9" Type="http://schemas.openxmlformats.org/officeDocument/2006/relationships/notesMaster" Target="notesMasters/notesMaster1.xml" /></Relationships>
</file>

<file path=ppt/diagrams/_rels/data1.xml.rels><?xml version="1.0" encoding="UTF-8" standalone="yes"?>
<Relationships xmlns="http://schemas.openxmlformats.org/package/2006/relationships"><Relationship Id="rId8" Type="http://schemas.openxmlformats.org/officeDocument/2006/relationships/image" Target="../media/image13.svg" /><Relationship Id="rId3" Type="http://schemas.openxmlformats.org/officeDocument/2006/relationships/image" Target="../media/image8.png" /><Relationship Id="rId7" Type="http://schemas.openxmlformats.org/officeDocument/2006/relationships/image" Target="../media/image12.png" /><Relationship Id="rId2" Type="http://schemas.openxmlformats.org/officeDocument/2006/relationships/image" Target="../media/image7.svg" /><Relationship Id="rId1" Type="http://schemas.openxmlformats.org/officeDocument/2006/relationships/image" Target="../media/image6.png" /><Relationship Id="rId6" Type="http://schemas.openxmlformats.org/officeDocument/2006/relationships/image" Target="../media/image11.svg" /><Relationship Id="rId5" Type="http://schemas.openxmlformats.org/officeDocument/2006/relationships/image" Target="../media/image10.png" /><Relationship Id="rId10" Type="http://schemas.openxmlformats.org/officeDocument/2006/relationships/image" Target="../media/image15.svg" /><Relationship Id="rId4" Type="http://schemas.openxmlformats.org/officeDocument/2006/relationships/image" Target="../media/image9.svg" /><Relationship Id="rId9" Type="http://schemas.openxmlformats.org/officeDocument/2006/relationships/image" Target="../media/image14.png" /></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 /><Relationship Id="rId3" Type="http://schemas.openxmlformats.org/officeDocument/2006/relationships/image" Target="../media/image8.png" /><Relationship Id="rId7" Type="http://schemas.openxmlformats.org/officeDocument/2006/relationships/image" Target="../media/image12.png" /><Relationship Id="rId2" Type="http://schemas.openxmlformats.org/officeDocument/2006/relationships/image" Target="../media/image7.svg" /><Relationship Id="rId1" Type="http://schemas.openxmlformats.org/officeDocument/2006/relationships/image" Target="../media/image6.png" /><Relationship Id="rId6" Type="http://schemas.openxmlformats.org/officeDocument/2006/relationships/image" Target="../media/image11.svg" /><Relationship Id="rId5" Type="http://schemas.openxmlformats.org/officeDocument/2006/relationships/image" Target="../media/image10.png" /><Relationship Id="rId10" Type="http://schemas.openxmlformats.org/officeDocument/2006/relationships/image" Target="../media/image15.svg" /><Relationship Id="rId4" Type="http://schemas.openxmlformats.org/officeDocument/2006/relationships/image" Target="../media/image9.svg" /><Relationship Id="rId9" Type="http://schemas.openxmlformats.org/officeDocument/2006/relationships/image" Target="../media/image14.png"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E4A351-D028-47E0-9C2F-2C010579B2D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E22C82B-AE76-453D-A91C-D48A6247685A}">
      <dgm:prSet/>
      <dgm:spPr/>
      <dgm:t>
        <a:bodyPr/>
        <a:lstStyle/>
        <a:p>
          <a:pPr>
            <a:lnSpc>
              <a:spcPct val="100000"/>
            </a:lnSpc>
          </a:pPr>
          <a:r>
            <a:rPr lang="en-US" dirty="0"/>
            <a:t>109kW solar PV array providing clean solar renewable energy</a:t>
          </a:r>
        </a:p>
      </dgm:t>
    </dgm:pt>
    <dgm:pt modelId="{D69E6A24-C1EB-43C5-B281-FD881537A18E}" type="parTrans" cxnId="{B8F0E521-BACD-4220-8878-CD43BA7BC579}">
      <dgm:prSet/>
      <dgm:spPr/>
      <dgm:t>
        <a:bodyPr/>
        <a:lstStyle/>
        <a:p>
          <a:endParaRPr lang="en-US"/>
        </a:p>
      </dgm:t>
    </dgm:pt>
    <dgm:pt modelId="{EE849515-DAB1-4FBB-BFA9-CAE84D609072}" type="sibTrans" cxnId="{B8F0E521-BACD-4220-8878-CD43BA7BC579}">
      <dgm:prSet/>
      <dgm:spPr/>
      <dgm:t>
        <a:bodyPr/>
        <a:lstStyle/>
        <a:p>
          <a:endParaRPr lang="en-US"/>
        </a:p>
      </dgm:t>
    </dgm:pt>
    <dgm:pt modelId="{C917A5B6-4883-4343-8A15-02CF2942BFC6}">
      <dgm:prSet/>
      <dgm:spPr/>
      <dgm:t>
        <a:bodyPr/>
        <a:lstStyle/>
        <a:p>
          <a:pPr>
            <a:lnSpc>
              <a:spcPct val="100000"/>
            </a:lnSpc>
          </a:pPr>
          <a:r>
            <a:rPr lang="en-US"/>
            <a:t>215kWh lithium-ion battery ensures 24/7 reliability.</a:t>
          </a:r>
        </a:p>
      </dgm:t>
    </dgm:pt>
    <dgm:pt modelId="{A22670CB-9765-4F58-B749-92CE118D244C}" type="parTrans" cxnId="{6B484F17-4A8F-4656-909D-A31E2F3C153F}">
      <dgm:prSet/>
      <dgm:spPr/>
      <dgm:t>
        <a:bodyPr/>
        <a:lstStyle/>
        <a:p>
          <a:endParaRPr lang="en-US"/>
        </a:p>
      </dgm:t>
    </dgm:pt>
    <dgm:pt modelId="{8B226573-B54D-4FEE-8C44-CCE9310D7F62}" type="sibTrans" cxnId="{6B484F17-4A8F-4656-909D-A31E2F3C153F}">
      <dgm:prSet/>
      <dgm:spPr/>
      <dgm:t>
        <a:bodyPr/>
        <a:lstStyle/>
        <a:p>
          <a:endParaRPr lang="en-US"/>
        </a:p>
      </dgm:t>
    </dgm:pt>
    <dgm:pt modelId="{D38EC37C-E7AE-4639-AB83-EB045C59294E}">
      <dgm:prSet/>
      <dgm:spPr/>
      <dgm:t>
        <a:bodyPr/>
        <a:lstStyle/>
        <a:p>
          <a:pPr>
            <a:lnSpc>
              <a:spcPct val="100000"/>
            </a:lnSpc>
          </a:pPr>
          <a:r>
            <a:rPr lang="en-US"/>
            <a:t>Smart inverters and local operator training enhance system efficiency.</a:t>
          </a:r>
        </a:p>
      </dgm:t>
    </dgm:pt>
    <dgm:pt modelId="{27D5F22D-A01E-4A5A-99F1-787ED24FC27D}" type="parTrans" cxnId="{2F0068B5-D60B-4C7D-90EF-DAC3BEE8F418}">
      <dgm:prSet/>
      <dgm:spPr/>
      <dgm:t>
        <a:bodyPr/>
        <a:lstStyle/>
        <a:p>
          <a:endParaRPr lang="en-US"/>
        </a:p>
      </dgm:t>
    </dgm:pt>
    <dgm:pt modelId="{B90ECEF4-2320-4AD1-83FB-8C96D664D3C5}" type="sibTrans" cxnId="{2F0068B5-D60B-4C7D-90EF-DAC3BEE8F418}">
      <dgm:prSet/>
      <dgm:spPr/>
      <dgm:t>
        <a:bodyPr/>
        <a:lstStyle/>
        <a:p>
          <a:endParaRPr lang="en-US"/>
        </a:p>
      </dgm:t>
    </dgm:pt>
    <dgm:pt modelId="{98B13871-056F-4CCE-8E9D-A01772315B3F}">
      <dgm:prSet/>
      <dgm:spPr/>
      <dgm:t>
        <a:bodyPr/>
        <a:lstStyle/>
        <a:p>
          <a:pPr>
            <a:lnSpc>
              <a:spcPct val="100000"/>
            </a:lnSpc>
          </a:pPr>
          <a:r>
            <a:rPr lang="en-US" dirty="0"/>
            <a:t>Clean power supply to adjacent Baluan Primary School to improve education quality.</a:t>
          </a:r>
        </a:p>
      </dgm:t>
    </dgm:pt>
    <dgm:pt modelId="{612770C5-5E0F-4807-A475-BE523E938AD3}" type="parTrans" cxnId="{9D6286D7-DBBC-4C1D-9D15-52B4CF042BD8}">
      <dgm:prSet/>
      <dgm:spPr/>
      <dgm:t>
        <a:bodyPr/>
        <a:lstStyle/>
        <a:p>
          <a:endParaRPr lang="en-US"/>
        </a:p>
      </dgm:t>
    </dgm:pt>
    <dgm:pt modelId="{56BFCC83-B12E-44E7-B6B1-733138421B79}" type="sibTrans" cxnId="{9D6286D7-DBBC-4C1D-9D15-52B4CF042BD8}">
      <dgm:prSet/>
      <dgm:spPr/>
      <dgm:t>
        <a:bodyPr/>
        <a:lstStyle/>
        <a:p>
          <a:endParaRPr lang="en-US"/>
        </a:p>
      </dgm:t>
    </dgm:pt>
    <dgm:pt modelId="{F0972FF2-05BD-4F85-8A12-8DDB589E350A}">
      <dgm:prSet/>
      <dgm:spPr/>
      <dgm:t>
        <a:bodyPr/>
        <a:lstStyle/>
        <a:p>
          <a:pPr>
            <a:lnSpc>
              <a:spcPct val="100000"/>
            </a:lnSpc>
          </a:pPr>
          <a:r>
            <a:rPr lang="en-US" dirty="0"/>
            <a:t>Power supply to market facility to enhance local economic activities and boost cold storage supply chain for the island communities</a:t>
          </a:r>
        </a:p>
      </dgm:t>
    </dgm:pt>
    <dgm:pt modelId="{17C6A6C7-4BEC-40EB-AC70-C7451C3AA62C}" type="parTrans" cxnId="{9FD8C77F-8C1B-443F-9C74-4034E684403B}">
      <dgm:prSet/>
      <dgm:spPr/>
      <dgm:t>
        <a:bodyPr/>
        <a:lstStyle/>
        <a:p>
          <a:endParaRPr lang="en-US"/>
        </a:p>
      </dgm:t>
    </dgm:pt>
    <dgm:pt modelId="{D67CC6BD-AEA2-418D-8D9D-76732661A277}" type="sibTrans" cxnId="{9FD8C77F-8C1B-443F-9C74-4034E684403B}">
      <dgm:prSet/>
      <dgm:spPr/>
      <dgm:t>
        <a:bodyPr/>
        <a:lstStyle/>
        <a:p>
          <a:endParaRPr lang="en-US"/>
        </a:p>
      </dgm:t>
    </dgm:pt>
    <dgm:pt modelId="{1338F665-57AD-4ECA-B5ED-FE0545B39689}" type="pres">
      <dgm:prSet presAssocID="{8FE4A351-D028-47E0-9C2F-2C010579B2D6}" presName="root" presStyleCnt="0">
        <dgm:presLayoutVars>
          <dgm:dir/>
          <dgm:resizeHandles val="exact"/>
        </dgm:presLayoutVars>
      </dgm:prSet>
      <dgm:spPr/>
    </dgm:pt>
    <dgm:pt modelId="{6FAACD06-634B-469B-92DA-09D1E7EC2639}" type="pres">
      <dgm:prSet presAssocID="{3E22C82B-AE76-453D-A91C-D48A6247685A}" presName="compNode" presStyleCnt="0"/>
      <dgm:spPr/>
    </dgm:pt>
    <dgm:pt modelId="{EBA61A18-C247-4ADB-BF38-5A2F6BCBAC75}" type="pres">
      <dgm:prSet presAssocID="{3E22C82B-AE76-453D-A91C-D48A6247685A}" presName="bgRect" presStyleLbl="bgShp" presStyleIdx="0" presStyleCnt="5"/>
      <dgm:spPr/>
    </dgm:pt>
    <dgm:pt modelId="{6FE798F1-8FE8-417F-89E7-A099655178C0}" type="pres">
      <dgm:prSet presAssocID="{3E22C82B-AE76-453D-A91C-D48A6247685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n"/>
        </a:ext>
      </dgm:extLst>
    </dgm:pt>
    <dgm:pt modelId="{DA8C36E2-651B-4B3E-A40E-6A679A5A2A60}" type="pres">
      <dgm:prSet presAssocID="{3E22C82B-AE76-453D-A91C-D48A6247685A}" presName="spaceRect" presStyleCnt="0"/>
      <dgm:spPr/>
    </dgm:pt>
    <dgm:pt modelId="{4D7C0DCE-B1BC-4980-B89A-4364FAA01018}" type="pres">
      <dgm:prSet presAssocID="{3E22C82B-AE76-453D-A91C-D48A6247685A}" presName="parTx" presStyleLbl="revTx" presStyleIdx="0" presStyleCnt="5">
        <dgm:presLayoutVars>
          <dgm:chMax val="0"/>
          <dgm:chPref val="0"/>
        </dgm:presLayoutVars>
      </dgm:prSet>
      <dgm:spPr/>
    </dgm:pt>
    <dgm:pt modelId="{B7DE8697-B611-4C7D-858A-BC78697C6C72}" type="pres">
      <dgm:prSet presAssocID="{EE849515-DAB1-4FBB-BFA9-CAE84D609072}" presName="sibTrans" presStyleCnt="0"/>
      <dgm:spPr/>
    </dgm:pt>
    <dgm:pt modelId="{4AE433CA-863F-49D0-B65C-DDAEFDAF5BE5}" type="pres">
      <dgm:prSet presAssocID="{C917A5B6-4883-4343-8A15-02CF2942BFC6}" presName="compNode" presStyleCnt="0"/>
      <dgm:spPr/>
    </dgm:pt>
    <dgm:pt modelId="{A0A7CF53-3C0E-4938-98B7-0870A0E37603}" type="pres">
      <dgm:prSet presAssocID="{C917A5B6-4883-4343-8A15-02CF2942BFC6}" presName="bgRect" presStyleLbl="bgShp" presStyleIdx="1" presStyleCnt="5"/>
      <dgm:spPr/>
    </dgm:pt>
    <dgm:pt modelId="{E6BE3A47-6CC5-49AC-9E6E-14CC5AB8020C}" type="pres">
      <dgm:prSet presAssocID="{C917A5B6-4883-4343-8A15-02CF2942BFC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ull Battery"/>
        </a:ext>
      </dgm:extLst>
    </dgm:pt>
    <dgm:pt modelId="{21716AF3-BF27-45BC-A562-791E95004D49}" type="pres">
      <dgm:prSet presAssocID="{C917A5B6-4883-4343-8A15-02CF2942BFC6}" presName="spaceRect" presStyleCnt="0"/>
      <dgm:spPr/>
    </dgm:pt>
    <dgm:pt modelId="{F4CD9024-8142-40AD-BD44-9F9CA597E95F}" type="pres">
      <dgm:prSet presAssocID="{C917A5B6-4883-4343-8A15-02CF2942BFC6}" presName="parTx" presStyleLbl="revTx" presStyleIdx="1" presStyleCnt="5">
        <dgm:presLayoutVars>
          <dgm:chMax val="0"/>
          <dgm:chPref val="0"/>
        </dgm:presLayoutVars>
      </dgm:prSet>
      <dgm:spPr/>
    </dgm:pt>
    <dgm:pt modelId="{D5B2B082-8D48-4914-B651-EAFB8FE59E63}" type="pres">
      <dgm:prSet presAssocID="{8B226573-B54D-4FEE-8C44-CCE9310D7F62}" presName="sibTrans" presStyleCnt="0"/>
      <dgm:spPr/>
    </dgm:pt>
    <dgm:pt modelId="{C9FC4348-9564-497D-BB31-84D6DBD3FCDB}" type="pres">
      <dgm:prSet presAssocID="{D38EC37C-E7AE-4639-AB83-EB045C59294E}" presName="compNode" presStyleCnt="0"/>
      <dgm:spPr/>
    </dgm:pt>
    <dgm:pt modelId="{48BD8EA0-A48A-4571-94DB-49145503FAA0}" type="pres">
      <dgm:prSet presAssocID="{D38EC37C-E7AE-4639-AB83-EB045C59294E}" presName="bgRect" presStyleLbl="bgShp" presStyleIdx="2" presStyleCnt="5"/>
      <dgm:spPr/>
    </dgm:pt>
    <dgm:pt modelId="{F410918B-4C0C-41BA-8E1B-824283AA2B6F}" type="pres">
      <dgm:prSet presAssocID="{D38EC37C-E7AE-4639-AB83-EB045C59294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obot"/>
        </a:ext>
      </dgm:extLst>
    </dgm:pt>
    <dgm:pt modelId="{A7122650-B528-4530-859E-FADDA8D73BE2}" type="pres">
      <dgm:prSet presAssocID="{D38EC37C-E7AE-4639-AB83-EB045C59294E}" presName="spaceRect" presStyleCnt="0"/>
      <dgm:spPr/>
    </dgm:pt>
    <dgm:pt modelId="{75B9FC7F-A467-4DBE-858C-043B0C948B9B}" type="pres">
      <dgm:prSet presAssocID="{D38EC37C-E7AE-4639-AB83-EB045C59294E}" presName="parTx" presStyleLbl="revTx" presStyleIdx="2" presStyleCnt="5">
        <dgm:presLayoutVars>
          <dgm:chMax val="0"/>
          <dgm:chPref val="0"/>
        </dgm:presLayoutVars>
      </dgm:prSet>
      <dgm:spPr/>
    </dgm:pt>
    <dgm:pt modelId="{90ED3CD6-EF72-4E80-B645-6EB3BD089359}" type="pres">
      <dgm:prSet presAssocID="{B90ECEF4-2320-4AD1-83FB-8C96D664D3C5}" presName="sibTrans" presStyleCnt="0"/>
      <dgm:spPr/>
    </dgm:pt>
    <dgm:pt modelId="{81EB802C-3D7A-4FB3-AE8D-86C3DD1955DF}" type="pres">
      <dgm:prSet presAssocID="{98B13871-056F-4CCE-8E9D-A01772315B3F}" presName="compNode" presStyleCnt="0"/>
      <dgm:spPr/>
    </dgm:pt>
    <dgm:pt modelId="{C5D0C183-0417-462E-A555-5FD57B262209}" type="pres">
      <dgm:prSet presAssocID="{98B13871-056F-4CCE-8E9D-A01772315B3F}" presName="bgRect" presStyleLbl="bgShp" presStyleIdx="3" presStyleCnt="5"/>
      <dgm:spPr/>
    </dgm:pt>
    <dgm:pt modelId="{A0EBC244-1DE1-4C23-906C-FE5B3292FF56}" type="pres">
      <dgm:prSet presAssocID="{98B13871-056F-4CCE-8E9D-A01772315B3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hoolhouse"/>
        </a:ext>
      </dgm:extLst>
    </dgm:pt>
    <dgm:pt modelId="{E1E27841-609F-48D9-9D05-A99A888864FD}" type="pres">
      <dgm:prSet presAssocID="{98B13871-056F-4CCE-8E9D-A01772315B3F}" presName="spaceRect" presStyleCnt="0"/>
      <dgm:spPr/>
    </dgm:pt>
    <dgm:pt modelId="{4AF8C7AD-E371-4EFC-A033-831D05B322B0}" type="pres">
      <dgm:prSet presAssocID="{98B13871-056F-4CCE-8E9D-A01772315B3F}" presName="parTx" presStyleLbl="revTx" presStyleIdx="3" presStyleCnt="5">
        <dgm:presLayoutVars>
          <dgm:chMax val="0"/>
          <dgm:chPref val="0"/>
        </dgm:presLayoutVars>
      </dgm:prSet>
      <dgm:spPr/>
    </dgm:pt>
    <dgm:pt modelId="{D14F4428-F0CC-46B1-9335-5DEBC83039CB}" type="pres">
      <dgm:prSet presAssocID="{56BFCC83-B12E-44E7-B6B1-733138421B79}" presName="sibTrans" presStyleCnt="0"/>
      <dgm:spPr/>
    </dgm:pt>
    <dgm:pt modelId="{A8B5EB58-8803-4767-8AB0-036468CB9A9F}" type="pres">
      <dgm:prSet presAssocID="{F0972FF2-05BD-4F85-8A12-8DDB589E350A}" presName="compNode" presStyleCnt="0"/>
      <dgm:spPr/>
    </dgm:pt>
    <dgm:pt modelId="{D23A5A8B-47B0-4119-8692-858AAD5272B5}" type="pres">
      <dgm:prSet presAssocID="{F0972FF2-05BD-4F85-8A12-8DDB589E350A}" presName="bgRect" presStyleLbl="bgShp" presStyleIdx="4" presStyleCnt="5"/>
      <dgm:spPr/>
    </dgm:pt>
    <dgm:pt modelId="{7B6CCF7B-DC57-4B73-9BB8-BF64FED46BA7}" type="pres">
      <dgm:prSet presAssocID="{F0972FF2-05BD-4F85-8A12-8DDB589E350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pward trend"/>
        </a:ext>
      </dgm:extLst>
    </dgm:pt>
    <dgm:pt modelId="{5BABABE4-8296-4CFB-BD57-9F4481A9EB8B}" type="pres">
      <dgm:prSet presAssocID="{F0972FF2-05BD-4F85-8A12-8DDB589E350A}" presName="spaceRect" presStyleCnt="0"/>
      <dgm:spPr/>
    </dgm:pt>
    <dgm:pt modelId="{625A6DAF-13E0-47D2-B9D5-33C2ED9EF1E2}" type="pres">
      <dgm:prSet presAssocID="{F0972FF2-05BD-4F85-8A12-8DDB589E350A}" presName="parTx" presStyleLbl="revTx" presStyleIdx="4" presStyleCnt="5">
        <dgm:presLayoutVars>
          <dgm:chMax val="0"/>
          <dgm:chPref val="0"/>
        </dgm:presLayoutVars>
      </dgm:prSet>
      <dgm:spPr/>
    </dgm:pt>
  </dgm:ptLst>
  <dgm:cxnLst>
    <dgm:cxn modelId="{6B484F17-4A8F-4656-909D-A31E2F3C153F}" srcId="{8FE4A351-D028-47E0-9C2F-2C010579B2D6}" destId="{C917A5B6-4883-4343-8A15-02CF2942BFC6}" srcOrd="1" destOrd="0" parTransId="{A22670CB-9765-4F58-B749-92CE118D244C}" sibTransId="{8B226573-B54D-4FEE-8C44-CCE9310D7F62}"/>
    <dgm:cxn modelId="{B8F0E521-BACD-4220-8878-CD43BA7BC579}" srcId="{8FE4A351-D028-47E0-9C2F-2C010579B2D6}" destId="{3E22C82B-AE76-453D-A91C-D48A6247685A}" srcOrd="0" destOrd="0" parTransId="{D69E6A24-C1EB-43C5-B281-FD881537A18E}" sibTransId="{EE849515-DAB1-4FBB-BFA9-CAE84D609072}"/>
    <dgm:cxn modelId="{4F62322C-1489-4ADB-83C8-06576B31148A}" type="presOf" srcId="{D38EC37C-E7AE-4639-AB83-EB045C59294E}" destId="{75B9FC7F-A467-4DBE-858C-043B0C948B9B}" srcOrd="0" destOrd="0" presId="urn:microsoft.com/office/officeart/2018/2/layout/IconVerticalSolidList"/>
    <dgm:cxn modelId="{D85CD735-37E3-4226-8927-DAE21BA1EBD0}" type="presOf" srcId="{F0972FF2-05BD-4F85-8A12-8DDB589E350A}" destId="{625A6DAF-13E0-47D2-B9D5-33C2ED9EF1E2}" srcOrd="0" destOrd="0" presId="urn:microsoft.com/office/officeart/2018/2/layout/IconVerticalSolidList"/>
    <dgm:cxn modelId="{F1DC5237-746B-4E9B-B65B-0BD992753AEB}" type="presOf" srcId="{98B13871-056F-4CCE-8E9D-A01772315B3F}" destId="{4AF8C7AD-E371-4EFC-A033-831D05B322B0}" srcOrd="0" destOrd="0" presId="urn:microsoft.com/office/officeart/2018/2/layout/IconVerticalSolidList"/>
    <dgm:cxn modelId="{6720543C-0F91-48F5-8F34-E233C455928D}" type="presOf" srcId="{C917A5B6-4883-4343-8A15-02CF2942BFC6}" destId="{F4CD9024-8142-40AD-BD44-9F9CA597E95F}" srcOrd="0" destOrd="0" presId="urn:microsoft.com/office/officeart/2018/2/layout/IconVerticalSolidList"/>
    <dgm:cxn modelId="{CBC32B59-BCFD-479D-AFDC-397156333E77}" type="presOf" srcId="{3E22C82B-AE76-453D-A91C-D48A6247685A}" destId="{4D7C0DCE-B1BC-4980-B89A-4364FAA01018}" srcOrd="0" destOrd="0" presId="urn:microsoft.com/office/officeart/2018/2/layout/IconVerticalSolidList"/>
    <dgm:cxn modelId="{9FD8C77F-8C1B-443F-9C74-4034E684403B}" srcId="{8FE4A351-D028-47E0-9C2F-2C010579B2D6}" destId="{F0972FF2-05BD-4F85-8A12-8DDB589E350A}" srcOrd="4" destOrd="0" parTransId="{17C6A6C7-4BEC-40EB-AC70-C7451C3AA62C}" sibTransId="{D67CC6BD-AEA2-418D-8D9D-76732661A277}"/>
    <dgm:cxn modelId="{2F0068B5-D60B-4C7D-90EF-DAC3BEE8F418}" srcId="{8FE4A351-D028-47E0-9C2F-2C010579B2D6}" destId="{D38EC37C-E7AE-4639-AB83-EB045C59294E}" srcOrd="2" destOrd="0" parTransId="{27D5F22D-A01E-4A5A-99F1-787ED24FC27D}" sibTransId="{B90ECEF4-2320-4AD1-83FB-8C96D664D3C5}"/>
    <dgm:cxn modelId="{9D6286D7-DBBC-4C1D-9D15-52B4CF042BD8}" srcId="{8FE4A351-D028-47E0-9C2F-2C010579B2D6}" destId="{98B13871-056F-4CCE-8E9D-A01772315B3F}" srcOrd="3" destOrd="0" parTransId="{612770C5-5E0F-4807-A475-BE523E938AD3}" sibTransId="{56BFCC83-B12E-44E7-B6B1-733138421B79}"/>
    <dgm:cxn modelId="{A14F15E2-F397-47E2-8CA0-B6B95E93F5E1}" type="presOf" srcId="{8FE4A351-D028-47E0-9C2F-2C010579B2D6}" destId="{1338F665-57AD-4ECA-B5ED-FE0545B39689}" srcOrd="0" destOrd="0" presId="urn:microsoft.com/office/officeart/2018/2/layout/IconVerticalSolidList"/>
    <dgm:cxn modelId="{0B03AA31-3870-47EE-98D9-A882BD07ED2B}" type="presParOf" srcId="{1338F665-57AD-4ECA-B5ED-FE0545B39689}" destId="{6FAACD06-634B-469B-92DA-09D1E7EC2639}" srcOrd="0" destOrd="0" presId="urn:microsoft.com/office/officeart/2018/2/layout/IconVerticalSolidList"/>
    <dgm:cxn modelId="{BB2B5CF1-292B-468A-89F8-301C31F2A1CE}" type="presParOf" srcId="{6FAACD06-634B-469B-92DA-09D1E7EC2639}" destId="{EBA61A18-C247-4ADB-BF38-5A2F6BCBAC75}" srcOrd="0" destOrd="0" presId="urn:microsoft.com/office/officeart/2018/2/layout/IconVerticalSolidList"/>
    <dgm:cxn modelId="{3ABDA0ED-0CC3-49D7-8499-34EB63CBCA8A}" type="presParOf" srcId="{6FAACD06-634B-469B-92DA-09D1E7EC2639}" destId="{6FE798F1-8FE8-417F-89E7-A099655178C0}" srcOrd="1" destOrd="0" presId="urn:microsoft.com/office/officeart/2018/2/layout/IconVerticalSolidList"/>
    <dgm:cxn modelId="{9C0AD231-2B82-45D0-8033-3272D2D77DF6}" type="presParOf" srcId="{6FAACD06-634B-469B-92DA-09D1E7EC2639}" destId="{DA8C36E2-651B-4B3E-A40E-6A679A5A2A60}" srcOrd="2" destOrd="0" presId="urn:microsoft.com/office/officeart/2018/2/layout/IconVerticalSolidList"/>
    <dgm:cxn modelId="{29E08C43-48D6-4652-8046-7F3FF22F1992}" type="presParOf" srcId="{6FAACD06-634B-469B-92DA-09D1E7EC2639}" destId="{4D7C0DCE-B1BC-4980-B89A-4364FAA01018}" srcOrd="3" destOrd="0" presId="urn:microsoft.com/office/officeart/2018/2/layout/IconVerticalSolidList"/>
    <dgm:cxn modelId="{994F511A-18D5-481E-8A76-D1A1C6AFC823}" type="presParOf" srcId="{1338F665-57AD-4ECA-B5ED-FE0545B39689}" destId="{B7DE8697-B611-4C7D-858A-BC78697C6C72}" srcOrd="1" destOrd="0" presId="urn:microsoft.com/office/officeart/2018/2/layout/IconVerticalSolidList"/>
    <dgm:cxn modelId="{38C59020-6A5F-45F0-A2A6-CEE305242011}" type="presParOf" srcId="{1338F665-57AD-4ECA-B5ED-FE0545B39689}" destId="{4AE433CA-863F-49D0-B65C-DDAEFDAF5BE5}" srcOrd="2" destOrd="0" presId="urn:microsoft.com/office/officeart/2018/2/layout/IconVerticalSolidList"/>
    <dgm:cxn modelId="{CEFC07DF-FFC4-49A7-B16E-74468D1329FB}" type="presParOf" srcId="{4AE433CA-863F-49D0-B65C-DDAEFDAF5BE5}" destId="{A0A7CF53-3C0E-4938-98B7-0870A0E37603}" srcOrd="0" destOrd="0" presId="urn:microsoft.com/office/officeart/2018/2/layout/IconVerticalSolidList"/>
    <dgm:cxn modelId="{908E973D-AD40-40FB-9C3A-2788E8E6524F}" type="presParOf" srcId="{4AE433CA-863F-49D0-B65C-DDAEFDAF5BE5}" destId="{E6BE3A47-6CC5-49AC-9E6E-14CC5AB8020C}" srcOrd="1" destOrd="0" presId="urn:microsoft.com/office/officeart/2018/2/layout/IconVerticalSolidList"/>
    <dgm:cxn modelId="{967A6DCC-2C8C-4D0F-8DC6-DB3B2DA5DDB2}" type="presParOf" srcId="{4AE433CA-863F-49D0-B65C-DDAEFDAF5BE5}" destId="{21716AF3-BF27-45BC-A562-791E95004D49}" srcOrd="2" destOrd="0" presId="urn:microsoft.com/office/officeart/2018/2/layout/IconVerticalSolidList"/>
    <dgm:cxn modelId="{BED094E1-8D0B-441A-A889-A528D549A908}" type="presParOf" srcId="{4AE433CA-863F-49D0-B65C-DDAEFDAF5BE5}" destId="{F4CD9024-8142-40AD-BD44-9F9CA597E95F}" srcOrd="3" destOrd="0" presId="urn:microsoft.com/office/officeart/2018/2/layout/IconVerticalSolidList"/>
    <dgm:cxn modelId="{3AB7A0E6-71EE-42A8-84A5-D6B8C567D408}" type="presParOf" srcId="{1338F665-57AD-4ECA-B5ED-FE0545B39689}" destId="{D5B2B082-8D48-4914-B651-EAFB8FE59E63}" srcOrd="3" destOrd="0" presId="urn:microsoft.com/office/officeart/2018/2/layout/IconVerticalSolidList"/>
    <dgm:cxn modelId="{E408EF8D-517D-4E74-9732-1064C36643FD}" type="presParOf" srcId="{1338F665-57AD-4ECA-B5ED-FE0545B39689}" destId="{C9FC4348-9564-497D-BB31-84D6DBD3FCDB}" srcOrd="4" destOrd="0" presId="urn:microsoft.com/office/officeart/2018/2/layout/IconVerticalSolidList"/>
    <dgm:cxn modelId="{F97348D8-7BB1-4677-BED8-E641A0A88125}" type="presParOf" srcId="{C9FC4348-9564-497D-BB31-84D6DBD3FCDB}" destId="{48BD8EA0-A48A-4571-94DB-49145503FAA0}" srcOrd="0" destOrd="0" presId="urn:microsoft.com/office/officeart/2018/2/layout/IconVerticalSolidList"/>
    <dgm:cxn modelId="{37876AF9-E22D-4A2D-8356-8970584B3386}" type="presParOf" srcId="{C9FC4348-9564-497D-BB31-84D6DBD3FCDB}" destId="{F410918B-4C0C-41BA-8E1B-824283AA2B6F}" srcOrd="1" destOrd="0" presId="urn:microsoft.com/office/officeart/2018/2/layout/IconVerticalSolidList"/>
    <dgm:cxn modelId="{976711EA-529D-4A36-BB49-535B978921C6}" type="presParOf" srcId="{C9FC4348-9564-497D-BB31-84D6DBD3FCDB}" destId="{A7122650-B528-4530-859E-FADDA8D73BE2}" srcOrd="2" destOrd="0" presId="urn:microsoft.com/office/officeart/2018/2/layout/IconVerticalSolidList"/>
    <dgm:cxn modelId="{B8AD3225-A223-4804-8F8B-007FF10C6E3A}" type="presParOf" srcId="{C9FC4348-9564-497D-BB31-84D6DBD3FCDB}" destId="{75B9FC7F-A467-4DBE-858C-043B0C948B9B}" srcOrd="3" destOrd="0" presId="urn:microsoft.com/office/officeart/2018/2/layout/IconVerticalSolidList"/>
    <dgm:cxn modelId="{256640F4-9A2A-445E-9A04-2886A4D3F153}" type="presParOf" srcId="{1338F665-57AD-4ECA-B5ED-FE0545B39689}" destId="{90ED3CD6-EF72-4E80-B645-6EB3BD089359}" srcOrd="5" destOrd="0" presId="urn:microsoft.com/office/officeart/2018/2/layout/IconVerticalSolidList"/>
    <dgm:cxn modelId="{B0726EE9-904E-421A-97F3-55B595288934}" type="presParOf" srcId="{1338F665-57AD-4ECA-B5ED-FE0545B39689}" destId="{81EB802C-3D7A-4FB3-AE8D-86C3DD1955DF}" srcOrd="6" destOrd="0" presId="urn:microsoft.com/office/officeart/2018/2/layout/IconVerticalSolidList"/>
    <dgm:cxn modelId="{B87D5524-A866-46B5-B033-F8EF28A02CA5}" type="presParOf" srcId="{81EB802C-3D7A-4FB3-AE8D-86C3DD1955DF}" destId="{C5D0C183-0417-462E-A555-5FD57B262209}" srcOrd="0" destOrd="0" presId="urn:microsoft.com/office/officeart/2018/2/layout/IconVerticalSolidList"/>
    <dgm:cxn modelId="{7660E6CC-F820-4914-9250-8FA9779B2286}" type="presParOf" srcId="{81EB802C-3D7A-4FB3-AE8D-86C3DD1955DF}" destId="{A0EBC244-1DE1-4C23-906C-FE5B3292FF56}" srcOrd="1" destOrd="0" presId="urn:microsoft.com/office/officeart/2018/2/layout/IconVerticalSolidList"/>
    <dgm:cxn modelId="{858FB265-6264-46C2-94AF-EF2AFDB7AD2C}" type="presParOf" srcId="{81EB802C-3D7A-4FB3-AE8D-86C3DD1955DF}" destId="{E1E27841-609F-48D9-9D05-A99A888864FD}" srcOrd="2" destOrd="0" presId="urn:microsoft.com/office/officeart/2018/2/layout/IconVerticalSolidList"/>
    <dgm:cxn modelId="{8CBABF85-3FB3-45FF-91D0-727EF487360C}" type="presParOf" srcId="{81EB802C-3D7A-4FB3-AE8D-86C3DD1955DF}" destId="{4AF8C7AD-E371-4EFC-A033-831D05B322B0}" srcOrd="3" destOrd="0" presId="urn:microsoft.com/office/officeart/2018/2/layout/IconVerticalSolidList"/>
    <dgm:cxn modelId="{AAA6E366-1327-4651-8DD4-852CB299812D}" type="presParOf" srcId="{1338F665-57AD-4ECA-B5ED-FE0545B39689}" destId="{D14F4428-F0CC-46B1-9335-5DEBC83039CB}" srcOrd="7" destOrd="0" presId="urn:microsoft.com/office/officeart/2018/2/layout/IconVerticalSolidList"/>
    <dgm:cxn modelId="{DB01800E-A783-4697-AC64-4BDF5F38B906}" type="presParOf" srcId="{1338F665-57AD-4ECA-B5ED-FE0545B39689}" destId="{A8B5EB58-8803-4767-8AB0-036468CB9A9F}" srcOrd="8" destOrd="0" presId="urn:microsoft.com/office/officeart/2018/2/layout/IconVerticalSolidList"/>
    <dgm:cxn modelId="{866892DB-3851-4658-A0F1-C75D506D9C43}" type="presParOf" srcId="{A8B5EB58-8803-4767-8AB0-036468CB9A9F}" destId="{D23A5A8B-47B0-4119-8692-858AAD5272B5}" srcOrd="0" destOrd="0" presId="urn:microsoft.com/office/officeart/2018/2/layout/IconVerticalSolidList"/>
    <dgm:cxn modelId="{4D2FBA52-F5C0-476F-A3BA-91283A1ED4A5}" type="presParOf" srcId="{A8B5EB58-8803-4767-8AB0-036468CB9A9F}" destId="{7B6CCF7B-DC57-4B73-9BB8-BF64FED46BA7}" srcOrd="1" destOrd="0" presId="urn:microsoft.com/office/officeart/2018/2/layout/IconVerticalSolidList"/>
    <dgm:cxn modelId="{28BFBBEE-5803-42C6-BB02-98631AE450F8}" type="presParOf" srcId="{A8B5EB58-8803-4767-8AB0-036468CB9A9F}" destId="{5BABABE4-8296-4CFB-BD57-9F4481A9EB8B}" srcOrd="2" destOrd="0" presId="urn:microsoft.com/office/officeart/2018/2/layout/IconVerticalSolidList"/>
    <dgm:cxn modelId="{D669A959-BE81-45F6-888B-E1FACAE142CF}" type="presParOf" srcId="{A8B5EB58-8803-4767-8AB0-036468CB9A9F}" destId="{625A6DAF-13E0-47D2-B9D5-33C2ED9EF1E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61A18-C247-4ADB-BF38-5A2F6BCBAC75}">
      <dsp:nvSpPr>
        <dsp:cNvPr id="0" name=""/>
        <dsp:cNvSpPr/>
      </dsp:nvSpPr>
      <dsp:spPr>
        <a:xfrm>
          <a:off x="0" y="3881"/>
          <a:ext cx="4695779" cy="8266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E798F1-8FE8-417F-89E7-A099655178C0}">
      <dsp:nvSpPr>
        <dsp:cNvPr id="0" name=""/>
        <dsp:cNvSpPr/>
      </dsp:nvSpPr>
      <dsp:spPr>
        <a:xfrm>
          <a:off x="250073" y="189885"/>
          <a:ext cx="454678" cy="4546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7C0DCE-B1BC-4980-B89A-4364FAA01018}">
      <dsp:nvSpPr>
        <dsp:cNvPr id="0" name=""/>
        <dsp:cNvSpPr/>
      </dsp:nvSpPr>
      <dsp:spPr>
        <a:xfrm>
          <a:off x="954824" y="3881"/>
          <a:ext cx="3740954" cy="826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91" tIns="87491" rIns="87491" bIns="87491" numCol="1" spcCol="1270" anchor="ctr" anchorCtr="0">
          <a:noAutofit/>
        </a:bodyPr>
        <a:lstStyle/>
        <a:p>
          <a:pPr marL="0" lvl="0" indent="0" algn="l" defTabSz="622300">
            <a:lnSpc>
              <a:spcPct val="100000"/>
            </a:lnSpc>
            <a:spcBef>
              <a:spcPct val="0"/>
            </a:spcBef>
            <a:spcAft>
              <a:spcPct val="35000"/>
            </a:spcAft>
            <a:buNone/>
          </a:pPr>
          <a:r>
            <a:rPr lang="en-US" sz="1400" kern="1200" dirty="0"/>
            <a:t>109kW solar PV array providing clean solar renewable energy</a:t>
          </a:r>
        </a:p>
      </dsp:txBody>
      <dsp:txXfrm>
        <a:off x="954824" y="3881"/>
        <a:ext cx="3740954" cy="826688"/>
      </dsp:txXfrm>
    </dsp:sp>
    <dsp:sp modelId="{A0A7CF53-3C0E-4938-98B7-0870A0E37603}">
      <dsp:nvSpPr>
        <dsp:cNvPr id="0" name=""/>
        <dsp:cNvSpPr/>
      </dsp:nvSpPr>
      <dsp:spPr>
        <a:xfrm>
          <a:off x="0" y="1037241"/>
          <a:ext cx="4695779" cy="8266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BE3A47-6CC5-49AC-9E6E-14CC5AB8020C}">
      <dsp:nvSpPr>
        <dsp:cNvPr id="0" name=""/>
        <dsp:cNvSpPr/>
      </dsp:nvSpPr>
      <dsp:spPr>
        <a:xfrm>
          <a:off x="250073" y="1223246"/>
          <a:ext cx="454678" cy="4546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CD9024-8142-40AD-BD44-9F9CA597E95F}">
      <dsp:nvSpPr>
        <dsp:cNvPr id="0" name=""/>
        <dsp:cNvSpPr/>
      </dsp:nvSpPr>
      <dsp:spPr>
        <a:xfrm>
          <a:off x="954824" y="1037241"/>
          <a:ext cx="3740954" cy="826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91" tIns="87491" rIns="87491" bIns="87491" numCol="1" spcCol="1270" anchor="ctr" anchorCtr="0">
          <a:noAutofit/>
        </a:bodyPr>
        <a:lstStyle/>
        <a:p>
          <a:pPr marL="0" lvl="0" indent="0" algn="l" defTabSz="622300">
            <a:lnSpc>
              <a:spcPct val="100000"/>
            </a:lnSpc>
            <a:spcBef>
              <a:spcPct val="0"/>
            </a:spcBef>
            <a:spcAft>
              <a:spcPct val="35000"/>
            </a:spcAft>
            <a:buNone/>
          </a:pPr>
          <a:r>
            <a:rPr lang="en-US" sz="1400" kern="1200"/>
            <a:t>215kWh lithium-ion battery ensures 24/7 reliability.</a:t>
          </a:r>
        </a:p>
      </dsp:txBody>
      <dsp:txXfrm>
        <a:off x="954824" y="1037241"/>
        <a:ext cx="3740954" cy="826688"/>
      </dsp:txXfrm>
    </dsp:sp>
    <dsp:sp modelId="{48BD8EA0-A48A-4571-94DB-49145503FAA0}">
      <dsp:nvSpPr>
        <dsp:cNvPr id="0" name=""/>
        <dsp:cNvSpPr/>
      </dsp:nvSpPr>
      <dsp:spPr>
        <a:xfrm>
          <a:off x="0" y="2070601"/>
          <a:ext cx="4695779" cy="8266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10918B-4C0C-41BA-8E1B-824283AA2B6F}">
      <dsp:nvSpPr>
        <dsp:cNvPr id="0" name=""/>
        <dsp:cNvSpPr/>
      </dsp:nvSpPr>
      <dsp:spPr>
        <a:xfrm>
          <a:off x="250073" y="2256606"/>
          <a:ext cx="454678" cy="4546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B9FC7F-A467-4DBE-858C-043B0C948B9B}">
      <dsp:nvSpPr>
        <dsp:cNvPr id="0" name=""/>
        <dsp:cNvSpPr/>
      </dsp:nvSpPr>
      <dsp:spPr>
        <a:xfrm>
          <a:off x="954824" y="2070601"/>
          <a:ext cx="3740954" cy="826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91" tIns="87491" rIns="87491" bIns="87491" numCol="1" spcCol="1270" anchor="ctr" anchorCtr="0">
          <a:noAutofit/>
        </a:bodyPr>
        <a:lstStyle/>
        <a:p>
          <a:pPr marL="0" lvl="0" indent="0" algn="l" defTabSz="622300">
            <a:lnSpc>
              <a:spcPct val="100000"/>
            </a:lnSpc>
            <a:spcBef>
              <a:spcPct val="0"/>
            </a:spcBef>
            <a:spcAft>
              <a:spcPct val="35000"/>
            </a:spcAft>
            <a:buNone/>
          </a:pPr>
          <a:r>
            <a:rPr lang="en-US" sz="1400" kern="1200"/>
            <a:t>Smart inverters and local operator training enhance system efficiency.</a:t>
          </a:r>
        </a:p>
      </dsp:txBody>
      <dsp:txXfrm>
        <a:off x="954824" y="2070601"/>
        <a:ext cx="3740954" cy="826688"/>
      </dsp:txXfrm>
    </dsp:sp>
    <dsp:sp modelId="{C5D0C183-0417-462E-A555-5FD57B262209}">
      <dsp:nvSpPr>
        <dsp:cNvPr id="0" name=""/>
        <dsp:cNvSpPr/>
      </dsp:nvSpPr>
      <dsp:spPr>
        <a:xfrm>
          <a:off x="0" y="3103961"/>
          <a:ext cx="4695779" cy="8266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EBC244-1DE1-4C23-906C-FE5B3292FF56}">
      <dsp:nvSpPr>
        <dsp:cNvPr id="0" name=""/>
        <dsp:cNvSpPr/>
      </dsp:nvSpPr>
      <dsp:spPr>
        <a:xfrm>
          <a:off x="250073" y="3289966"/>
          <a:ext cx="454678" cy="4546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F8C7AD-E371-4EFC-A033-831D05B322B0}">
      <dsp:nvSpPr>
        <dsp:cNvPr id="0" name=""/>
        <dsp:cNvSpPr/>
      </dsp:nvSpPr>
      <dsp:spPr>
        <a:xfrm>
          <a:off x="954824" y="3103961"/>
          <a:ext cx="3740954" cy="826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91" tIns="87491" rIns="87491" bIns="87491" numCol="1" spcCol="1270" anchor="ctr" anchorCtr="0">
          <a:noAutofit/>
        </a:bodyPr>
        <a:lstStyle/>
        <a:p>
          <a:pPr marL="0" lvl="0" indent="0" algn="l" defTabSz="622300">
            <a:lnSpc>
              <a:spcPct val="100000"/>
            </a:lnSpc>
            <a:spcBef>
              <a:spcPct val="0"/>
            </a:spcBef>
            <a:spcAft>
              <a:spcPct val="35000"/>
            </a:spcAft>
            <a:buNone/>
          </a:pPr>
          <a:r>
            <a:rPr lang="en-US" sz="1400" kern="1200" dirty="0"/>
            <a:t>Clean power supply to adjacent Baluan Primary School to improve education quality.</a:t>
          </a:r>
        </a:p>
      </dsp:txBody>
      <dsp:txXfrm>
        <a:off x="954824" y="3103961"/>
        <a:ext cx="3740954" cy="826688"/>
      </dsp:txXfrm>
    </dsp:sp>
    <dsp:sp modelId="{D23A5A8B-47B0-4119-8692-858AAD5272B5}">
      <dsp:nvSpPr>
        <dsp:cNvPr id="0" name=""/>
        <dsp:cNvSpPr/>
      </dsp:nvSpPr>
      <dsp:spPr>
        <a:xfrm>
          <a:off x="0" y="4137321"/>
          <a:ext cx="4695779" cy="8266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6CCF7B-DC57-4B73-9BB8-BF64FED46BA7}">
      <dsp:nvSpPr>
        <dsp:cNvPr id="0" name=""/>
        <dsp:cNvSpPr/>
      </dsp:nvSpPr>
      <dsp:spPr>
        <a:xfrm>
          <a:off x="250073" y="4323326"/>
          <a:ext cx="454678" cy="45467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5A6DAF-13E0-47D2-B9D5-33C2ED9EF1E2}">
      <dsp:nvSpPr>
        <dsp:cNvPr id="0" name=""/>
        <dsp:cNvSpPr/>
      </dsp:nvSpPr>
      <dsp:spPr>
        <a:xfrm>
          <a:off x="954824" y="4137321"/>
          <a:ext cx="3740954" cy="826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91" tIns="87491" rIns="87491" bIns="87491" numCol="1" spcCol="1270" anchor="ctr" anchorCtr="0">
          <a:noAutofit/>
        </a:bodyPr>
        <a:lstStyle/>
        <a:p>
          <a:pPr marL="0" lvl="0" indent="0" algn="l" defTabSz="622300">
            <a:lnSpc>
              <a:spcPct val="100000"/>
            </a:lnSpc>
            <a:spcBef>
              <a:spcPct val="0"/>
            </a:spcBef>
            <a:spcAft>
              <a:spcPct val="35000"/>
            </a:spcAft>
            <a:buNone/>
          </a:pPr>
          <a:r>
            <a:rPr lang="en-US" sz="1400" kern="1200" dirty="0"/>
            <a:t>Power supply to market facility to enhance local economic activities and boost cold storage supply chain for the island communities</a:t>
          </a:r>
        </a:p>
      </dsp:txBody>
      <dsp:txXfrm>
        <a:off x="954824" y="4137321"/>
        <a:ext cx="3740954" cy="82668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1DEF80-44C2-44D6-AE00-8BFAD08A4D69}" type="datetimeFigureOut">
              <a:rPr lang="en-AU" smtClean="0"/>
              <a:t>9/10/2025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C444B0-311B-44FC-A96D-8DFAEDF409C7}" type="slidenum">
              <a:rPr lang="en-AU" smtClean="0"/>
              <a:t>‹#›</a:t>
            </a:fld>
            <a:endParaRPr lang="en-AU"/>
          </a:p>
        </p:txBody>
      </p:sp>
    </p:spTree>
    <p:extLst>
      <p:ext uri="{BB962C8B-B14F-4D97-AF65-F5344CB8AC3E}">
        <p14:creationId xmlns:p14="http://schemas.microsoft.com/office/powerpoint/2010/main" val="1140962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E79D6-8656-10B5-B792-3D4B9935F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7A171-C5A6-45E7-4079-766B71933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913526-5411-DA43-7C69-9A89B74F00E8}"/>
              </a:ext>
            </a:extLst>
          </p:cNvPr>
          <p:cNvSpPr>
            <a:spLocks noGrp="1"/>
          </p:cNvSpPr>
          <p:nvPr>
            <p:ph type="body" idx="1"/>
          </p:nvPr>
        </p:nvSpPr>
        <p:spPr/>
        <p:txBody>
          <a:bodyPr/>
          <a:lstStyle/>
          <a:p>
            <a:r>
              <a:rPr lang="en-AU"/>
              <a:t>This slide highlights the socio-economic benefits derived from the Baluan Solar Breakthrough. Reliable electricity enables businesses to operate efficiently and schools to provide better learning environments. Healthcare facilities gain power for critical equipment, reducing dependence on diesel generators, which are costly and polluting. The project empowers the community toward sustainable energy independence and fosters overall social and environmental progress.</a:t>
            </a:r>
          </a:p>
        </p:txBody>
      </p:sp>
      <p:sp>
        <p:nvSpPr>
          <p:cNvPr id="4" name="Slide Number Placeholder 3">
            <a:extLst>
              <a:ext uri="{FF2B5EF4-FFF2-40B4-BE49-F238E27FC236}">
                <a16:creationId xmlns:a16="http://schemas.microsoft.com/office/drawing/2014/main" id="{ECE369BC-8E9D-2685-4751-EC88B66102D5}"/>
              </a:ext>
            </a:extLst>
          </p:cNvPr>
          <p:cNvSpPr>
            <a:spLocks noGrp="1"/>
          </p:cNvSpPr>
          <p:nvPr>
            <p:ph type="sldNum" sz="quarter" idx="5"/>
          </p:nvPr>
        </p:nvSpPr>
        <p:spPr/>
        <p:txBody>
          <a:bodyPr/>
          <a:lstStyle/>
          <a:p>
            <a:fld id="{632EEC8F-413B-4D63-8395-A884AD041404}" type="slidenum">
              <a:rPr lang="en-AU" smtClean="0"/>
              <a:t>1</a:t>
            </a:fld>
            <a:endParaRPr lang="en-AU"/>
          </a:p>
        </p:txBody>
      </p:sp>
    </p:spTree>
    <p:extLst>
      <p:ext uri="{BB962C8B-B14F-4D97-AF65-F5344CB8AC3E}">
        <p14:creationId xmlns:p14="http://schemas.microsoft.com/office/powerpoint/2010/main" val="2392213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7DF7B-BC65-8507-18D5-728AFFC885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10899-E6DB-A667-2BCC-28EFD82B6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BA7FC-6A14-3CEC-1797-976E32F24866}"/>
              </a:ext>
            </a:extLst>
          </p:cNvPr>
          <p:cNvSpPr>
            <a:spLocks noGrp="1"/>
          </p:cNvSpPr>
          <p:nvPr>
            <p:ph type="body" idx="1"/>
          </p:nvPr>
        </p:nvSpPr>
        <p:spPr/>
        <p:txBody>
          <a:bodyPr/>
          <a:lstStyle/>
          <a:p>
            <a:r>
              <a:rPr lang="en-AU"/>
              <a:t>This slide highlights the socio-economic benefits derived from the Baluan Solar Breakthrough. Reliable electricity enables businesses to operate efficiently and schools to provide better learning environments. Healthcare facilities gain power for critical equipment, reducing dependence on diesel generators, which are costly and polluting. The project empowers the community toward sustainable energy independence and fosters overall social and environmental progress.</a:t>
            </a:r>
          </a:p>
        </p:txBody>
      </p:sp>
      <p:sp>
        <p:nvSpPr>
          <p:cNvPr id="4" name="Slide Number Placeholder 3">
            <a:extLst>
              <a:ext uri="{FF2B5EF4-FFF2-40B4-BE49-F238E27FC236}">
                <a16:creationId xmlns:a16="http://schemas.microsoft.com/office/drawing/2014/main" id="{C1C9DC1D-2A73-DC00-8B75-FC11BE20442D}"/>
              </a:ext>
            </a:extLst>
          </p:cNvPr>
          <p:cNvSpPr>
            <a:spLocks noGrp="1"/>
          </p:cNvSpPr>
          <p:nvPr>
            <p:ph type="sldNum" sz="quarter" idx="5"/>
          </p:nvPr>
        </p:nvSpPr>
        <p:spPr/>
        <p:txBody>
          <a:bodyPr/>
          <a:lstStyle/>
          <a:p>
            <a:fld id="{632EEC8F-413B-4D63-8395-A884AD041404}" type="slidenum">
              <a:rPr lang="en-AU" smtClean="0"/>
              <a:t>2</a:t>
            </a:fld>
            <a:endParaRPr lang="en-AU"/>
          </a:p>
        </p:txBody>
      </p:sp>
    </p:spTree>
    <p:extLst>
      <p:ext uri="{BB962C8B-B14F-4D97-AF65-F5344CB8AC3E}">
        <p14:creationId xmlns:p14="http://schemas.microsoft.com/office/powerpoint/2010/main" val="4210079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822D4-D826-4862-6CC0-035BDB62C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E48DC2-94E9-30E5-5F07-F798A4360A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76B538-06B0-99CD-34FD-5EF53B848079}"/>
              </a:ext>
            </a:extLst>
          </p:cNvPr>
          <p:cNvSpPr>
            <a:spLocks noGrp="1"/>
          </p:cNvSpPr>
          <p:nvPr>
            <p:ph type="body" idx="1"/>
          </p:nvPr>
        </p:nvSpPr>
        <p:spPr/>
        <p:txBody>
          <a:bodyPr/>
          <a:lstStyle/>
          <a:p>
            <a:r>
              <a:rPr lang="en-AU"/>
              <a:t>This slide discusses the challenges faced during the implementation of the Baluan Solar project, including logistical hurdles of installing equipment on a remote island and ensuring community buy-in. It underscores the importance of training local personnel for system maintenance and adapting technological solutions to local environmental conditions. Successful collaboration with various stakeholders helped overcome these challenges.</a:t>
            </a:r>
          </a:p>
        </p:txBody>
      </p:sp>
      <p:sp>
        <p:nvSpPr>
          <p:cNvPr id="4" name="Slide Number Placeholder 3">
            <a:extLst>
              <a:ext uri="{FF2B5EF4-FFF2-40B4-BE49-F238E27FC236}">
                <a16:creationId xmlns:a16="http://schemas.microsoft.com/office/drawing/2014/main" id="{E8D2916C-040A-AE39-1CBD-3A6E602D4F1C}"/>
              </a:ext>
            </a:extLst>
          </p:cNvPr>
          <p:cNvSpPr>
            <a:spLocks noGrp="1"/>
          </p:cNvSpPr>
          <p:nvPr>
            <p:ph type="sldNum" sz="quarter" idx="5"/>
          </p:nvPr>
        </p:nvSpPr>
        <p:spPr/>
        <p:txBody>
          <a:bodyPr/>
          <a:lstStyle/>
          <a:p>
            <a:fld id="{632EEC8F-413B-4D63-8395-A884AD041404}" type="slidenum">
              <a:rPr lang="en-AU" smtClean="0"/>
              <a:t>3</a:t>
            </a:fld>
            <a:endParaRPr lang="en-AU"/>
          </a:p>
        </p:txBody>
      </p:sp>
    </p:spTree>
    <p:extLst>
      <p:ext uri="{BB962C8B-B14F-4D97-AF65-F5344CB8AC3E}">
        <p14:creationId xmlns:p14="http://schemas.microsoft.com/office/powerpoint/2010/main" val="1230952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61942-7821-166F-3799-7A918F2D6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76E73-70E9-7F16-4EBB-4EA3FC6343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DEE279-93E3-3465-3E7F-3F31C6C876EA}"/>
              </a:ext>
            </a:extLst>
          </p:cNvPr>
          <p:cNvSpPr>
            <a:spLocks noGrp="1"/>
          </p:cNvSpPr>
          <p:nvPr>
            <p:ph type="body" idx="1"/>
          </p:nvPr>
        </p:nvSpPr>
        <p:spPr/>
        <p:txBody>
          <a:bodyPr/>
          <a:lstStyle/>
          <a:p>
            <a:r>
              <a:rPr lang="en-AU"/>
              <a:t>This slide highlights the socio-economic benefits derived from the Baluan Solar Breakthrough. Reliable electricity enables businesses to operate efficiently and schools to provide better learning environments. Healthcare facilities gain power for critical equipment, reducing dependence on diesel generators, which are costly and polluting. The project empowers the community toward sustainable energy independence and fosters overall social and environmental progress.</a:t>
            </a:r>
          </a:p>
        </p:txBody>
      </p:sp>
      <p:sp>
        <p:nvSpPr>
          <p:cNvPr id="4" name="Slide Number Placeholder 3">
            <a:extLst>
              <a:ext uri="{FF2B5EF4-FFF2-40B4-BE49-F238E27FC236}">
                <a16:creationId xmlns:a16="http://schemas.microsoft.com/office/drawing/2014/main" id="{A56CF497-56AE-AC13-6592-CCF531B9D30D}"/>
              </a:ext>
            </a:extLst>
          </p:cNvPr>
          <p:cNvSpPr>
            <a:spLocks noGrp="1"/>
          </p:cNvSpPr>
          <p:nvPr>
            <p:ph type="sldNum" sz="quarter" idx="5"/>
          </p:nvPr>
        </p:nvSpPr>
        <p:spPr/>
        <p:txBody>
          <a:bodyPr/>
          <a:lstStyle/>
          <a:p>
            <a:fld id="{632EEC8F-413B-4D63-8395-A884AD041404}" type="slidenum">
              <a:rPr lang="en-AU" smtClean="0"/>
              <a:t>4</a:t>
            </a:fld>
            <a:endParaRPr lang="en-AU"/>
          </a:p>
        </p:txBody>
      </p:sp>
    </p:spTree>
    <p:extLst>
      <p:ext uri="{BB962C8B-B14F-4D97-AF65-F5344CB8AC3E}">
        <p14:creationId xmlns:p14="http://schemas.microsoft.com/office/powerpoint/2010/main" val="3842644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slide highlights the socio-economic benefits derived from the Baluan Solar Breakthrough. Reliable electricity enables businesses to operate efficiently and schools to provide better learning environments. Healthcare facilities gain power for critical equipment, reducing dependence on diesel generators, which are costly and polluting. The project empowers the community toward sustainable energy independence and fosters overall social and environmental progress.</a:t>
            </a:r>
          </a:p>
        </p:txBody>
      </p:sp>
      <p:sp>
        <p:nvSpPr>
          <p:cNvPr id="4" name="Slide Number Placeholder 3"/>
          <p:cNvSpPr>
            <a:spLocks noGrp="1"/>
          </p:cNvSpPr>
          <p:nvPr>
            <p:ph type="sldNum" sz="quarter" idx="5"/>
          </p:nvPr>
        </p:nvSpPr>
        <p:spPr/>
        <p:txBody>
          <a:bodyPr/>
          <a:lstStyle/>
          <a:p>
            <a:fld id="{632EEC8F-413B-4D63-8395-A884AD041404}" type="slidenum">
              <a:rPr lang="en-AU" smtClean="0"/>
              <a:t>5</a:t>
            </a:fld>
            <a:endParaRPr lang="en-AU"/>
          </a:p>
        </p:txBody>
      </p:sp>
    </p:spTree>
    <p:extLst>
      <p:ext uri="{BB962C8B-B14F-4D97-AF65-F5344CB8AC3E}">
        <p14:creationId xmlns:p14="http://schemas.microsoft.com/office/powerpoint/2010/main" val="2188521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665AA-439B-7A97-A0E6-9EAE6BEED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90F77-CBED-F34B-80FC-FA63E021BD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BE0A6F-C24D-5301-1265-4AF3993D5D2C}"/>
              </a:ext>
            </a:extLst>
          </p:cNvPr>
          <p:cNvSpPr>
            <a:spLocks noGrp="1"/>
          </p:cNvSpPr>
          <p:nvPr>
            <p:ph type="body" idx="1"/>
          </p:nvPr>
        </p:nvSpPr>
        <p:spPr/>
        <p:txBody>
          <a:bodyPr/>
          <a:lstStyle/>
          <a:p>
            <a:r>
              <a:rPr lang="en-AU"/>
              <a:t>This slide highlights the socio-economic benefits derived from the Baluan Solar Breakthrough. Reliable electricity enables businesses to operate efficiently and schools to provide better learning environments. Healthcare facilities gain power for critical equipment, reducing dependence on diesel generators, which are costly and polluting. The project empowers the community toward sustainable energy independence and fosters overall social and environmental progress.</a:t>
            </a:r>
          </a:p>
        </p:txBody>
      </p:sp>
      <p:sp>
        <p:nvSpPr>
          <p:cNvPr id="4" name="Slide Number Placeholder 3">
            <a:extLst>
              <a:ext uri="{FF2B5EF4-FFF2-40B4-BE49-F238E27FC236}">
                <a16:creationId xmlns:a16="http://schemas.microsoft.com/office/drawing/2014/main" id="{E28C7D41-80E8-9405-930C-93EEBE1202A0}"/>
              </a:ext>
            </a:extLst>
          </p:cNvPr>
          <p:cNvSpPr>
            <a:spLocks noGrp="1"/>
          </p:cNvSpPr>
          <p:nvPr>
            <p:ph type="sldNum" sz="quarter" idx="5"/>
          </p:nvPr>
        </p:nvSpPr>
        <p:spPr/>
        <p:txBody>
          <a:bodyPr/>
          <a:lstStyle/>
          <a:p>
            <a:fld id="{632EEC8F-413B-4D63-8395-A884AD041404}" type="slidenum">
              <a:rPr lang="en-AU" smtClean="0"/>
              <a:t>6</a:t>
            </a:fld>
            <a:endParaRPr lang="en-AU"/>
          </a:p>
        </p:txBody>
      </p:sp>
    </p:spTree>
    <p:extLst>
      <p:ext uri="{BB962C8B-B14F-4D97-AF65-F5344CB8AC3E}">
        <p14:creationId xmlns:p14="http://schemas.microsoft.com/office/powerpoint/2010/main" val="2852834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5A7D8-FD5B-1DAC-5CE0-F4CAAF2FA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81EF8F-F460-EB49-DA51-50B785F7BB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9FD84-C04D-2FF4-75B7-421D5499389D}"/>
              </a:ext>
            </a:extLst>
          </p:cNvPr>
          <p:cNvSpPr>
            <a:spLocks noGrp="1"/>
          </p:cNvSpPr>
          <p:nvPr>
            <p:ph type="body" idx="1"/>
          </p:nvPr>
        </p:nvSpPr>
        <p:spPr/>
        <p:txBody>
          <a:bodyPr/>
          <a:lstStyle/>
          <a:p>
            <a:r>
              <a:rPr lang="en-AU"/>
              <a:t>This slide highlights the socio-economic benefits derived from the Baluan Solar Breakthrough. Reliable electricity enables businesses to operate efficiently and schools to provide better learning environments. Healthcare facilities gain power for critical equipment, reducing dependence on diesel generators, which are costly and polluting. The project empowers the community toward sustainable energy independence and fosters overall social and environmental progress.</a:t>
            </a:r>
          </a:p>
        </p:txBody>
      </p:sp>
      <p:sp>
        <p:nvSpPr>
          <p:cNvPr id="4" name="Slide Number Placeholder 3">
            <a:extLst>
              <a:ext uri="{FF2B5EF4-FFF2-40B4-BE49-F238E27FC236}">
                <a16:creationId xmlns:a16="http://schemas.microsoft.com/office/drawing/2014/main" id="{629E2135-0177-E8A2-2812-1E851E11496B}"/>
              </a:ext>
            </a:extLst>
          </p:cNvPr>
          <p:cNvSpPr>
            <a:spLocks noGrp="1"/>
          </p:cNvSpPr>
          <p:nvPr>
            <p:ph type="sldNum" sz="quarter" idx="5"/>
          </p:nvPr>
        </p:nvSpPr>
        <p:spPr/>
        <p:txBody>
          <a:bodyPr/>
          <a:lstStyle/>
          <a:p>
            <a:fld id="{632EEC8F-413B-4D63-8395-A884AD041404}" type="slidenum">
              <a:rPr lang="en-AU" smtClean="0"/>
              <a:t>7</a:t>
            </a:fld>
            <a:endParaRPr lang="en-AU"/>
          </a:p>
        </p:txBody>
      </p:sp>
    </p:spTree>
    <p:extLst>
      <p:ext uri="{BB962C8B-B14F-4D97-AF65-F5344CB8AC3E}">
        <p14:creationId xmlns:p14="http://schemas.microsoft.com/office/powerpoint/2010/main" val="261213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11C953-B371-4255-91D7-F638E0B324DB}" type="datetimeFigureOut">
              <a:rPr lang="en-AU" smtClean="0"/>
              <a:t>9/10/2025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BD10529-B697-422E-AD2E-D1599478DB21}" type="slidenum">
              <a:rPr lang="en-AU" smtClean="0"/>
              <a:t>‹#›</a:t>
            </a:fld>
            <a:endParaRPr lang="en-AU"/>
          </a:p>
        </p:txBody>
      </p:sp>
    </p:spTree>
    <p:extLst>
      <p:ext uri="{BB962C8B-B14F-4D97-AF65-F5344CB8AC3E}">
        <p14:creationId xmlns:p14="http://schemas.microsoft.com/office/powerpoint/2010/main" val="465777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11C953-B371-4255-91D7-F638E0B324DB}" type="datetimeFigureOut">
              <a:rPr lang="en-AU" smtClean="0"/>
              <a:t>9/10/2025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BD10529-B697-422E-AD2E-D1599478DB21}" type="slidenum">
              <a:rPr lang="en-AU" smtClean="0"/>
              <a:t>‹#›</a:t>
            </a:fld>
            <a:endParaRPr lang="en-AU"/>
          </a:p>
        </p:txBody>
      </p:sp>
    </p:spTree>
    <p:extLst>
      <p:ext uri="{BB962C8B-B14F-4D97-AF65-F5344CB8AC3E}">
        <p14:creationId xmlns:p14="http://schemas.microsoft.com/office/powerpoint/2010/main" val="325906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11C953-B371-4255-91D7-F638E0B324DB}" type="datetimeFigureOut">
              <a:rPr lang="en-AU" smtClean="0"/>
              <a:t>9/10/2025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BD10529-B697-422E-AD2E-D1599478DB21}" type="slidenum">
              <a:rPr lang="en-AU" smtClean="0"/>
              <a:t>‹#›</a:t>
            </a:fld>
            <a:endParaRPr lang="en-AU"/>
          </a:p>
        </p:txBody>
      </p:sp>
    </p:spTree>
    <p:extLst>
      <p:ext uri="{BB962C8B-B14F-4D97-AF65-F5344CB8AC3E}">
        <p14:creationId xmlns:p14="http://schemas.microsoft.com/office/powerpoint/2010/main" val="2094791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11C953-B371-4255-91D7-F638E0B324DB}" type="datetimeFigureOut">
              <a:rPr lang="en-AU" smtClean="0"/>
              <a:t>9/10/2025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BD10529-B697-422E-AD2E-D1599478DB21}" type="slidenum">
              <a:rPr lang="en-AU" smtClean="0"/>
              <a:t>‹#›</a:t>
            </a:fld>
            <a:endParaRPr lang="en-AU"/>
          </a:p>
        </p:txBody>
      </p:sp>
    </p:spTree>
    <p:extLst>
      <p:ext uri="{BB962C8B-B14F-4D97-AF65-F5344CB8AC3E}">
        <p14:creationId xmlns:p14="http://schemas.microsoft.com/office/powerpoint/2010/main" val="3342346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11C953-B371-4255-91D7-F638E0B324DB}" type="datetimeFigureOut">
              <a:rPr lang="en-AU" smtClean="0"/>
              <a:t>9/10/2025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BD10529-B697-422E-AD2E-D1599478DB21}" type="slidenum">
              <a:rPr lang="en-AU" smtClean="0"/>
              <a:t>‹#›</a:t>
            </a:fld>
            <a:endParaRPr lang="en-AU"/>
          </a:p>
        </p:txBody>
      </p:sp>
    </p:spTree>
    <p:extLst>
      <p:ext uri="{BB962C8B-B14F-4D97-AF65-F5344CB8AC3E}">
        <p14:creationId xmlns:p14="http://schemas.microsoft.com/office/powerpoint/2010/main" val="63036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11C953-B371-4255-91D7-F638E0B324DB}" type="datetimeFigureOut">
              <a:rPr lang="en-AU" smtClean="0"/>
              <a:t>9/10/2025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BD10529-B697-422E-AD2E-D1599478DB21}" type="slidenum">
              <a:rPr lang="en-AU" smtClean="0"/>
              <a:t>‹#›</a:t>
            </a:fld>
            <a:endParaRPr lang="en-AU"/>
          </a:p>
        </p:txBody>
      </p:sp>
    </p:spTree>
    <p:extLst>
      <p:ext uri="{BB962C8B-B14F-4D97-AF65-F5344CB8AC3E}">
        <p14:creationId xmlns:p14="http://schemas.microsoft.com/office/powerpoint/2010/main" val="2225023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11C953-B371-4255-91D7-F638E0B324DB}" type="datetimeFigureOut">
              <a:rPr lang="en-AU" smtClean="0"/>
              <a:t>9/10/2025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BD10529-B697-422E-AD2E-D1599478DB21}" type="slidenum">
              <a:rPr lang="en-AU" smtClean="0"/>
              <a:t>‹#›</a:t>
            </a:fld>
            <a:endParaRPr lang="en-AU"/>
          </a:p>
        </p:txBody>
      </p:sp>
    </p:spTree>
    <p:extLst>
      <p:ext uri="{BB962C8B-B14F-4D97-AF65-F5344CB8AC3E}">
        <p14:creationId xmlns:p14="http://schemas.microsoft.com/office/powerpoint/2010/main" val="1855900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11C953-B371-4255-91D7-F638E0B324DB}" type="datetimeFigureOut">
              <a:rPr lang="en-AU" smtClean="0"/>
              <a:t>9/10/2025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BD10529-B697-422E-AD2E-D1599478DB21}" type="slidenum">
              <a:rPr lang="en-AU" smtClean="0"/>
              <a:t>‹#›</a:t>
            </a:fld>
            <a:endParaRPr lang="en-AU"/>
          </a:p>
        </p:txBody>
      </p:sp>
    </p:spTree>
    <p:extLst>
      <p:ext uri="{BB962C8B-B14F-4D97-AF65-F5344CB8AC3E}">
        <p14:creationId xmlns:p14="http://schemas.microsoft.com/office/powerpoint/2010/main" val="2467244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11C953-B371-4255-91D7-F638E0B324DB}" type="datetimeFigureOut">
              <a:rPr lang="en-AU" smtClean="0"/>
              <a:t>9/10/2025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BD10529-B697-422E-AD2E-D1599478DB21}" type="slidenum">
              <a:rPr lang="en-AU" smtClean="0"/>
              <a:t>‹#›</a:t>
            </a:fld>
            <a:endParaRPr lang="en-AU"/>
          </a:p>
        </p:txBody>
      </p:sp>
    </p:spTree>
    <p:extLst>
      <p:ext uri="{BB962C8B-B14F-4D97-AF65-F5344CB8AC3E}">
        <p14:creationId xmlns:p14="http://schemas.microsoft.com/office/powerpoint/2010/main" val="202530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11C953-B371-4255-91D7-F638E0B324DB}" type="datetimeFigureOut">
              <a:rPr lang="en-AU" smtClean="0"/>
              <a:t>9/10/2025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BD10529-B697-422E-AD2E-D1599478DB21}" type="slidenum">
              <a:rPr lang="en-AU" smtClean="0"/>
              <a:t>‹#›</a:t>
            </a:fld>
            <a:endParaRPr lang="en-AU"/>
          </a:p>
        </p:txBody>
      </p:sp>
    </p:spTree>
    <p:extLst>
      <p:ext uri="{BB962C8B-B14F-4D97-AF65-F5344CB8AC3E}">
        <p14:creationId xmlns:p14="http://schemas.microsoft.com/office/powerpoint/2010/main" val="996974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11C953-B371-4255-91D7-F638E0B324DB}" type="datetimeFigureOut">
              <a:rPr lang="en-AU" smtClean="0"/>
              <a:t>9/10/2025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BD10529-B697-422E-AD2E-D1599478DB21}" type="slidenum">
              <a:rPr lang="en-AU" smtClean="0"/>
              <a:t>‹#›</a:t>
            </a:fld>
            <a:endParaRPr lang="en-AU"/>
          </a:p>
        </p:txBody>
      </p:sp>
    </p:spTree>
    <p:extLst>
      <p:ext uri="{BB962C8B-B14F-4D97-AF65-F5344CB8AC3E}">
        <p14:creationId xmlns:p14="http://schemas.microsoft.com/office/powerpoint/2010/main" val="759011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11C953-B371-4255-91D7-F638E0B324DB}" type="datetimeFigureOut">
              <a:rPr lang="en-AU" smtClean="0"/>
              <a:t>9/10/2025</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10529-B697-422E-AD2E-D1599478DB21}" type="slidenum">
              <a:rPr lang="en-AU" smtClean="0"/>
              <a:t>‹#›</a:t>
            </a:fld>
            <a:endParaRPr lang="en-AU"/>
          </a:p>
        </p:txBody>
      </p:sp>
    </p:spTree>
    <p:extLst>
      <p:ext uri="{BB962C8B-B14F-4D97-AF65-F5344CB8AC3E}">
        <p14:creationId xmlns:p14="http://schemas.microsoft.com/office/powerpoint/2010/main" val="2177380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4.xml" /><Relationship Id="rId6" Type="http://schemas.openxmlformats.org/officeDocument/2006/relationships/image" Target="../media/image4.jpg" /><Relationship Id="rId5" Type="http://schemas.openxmlformats.org/officeDocument/2006/relationships/image" Target="../media/image3.jpeg" /><Relationship Id="rId4" Type="http://schemas.openxmlformats.org/officeDocument/2006/relationships/image" Target="../media/image2.png" /></Relationships>
</file>

<file path=ppt/slides/_rels/slide2.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xml" /><Relationship Id="rId1" Type="http://schemas.openxmlformats.org/officeDocument/2006/relationships/slideLayout" Target="../slideLayouts/slideLayout4.xml" /><Relationship Id="rId5" Type="http://schemas.openxmlformats.org/officeDocument/2006/relationships/image" Target="../media/image5.jpeg" /><Relationship Id="rId4" Type="http://schemas.openxmlformats.org/officeDocument/2006/relationships/image" Target="../media/image2.png" /></Relationships>
</file>

<file path=ppt/slides/_rels/slide3.xml.rels><?xml version="1.0" encoding="UTF-8" standalone="yes"?>
<Relationships xmlns="http://schemas.openxmlformats.org/package/2006/relationships"><Relationship Id="rId8" Type="http://schemas.openxmlformats.org/officeDocument/2006/relationships/image" Target="../media/image1.png" /><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3.xml" /><Relationship Id="rId1" Type="http://schemas.openxmlformats.org/officeDocument/2006/relationships/slideLayout" Target="../slideLayouts/slideLayout4.xml" /><Relationship Id="rId6" Type="http://schemas.openxmlformats.org/officeDocument/2006/relationships/diagramColors" Target="../diagrams/colors1.xml" /><Relationship Id="rId5" Type="http://schemas.openxmlformats.org/officeDocument/2006/relationships/diagramQuickStyle" Target="../diagrams/quickStyle1.xml" /><Relationship Id="rId10" Type="http://schemas.openxmlformats.org/officeDocument/2006/relationships/image" Target="../media/image2.png" /><Relationship Id="rId4" Type="http://schemas.openxmlformats.org/officeDocument/2006/relationships/diagramLayout" Target="../diagrams/layout1.xml" /><Relationship Id="rId9" Type="http://schemas.openxmlformats.org/officeDocument/2006/relationships/image" Target="../media/image16.jpeg" /></Relationships>
</file>

<file path=ppt/slides/_rels/slide4.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4.xml" /><Relationship Id="rId1" Type="http://schemas.openxmlformats.org/officeDocument/2006/relationships/slideLayout" Target="../slideLayouts/slideLayout4.xml" /><Relationship Id="rId5" Type="http://schemas.openxmlformats.org/officeDocument/2006/relationships/image" Target="../media/image17.jpeg" /><Relationship Id="rId4" Type="http://schemas.openxmlformats.org/officeDocument/2006/relationships/image" Target="../media/image2.png" /></Relationships>
</file>

<file path=ppt/slides/_rels/slide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5.xml" /><Relationship Id="rId1" Type="http://schemas.openxmlformats.org/officeDocument/2006/relationships/slideLayout" Target="../slideLayouts/slideLayout4.xml" /><Relationship Id="rId5" Type="http://schemas.openxmlformats.org/officeDocument/2006/relationships/image" Target="../media/image18.jpg" /><Relationship Id="rId4" Type="http://schemas.openxmlformats.org/officeDocument/2006/relationships/image" Target="../media/image2.png" /></Relationships>
</file>

<file path=ppt/slides/_rels/slide6.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6.xml" /><Relationship Id="rId1" Type="http://schemas.openxmlformats.org/officeDocument/2006/relationships/slideLayout" Target="../slideLayouts/slideLayout4.xml" /><Relationship Id="rId5" Type="http://schemas.openxmlformats.org/officeDocument/2006/relationships/image" Target="../media/image19.jpeg" /><Relationship Id="rId4" Type="http://schemas.openxmlformats.org/officeDocument/2006/relationships/image" Target="../media/image2.png" /></Relationships>
</file>

<file path=ppt/slides/_rels/slide7.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7.xml" /><Relationship Id="rId1" Type="http://schemas.openxmlformats.org/officeDocument/2006/relationships/slideLayout" Target="../slideLayouts/slideLayout4.xml" /><Relationship Id="rId5" Type="http://schemas.openxmlformats.org/officeDocument/2006/relationships/image" Target="../media/image20.jpeg" /><Relationship Id="rId4" Type="http://schemas.openxmlformats.org/officeDocument/2006/relationships/image" Target="../media/image2.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5C889-4F7F-0829-6D81-927677D239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DD7B42-4A3D-6B1E-69BE-58A4B36E0A45}"/>
              </a:ext>
            </a:extLst>
          </p:cNvPr>
          <p:cNvSpPr>
            <a:spLocks noGrp="1"/>
          </p:cNvSpPr>
          <p:nvPr>
            <p:ph type="title"/>
          </p:nvPr>
        </p:nvSpPr>
        <p:spPr>
          <a:xfrm>
            <a:off x="551468" y="574511"/>
            <a:ext cx="5133236" cy="1594355"/>
          </a:xfrm>
        </p:spPr>
        <p:txBody>
          <a:bodyPr vert="horz" lIns="91440" tIns="45720" rIns="91440" bIns="45720" rtlCol="0" anchor="ctr">
            <a:normAutofit fontScale="90000"/>
          </a:bodyPr>
          <a:lstStyle/>
          <a:p>
            <a:r>
              <a:rPr lang="en-US" sz="3200" b="1" dirty="0"/>
              <a:t>Empowering Rural Papua New Guinea — </a:t>
            </a:r>
            <a:br>
              <a:rPr lang="en-US" sz="3200" b="1" dirty="0"/>
            </a:br>
            <a:r>
              <a:rPr lang="en-US" sz="3200" b="1" dirty="0"/>
              <a:t>The Baluan Solar Breakthrough</a:t>
            </a:r>
          </a:p>
        </p:txBody>
      </p:sp>
      <p:sp>
        <p:nvSpPr>
          <p:cNvPr id="4" name="Content Placeholder 3">
            <a:extLst>
              <a:ext uri="{FF2B5EF4-FFF2-40B4-BE49-F238E27FC236}">
                <a16:creationId xmlns:a16="http://schemas.microsoft.com/office/drawing/2014/main" id="{B056E52E-542B-D84E-8EB0-BD939D0B6B54}"/>
              </a:ext>
            </a:extLst>
          </p:cNvPr>
          <p:cNvSpPr>
            <a:spLocks noGrp="1"/>
          </p:cNvSpPr>
          <p:nvPr>
            <p:ph sz="half" idx="2"/>
          </p:nvPr>
        </p:nvSpPr>
        <p:spPr>
          <a:xfrm>
            <a:off x="525145" y="2070679"/>
            <a:ext cx="4267192" cy="4480480"/>
          </a:xfrm>
        </p:spPr>
        <p:txBody>
          <a:bodyPr vert="horz" lIns="91440" tIns="45720" rIns="91440" bIns="45720" rtlCol="0">
            <a:noAutofit/>
          </a:bodyPr>
          <a:lstStyle/>
          <a:p>
            <a:r>
              <a:rPr lang="en-US" sz="2000" dirty="0"/>
              <a:t>Baluan Island leads the way in off-grid solar energy adoption in PNG.</a:t>
            </a:r>
          </a:p>
          <a:p>
            <a:r>
              <a:rPr lang="en-US" sz="2000" dirty="0"/>
              <a:t>100kW solar panels and 215kW battery storage provide reliable power.</a:t>
            </a:r>
          </a:p>
          <a:p>
            <a:r>
              <a:rPr lang="en-US" sz="2000" dirty="0"/>
              <a:t>Project serves as a scalable model for rural electrification across PNG.</a:t>
            </a:r>
          </a:p>
          <a:p>
            <a:r>
              <a:rPr lang="en-US" sz="2000" dirty="0"/>
              <a:t>Improves quality of life and economic opportunities for local communities.</a:t>
            </a:r>
          </a:p>
          <a:p>
            <a:r>
              <a:rPr lang="en-US" sz="2000" dirty="0"/>
              <a:t>Demonstrates synergy of technology and community engagement in energy access.</a:t>
            </a:r>
          </a:p>
        </p:txBody>
      </p:sp>
      <p:sp>
        <p:nvSpPr>
          <p:cNvPr id="3" name="Rectangle 2">
            <a:extLst>
              <a:ext uri="{FF2B5EF4-FFF2-40B4-BE49-F238E27FC236}">
                <a16:creationId xmlns:a16="http://schemas.microsoft.com/office/drawing/2014/main" id="{F7E51913-8E91-F048-EB2C-7E42CF05CCFC}"/>
              </a:ext>
            </a:extLst>
          </p:cNvPr>
          <p:cNvSpPr/>
          <p:nvPr/>
        </p:nvSpPr>
        <p:spPr>
          <a:xfrm>
            <a:off x="9909569" y="6400799"/>
            <a:ext cx="2330271" cy="278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800" dirty="0"/>
              <a:t>Image courtesy of Sak Energy 2025</a:t>
            </a:r>
          </a:p>
        </p:txBody>
      </p:sp>
      <p:pic>
        <p:nvPicPr>
          <p:cNvPr id="6" name="Picture 5">
            <a:extLst>
              <a:ext uri="{FF2B5EF4-FFF2-40B4-BE49-F238E27FC236}">
                <a16:creationId xmlns:a16="http://schemas.microsoft.com/office/drawing/2014/main" id="{BF42AEF2-ED9F-BBEA-B2CF-A7CD468996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448" y="-744"/>
            <a:ext cx="676275" cy="622300"/>
          </a:xfrm>
          <a:prstGeom prst="rect">
            <a:avLst/>
          </a:prstGeom>
        </p:spPr>
      </p:pic>
      <p:pic>
        <p:nvPicPr>
          <p:cNvPr id="9" name="Picture 8">
            <a:extLst>
              <a:ext uri="{FF2B5EF4-FFF2-40B4-BE49-F238E27FC236}">
                <a16:creationId xmlns:a16="http://schemas.microsoft.com/office/drawing/2014/main" id="{79CD3371-8253-82E5-3B99-913EB63CD40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9045" y="63609"/>
            <a:ext cx="795058" cy="635226"/>
          </a:xfrm>
          <a:prstGeom prst="rect">
            <a:avLst/>
          </a:prstGeom>
          <a:noFill/>
          <a:ln>
            <a:noFill/>
          </a:ln>
        </p:spPr>
      </p:pic>
      <p:pic>
        <p:nvPicPr>
          <p:cNvPr id="5" name="Content Placeholder 4" descr="A sunset over a body of water&#10;&#10;AI-generated content may be incorrect.">
            <a:extLst>
              <a:ext uri="{FF2B5EF4-FFF2-40B4-BE49-F238E27FC236}">
                <a16:creationId xmlns:a16="http://schemas.microsoft.com/office/drawing/2014/main" id="{5DF643C6-8BF9-7F4B-8C05-AB809C53FF17}"/>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rcRect b="756"/>
          <a:stretch>
            <a:fillRect/>
          </a:stretch>
        </p:blipFill>
        <p:spPr>
          <a:xfrm rot="5400000">
            <a:off x="5359907" y="25906"/>
            <a:ext cx="6858001" cy="6806184"/>
          </a:xfrm>
          <a:prstGeom prst="rect">
            <a:avLst/>
          </a:prstGeom>
          <a:blipFill>
            <a:blip r:embed="rId6"/>
            <a:stretch>
              <a:fillRect/>
            </a:stretch>
          </a:blipFill>
        </p:spPr>
      </p:pic>
      <p:sp>
        <p:nvSpPr>
          <p:cNvPr id="7" name="Rectangle 6">
            <a:extLst>
              <a:ext uri="{FF2B5EF4-FFF2-40B4-BE49-F238E27FC236}">
                <a16:creationId xmlns:a16="http://schemas.microsoft.com/office/drawing/2014/main" id="{B2E61FB7-49EF-6752-DC87-30F79FF623D7}"/>
              </a:ext>
            </a:extLst>
          </p:cNvPr>
          <p:cNvSpPr/>
          <p:nvPr/>
        </p:nvSpPr>
        <p:spPr>
          <a:xfrm>
            <a:off x="5385815" y="6300439"/>
            <a:ext cx="2330271" cy="278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800" dirty="0"/>
              <a:t>Image courtesy of Sak Energy 2025</a:t>
            </a:r>
          </a:p>
        </p:txBody>
      </p:sp>
    </p:spTree>
    <p:extLst>
      <p:ext uri="{BB962C8B-B14F-4D97-AF65-F5344CB8AC3E}">
        <p14:creationId xmlns:p14="http://schemas.microsoft.com/office/powerpoint/2010/main" val="2611210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87457-0BF3-086E-6639-FF9AA26654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9C9C97-4431-89AF-8E63-8F6420C9A567}"/>
              </a:ext>
            </a:extLst>
          </p:cNvPr>
          <p:cNvSpPr>
            <a:spLocks noGrp="1"/>
          </p:cNvSpPr>
          <p:nvPr>
            <p:ph type="title"/>
          </p:nvPr>
        </p:nvSpPr>
        <p:spPr>
          <a:xfrm>
            <a:off x="551468" y="574511"/>
            <a:ext cx="5133236" cy="1594355"/>
          </a:xfrm>
        </p:spPr>
        <p:txBody>
          <a:bodyPr vert="horz" lIns="91440" tIns="45720" rIns="91440" bIns="45720" rtlCol="0" anchor="ctr">
            <a:normAutofit/>
          </a:bodyPr>
          <a:lstStyle/>
          <a:p>
            <a:r>
              <a:rPr lang="en-US" sz="3200" b="1" dirty="0"/>
              <a:t>Challenges and Lessons Learned from the Baluan Project</a:t>
            </a:r>
          </a:p>
        </p:txBody>
      </p:sp>
      <p:sp>
        <p:nvSpPr>
          <p:cNvPr id="4" name="Content Placeholder 3">
            <a:extLst>
              <a:ext uri="{FF2B5EF4-FFF2-40B4-BE49-F238E27FC236}">
                <a16:creationId xmlns:a16="http://schemas.microsoft.com/office/drawing/2014/main" id="{2948F3C3-5AE8-2864-11F0-4AB508AEDDDB}"/>
              </a:ext>
            </a:extLst>
          </p:cNvPr>
          <p:cNvSpPr>
            <a:spLocks noGrp="1"/>
          </p:cNvSpPr>
          <p:nvPr>
            <p:ph sz="half" idx="2"/>
          </p:nvPr>
        </p:nvSpPr>
        <p:spPr>
          <a:xfrm>
            <a:off x="525145" y="2168867"/>
            <a:ext cx="4267192" cy="3692106"/>
          </a:xfrm>
        </p:spPr>
        <p:txBody>
          <a:bodyPr vert="horz" lIns="91440" tIns="45720" rIns="91440" bIns="45720" rtlCol="0">
            <a:noAutofit/>
          </a:bodyPr>
          <a:lstStyle/>
          <a:p>
            <a:r>
              <a:rPr lang="en-US" sz="2000" dirty="0"/>
              <a:t>Logistical challenges in managing remote island installation.</a:t>
            </a:r>
          </a:p>
          <a:p>
            <a:pPr lvl="1"/>
            <a:r>
              <a:rPr lang="en-US" sz="1600" dirty="0"/>
              <a:t>Requirement to transfer &gt;15 ton of materials and equipment's from Port Moresby to Manus, Manus to Baluan Island spanning &gt;820km.</a:t>
            </a:r>
          </a:p>
          <a:p>
            <a:r>
              <a:rPr lang="en-US" sz="2000" dirty="0"/>
              <a:t>Community engagement critical for project acceptance and success.</a:t>
            </a:r>
          </a:p>
          <a:p>
            <a:r>
              <a:rPr lang="en-US" sz="2000" dirty="0"/>
              <a:t>Adapting technology to local conditions improves performance.</a:t>
            </a:r>
          </a:p>
          <a:p>
            <a:r>
              <a:rPr lang="en-US" sz="2000" dirty="0"/>
              <a:t>Collaboration with stake-holder's key to overcoming barriers.</a:t>
            </a:r>
          </a:p>
        </p:txBody>
      </p:sp>
      <p:sp>
        <p:nvSpPr>
          <p:cNvPr id="3" name="Rectangle 2">
            <a:extLst>
              <a:ext uri="{FF2B5EF4-FFF2-40B4-BE49-F238E27FC236}">
                <a16:creationId xmlns:a16="http://schemas.microsoft.com/office/drawing/2014/main" id="{DA77A2F6-5272-22BD-3F1C-80A46BC46BD6}"/>
              </a:ext>
            </a:extLst>
          </p:cNvPr>
          <p:cNvSpPr/>
          <p:nvPr/>
        </p:nvSpPr>
        <p:spPr>
          <a:xfrm>
            <a:off x="9909569" y="6400799"/>
            <a:ext cx="2330271" cy="278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800" dirty="0"/>
              <a:t>Image courtesy of Sak Energy 2025</a:t>
            </a:r>
          </a:p>
        </p:txBody>
      </p:sp>
      <p:pic>
        <p:nvPicPr>
          <p:cNvPr id="6" name="Picture 5">
            <a:extLst>
              <a:ext uri="{FF2B5EF4-FFF2-40B4-BE49-F238E27FC236}">
                <a16:creationId xmlns:a16="http://schemas.microsoft.com/office/drawing/2014/main" id="{772FB628-B3AA-3158-054A-E98D5DF519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448" y="-744"/>
            <a:ext cx="676275" cy="622300"/>
          </a:xfrm>
          <a:prstGeom prst="rect">
            <a:avLst/>
          </a:prstGeom>
        </p:spPr>
      </p:pic>
      <p:pic>
        <p:nvPicPr>
          <p:cNvPr id="9" name="Picture 8">
            <a:extLst>
              <a:ext uri="{FF2B5EF4-FFF2-40B4-BE49-F238E27FC236}">
                <a16:creationId xmlns:a16="http://schemas.microsoft.com/office/drawing/2014/main" id="{9B932437-E674-2120-0F97-69AECCB5012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9045" y="63609"/>
            <a:ext cx="795058" cy="635226"/>
          </a:xfrm>
          <a:prstGeom prst="rect">
            <a:avLst/>
          </a:prstGeom>
          <a:noFill/>
          <a:ln>
            <a:noFill/>
          </a:ln>
        </p:spPr>
      </p:pic>
      <p:pic>
        <p:nvPicPr>
          <p:cNvPr id="11" name="Content Placeholder 4">
            <a:extLst>
              <a:ext uri="{FF2B5EF4-FFF2-40B4-BE49-F238E27FC236}">
                <a16:creationId xmlns:a16="http://schemas.microsoft.com/office/drawing/2014/main" id="{BFB5BF75-6FEA-41CB-8EEA-5103CD83D38B}"/>
              </a:ext>
            </a:extLst>
          </p:cNvPr>
          <p:cNvPicPr>
            <a:picLocks noChangeAspect="1"/>
          </p:cNvPicPr>
          <p:nvPr/>
        </p:nvPicPr>
        <p:blipFill>
          <a:blip r:embed="rId5">
            <a:extLst>
              <a:ext uri="{28A0092B-C50C-407E-A947-70E740481C1C}">
                <a14:useLocalDpi xmlns:a14="http://schemas.microsoft.com/office/drawing/2010/main" val="0"/>
              </a:ext>
            </a:extLst>
          </a:blip>
          <a:srcRect b="756"/>
          <a:stretch>
            <a:fillRect/>
          </a:stretch>
        </p:blipFill>
        <p:spPr>
          <a:xfrm rot="5400000">
            <a:off x="5359907" y="25906"/>
            <a:ext cx="6858001" cy="6806184"/>
          </a:xfrm>
          <a:prstGeom prst="rect">
            <a:avLst/>
          </a:prstGeom>
        </p:spPr>
      </p:pic>
      <p:sp>
        <p:nvSpPr>
          <p:cNvPr id="12" name="Rectangle 11">
            <a:extLst>
              <a:ext uri="{FF2B5EF4-FFF2-40B4-BE49-F238E27FC236}">
                <a16:creationId xmlns:a16="http://schemas.microsoft.com/office/drawing/2014/main" id="{CCB242A6-073F-D8DA-93D7-B8A5B9193D5B}"/>
              </a:ext>
            </a:extLst>
          </p:cNvPr>
          <p:cNvSpPr/>
          <p:nvPr/>
        </p:nvSpPr>
        <p:spPr>
          <a:xfrm>
            <a:off x="8686466" y="6390540"/>
            <a:ext cx="2085054" cy="267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800" dirty="0"/>
              <a:t>Image courtesy of Sak Energy 2025</a:t>
            </a:r>
          </a:p>
        </p:txBody>
      </p:sp>
    </p:spTree>
    <p:extLst>
      <p:ext uri="{BB962C8B-B14F-4D97-AF65-F5344CB8AC3E}">
        <p14:creationId xmlns:p14="http://schemas.microsoft.com/office/powerpoint/2010/main" val="3615302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3D7222-9988-8F1B-2FE7-528B2C722B07}"/>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D30073C-3BA5-D1FD-5930-01184245B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EEC151-9271-1461-FB4C-F544F09EFBDE}"/>
              </a:ext>
            </a:extLst>
          </p:cNvPr>
          <p:cNvSpPr>
            <a:spLocks noGrp="1"/>
          </p:cNvSpPr>
          <p:nvPr>
            <p:ph type="title"/>
          </p:nvPr>
        </p:nvSpPr>
        <p:spPr>
          <a:xfrm>
            <a:off x="411479" y="762444"/>
            <a:ext cx="4695779" cy="741571"/>
          </a:xfrm>
        </p:spPr>
        <p:txBody>
          <a:bodyPr vert="horz" lIns="91440" tIns="45720" rIns="91440" bIns="45720" rtlCol="0" anchor="b">
            <a:normAutofit/>
          </a:bodyPr>
          <a:lstStyle/>
          <a:p>
            <a:r>
              <a:rPr lang="en-AU" sz="3200" b="1" dirty="0">
                <a:solidFill>
                  <a:srgbClr val="000000"/>
                </a:solidFill>
                <a:effectLst/>
                <a:latin typeface="Calibri Light" panose="020F0302020204030204" pitchFamily="34" charset="0"/>
              </a:rPr>
              <a:t>What We Offer</a:t>
            </a:r>
            <a:endParaRPr lang="en-US" sz="3200" b="1" dirty="0"/>
          </a:p>
        </p:txBody>
      </p:sp>
      <p:sp>
        <p:nvSpPr>
          <p:cNvPr id="26" name="!!accent">
            <a:extLst>
              <a:ext uri="{FF2B5EF4-FFF2-40B4-BE49-F238E27FC236}">
                <a16:creationId xmlns:a16="http://schemas.microsoft.com/office/drawing/2014/main" id="{2D2A0A68-E0B7-E1ED-1D34-7589A16EF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0EBF3DFA-316E-A2E6-B981-B4329D6EA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480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30" name="Content Placeholder 3">
            <a:extLst>
              <a:ext uri="{FF2B5EF4-FFF2-40B4-BE49-F238E27FC236}">
                <a16:creationId xmlns:a16="http://schemas.microsoft.com/office/drawing/2014/main" id="{F324F6CB-3564-A865-3025-8D7F7B0A7325}"/>
              </a:ext>
            </a:extLst>
          </p:cNvPr>
          <p:cNvGraphicFramePr>
            <a:graphicFrameLocks noGrp="1"/>
          </p:cNvGraphicFramePr>
          <p:nvPr>
            <p:ph sz="half" idx="2"/>
            <p:extLst>
              <p:ext uri="{D42A27DB-BD31-4B8C-83A1-F6EECF244321}">
                <p14:modId xmlns:p14="http://schemas.microsoft.com/office/powerpoint/2010/main" val="1600698353"/>
              </p:ext>
            </p:extLst>
          </p:nvPr>
        </p:nvGraphicFramePr>
        <p:xfrm>
          <a:off x="441478" y="1690278"/>
          <a:ext cx="4695779" cy="4967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FAA2D640-2309-F66E-40CE-737EB7B12C84}"/>
              </a:ext>
            </a:extLst>
          </p:cNvPr>
          <p:cNvSpPr/>
          <p:nvPr/>
        </p:nvSpPr>
        <p:spPr>
          <a:xfrm>
            <a:off x="8686466" y="6390540"/>
            <a:ext cx="2085054" cy="267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800" dirty="0"/>
              <a:t>Image courtesy of Sak Energy 2025</a:t>
            </a:r>
          </a:p>
        </p:txBody>
      </p:sp>
      <p:pic>
        <p:nvPicPr>
          <p:cNvPr id="6" name="Picture 5">
            <a:extLst>
              <a:ext uri="{FF2B5EF4-FFF2-40B4-BE49-F238E27FC236}">
                <a16:creationId xmlns:a16="http://schemas.microsoft.com/office/drawing/2014/main" id="{E73DE9AA-9FCB-1FAB-69B1-0A2BF4444D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448" y="-744"/>
            <a:ext cx="676275" cy="622300"/>
          </a:xfrm>
          <a:prstGeom prst="rect">
            <a:avLst/>
          </a:prstGeom>
        </p:spPr>
      </p:pic>
      <p:pic>
        <p:nvPicPr>
          <p:cNvPr id="9" name="Content Placeholder 4">
            <a:extLst>
              <a:ext uri="{FF2B5EF4-FFF2-40B4-BE49-F238E27FC236}">
                <a16:creationId xmlns:a16="http://schemas.microsoft.com/office/drawing/2014/main" id="{77BCDC26-1319-406F-BE6C-17D1D4529B0C}"/>
              </a:ext>
            </a:extLst>
          </p:cNvPr>
          <p:cNvPicPr>
            <a:picLocks noChangeAspect="1"/>
          </p:cNvPicPr>
          <p:nvPr/>
        </p:nvPicPr>
        <p:blipFill>
          <a:blip r:embed="rId9">
            <a:extLst>
              <a:ext uri="{28A0092B-C50C-407E-A947-70E740481C1C}">
                <a14:useLocalDpi xmlns:a14="http://schemas.microsoft.com/office/drawing/2010/main" val="0"/>
              </a:ext>
            </a:extLst>
          </a:blip>
          <a:srcRect l="12462" r="16005"/>
          <a:stretch>
            <a:fillRect/>
          </a:stretch>
        </p:blipFill>
        <p:spPr>
          <a:xfrm>
            <a:off x="5650992" y="10"/>
            <a:ext cx="6541008" cy="6857990"/>
          </a:xfrm>
          <a:prstGeom prst="rect">
            <a:avLst/>
          </a:prstGeom>
        </p:spPr>
      </p:pic>
      <p:sp>
        <p:nvSpPr>
          <p:cNvPr id="10" name="Rectangle 9">
            <a:extLst>
              <a:ext uri="{FF2B5EF4-FFF2-40B4-BE49-F238E27FC236}">
                <a16:creationId xmlns:a16="http://schemas.microsoft.com/office/drawing/2014/main" id="{E342EA73-A6B9-7F78-15E7-3BE986B52ACB}"/>
              </a:ext>
            </a:extLst>
          </p:cNvPr>
          <p:cNvSpPr/>
          <p:nvPr/>
        </p:nvSpPr>
        <p:spPr>
          <a:xfrm>
            <a:off x="8705385" y="6478858"/>
            <a:ext cx="2330271" cy="278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bg1"/>
                </a:solidFill>
              </a:rPr>
              <a:t>Image courtesy of Sak Energy 2025</a:t>
            </a:r>
          </a:p>
        </p:txBody>
      </p:sp>
      <p:pic>
        <p:nvPicPr>
          <p:cNvPr id="11" name="Picture 10">
            <a:extLst>
              <a:ext uri="{FF2B5EF4-FFF2-40B4-BE49-F238E27FC236}">
                <a16:creationId xmlns:a16="http://schemas.microsoft.com/office/drawing/2014/main" id="{0E57FEE9-F8F5-3B36-EE1C-67A46C88915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99045" y="63609"/>
            <a:ext cx="795058" cy="635226"/>
          </a:xfrm>
          <a:prstGeom prst="rect">
            <a:avLst/>
          </a:prstGeom>
          <a:noFill/>
          <a:ln>
            <a:noFill/>
          </a:ln>
        </p:spPr>
      </p:pic>
    </p:spTree>
    <p:extLst>
      <p:ext uri="{BB962C8B-B14F-4D97-AF65-F5344CB8AC3E}">
        <p14:creationId xmlns:p14="http://schemas.microsoft.com/office/powerpoint/2010/main" val="108315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DCBBC-2777-0568-2D6B-3B2C3F3F81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D21741-A5D4-F38B-878F-AA95E1DA29DB}"/>
              </a:ext>
            </a:extLst>
          </p:cNvPr>
          <p:cNvSpPr>
            <a:spLocks noGrp="1"/>
          </p:cNvSpPr>
          <p:nvPr>
            <p:ph type="title"/>
          </p:nvPr>
        </p:nvSpPr>
        <p:spPr>
          <a:xfrm>
            <a:off x="551468" y="574512"/>
            <a:ext cx="4786508" cy="1315576"/>
          </a:xfrm>
        </p:spPr>
        <p:txBody>
          <a:bodyPr vert="horz" lIns="91440" tIns="45720" rIns="91440" bIns="45720" rtlCol="0" anchor="ctr">
            <a:normAutofit/>
          </a:bodyPr>
          <a:lstStyle/>
          <a:p>
            <a:r>
              <a:rPr lang="en-US" sz="3200" b="1" dirty="0"/>
              <a:t>Implementation &amp; Partnerships</a:t>
            </a:r>
          </a:p>
        </p:txBody>
      </p:sp>
      <p:sp>
        <p:nvSpPr>
          <p:cNvPr id="4" name="Content Placeholder 3">
            <a:extLst>
              <a:ext uri="{FF2B5EF4-FFF2-40B4-BE49-F238E27FC236}">
                <a16:creationId xmlns:a16="http://schemas.microsoft.com/office/drawing/2014/main" id="{B3103A39-F2AC-C61C-78BA-544701D682B8}"/>
              </a:ext>
            </a:extLst>
          </p:cNvPr>
          <p:cNvSpPr>
            <a:spLocks noGrp="1"/>
          </p:cNvSpPr>
          <p:nvPr>
            <p:ph sz="half" idx="2"/>
          </p:nvPr>
        </p:nvSpPr>
        <p:spPr>
          <a:xfrm>
            <a:off x="525145" y="1806766"/>
            <a:ext cx="4597698" cy="4772453"/>
          </a:xfrm>
        </p:spPr>
        <p:txBody>
          <a:bodyPr vert="horz" lIns="91440" tIns="45720" rIns="91440" bIns="45720" rtlCol="0">
            <a:noAutofit/>
          </a:bodyPr>
          <a:lstStyle/>
          <a:p>
            <a:r>
              <a:rPr lang="en-US" sz="2000" dirty="0"/>
              <a:t>Project funded by National Energy Authority (NEA) through Public Investment Funding from National Government of Papua New Guinea.</a:t>
            </a:r>
          </a:p>
          <a:p>
            <a:r>
              <a:rPr lang="en-US" sz="2000" dirty="0"/>
              <a:t>Collaboration with Baluan Development Association (BDA) to provide local support, landowner and community engagement.</a:t>
            </a:r>
          </a:p>
          <a:p>
            <a:r>
              <a:rPr lang="en-US" sz="2000" dirty="0"/>
              <a:t>Installation by SAK ENERGY SOLAR PAWA, a licensed contractor for NEA. </a:t>
            </a:r>
          </a:p>
          <a:p>
            <a:r>
              <a:rPr lang="en-US" sz="2000" dirty="0"/>
              <a:t>Trained local operators for ongoing system operations &amp; management</a:t>
            </a:r>
          </a:p>
          <a:p>
            <a:r>
              <a:rPr lang="en-US" sz="2000" dirty="0"/>
              <a:t>Completed installation and commissioning successfully</a:t>
            </a:r>
          </a:p>
        </p:txBody>
      </p:sp>
      <p:sp>
        <p:nvSpPr>
          <p:cNvPr id="3" name="Rectangle 2">
            <a:extLst>
              <a:ext uri="{FF2B5EF4-FFF2-40B4-BE49-F238E27FC236}">
                <a16:creationId xmlns:a16="http://schemas.microsoft.com/office/drawing/2014/main" id="{96A2FBD9-5664-7CF2-1C96-D293B94D3AB1}"/>
              </a:ext>
            </a:extLst>
          </p:cNvPr>
          <p:cNvSpPr/>
          <p:nvPr/>
        </p:nvSpPr>
        <p:spPr>
          <a:xfrm>
            <a:off x="9909569" y="6400799"/>
            <a:ext cx="2330271" cy="278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800" dirty="0"/>
              <a:t>Image courtesy of Sak Energy 2025</a:t>
            </a:r>
          </a:p>
        </p:txBody>
      </p:sp>
      <p:pic>
        <p:nvPicPr>
          <p:cNvPr id="6" name="Picture 5">
            <a:extLst>
              <a:ext uri="{FF2B5EF4-FFF2-40B4-BE49-F238E27FC236}">
                <a16:creationId xmlns:a16="http://schemas.microsoft.com/office/drawing/2014/main" id="{3B55BFEE-8877-C694-50BC-106F49D081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448" y="-744"/>
            <a:ext cx="676275" cy="622300"/>
          </a:xfrm>
          <a:prstGeom prst="rect">
            <a:avLst/>
          </a:prstGeom>
        </p:spPr>
      </p:pic>
      <p:pic>
        <p:nvPicPr>
          <p:cNvPr id="9" name="Picture 8">
            <a:extLst>
              <a:ext uri="{FF2B5EF4-FFF2-40B4-BE49-F238E27FC236}">
                <a16:creationId xmlns:a16="http://schemas.microsoft.com/office/drawing/2014/main" id="{11219BE3-9BE1-CDCF-F21A-869787198A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9045" y="63609"/>
            <a:ext cx="795058" cy="635226"/>
          </a:xfrm>
          <a:prstGeom prst="rect">
            <a:avLst/>
          </a:prstGeom>
          <a:noFill/>
          <a:ln>
            <a:noFill/>
          </a:ln>
        </p:spPr>
      </p:pic>
      <p:pic>
        <p:nvPicPr>
          <p:cNvPr id="5" name="Content Placeholder 4">
            <a:extLst>
              <a:ext uri="{FF2B5EF4-FFF2-40B4-BE49-F238E27FC236}">
                <a16:creationId xmlns:a16="http://schemas.microsoft.com/office/drawing/2014/main" id="{DBBAFFDC-15D9-5402-A8F7-6FE42FBE80A0}"/>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rcRect r="756"/>
          <a:stretch>
            <a:fillRect/>
          </a:stretch>
        </p:blipFill>
        <p:spPr>
          <a:xfrm>
            <a:off x="5385816" y="-2"/>
            <a:ext cx="6806184" cy="6858001"/>
          </a:xfrm>
          <a:prstGeom prst="rect">
            <a:avLst/>
          </a:prstGeom>
        </p:spPr>
      </p:pic>
      <p:sp>
        <p:nvSpPr>
          <p:cNvPr id="7" name="Rectangle 6">
            <a:extLst>
              <a:ext uri="{FF2B5EF4-FFF2-40B4-BE49-F238E27FC236}">
                <a16:creationId xmlns:a16="http://schemas.microsoft.com/office/drawing/2014/main" id="{32D42EB3-B4D8-C0BA-FB2C-6851E5286247}"/>
              </a:ext>
            </a:extLst>
          </p:cNvPr>
          <p:cNvSpPr/>
          <p:nvPr/>
        </p:nvSpPr>
        <p:spPr>
          <a:xfrm>
            <a:off x="5385815" y="6300439"/>
            <a:ext cx="2330271" cy="278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800" dirty="0"/>
              <a:t>Photo taken in Baluan Island by Sak Energy 2025</a:t>
            </a:r>
          </a:p>
        </p:txBody>
      </p:sp>
    </p:spTree>
    <p:extLst>
      <p:ext uri="{BB962C8B-B14F-4D97-AF65-F5344CB8AC3E}">
        <p14:creationId xmlns:p14="http://schemas.microsoft.com/office/powerpoint/2010/main" val="1740429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08C3D8-4524-4510-B6D0-54658AA36B5C}"/>
              </a:ext>
            </a:extLst>
          </p:cNvPr>
          <p:cNvSpPr>
            <a:spLocks noGrp="1"/>
          </p:cNvSpPr>
          <p:nvPr>
            <p:ph type="title"/>
          </p:nvPr>
        </p:nvSpPr>
        <p:spPr>
          <a:xfrm>
            <a:off x="551468" y="574511"/>
            <a:ext cx="3822189" cy="1594355"/>
          </a:xfrm>
        </p:spPr>
        <p:txBody>
          <a:bodyPr vert="horz" lIns="91440" tIns="45720" rIns="91440" bIns="45720" rtlCol="0" anchor="ctr">
            <a:normAutofit/>
          </a:bodyPr>
          <a:lstStyle/>
          <a:p>
            <a:r>
              <a:rPr lang="en-US" sz="3200" b="1" dirty="0"/>
              <a:t>Impact on Baluan Island Community and Economy</a:t>
            </a:r>
          </a:p>
        </p:txBody>
      </p:sp>
      <p:sp>
        <p:nvSpPr>
          <p:cNvPr id="4" name="Content Placeholder 3">
            <a:extLst>
              <a:ext uri="{FF2B5EF4-FFF2-40B4-BE49-F238E27FC236}">
                <a16:creationId xmlns:a16="http://schemas.microsoft.com/office/drawing/2014/main" id="{2509A59A-9DB6-005F-0DBD-7D517AD3F2EE}"/>
              </a:ext>
            </a:extLst>
          </p:cNvPr>
          <p:cNvSpPr>
            <a:spLocks noGrp="1"/>
          </p:cNvSpPr>
          <p:nvPr>
            <p:ph sz="half" idx="2"/>
          </p:nvPr>
        </p:nvSpPr>
        <p:spPr>
          <a:xfrm>
            <a:off x="525145" y="2199099"/>
            <a:ext cx="4135244" cy="3966599"/>
          </a:xfrm>
        </p:spPr>
        <p:txBody>
          <a:bodyPr vert="horz" lIns="91440" tIns="45720" rIns="91440" bIns="45720" rtlCol="0">
            <a:normAutofit/>
          </a:bodyPr>
          <a:lstStyle/>
          <a:p>
            <a:r>
              <a:rPr lang="en-US" sz="1900" dirty="0"/>
              <a:t>Reliable electricity supports local businesses and education.</a:t>
            </a:r>
          </a:p>
          <a:p>
            <a:r>
              <a:rPr lang="en-US" sz="1900" dirty="0"/>
              <a:t>Improves health outcomes through powered medical facilities.</a:t>
            </a:r>
          </a:p>
          <a:p>
            <a:r>
              <a:rPr lang="en-US" sz="1900" dirty="0"/>
              <a:t>Reduces reliance on costly and polluting diesel generators.</a:t>
            </a:r>
          </a:p>
          <a:p>
            <a:r>
              <a:rPr lang="en-US" sz="1900" dirty="0"/>
              <a:t>Empowers community with sustainable energy independence.</a:t>
            </a:r>
          </a:p>
          <a:p>
            <a:r>
              <a:rPr lang="en-US" sz="1900" dirty="0"/>
              <a:t>Fosters social development and environmental stewardship.</a:t>
            </a:r>
          </a:p>
        </p:txBody>
      </p:sp>
      <p:sp>
        <p:nvSpPr>
          <p:cNvPr id="3" name="Rectangle 2">
            <a:extLst>
              <a:ext uri="{FF2B5EF4-FFF2-40B4-BE49-F238E27FC236}">
                <a16:creationId xmlns:a16="http://schemas.microsoft.com/office/drawing/2014/main" id="{6F68560F-3404-A5BD-7344-13513DF55AAB}"/>
              </a:ext>
            </a:extLst>
          </p:cNvPr>
          <p:cNvSpPr/>
          <p:nvPr/>
        </p:nvSpPr>
        <p:spPr>
          <a:xfrm>
            <a:off x="9909569" y="6400799"/>
            <a:ext cx="2330271" cy="278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800" dirty="0"/>
              <a:t>Image courtesy of Sak Energy 2025</a:t>
            </a:r>
          </a:p>
        </p:txBody>
      </p:sp>
      <p:pic>
        <p:nvPicPr>
          <p:cNvPr id="6" name="Picture 5">
            <a:extLst>
              <a:ext uri="{FF2B5EF4-FFF2-40B4-BE49-F238E27FC236}">
                <a16:creationId xmlns:a16="http://schemas.microsoft.com/office/drawing/2014/main" id="{1856D1F7-265F-0B4A-ED14-C85C30A16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448" y="-744"/>
            <a:ext cx="676275" cy="622300"/>
          </a:xfrm>
          <a:prstGeom prst="rect">
            <a:avLst/>
          </a:prstGeom>
        </p:spPr>
      </p:pic>
      <p:pic>
        <p:nvPicPr>
          <p:cNvPr id="9" name="Picture 8">
            <a:extLst>
              <a:ext uri="{FF2B5EF4-FFF2-40B4-BE49-F238E27FC236}">
                <a16:creationId xmlns:a16="http://schemas.microsoft.com/office/drawing/2014/main" id="{B1815BB9-C49D-72EB-CAEB-3F06B9278F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9045" y="63609"/>
            <a:ext cx="795058" cy="635226"/>
          </a:xfrm>
          <a:prstGeom prst="rect">
            <a:avLst/>
          </a:prstGeom>
          <a:noFill/>
          <a:ln>
            <a:noFill/>
          </a:ln>
        </p:spPr>
      </p:pic>
      <p:pic>
        <p:nvPicPr>
          <p:cNvPr id="20" name="Picture 19" descr="A group of people posing for a photo&#10;&#10;AI-generated content may be incorrect.">
            <a:extLst>
              <a:ext uri="{FF2B5EF4-FFF2-40B4-BE49-F238E27FC236}">
                <a16:creationId xmlns:a16="http://schemas.microsoft.com/office/drawing/2014/main" id="{C4B105AF-17ED-C56C-A0CC-54D34A43F9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5096" y="621556"/>
            <a:ext cx="6718456" cy="6081779"/>
          </a:xfrm>
          <a:prstGeom prst="round2DiagRect">
            <a:avLst>
              <a:gd name="adj1" fmla="val 16667"/>
              <a:gd name="adj2" fmla="val 27421"/>
            </a:avLst>
          </a:prstGeom>
          <a:ln w="88900" cap="sq">
            <a:no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60775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A35CC-6D1A-D574-0843-F9D70326B8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F5AEC7-0290-589F-09DA-ED5B3DF10BDD}"/>
              </a:ext>
            </a:extLst>
          </p:cNvPr>
          <p:cNvSpPr>
            <a:spLocks noGrp="1"/>
          </p:cNvSpPr>
          <p:nvPr>
            <p:ph type="title"/>
          </p:nvPr>
        </p:nvSpPr>
        <p:spPr>
          <a:xfrm>
            <a:off x="551468" y="574511"/>
            <a:ext cx="4135244" cy="1594355"/>
          </a:xfrm>
        </p:spPr>
        <p:txBody>
          <a:bodyPr vert="horz" lIns="91440" tIns="45720" rIns="91440" bIns="45720" rtlCol="0" anchor="ctr">
            <a:normAutofit/>
          </a:bodyPr>
          <a:lstStyle/>
          <a:p>
            <a:r>
              <a:rPr lang="en-US" sz="3200" b="1" dirty="0"/>
              <a:t>Scaling the Baluan Model Across PNG</a:t>
            </a:r>
          </a:p>
        </p:txBody>
      </p:sp>
      <p:sp>
        <p:nvSpPr>
          <p:cNvPr id="4" name="Content Placeholder 3">
            <a:extLst>
              <a:ext uri="{FF2B5EF4-FFF2-40B4-BE49-F238E27FC236}">
                <a16:creationId xmlns:a16="http://schemas.microsoft.com/office/drawing/2014/main" id="{FF9CD659-36BC-0FCA-9C91-2F4DF7135397}"/>
              </a:ext>
            </a:extLst>
          </p:cNvPr>
          <p:cNvSpPr>
            <a:spLocks noGrp="1"/>
          </p:cNvSpPr>
          <p:nvPr>
            <p:ph sz="half" idx="2"/>
          </p:nvPr>
        </p:nvSpPr>
        <p:spPr>
          <a:xfrm>
            <a:off x="525144" y="2049137"/>
            <a:ext cx="4608715" cy="4538950"/>
          </a:xfrm>
        </p:spPr>
        <p:txBody>
          <a:bodyPr vert="horz" lIns="91440" tIns="45720" rIns="91440" bIns="45720" rtlCol="0">
            <a:noAutofit/>
          </a:bodyPr>
          <a:lstStyle/>
          <a:p>
            <a:r>
              <a:rPr lang="en-US" sz="2000" dirty="0"/>
              <a:t>Model adaptable for diverse rural and island communities. There are more than 6,000 sites across PNG.</a:t>
            </a:r>
          </a:p>
          <a:p>
            <a:r>
              <a:rPr lang="en-US" sz="2000" dirty="0"/>
              <a:t>Potential to accelerate PNG’s energy &amp; electricity access targets of 70% electrification by 2030.</a:t>
            </a:r>
          </a:p>
          <a:p>
            <a:r>
              <a:rPr lang="en-US" sz="2000" dirty="0"/>
              <a:t>Encourages investment in renewable energy infrastructure in rural community.</a:t>
            </a:r>
          </a:p>
          <a:p>
            <a:r>
              <a:rPr lang="en-US" sz="2000" dirty="0"/>
              <a:t>Government and private sector partnerships vital for expansion.</a:t>
            </a:r>
          </a:p>
          <a:p>
            <a:r>
              <a:rPr lang="en-US" sz="2000" dirty="0"/>
              <a:t>Promotes replication of sustainable and resilient energy systems.</a:t>
            </a:r>
          </a:p>
        </p:txBody>
      </p:sp>
      <p:sp>
        <p:nvSpPr>
          <p:cNvPr id="3" name="Rectangle 2">
            <a:extLst>
              <a:ext uri="{FF2B5EF4-FFF2-40B4-BE49-F238E27FC236}">
                <a16:creationId xmlns:a16="http://schemas.microsoft.com/office/drawing/2014/main" id="{7CC61E96-1D88-A7D8-4C9A-14B21B6A89A9}"/>
              </a:ext>
            </a:extLst>
          </p:cNvPr>
          <p:cNvSpPr/>
          <p:nvPr/>
        </p:nvSpPr>
        <p:spPr>
          <a:xfrm>
            <a:off x="9909569" y="6400799"/>
            <a:ext cx="2330271" cy="278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800" dirty="0"/>
              <a:t>Image courtesy of Sak Energy 2025</a:t>
            </a:r>
          </a:p>
        </p:txBody>
      </p:sp>
      <p:pic>
        <p:nvPicPr>
          <p:cNvPr id="6" name="Picture 5">
            <a:extLst>
              <a:ext uri="{FF2B5EF4-FFF2-40B4-BE49-F238E27FC236}">
                <a16:creationId xmlns:a16="http://schemas.microsoft.com/office/drawing/2014/main" id="{B37F4192-000C-6BA9-1BC9-14716DE52E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448" y="-744"/>
            <a:ext cx="676275" cy="622300"/>
          </a:xfrm>
          <a:prstGeom prst="rect">
            <a:avLst/>
          </a:prstGeom>
        </p:spPr>
      </p:pic>
      <p:pic>
        <p:nvPicPr>
          <p:cNvPr id="9" name="Picture 8">
            <a:extLst>
              <a:ext uri="{FF2B5EF4-FFF2-40B4-BE49-F238E27FC236}">
                <a16:creationId xmlns:a16="http://schemas.microsoft.com/office/drawing/2014/main" id="{2C5947BC-B3A1-E75D-BCB9-A6963EA9DC6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9045" y="63609"/>
            <a:ext cx="795058" cy="635226"/>
          </a:xfrm>
          <a:prstGeom prst="rect">
            <a:avLst/>
          </a:prstGeom>
          <a:noFill/>
          <a:ln>
            <a:noFill/>
          </a:ln>
        </p:spPr>
      </p:pic>
      <p:pic>
        <p:nvPicPr>
          <p:cNvPr id="15" name="Content Placeholder 4">
            <a:extLst>
              <a:ext uri="{FF2B5EF4-FFF2-40B4-BE49-F238E27FC236}">
                <a16:creationId xmlns:a16="http://schemas.microsoft.com/office/drawing/2014/main" id="{CE79D644-910D-D095-C2C9-C9B5248F6D42}"/>
              </a:ext>
            </a:extLst>
          </p:cNvPr>
          <p:cNvPicPr>
            <a:picLocks noChangeAspect="1"/>
          </p:cNvPicPr>
          <p:nvPr/>
        </p:nvPicPr>
        <p:blipFill>
          <a:blip r:embed="rId5">
            <a:extLst>
              <a:ext uri="{28A0092B-C50C-407E-A947-70E740481C1C}">
                <a14:useLocalDpi xmlns:a14="http://schemas.microsoft.com/office/drawing/2010/main" val="0"/>
              </a:ext>
            </a:extLst>
          </a:blip>
          <a:srcRect t="2350" b="2350"/>
          <a:stretch/>
        </p:blipFill>
        <p:spPr>
          <a:xfrm rot="5400000">
            <a:off x="5492496" y="158496"/>
            <a:ext cx="6858000" cy="6541008"/>
          </a:xfrm>
          <a:prstGeom prst="rect">
            <a:avLst/>
          </a:prstGeom>
        </p:spPr>
      </p:pic>
      <p:sp>
        <p:nvSpPr>
          <p:cNvPr id="5" name="Rectangle 4">
            <a:extLst>
              <a:ext uri="{FF2B5EF4-FFF2-40B4-BE49-F238E27FC236}">
                <a16:creationId xmlns:a16="http://schemas.microsoft.com/office/drawing/2014/main" id="{C53CD4D4-7B64-7716-50DF-A5C4C425815F}"/>
              </a:ext>
            </a:extLst>
          </p:cNvPr>
          <p:cNvSpPr/>
          <p:nvPr/>
        </p:nvSpPr>
        <p:spPr>
          <a:xfrm>
            <a:off x="5590012" y="6445404"/>
            <a:ext cx="1921875" cy="2676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lumMod val="95000"/>
                    <a:lumOff val="5000"/>
                  </a:schemeClr>
                </a:solidFill>
              </a:rPr>
              <a:t>Image courtesy of Sak Energy 2025</a:t>
            </a:r>
          </a:p>
        </p:txBody>
      </p:sp>
    </p:spTree>
    <p:extLst>
      <p:ext uri="{BB962C8B-B14F-4D97-AF65-F5344CB8AC3E}">
        <p14:creationId xmlns:p14="http://schemas.microsoft.com/office/powerpoint/2010/main" val="736352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3A70-879B-7C1A-D930-64A1B57628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1F9D5-B5E6-36CA-FDE2-3B3129CD32C1}"/>
              </a:ext>
            </a:extLst>
          </p:cNvPr>
          <p:cNvSpPr>
            <a:spLocks noGrp="1"/>
          </p:cNvSpPr>
          <p:nvPr>
            <p:ph type="title"/>
          </p:nvPr>
        </p:nvSpPr>
        <p:spPr>
          <a:xfrm>
            <a:off x="551468" y="574511"/>
            <a:ext cx="4135244" cy="1133103"/>
          </a:xfrm>
        </p:spPr>
        <p:txBody>
          <a:bodyPr vert="horz" lIns="91440" tIns="45720" rIns="91440" bIns="45720" rtlCol="0" anchor="ctr">
            <a:normAutofit/>
          </a:bodyPr>
          <a:lstStyle/>
          <a:p>
            <a:r>
              <a:rPr lang="en-US" sz="3200" b="1" dirty="0"/>
              <a:t>Lookahead &amp; Opportunities</a:t>
            </a:r>
          </a:p>
        </p:txBody>
      </p:sp>
      <p:sp>
        <p:nvSpPr>
          <p:cNvPr id="4" name="Content Placeholder 3">
            <a:extLst>
              <a:ext uri="{FF2B5EF4-FFF2-40B4-BE49-F238E27FC236}">
                <a16:creationId xmlns:a16="http://schemas.microsoft.com/office/drawing/2014/main" id="{1C9EC4F1-2A10-DB7A-FC0E-1EB5E0EABB99}"/>
              </a:ext>
            </a:extLst>
          </p:cNvPr>
          <p:cNvSpPr>
            <a:spLocks noGrp="1"/>
          </p:cNvSpPr>
          <p:nvPr>
            <p:ph sz="half" idx="2"/>
          </p:nvPr>
        </p:nvSpPr>
        <p:spPr>
          <a:xfrm>
            <a:off x="525144" y="1894901"/>
            <a:ext cx="4906172" cy="4693186"/>
          </a:xfrm>
        </p:spPr>
        <p:txBody>
          <a:bodyPr vert="horz" lIns="91440" tIns="45720" rIns="91440" bIns="45720" rtlCol="0">
            <a:noAutofit/>
          </a:bodyPr>
          <a:lstStyle/>
          <a:p>
            <a:r>
              <a:rPr lang="en-US" sz="2000" dirty="0"/>
              <a:t>Dozens of rural PNG sites scoped and ready for solar installation.</a:t>
            </a:r>
          </a:p>
          <a:p>
            <a:r>
              <a:rPr lang="en-US" sz="2000" dirty="0"/>
              <a:t>Proven model reduces cost per kW and speeds rollout</a:t>
            </a:r>
          </a:p>
          <a:p>
            <a:r>
              <a:rPr lang="en-US" sz="2000" dirty="0"/>
              <a:t>Collaboration with NEA and DDA’s to meet ESG or climate change targets for organization.</a:t>
            </a:r>
          </a:p>
          <a:p>
            <a:r>
              <a:rPr lang="en-US" sz="2000" dirty="0"/>
              <a:t>Join the mission to light up PNG’s rural future</a:t>
            </a:r>
          </a:p>
          <a:p>
            <a:r>
              <a:rPr lang="en-US" sz="2000" dirty="0"/>
              <a:t>Next Phase rollout of 100kW/215kWh</a:t>
            </a:r>
          </a:p>
          <a:p>
            <a:pPr lvl="1"/>
            <a:r>
              <a:rPr lang="en-US" sz="1600" dirty="0"/>
              <a:t>Salamo Station, Esa’ala District, Milne Bay Pro</a:t>
            </a:r>
          </a:p>
          <a:p>
            <a:pPr lvl="1"/>
            <a:r>
              <a:rPr lang="en-US" sz="1600" dirty="0" err="1"/>
              <a:t>Losuia</a:t>
            </a:r>
            <a:r>
              <a:rPr lang="en-US" sz="1600" dirty="0"/>
              <a:t> Station, Kiriwina Island, Milne Bay Prov</a:t>
            </a:r>
          </a:p>
          <a:p>
            <a:pPr lvl="1"/>
            <a:r>
              <a:rPr lang="en-US" sz="1600" dirty="0"/>
              <a:t>Magarida Station, Abau, Central Province</a:t>
            </a:r>
          </a:p>
          <a:p>
            <a:pPr lvl="1"/>
            <a:r>
              <a:rPr lang="en-US" sz="1600" dirty="0"/>
              <a:t>Roma Station, </a:t>
            </a:r>
            <a:r>
              <a:rPr lang="en-US" sz="1600" dirty="0" err="1"/>
              <a:t>Maprik</a:t>
            </a:r>
            <a:r>
              <a:rPr lang="en-US" sz="1600" dirty="0"/>
              <a:t>, East Sepik</a:t>
            </a:r>
          </a:p>
        </p:txBody>
      </p:sp>
      <p:sp>
        <p:nvSpPr>
          <p:cNvPr id="3" name="Rectangle 2">
            <a:extLst>
              <a:ext uri="{FF2B5EF4-FFF2-40B4-BE49-F238E27FC236}">
                <a16:creationId xmlns:a16="http://schemas.microsoft.com/office/drawing/2014/main" id="{6A9867C1-6992-EFA2-34F2-D9EA763DA52B}"/>
              </a:ext>
            </a:extLst>
          </p:cNvPr>
          <p:cNvSpPr/>
          <p:nvPr/>
        </p:nvSpPr>
        <p:spPr>
          <a:xfrm>
            <a:off x="9909569" y="6400799"/>
            <a:ext cx="2330271" cy="278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800" dirty="0"/>
              <a:t>Image courtesy of Sak Energy 2025</a:t>
            </a:r>
          </a:p>
        </p:txBody>
      </p:sp>
      <p:pic>
        <p:nvPicPr>
          <p:cNvPr id="6" name="Picture 5">
            <a:extLst>
              <a:ext uri="{FF2B5EF4-FFF2-40B4-BE49-F238E27FC236}">
                <a16:creationId xmlns:a16="http://schemas.microsoft.com/office/drawing/2014/main" id="{8C1209B0-4D4B-6EBF-1C25-E46BA9D70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448" y="-744"/>
            <a:ext cx="676275" cy="622300"/>
          </a:xfrm>
          <a:prstGeom prst="rect">
            <a:avLst/>
          </a:prstGeom>
        </p:spPr>
      </p:pic>
      <p:pic>
        <p:nvPicPr>
          <p:cNvPr id="9" name="Picture 8">
            <a:extLst>
              <a:ext uri="{FF2B5EF4-FFF2-40B4-BE49-F238E27FC236}">
                <a16:creationId xmlns:a16="http://schemas.microsoft.com/office/drawing/2014/main" id="{D711B9E6-71A5-CC36-FA41-ADDB6CB8E41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9045" y="63609"/>
            <a:ext cx="795058" cy="635226"/>
          </a:xfrm>
          <a:prstGeom prst="rect">
            <a:avLst/>
          </a:prstGeom>
          <a:noFill/>
          <a:ln>
            <a:noFill/>
          </a:ln>
        </p:spPr>
      </p:pic>
      <p:pic>
        <p:nvPicPr>
          <p:cNvPr id="7" name="Content Placeholder 4">
            <a:extLst>
              <a:ext uri="{FF2B5EF4-FFF2-40B4-BE49-F238E27FC236}">
                <a16:creationId xmlns:a16="http://schemas.microsoft.com/office/drawing/2014/main" id="{9E655EC4-2CE0-406B-8346-EB8D00832E56}"/>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rcRect b="4622"/>
          <a:stretch>
            <a:fillRect/>
          </a:stretch>
        </p:blipFill>
        <p:spPr>
          <a:xfrm rot="5400000">
            <a:off x="5492496" y="158496"/>
            <a:ext cx="6858000" cy="6541008"/>
          </a:xfrm>
          <a:prstGeom prst="rect">
            <a:avLst/>
          </a:prstGeom>
        </p:spPr>
      </p:pic>
      <p:sp>
        <p:nvSpPr>
          <p:cNvPr id="8" name="Rectangle 7">
            <a:extLst>
              <a:ext uri="{FF2B5EF4-FFF2-40B4-BE49-F238E27FC236}">
                <a16:creationId xmlns:a16="http://schemas.microsoft.com/office/drawing/2014/main" id="{73C1B6E4-4FC3-4811-F88F-0B3C3BAA90CC}"/>
              </a:ext>
            </a:extLst>
          </p:cNvPr>
          <p:cNvSpPr/>
          <p:nvPr/>
        </p:nvSpPr>
        <p:spPr>
          <a:xfrm>
            <a:off x="5829412" y="6590370"/>
            <a:ext cx="1921875" cy="2676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bg1"/>
                </a:solidFill>
              </a:rPr>
              <a:t>Image courtesy of Sak Energy 2025</a:t>
            </a:r>
          </a:p>
        </p:txBody>
      </p:sp>
    </p:spTree>
    <p:extLst>
      <p:ext uri="{BB962C8B-B14F-4D97-AF65-F5344CB8AC3E}">
        <p14:creationId xmlns:p14="http://schemas.microsoft.com/office/powerpoint/2010/main" val="3687736596"/>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235</TotalTime>
  <Words>1004</Words>
  <Application>Microsoft Office PowerPoint</Application>
  <PresentationFormat>Widescreen</PresentationFormat>
  <Paragraphs>73</Paragraphs>
  <Slides>7</Slides>
  <Notes>7</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2013 - 2022 Theme</vt:lpstr>
      <vt:lpstr>Empowering Rural Papua New Guinea —  The Baluan Solar Breakthrough</vt:lpstr>
      <vt:lpstr>Challenges and Lessons Learned from the Baluan Project</vt:lpstr>
      <vt:lpstr>What We Offer</vt:lpstr>
      <vt:lpstr>Implementation &amp; Partnerships</vt:lpstr>
      <vt:lpstr>Impact on Baluan Island Community and Economy</vt:lpstr>
      <vt:lpstr>Scaling the Baluan Model Across PNG</vt:lpstr>
      <vt:lpstr>Lookahead &amp; Opportunities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Empowering Rural Papua New Guinea —  The Baluan Solar Breakthrough</dc:title>
  <dc:creator>Jesse Pakalu</dc:creator>
  <cp:lastModifiedBy>Ronald Meketa</cp:lastModifiedBy>
  <cp:revision>2</cp:revision>
  <dcterms:created xsi:type="dcterms:W3CDTF">2025-08-27T10:16:52Z</dcterms:created>
  <dcterms:modified xsi:type="dcterms:W3CDTF">2025-10-08T21:43:26Z</dcterms:modified>
</cp:coreProperties>
</file>