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65" r:id="rId3"/>
    <p:sldId id="266" r:id="rId4"/>
    <p:sldId id="267" r:id="rId5"/>
    <p:sldId id="268" r:id="rId6"/>
    <p:sldId id="269" r:id="rId7"/>
    <p:sldId id="270" r:id="rId8"/>
    <p:sldId id="271" r:id="rId9"/>
    <p:sldId id="273" r:id="rId10"/>
    <p:sldId id="272" r:id="rId11"/>
    <p:sldId id="276" r:id="rId12"/>
    <p:sldId id="275" r:id="rId13"/>
    <p:sldId id="278" r:id="rId14"/>
    <p:sldId id="281" r:id="rId15"/>
    <p:sldId id="285" r:id="rId16"/>
    <p:sldId id="25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5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7059"/>
  </p:normalViewPr>
  <p:slideViewPr>
    <p:cSldViewPr snapToGrid="0" snapToObjects="1">
      <p:cViewPr varScale="1">
        <p:scale>
          <a:sx n="88" d="100"/>
          <a:sy n="88" d="100"/>
        </p:scale>
        <p:origin x="255" y="27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DAC704-E1EB-4FE0-A37F-548EC622256B}" type="datetimeFigureOut">
              <a:rPr lang="en-GB" smtClean="0"/>
              <a:t>07/10/2025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C9E00D-BEA2-410B-B57B-F99C9E36487A}" type="slidenum">
              <a:rPr lang="en-GB" smtClean="0"/>
              <a:t>‹#›</a:t>
            </a:fld>
            <a:endParaRPr lang="en-GB"/>
          </a:p>
        </p:txBody>
      </p:sp>
    </p:spTree>
    <p:extLst>
      <p:ext uri="{BB962C8B-B14F-4D97-AF65-F5344CB8AC3E}">
        <p14:creationId xmlns:p14="http://schemas.microsoft.com/office/powerpoint/2010/main" val="4384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14707EB-E966-4D09-96F1-9195E9CE7FD1}" type="slidenum">
              <a:rPr lang="en-AU" smtClean="0"/>
              <a:t>14</a:t>
            </a:fld>
            <a:endParaRPr lang="en-AU" dirty="0"/>
          </a:p>
        </p:txBody>
      </p:sp>
    </p:spTree>
    <p:extLst>
      <p:ext uri="{BB962C8B-B14F-4D97-AF65-F5344CB8AC3E}">
        <p14:creationId xmlns:p14="http://schemas.microsoft.com/office/powerpoint/2010/main" val="1859800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14707EB-E966-4D09-96F1-9195E9CE7FD1}" type="slidenum">
              <a:rPr lang="en-AU" smtClean="0"/>
              <a:t>15</a:t>
            </a:fld>
            <a:endParaRPr lang="en-AU" dirty="0"/>
          </a:p>
        </p:txBody>
      </p:sp>
    </p:spTree>
    <p:extLst>
      <p:ext uri="{BB962C8B-B14F-4D97-AF65-F5344CB8AC3E}">
        <p14:creationId xmlns:p14="http://schemas.microsoft.com/office/powerpoint/2010/main" val="34398662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536368" y="1122363"/>
            <a:ext cx="9144000" cy="2387600"/>
          </a:xfrm>
        </p:spPr>
        <p:txBody>
          <a:bodyPr anchor="b"/>
          <a:lstStyle>
            <a:lvl1pPr algn="ctr">
              <a:defRPr sz="6000" b="1">
                <a:solidFill>
                  <a:srgbClr val="0070C0"/>
                </a:solidFill>
              </a:defRPr>
            </a:lvl1pPr>
          </a:lstStyle>
          <a:p>
            <a:r>
              <a:rPr lang="en-US"/>
              <a:t>Click to edit Master title style</a:t>
            </a:r>
            <a:endParaRPr lang="en-US" dirty="0"/>
          </a:p>
        </p:txBody>
      </p:sp>
      <p:sp>
        <p:nvSpPr>
          <p:cNvPr id="3" name="Subtitle 2"/>
          <p:cNvSpPr>
            <a:spLocks noGrp="1"/>
          </p:cNvSpPr>
          <p:nvPr>
            <p:ph type="subTitle" idx="1"/>
          </p:nvPr>
        </p:nvSpPr>
        <p:spPr>
          <a:xfrm>
            <a:off x="2536368" y="3602038"/>
            <a:ext cx="9144000" cy="1655762"/>
          </a:xfrm>
        </p:spPr>
        <p:txBody>
          <a:bodyPr/>
          <a:lstStyle>
            <a:lvl1pPr marL="0" indent="0" algn="ctr">
              <a:buNone/>
              <a:defRPr sz="2400">
                <a:solidFill>
                  <a:srgbClr val="0070C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50250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371600" y="365125"/>
            <a:ext cx="9982200" cy="1325563"/>
          </a:xfrm>
        </p:spPr>
        <p:txBody>
          <a:bodyPr/>
          <a:lstStyle>
            <a:lvl1pPr>
              <a:defRPr>
                <a:solidFill>
                  <a:srgbClr val="0070C0"/>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solidFill>
                  <a:srgbClr val="0070C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Tree>
    <p:extLst>
      <p:ext uri="{BB962C8B-B14F-4D97-AF65-F5344CB8AC3E}">
        <p14:creationId xmlns:p14="http://schemas.microsoft.com/office/powerpoint/2010/main" val="1521641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Vertical Title 1"/>
          <p:cNvSpPr>
            <a:spLocks noGrp="1"/>
          </p:cNvSpPr>
          <p:nvPr>
            <p:ph type="title" orient="vert"/>
          </p:nvPr>
        </p:nvSpPr>
        <p:spPr>
          <a:xfrm>
            <a:off x="8724900" y="365125"/>
            <a:ext cx="2628900" cy="5811838"/>
          </a:xfrm>
        </p:spPr>
        <p:txBody>
          <a:bodyPr vert="eaVert"/>
          <a:lstStyle>
            <a:lvl1pPr>
              <a:defRPr>
                <a:solidFill>
                  <a:srgbClr val="0070C0"/>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lvl1pPr>
              <a:defRPr>
                <a:solidFill>
                  <a:srgbClr val="0070C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87270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Title 1"/>
          <p:cNvSpPr>
            <a:spLocks noGrp="1"/>
          </p:cNvSpPr>
          <p:nvPr>
            <p:ph type="title"/>
          </p:nvPr>
        </p:nvSpPr>
        <p:spPr>
          <a:xfrm>
            <a:off x="1595120" y="365125"/>
            <a:ext cx="9758680" cy="1325563"/>
          </a:xfrm>
        </p:spPr>
        <p:txBody>
          <a:bodyPr/>
          <a:lstStyle>
            <a:lvl1pPr>
              <a:defRPr>
                <a:solidFill>
                  <a:srgbClr val="0070C0"/>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070C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703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solidFill>
                  <a:srgbClr val="0070C0"/>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7803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Title 1"/>
          <p:cNvSpPr>
            <a:spLocks noGrp="1"/>
          </p:cNvSpPr>
          <p:nvPr>
            <p:ph type="title"/>
          </p:nvPr>
        </p:nvSpPr>
        <p:spPr>
          <a:xfrm>
            <a:off x="1422400" y="365125"/>
            <a:ext cx="9931400" cy="1325563"/>
          </a:xfrm>
        </p:spPr>
        <p:txBody>
          <a:bodyPr/>
          <a:lstStyle>
            <a:lvl1pPr>
              <a:defRPr>
                <a:solidFill>
                  <a:srgbClr val="0070C0"/>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070C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070C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6605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Title 1"/>
          <p:cNvSpPr>
            <a:spLocks noGrp="1"/>
          </p:cNvSpPr>
          <p:nvPr>
            <p:ph type="title"/>
          </p:nvPr>
        </p:nvSpPr>
        <p:spPr>
          <a:xfrm>
            <a:off x="1381760" y="365125"/>
            <a:ext cx="9973628" cy="1325563"/>
          </a:xfrm>
        </p:spPr>
        <p:txBody>
          <a:bodyPr/>
          <a:lstStyle>
            <a:lvl1pPr>
              <a:defRPr>
                <a:solidFill>
                  <a:srgbClr val="0070C0"/>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rgbClr val="0070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solidFill>
                  <a:srgbClr val="0070C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0070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solidFill>
                  <a:srgbClr val="0070C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60171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Title 1"/>
          <p:cNvSpPr>
            <a:spLocks noGrp="1"/>
          </p:cNvSpPr>
          <p:nvPr>
            <p:ph type="title"/>
          </p:nvPr>
        </p:nvSpPr>
        <p:spPr>
          <a:xfrm>
            <a:off x="1402080" y="365125"/>
            <a:ext cx="9951720" cy="1325563"/>
          </a:xfrm>
        </p:spPr>
        <p:txBody>
          <a:bodyPr/>
          <a:lstStyle>
            <a:lvl1pPr>
              <a:defRPr>
                <a:solidFill>
                  <a:srgbClr val="0070C0"/>
                </a:solidFill>
              </a:defRPr>
            </a:lvl1pPr>
          </a:lstStyle>
          <a:p>
            <a:r>
              <a:rPr lang="en-US"/>
              <a:t>Click to edit Master title style</a:t>
            </a:r>
            <a:endParaRPr lang="en-US" dirty="0"/>
          </a:p>
        </p:txBody>
      </p:sp>
    </p:spTree>
    <p:extLst>
      <p:ext uri="{BB962C8B-B14F-4D97-AF65-F5344CB8AC3E}">
        <p14:creationId xmlns:p14="http://schemas.microsoft.com/office/powerpoint/2010/main" val="81741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Tree>
    <p:extLst>
      <p:ext uri="{BB962C8B-B14F-4D97-AF65-F5344CB8AC3E}">
        <p14:creationId xmlns:p14="http://schemas.microsoft.com/office/powerpoint/2010/main" val="778980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Title 1"/>
          <p:cNvSpPr>
            <a:spLocks noGrp="1"/>
          </p:cNvSpPr>
          <p:nvPr>
            <p:ph type="title"/>
          </p:nvPr>
        </p:nvSpPr>
        <p:spPr>
          <a:xfrm>
            <a:off x="1117600" y="457200"/>
            <a:ext cx="3654425" cy="1600200"/>
          </a:xfrm>
        </p:spPr>
        <p:txBody>
          <a:bodyPr anchor="b"/>
          <a:lstStyle>
            <a:lvl1pPr>
              <a:defRPr sz="3200" b="1">
                <a:solidFill>
                  <a:srgbClr val="0070C0"/>
                </a:solidFill>
              </a:defRPr>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solidFill>
                  <a:srgbClr val="0070C0"/>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1265018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428"/>
            <a:ext cx="12169906" cy="6845572"/>
          </a:xfrm>
          <a:prstGeom prst="rect">
            <a:avLst/>
          </a:prstGeom>
        </p:spPr>
      </p:pic>
      <p:sp>
        <p:nvSpPr>
          <p:cNvPr id="2" name="Title 1"/>
          <p:cNvSpPr>
            <a:spLocks noGrp="1"/>
          </p:cNvSpPr>
          <p:nvPr>
            <p:ph type="title"/>
          </p:nvPr>
        </p:nvSpPr>
        <p:spPr>
          <a:xfrm>
            <a:off x="1137920" y="457200"/>
            <a:ext cx="3634105" cy="1600200"/>
          </a:xfrm>
        </p:spPr>
        <p:txBody>
          <a:bodyPr anchor="b"/>
          <a:lstStyle>
            <a:lvl1pPr>
              <a:defRPr sz="3200" b="1">
                <a:solidFill>
                  <a:srgbClr val="0070C0"/>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5183188" y="987425"/>
            <a:ext cx="6172200" cy="4873625"/>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1079773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AE0B0-0A85-BD4A-B9E3-10855329B23A}" type="datetimeFigureOut">
              <a:rPr lang="en-US" smtClean="0"/>
              <a:t>10/7/2025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930505"/>
                </a:solidFill>
              </a:defRPr>
            </a:lvl1pPr>
          </a:lstStyle>
          <a:p>
            <a:r>
              <a:rPr lang="en-US" dirty="0"/>
              <a:t>BANK OF PAPUA NEW GUINEA</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F82FA-63D1-2B4F-9A2A-0C23B4719A08}" type="slidenum">
              <a:rPr lang="en-US" smtClean="0"/>
              <a:t>‹#›</a:t>
            </a:fld>
            <a:endParaRPr lang="en-US"/>
          </a:p>
        </p:txBody>
      </p:sp>
    </p:spTree>
    <p:extLst>
      <p:ext uri="{BB962C8B-B14F-4D97-AF65-F5344CB8AC3E}">
        <p14:creationId xmlns:p14="http://schemas.microsoft.com/office/powerpoint/2010/main" val="531173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00B0F0"/>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70278" y="48714"/>
            <a:ext cx="9144000" cy="2387600"/>
          </a:xfrm>
        </p:spPr>
        <p:txBody>
          <a:bodyPr>
            <a:noAutofit/>
          </a:bodyPr>
          <a:lstStyle/>
          <a:p>
            <a:r>
              <a:rPr lang="en-US" sz="4400" dirty="0">
                <a:effectLst>
                  <a:outerShdw blurRad="38100" dist="38100" dir="2700000" algn="tl">
                    <a:srgbClr val="000000">
                      <a:alpha val="43137"/>
                    </a:srgbClr>
                  </a:outerShdw>
                </a:effectLst>
              </a:rPr>
              <a:t>The FATF Standards </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&amp; </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PNGs Mutual Evaluation Report (MER) 2024</a:t>
            </a:r>
          </a:p>
        </p:txBody>
      </p:sp>
      <p:sp>
        <p:nvSpPr>
          <p:cNvPr id="5" name="Subtitle 4">
            <a:extLst>
              <a:ext uri="{FF2B5EF4-FFF2-40B4-BE49-F238E27FC236}">
                <a16:creationId xmlns:a16="http://schemas.microsoft.com/office/drawing/2014/main" id="{0AB0C53D-63A0-6954-6948-64DBA3905DFE}"/>
              </a:ext>
            </a:extLst>
          </p:cNvPr>
          <p:cNvSpPr>
            <a:spLocks noGrp="1"/>
          </p:cNvSpPr>
          <p:nvPr>
            <p:ph type="subTitle" idx="1"/>
          </p:nvPr>
        </p:nvSpPr>
        <p:spPr/>
        <p:txBody>
          <a:bodyPr>
            <a:noAutofit/>
          </a:bodyPr>
          <a:lstStyle/>
          <a:p>
            <a:r>
              <a:rPr lang="en-GB" sz="2800" b="1" dirty="0"/>
              <a:t>Presentation by:</a:t>
            </a:r>
          </a:p>
          <a:p>
            <a:endParaRPr lang="en-GB" sz="2800" b="1" dirty="0"/>
          </a:p>
          <a:p>
            <a:r>
              <a:rPr lang="en-GB" sz="2800" b="1" dirty="0"/>
              <a:t>Wilson Onea</a:t>
            </a:r>
          </a:p>
          <a:p>
            <a:r>
              <a:rPr lang="en-GB" sz="2800" b="1" dirty="0"/>
              <a:t>Director- Financial Analysis &amp; Supervision Unit (FASU)</a:t>
            </a:r>
          </a:p>
          <a:p>
            <a:r>
              <a:rPr lang="en-GB" sz="2800" b="1" dirty="0"/>
              <a:t>Bank of Papua New Guinea</a:t>
            </a:r>
          </a:p>
        </p:txBody>
      </p:sp>
    </p:spTree>
    <p:extLst>
      <p:ext uri="{BB962C8B-B14F-4D97-AF65-F5344CB8AC3E}">
        <p14:creationId xmlns:p14="http://schemas.microsoft.com/office/powerpoint/2010/main" val="244854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F5C6BE0-C17A-A187-39A5-0EB4AE65A57F}"/>
              </a:ext>
            </a:extLst>
          </p:cNvPr>
          <p:cNvSpPr txBox="1">
            <a:spLocks noGrp="1"/>
          </p:cNvSpPr>
          <p:nvPr>
            <p:ph idx="1"/>
          </p:nvPr>
        </p:nvSpPr>
        <p:spPr>
          <a:xfrm>
            <a:off x="838200" y="1825625"/>
            <a:ext cx="10515600" cy="2010807"/>
          </a:xfrm>
          <a:prstGeom prst="rect">
            <a:avLst/>
          </a:prstGeom>
          <a:noFill/>
        </p:spPr>
        <p:txBody>
          <a:bodyPr wrap="square" rtlCol="0">
            <a:spAutoFit/>
          </a:bodyPr>
          <a:lstStyle/>
          <a:p>
            <a:r>
              <a:rPr lang="en-US" sz="2400" b="1" dirty="0">
                <a:solidFill>
                  <a:schemeClr val="tx1"/>
                </a:solidFill>
              </a:rPr>
              <a:t>FASU is the sole AML/CTF supervisor with its supervisory actions focused on the commercial banking sector, which is PNG’s most vulnerable sector</a:t>
            </a:r>
            <a:r>
              <a:rPr lang="en-US" sz="2400" dirty="0">
                <a:solidFill>
                  <a:schemeClr val="tx1"/>
                </a:solidFill>
              </a:rPr>
              <a:t>. </a:t>
            </a:r>
            <a:r>
              <a:rPr lang="en-US" sz="2400" b="1" dirty="0">
                <a:solidFill>
                  <a:schemeClr val="tx1"/>
                </a:solidFill>
              </a:rPr>
              <a:t>FI and DNFBP regulators need to </a:t>
            </a:r>
            <a:r>
              <a:rPr lang="en-US" sz="2400" b="1" dirty="0" err="1">
                <a:solidFill>
                  <a:schemeClr val="tx1"/>
                </a:solidFill>
              </a:rPr>
              <a:t>prioritise</a:t>
            </a:r>
            <a:r>
              <a:rPr lang="en-US" sz="2400" b="1" dirty="0">
                <a:solidFill>
                  <a:schemeClr val="tx1"/>
                </a:solidFill>
              </a:rPr>
              <a:t> implementation of fit and proper controls.</a:t>
            </a:r>
            <a:r>
              <a:rPr lang="en-US" sz="2400" dirty="0">
                <a:solidFill>
                  <a:schemeClr val="tx1"/>
                </a:solidFill>
              </a:rPr>
              <a:t> </a:t>
            </a:r>
          </a:p>
          <a:p>
            <a:r>
              <a:rPr lang="en-US" sz="2400" dirty="0">
                <a:solidFill>
                  <a:schemeClr val="accent1"/>
                </a:solidFill>
              </a:rPr>
              <a:t>More</a:t>
            </a:r>
            <a:r>
              <a:rPr lang="en-US" sz="2400" dirty="0">
                <a:solidFill>
                  <a:schemeClr val="tx1"/>
                </a:solidFill>
              </a:rPr>
              <a:t> </a:t>
            </a:r>
            <a:r>
              <a:rPr lang="en-US" sz="2400" dirty="0"/>
              <a:t>Onsite and/or offsite inspections required for all reporting sectors. </a:t>
            </a:r>
          </a:p>
          <a:p>
            <a:r>
              <a:rPr lang="en-US" sz="2400" dirty="0"/>
              <a:t>More compliance efforts need demonstrating. </a:t>
            </a:r>
            <a:endParaRPr lang="en-US" sz="2400" b="1" dirty="0">
              <a:solidFill>
                <a:schemeClr val="tx1"/>
              </a:solidFill>
            </a:endParaRPr>
          </a:p>
        </p:txBody>
      </p:sp>
      <p:sp>
        <p:nvSpPr>
          <p:cNvPr id="5" name="Title 1">
            <a:extLst>
              <a:ext uri="{FF2B5EF4-FFF2-40B4-BE49-F238E27FC236}">
                <a16:creationId xmlns:a16="http://schemas.microsoft.com/office/drawing/2014/main" id="{1A7574D8-D08C-EABB-7F26-DF82C4A83537}"/>
              </a:ext>
            </a:extLst>
          </p:cNvPr>
          <p:cNvSpPr>
            <a:spLocks noGrp="1"/>
          </p:cNvSpPr>
          <p:nvPr>
            <p:ph type="title"/>
          </p:nvPr>
        </p:nvSpPr>
        <p:spPr>
          <a:xfrm>
            <a:off x="1595438" y="365125"/>
            <a:ext cx="9758362" cy="1325563"/>
          </a:xfrm>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KEY FINDINGS (8/10)</a:t>
            </a:r>
            <a:endParaRPr lang="en-US" b="1" dirty="0">
              <a:solidFill>
                <a:srgbClr val="0070C0"/>
              </a:solidFill>
            </a:endParaRPr>
          </a:p>
        </p:txBody>
      </p:sp>
    </p:spTree>
    <p:extLst>
      <p:ext uri="{BB962C8B-B14F-4D97-AF65-F5344CB8AC3E}">
        <p14:creationId xmlns:p14="http://schemas.microsoft.com/office/powerpoint/2010/main" val="1802516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AC71566-815C-3C5D-F5F7-8F277FD397C6}"/>
              </a:ext>
            </a:extLst>
          </p:cNvPr>
          <p:cNvSpPr txBox="1">
            <a:spLocks noGrp="1"/>
          </p:cNvSpPr>
          <p:nvPr>
            <p:ph idx="1"/>
          </p:nvPr>
        </p:nvSpPr>
        <p:spPr>
          <a:xfrm>
            <a:off x="838200" y="1825625"/>
            <a:ext cx="10515600" cy="2031325"/>
          </a:xfrm>
          <a:prstGeom prst="rect">
            <a:avLst/>
          </a:prstGeom>
          <a:noFill/>
        </p:spPr>
        <p:txBody>
          <a:bodyPr wrap="square" rtlCol="0">
            <a:spAutoFit/>
          </a:bodyPr>
          <a:lstStyle/>
          <a:p>
            <a:r>
              <a:rPr lang="en-US" b="1" dirty="0">
                <a:solidFill>
                  <a:schemeClr val="tx1"/>
                </a:solidFill>
              </a:rPr>
              <a:t>The Registrar of Companies is focusing its resources on a re-registration process for all companies</a:t>
            </a:r>
            <a:r>
              <a:rPr lang="en-US" dirty="0">
                <a:solidFill>
                  <a:schemeClr val="tx1"/>
                </a:solidFill>
              </a:rPr>
              <a:t>. </a:t>
            </a:r>
            <a:r>
              <a:rPr lang="en-US" dirty="0"/>
              <a:t>The registrar is empowered to obtain BO information held by companies. IPA to improve BO requirements by way of amendments to laws/regulations for BP information to be available. </a:t>
            </a:r>
          </a:p>
        </p:txBody>
      </p:sp>
      <p:sp>
        <p:nvSpPr>
          <p:cNvPr id="5" name="Title 1">
            <a:extLst>
              <a:ext uri="{FF2B5EF4-FFF2-40B4-BE49-F238E27FC236}">
                <a16:creationId xmlns:a16="http://schemas.microsoft.com/office/drawing/2014/main" id="{FC1D6A4D-6304-3C1A-40D0-90AD54796FEC}"/>
              </a:ext>
            </a:extLst>
          </p:cNvPr>
          <p:cNvSpPr>
            <a:spLocks noGrp="1"/>
          </p:cNvSpPr>
          <p:nvPr>
            <p:ph type="title"/>
          </p:nvPr>
        </p:nvSpPr>
        <p:spPr>
          <a:xfrm>
            <a:off x="1595438" y="365125"/>
            <a:ext cx="9758362" cy="1325563"/>
          </a:xfrm>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KEY FINDINGS (9/10)</a:t>
            </a:r>
            <a:endParaRPr lang="en-US" b="1" dirty="0">
              <a:solidFill>
                <a:srgbClr val="0070C0"/>
              </a:solidFill>
            </a:endParaRPr>
          </a:p>
        </p:txBody>
      </p:sp>
    </p:spTree>
    <p:extLst>
      <p:ext uri="{BB962C8B-B14F-4D97-AF65-F5344CB8AC3E}">
        <p14:creationId xmlns:p14="http://schemas.microsoft.com/office/powerpoint/2010/main" val="1401550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FE20703-C594-1796-515B-B8F3B68E9476}"/>
              </a:ext>
            </a:extLst>
          </p:cNvPr>
          <p:cNvSpPr txBox="1">
            <a:spLocks noGrp="1"/>
          </p:cNvSpPr>
          <p:nvPr>
            <p:ph idx="1"/>
          </p:nvPr>
        </p:nvSpPr>
        <p:spPr>
          <a:xfrm>
            <a:off x="838200" y="1825625"/>
            <a:ext cx="10515600" cy="2031325"/>
          </a:xfrm>
          <a:prstGeom prst="rect">
            <a:avLst/>
          </a:prstGeom>
          <a:noFill/>
        </p:spPr>
        <p:txBody>
          <a:bodyPr wrap="square" rtlCol="0">
            <a:spAutoFit/>
          </a:bodyPr>
          <a:lstStyle/>
          <a:p>
            <a:r>
              <a:rPr lang="en-US" b="1" dirty="0">
                <a:solidFill>
                  <a:schemeClr val="tx1"/>
                </a:solidFill>
              </a:rPr>
              <a:t>PNG is not seeking formal international cooperation at a level fully consistent with its significant ML and predicate crime risks and prevalence of laundering abroad</a:t>
            </a:r>
            <a:r>
              <a:rPr lang="en-US" dirty="0">
                <a:solidFill>
                  <a:schemeClr val="tx1"/>
                </a:solidFill>
              </a:rPr>
              <a:t>. </a:t>
            </a:r>
            <a:r>
              <a:rPr lang="en-US" dirty="0">
                <a:solidFill>
                  <a:schemeClr val="accent1"/>
                </a:solidFill>
              </a:rPr>
              <a:t>A</a:t>
            </a:r>
            <a:r>
              <a:rPr lang="en-US" dirty="0"/>
              <a:t>ll relevant competent authorities mainly use their established cooperation mechanisms to respond to requests, rather than to pursue criminals and their assets abroad. </a:t>
            </a:r>
          </a:p>
        </p:txBody>
      </p:sp>
      <p:sp>
        <p:nvSpPr>
          <p:cNvPr id="5" name="Title 1">
            <a:extLst>
              <a:ext uri="{FF2B5EF4-FFF2-40B4-BE49-F238E27FC236}">
                <a16:creationId xmlns:a16="http://schemas.microsoft.com/office/drawing/2014/main" id="{A6EFE04E-37B3-EF71-46B2-A80E16ACF05C}"/>
              </a:ext>
            </a:extLst>
          </p:cNvPr>
          <p:cNvSpPr>
            <a:spLocks noGrp="1"/>
          </p:cNvSpPr>
          <p:nvPr>
            <p:ph type="title"/>
          </p:nvPr>
        </p:nvSpPr>
        <p:spPr>
          <a:xfrm>
            <a:off x="1595438" y="365125"/>
            <a:ext cx="9758362" cy="1325563"/>
          </a:xfrm>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KEY FINDINGS (10/10)</a:t>
            </a:r>
            <a:endParaRPr lang="en-US" b="1" dirty="0">
              <a:solidFill>
                <a:srgbClr val="0070C0"/>
              </a:solidFill>
            </a:endParaRPr>
          </a:p>
        </p:txBody>
      </p:sp>
    </p:spTree>
    <p:extLst>
      <p:ext uri="{BB962C8B-B14F-4D97-AF65-F5344CB8AC3E}">
        <p14:creationId xmlns:p14="http://schemas.microsoft.com/office/powerpoint/2010/main" val="3536357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800DB9-CF4D-D3B7-05E6-43099FCFBC5D}"/>
              </a:ext>
            </a:extLst>
          </p:cNvPr>
          <p:cNvSpPr>
            <a:spLocks noGrp="1"/>
          </p:cNvSpPr>
          <p:nvPr>
            <p:ph idx="1"/>
          </p:nvPr>
        </p:nvSpPr>
        <p:spPr/>
        <p:txBody>
          <a:bodyPr>
            <a:normAutofit fontScale="92500" lnSpcReduction="10000"/>
          </a:bodyPr>
          <a:lstStyle/>
          <a:p>
            <a:pPr algn="just"/>
            <a:r>
              <a:rPr lang="en-GB" b="1" dirty="0">
                <a:solidFill>
                  <a:schemeClr val="tx1"/>
                </a:solidFill>
              </a:rPr>
              <a:t>What must PNG do now? Action the 75 recommended action items contained in the MER by;</a:t>
            </a:r>
          </a:p>
          <a:p>
            <a:pPr algn="just">
              <a:buFontTx/>
              <a:buChar char="-"/>
            </a:pPr>
            <a:r>
              <a:rPr lang="en-GB" b="1" dirty="0">
                <a:solidFill>
                  <a:schemeClr val="accent1"/>
                </a:solidFill>
              </a:rPr>
              <a:t>Enacting new laws &amp; amending existing laws to address gaps identified by the MER’s Technical Compliance (TC) ratings.</a:t>
            </a:r>
          </a:p>
          <a:p>
            <a:pPr algn="just">
              <a:buFontTx/>
              <a:buChar char="-"/>
            </a:pPr>
            <a:r>
              <a:rPr lang="en-GB" b="1" dirty="0">
                <a:solidFill>
                  <a:schemeClr val="accent1"/>
                </a:solidFill>
              </a:rPr>
              <a:t>Increase supervision and enforce regulatory compliance activities for money laundering (ML), terrorist financing (TF) and proliferation financing (PF).</a:t>
            </a:r>
          </a:p>
          <a:p>
            <a:pPr algn="just">
              <a:buFontTx/>
              <a:buChar char="-"/>
            </a:pPr>
            <a:r>
              <a:rPr lang="en-GB" b="1" dirty="0">
                <a:solidFill>
                  <a:schemeClr val="accent1"/>
                </a:solidFill>
              </a:rPr>
              <a:t>Increase investigations and prosecutions for ML/TF &amp; PF.</a:t>
            </a:r>
          </a:p>
          <a:p>
            <a:pPr algn="just">
              <a:buFontTx/>
              <a:buChar char="-"/>
            </a:pPr>
            <a:r>
              <a:rPr lang="en-GB" b="1" dirty="0">
                <a:solidFill>
                  <a:schemeClr val="accent1"/>
                </a:solidFill>
                <a:latin typeface="Calibri" panose="020F0502020204030204" pitchFamily="34" charset="0"/>
              </a:rPr>
              <a:t>Increase </a:t>
            </a:r>
            <a:r>
              <a:rPr lang="en-GB" b="1" i="0" dirty="0">
                <a:solidFill>
                  <a:schemeClr val="accent1"/>
                </a:solidFill>
                <a:effectLst/>
                <a:latin typeface="Calibri" panose="020F0502020204030204" pitchFamily="34" charset="0"/>
              </a:rPr>
              <a:t>seizing and confiscating of assets generated by financially motivated crime including corruption and terrorism.</a:t>
            </a:r>
          </a:p>
          <a:p>
            <a:pPr algn="just">
              <a:buFontTx/>
              <a:buChar char="-"/>
            </a:pPr>
            <a:r>
              <a:rPr lang="en-GB" b="1" dirty="0">
                <a:solidFill>
                  <a:schemeClr val="accent1"/>
                </a:solidFill>
              </a:rPr>
              <a:t>These action items require adequate funding and resources (2026-2030). </a:t>
            </a:r>
          </a:p>
          <a:p>
            <a:pPr algn="just">
              <a:buFontTx/>
              <a:buChar char="-"/>
            </a:pPr>
            <a:endParaRPr lang="en-GB" b="1" dirty="0">
              <a:solidFill>
                <a:schemeClr val="tx1"/>
              </a:solidFill>
            </a:endParaRPr>
          </a:p>
          <a:p>
            <a:pPr marL="0" indent="0">
              <a:buNone/>
            </a:pPr>
            <a:endParaRPr lang="en-GB" b="1" dirty="0">
              <a:solidFill>
                <a:schemeClr val="tx1"/>
              </a:solidFill>
            </a:endParaRPr>
          </a:p>
        </p:txBody>
      </p:sp>
      <p:sp>
        <p:nvSpPr>
          <p:cNvPr id="4" name="Title 1">
            <a:extLst>
              <a:ext uri="{FF2B5EF4-FFF2-40B4-BE49-F238E27FC236}">
                <a16:creationId xmlns:a16="http://schemas.microsoft.com/office/drawing/2014/main" id="{2AAC978F-498A-CB63-9FDA-F40999113FDC}"/>
              </a:ext>
            </a:extLst>
          </p:cNvPr>
          <p:cNvSpPr>
            <a:spLocks noGrp="1"/>
          </p:cNvSpPr>
          <p:nvPr>
            <p:ph type="title"/>
          </p:nvPr>
        </p:nvSpPr>
        <p:spPr>
          <a:xfrm>
            <a:off x="1595438" y="0"/>
            <a:ext cx="9758362" cy="1325563"/>
          </a:xfrm>
        </p:spPr>
        <p:txBody>
          <a:bodyPr/>
          <a:lstStyle/>
          <a:p>
            <a:r>
              <a:rPr lang="en-US" b="1" dirty="0">
                <a:solidFill>
                  <a:schemeClr val="tx1"/>
                </a:solidFill>
              </a:rPr>
              <a:t>What Next?</a:t>
            </a:r>
          </a:p>
        </p:txBody>
      </p:sp>
    </p:spTree>
    <p:extLst>
      <p:ext uri="{BB962C8B-B14F-4D97-AF65-F5344CB8AC3E}">
        <p14:creationId xmlns:p14="http://schemas.microsoft.com/office/powerpoint/2010/main" val="4026692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title"/>
          </p:nvPr>
        </p:nvSpPr>
        <p:spPr>
          <a:xfrm>
            <a:off x="1529911" y="395506"/>
            <a:ext cx="9375347" cy="838200"/>
          </a:xfrm>
        </p:spPr>
        <p:txBody>
          <a:bodyPr>
            <a:normAutofit/>
          </a:bodyPr>
          <a:lstStyle/>
          <a:p>
            <a:r>
              <a:rPr lang="en-US" altLang="en-US" sz="3200" b="1" dirty="0">
                <a:solidFill>
                  <a:srgbClr val="C00000"/>
                </a:solidFill>
                <a:latin typeface="Arial Rounded MT Bold" panose="020F0704030504030204" pitchFamily="34" charset="0"/>
              </a:rPr>
              <a:t>FATF - GREY-LISTING</a:t>
            </a:r>
            <a:endParaRPr lang="en-GB" altLang="en-US" sz="3200" b="1" dirty="0">
              <a:solidFill>
                <a:srgbClr val="C00000"/>
              </a:solidFill>
              <a:latin typeface="Arial Rounded MT Bold" panose="020F0704030504030204" pitchFamily="34" charset="0"/>
            </a:endParaRPr>
          </a:p>
        </p:txBody>
      </p:sp>
      <p:cxnSp>
        <p:nvCxnSpPr>
          <p:cNvPr id="5" name="Straight Connector 4"/>
          <p:cNvCxnSpPr/>
          <p:nvPr/>
        </p:nvCxnSpPr>
        <p:spPr bwMode="auto">
          <a:xfrm>
            <a:off x="1163782" y="994579"/>
            <a:ext cx="11028218" cy="0"/>
          </a:xfrm>
          <a:prstGeom prst="line">
            <a:avLst/>
          </a:prstGeom>
          <a:ln>
            <a:solidFill>
              <a:srgbClr val="990000"/>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2084439" y="1472832"/>
            <a:ext cx="8563896" cy="3970318"/>
          </a:xfrm>
          <a:prstGeom prst="rect">
            <a:avLst/>
          </a:prstGeom>
        </p:spPr>
        <p:txBody>
          <a:bodyPr wrap="square">
            <a:spAutoFit/>
          </a:bodyPr>
          <a:lstStyle/>
          <a:p>
            <a:pPr marL="285750" indent="-285750" algn="just">
              <a:buFont typeface="Wingdings" panose="05000000000000000000" pitchFamily="2" charset="2"/>
              <a:buChar char="q"/>
            </a:pPr>
            <a:r>
              <a:rPr lang="en-US" sz="2800" b="1" dirty="0"/>
              <a:t>As of October 2024, ICRG has reviewed 137 countries and jurisdictions and publicly identified 112 of them. 27 countries are currently under ICRG review.</a:t>
            </a:r>
          </a:p>
          <a:p>
            <a:pPr algn="just"/>
            <a:endParaRPr lang="en-US" sz="2800" b="1" dirty="0"/>
          </a:p>
          <a:p>
            <a:pPr marL="285750" indent="-285750" algn="just">
              <a:buFont typeface="Wingdings" panose="05000000000000000000" pitchFamily="2" charset="2"/>
              <a:buChar char="q"/>
            </a:pPr>
            <a:r>
              <a:rPr lang="en-US" sz="2800" b="1" dirty="0"/>
              <a:t>Of these, 85 have since made the necessary reforms to address their AML/CFT weaknesses and have been removed from the process.</a:t>
            </a:r>
          </a:p>
          <a:p>
            <a:pPr algn="just"/>
            <a:endParaRPr lang="en-US" sz="2800" dirty="0"/>
          </a:p>
          <a:p>
            <a:pPr marL="285750" indent="-285750" algn="just">
              <a:buFont typeface="Wingdings" panose="05000000000000000000" pitchFamily="2" charset="2"/>
              <a:buChar char="q"/>
            </a:pPr>
            <a:endParaRPr lang="en-US" sz="2800" dirty="0"/>
          </a:p>
        </p:txBody>
      </p:sp>
      <p:sp>
        <p:nvSpPr>
          <p:cNvPr id="7" name="TextBox 6"/>
          <p:cNvSpPr txBox="1"/>
          <p:nvPr/>
        </p:nvSpPr>
        <p:spPr>
          <a:xfrm>
            <a:off x="10290412" y="6346209"/>
            <a:ext cx="491319" cy="338554"/>
          </a:xfrm>
          <a:prstGeom prst="rect">
            <a:avLst/>
          </a:prstGeom>
          <a:noFill/>
        </p:spPr>
        <p:txBody>
          <a:bodyPr wrap="square" rtlCol="0">
            <a:spAutoFit/>
          </a:bodyPr>
          <a:lstStyle/>
          <a:p>
            <a:r>
              <a:rPr lang="en-US" sz="1600" b="1" dirty="0">
                <a:solidFill>
                  <a:srgbClr val="CC0066"/>
                </a:solidFill>
              </a:rPr>
              <a:t>27</a:t>
            </a:r>
          </a:p>
        </p:txBody>
      </p:sp>
    </p:spTree>
    <p:extLst>
      <p:ext uri="{BB962C8B-B14F-4D97-AF65-F5344CB8AC3E}">
        <p14:creationId xmlns:p14="http://schemas.microsoft.com/office/powerpoint/2010/main" val="2233434502"/>
      </p:ext>
    </p:extLst>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title"/>
          </p:nvPr>
        </p:nvSpPr>
        <p:spPr>
          <a:xfrm>
            <a:off x="1475866" y="374743"/>
            <a:ext cx="9375347" cy="838200"/>
          </a:xfrm>
        </p:spPr>
        <p:txBody>
          <a:bodyPr>
            <a:normAutofit/>
          </a:bodyPr>
          <a:lstStyle/>
          <a:p>
            <a:r>
              <a:rPr lang="en-US" altLang="en-US" sz="3200" b="1" dirty="0">
                <a:solidFill>
                  <a:srgbClr val="C00000"/>
                </a:solidFill>
                <a:latin typeface="Arial Rounded MT Bold" panose="020F0704030504030204" pitchFamily="34" charset="0"/>
              </a:rPr>
              <a:t>FATF - GREY-LISTING IMPACTs</a:t>
            </a:r>
            <a:endParaRPr lang="en-GB" altLang="en-US" sz="3200" b="1" dirty="0">
              <a:solidFill>
                <a:srgbClr val="C00000"/>
              </a:solidFill>
              <a:latin typeface="Arial Rounded MT Bold" panose="020F0704030504030204" pitchFamily="34" charset="0"/>
            </a:endParaRPr>
          </a:p>
        </p:txBody>
      </p:sp>
      <p:cxnSp>
        <p:nvCxnSpPr>
          <p:cNvPr id="5" name="Straight Connector 4"/>
          <p:cNvCxnSpPr/>
          <p:nvPr/>
        </p:nvCxnSpPr>
        <p:spPr bwMode="auto">
          <a:xfrm>
            <a:off x="1163782" y="994579"/>
            <a:ext cx="11028218" cy="0"/>
          </a:xfrm>
          <a:prstGeom prst="line">
            <a:avLst/>
          </a:prstGeom>
          <a:ln>
            <a:solidFill>
              <a:srgbClr val="990000"/>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 name="Rectangle 1"/>
          <p:cNvSpPr/>
          <p:nvPr/>
        </p:nvSpPr>
        <p:spPr>
          <a:xfrm>
            <a:off x="1366684" y="994579"/>
            <a:ext cx="9128444" cy="5262979"/>
          </a:xfrm>
          <a:prstGeom prst="rect">
            <a:avLst/>
          </a:prstGeom>
        </p:spPr>
        <p:txBody>
          <a:bodyPr wrap="square">
            <a:spAutoFit/>
          </a:bodyPr>
          <a:lstStyle/>
          <a:p>
            <a:endParaRPr lang="en-US" sz="2400" dirty="0">
              <a:solidFill>
                <a:srgbClr val="000000"/>
              </a:solidFill>
              <a:latin typeface="Calibri" panose="020F0502020204030204" pitchFamily="34" charset="0"/>
            </a:endParaRP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ICRG review leads to </a:t>
            </a:r>
            <a:r>
              <a:rPr lang="en-US" sz="2400" b="1" dirty="0">
                <a:solidFill>
                  <a:srgbClr val="000000"/>
                </a:solidFill>
                <a:latin typeface="Calibri" panose="020F0502020204030204" pitchFamily="34" charset="0"/>
              </a:rPr>
              <a:t>economic impacts </a:t>
            </a:r>
            <a:r>
              <a:rPr lang="en-US" sz="2400" dirty="0">
                <a:solidFill>
                  <a:srgbClr val="000000"/>
                </a:solidFill>
                <a:latin typeface="Calibri" panose="020F0502020204030204" pitchFamily="34" charset="0"/>
              </a:rPr>
              <a:t>(loss of capital inflows, FDI, other investments)</a:t>
            </a: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Increased customer due diligence checks/cost of compliance</a:t>
            </a: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Loss of corresponding banking relationships/loss of faith</a:t>
            </a: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Payment delays influence on supply chains &amp; trade</a:t>
            </a: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Downgrading of sovereign credit &amp; business ratings </a:t>
            </a: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Restricting in nesting &amp; down streaming correspondent financial links</a:t>
            </a: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Difficulties in remitting funds to sustain foreign missions </a:t>
            </a:r>
          </a:p>
          <a:p>
            <a:pPr marL="342900" indent="-342900">
              <a:buFont typeface="Wingdings" panose="05000000000000000000" pitchFamily="2" charset="2"/>
              <a:buChar char="q"/>
            </a:pPr>
            <a:r>
              <a:rPr lang="en-US" sz="2400" dirty="0">
                <a:solidFill>
                  <a:srgbClr val="000000"/>
                </a:solidFill>
                <a:latin typeface="Calibri" panose="020F0502020204030204" pitchFamily="34" charset="0"/>
              </a:rPr>
              <a:t>FATF annual report 2014-2015, described the naming of non-compliant countries as a "powerful tool" that "puts pressure on the countries in question to address these deficiencies in order to maintain their position in the global economy.</a:t>
            </a:r>
          </a:p>
          <a:p>
            <a:pPr marL="342900" indent="-342900">
              <a:buFont typeface="Wingdings" panose="05000000000000000000" pitchFamily="2" charset="2"/>
              <a:buChar char="q"/>
            </a:pPr>
            <a:endParaRPr lang="en-US" sz="2400" dirty="0">
              <a:solidFill>
                <a:srgbClr val="000000"/>
              </a:solidFill>
              <a:latin typeface="Calibri" panose="020F0502020204030204" pitchFamily="34" charset="0"/>
            </a:endParaRPr>
          </a:p>
        </p:txBody>
      </p:sp>
      <p:sp>
        <p:nvSpPr>
          <p:cNvPr id="7" name="TextBox 6"/>
          <p:cNvSpPr txBox="1"/>
          <p:nvPr/>
        </p:nvSpPr>
        <p:spPr>
          <a:xfrm>
            <a:off x="10290412" y="6346209"/>
            <a:ext cx="560801" cy="338554"/>
          </a:xfrm>
          <a:prstGeom prst="rect">
            <a:avLst/>
          </a:prstGeom>
          <a:noFill/>
        </p:spPr>
        <p:txBody>
          <a:bodyPr wrap="square" rtlCol="0">
            <a:spAutoFit/>
          </a:bodyPr>
          <a:lstStyle/>
          <a:p>
            <a:r>
              <a:rPr lang="en-US" sz="1600" b="1" dirty="0">
                <a:solidFill>
                  <a:srgbClr val="CC0066"/>
                </a:solidFill>
              </a:rPr>
              <a:t>30</a:t>
            </a:r>
          </a:p>
        </p:txBody>
      </p:sp>
    </p:spTree>
    <p:extLst>
      <p:ext uri="{BB962C8B-B14F-4D97-AF65-F5344CB8AC3E}">
        <p14:creationId xmlns:p14="http://schemas.microsoft.com/office/powerpoint/2010/main" val="3462499321"/>
      </p:ext>
    </p:extLst>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9086" y="1503703"/>
            <a:ext cx="11001910" cy="4351338"/>
          </a:xfrm>
        </p:spPr>
        <p:txBody>
          <a:bodyPr>
            <a:normAutofit/>
          </a:bodyPr>
          <a:lstStyle/>
          <a:p>
            <a:pPr marL="0" indent="0" algn="ctr">
              <a:buNone/>
            </a:pPr>
            <a:r>
              <a:rPr lang="en-US" sz="8000" b="1" dirty="0">
                <a:effectLst>
                  <a:outerShdw blurRad="38100" dist="38100" dir="2700000" algn="tl">
                    <a:srgbClr val="000000">
                      <a:alpha val="43137"/>
                    </a:srgbClr>
                  </a:outerShdw>
                </a:effectLst>
              </a:rPr>
              <a:t>Fighting Financial Crimes </a:t>
            </a:r>
          </a:p>
          <a:p>
            <a:pPr marL="0" indent="0" algn="ctr">
              <a:buNone/>
            </a:pPr>
            <a:r>
              <a:rPr lang="en-US" sz="8000" b="1" dirty="0">
                <a:effectLst>
                  <a:outerShdw blurRad="38100" dist="38100" dir="2700000" algn="tl">
                    <a:srgbClr val="000000">
                      <a:alpha val="43137"/>
                    </a:srgbClr>
                  </a:outerShdw>
                </a:effectLst>
              </a:rPr>
              <a:t>is </a:t>
            </a:r>
          </a:p>
          <a:p>
            <a:pPr marL="0" indent="0" algn="ctr">
              <a:buNone/>
            </a:pPr>
            <a:r>
              <a:rPr lang="en-US" sz="8000" b="1" dirty="0">
                <a:effectLst>
                  <a:outerShdw blurRad="38100" dist="38100" dir="2700000" algn="tl">
                    <a:srgbClr val="000000">
                      <a:alpha val="43137"/>
                    </a:srgbClr>
                  </a:outerShdw>
                </a:effectLst>
              </a:rPr>
              <a:t>Everyone’s Business.</a:t>
            </a:r>
          </a:p>
        </p:txBody>
      </p:sp>
    </p:spTree>
    <p:extLst>
      <p:ext uri="{BB962C8B-B14F-4D97-AF65-F5344CB8AC3E}">
        <p14:creationId xmlns:p14="http://schemas.microsoft.com/office/powerpoint/2010/main" val="320953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9FF1E7F-AECA-E22A-A577-2772171B1690}"/>
              </a:ext>
            </a:extLst>
          </p:cNvPr>
          <p:cNvSpPr/>
          <p:nvPr/>
        </p:nvSpPr>
        <p:spPr>
          <a:xfrm>
            <a:off x="1923202" y="1634781"/>
            <a:ext cx="9213985" cy="4437497"/>
          </a:xfrm>
          <a:prstGeom prst="rect">
            <a:avLst/>
          </a:prstGeom>
        </p:spPr>
        <p:txBody>
          <a:bodyPr wrap="square">
            <a:spAutoFit/>
          </a:bodyPr>
          <a:lstStyle/>
          <a:p>
            <a:pPr marL="457200" indent="-457200" defTabSz="457200">
              <a:lnSpc>
                <a:spcPct val="150000"/>
              </a:lnSpc>
              <a:buFont typeface="Wingdings" panose="05000000000000000000" pitchFamily="2" charset="2"/>
              <a:buChar char="v"/>
              <a:defRPr/>
            </a:pPr>
            <a:r>
              <a:rPr lang="en-GB" altLang="en-US" sz="3200" b="1" dirty="0">
                <a:solidFill>
                  <a:schemeClr val="accent1">
                    <a:lumMod val="75000"/>
                  </a:schemeClr>
                </a:solidFill>
                <a:latin typeface="Gill Sans MT" panose="020B0502020104020203"/>
                <a:cs typeface="Arial" pitchFamily="34" charset="0"/>
              </a:rPr>
              <a:t>PNG’s Mutual Evaluation Report (MER)</a:t>
            </a:r>
          </a:p>
          <a:p>
            <a:pPr defTabSz="457200">
              <a:lnSpc>
                <a:spcPct val="150000"/>
              </a:lnSpc>
              <a:buFont typeface="Wingdings" panose="05000000000000000000" pitchFamily="2" charset="2"/>
              <a:buChar char="v"/>
              <a:defRPr/>
            </a:pPr>
            <a:r>
              <a:rPr lang="en-GB" altLang="en-US" sz="3200" b="1" dirty="0">
                <a:solidFill>
                  <a:schemeClr val="accent1">
                    <a:lumMod val="75000"/>
                  </a:schemeClr>
                </a:solidFill>
                <a:latin typeface="Gill Sans MT" panose="020B0502020104020203"/>
                <a:cs typeface="Arial" pitchFamily="34" charset="0"/>
              </a:rPr>
              <a:t> PNG’s MER: Key Findings</a:t>
            </a:r>
          </a:p>
          <a:p>
            <a:pPr defTabSz="457200">
              <a:lnSpc>
                <a:spcPct val="150000"/>
              </a:lnSpc>
              <a:buFont typeface="Wingdings" panose="05000000000000000000" pitchFamily="2" charset="2"/>
              <a:buChar char="v"/>
              <a:defRPr/>
            </a:pPr>
            <a:r>
              <a:rPr lang="en-GB" altLang="en-US" sz="3200" b="1">
                <a:solidFill>
                  <a:schemeClr val="accent1">
                    <a:lumMod val="75000"/>
                  </a:schemeClr>
                </a:solidFill>
                <a:latin typeface="Gill Sans MT" panose="020B0502020104020203"/>
                <a:cs typeface="Arial" pitchFamily="34" charset="0"/>
              </a:rPr>
              <a:t>Actions Required of PNG</a:t>
            </a:r>
            <a:endParaRPr lang="en-GB" altLang="en-US" sz="3200" b="1" dirty="0">
              <a:solidFill>
                <a:schemeClr val="accent1">
                  <a:lumMod val="75000"/>
                </a:schemeClr>
              </a:solidFill>
              <a:latin typeface="Gill Sans MT" panose="020B0502020104020203"/>
              <a:cs typeface="Arial" pitchFamily="34" charset="0"/>
            </a:endParaRPr>
          </a:p>
          <a:p>
            <a:pPr defTabSz="457200">
              <a:lnSpc>
                <a:spcPct val="150000"/>
              </a:lnSpc>
              <a:buFont typeface="Wingdings" panose="05000000000000000000" pitchFamily="2" charset="2"/>
              <a:buChar char="v"/>
              <a:defRPr/>
            </a:pPr>
            <a:r>
              <a:rPr lang="en-GB" altLang="en-US" sz="3200" b="1" dirty="0">
                <a:solidFill>
                  <a:schemeClr val="accent1">
                    <a:lumMod val="75000"/>
                  </a:schemeClr>
                </a:solidFill>
                <a:latin typeface="Gill Sans MT" panose="020B0502020104020203"/>
                <a:cs typeface="Arial" pitchFamily="34" charset="0"/>
              </a:rPr>
              <a:t> FATF grey-list Impacts</a:t>
            </a:r>
          </a:p>
          <a:p>
            <a:pPr defTabSz="457200">
              <a:lnSpc>
                <a:spcPct val="150000"/>
              </a:lnSpc>
              <a:buFont typeface="Wingdings" panose="05000000000000000000" pitchFamily="2" charset="2"/>
              <a:buChar char="v"/>
              <a:defRPr/>
            </a:pPr>
            <a:endParaRPr lang="en-GB" altLang="en-US" sz="3200" b="1" dirty="0">
              <a:solidFill>
                <a:schemeClr val="accent1">
                  <a:lumMod val="75000"/>
                </a:schemeClr>
              </a:solidFill>
              <a:latin typeface="Gill Sans MT" panose="020B0502020104020203"/>
              <a:cs typeface="Arial" pitchFamily="34" charset="0"/>
            </a:endParaRPr>
          </a:p>
          <a:p>
            <a:pPr defTabSz="457200">
              <a:lnSpc>
                <a:spcPct val="150000"/>
              </a:lnSpc>
              <a:defRPr/>
            </a:pPr>
            <a:endParaRPr lang="en-GB" altLang="en-US" sz="3200" b="1" dirty="0">
              <a:solidFill>
                <a:prstClr val="black"/>
              </a:solidFill>
              <a:latin typeface="Gill Sans MT" panose="020B0502020104020203"/>
              <a:cs typeface="Arial" pitchFamily="34" charset="0"/>
            </a:endParaRPr>
          </a:p>
        </p:txBody>
      </p:sp>
      <p:sp>
        <p:nvSpPr>
          <p:cNvPr id="6" name="Title 1">
            <a:extLst>
              <a:ext uri="{FF2B5EF4-FFF2-40B4-BE49-F238E27FC236}">
                <a16:creationId xmlns:a16="http://schemas.microsoft.com/office/drawing/2014/main" id="{4037D899-7391-1DC1-D26B-D3284DC4AB87}"/>
              </a:ext>
            </a:extLst>
          </p:cNvPr>
          <p:cNvSpPr txBox="1">
            <a:spLocks/>
          </p:cNvSpPr>
          <p:nvPr/>
        </p:nvSpPr>
        <p:spPr>
          <a:xfrm>
            <a:off x="2870278" y="48714"/>
            <a:ext cx="4660679" cy="134343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0070C0"/>
                </a:solidFill>
                <a:latin typeface="+mj-lt"/>
                <a:ea typeface="+mj-ea"/>
                <a:cs typeface="+mj-cs"/>
              </a:defRPr>
            </a:lvl1pPr>
          </a:lstStyle>
          <a:p>
            <a:r>
              <a:rPr lang="en-US" sz="6000" b="1" dirty="0"/>
              <a:t>Objectives</a:t>
            </a:r>
          </a:p>
        </p:txBody>
      </p:sp>
    </p:spTree>
    <p:extLst>
      <p:ext uri="{BB962C8B-B14F-4D97-AF65-F5344CB8AC3E}">
        <p14:creationId xmlns:p14="http://schemas.microsoft.com/office/powerpoint/2010/main" val="4186952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28D8DAB-2B2D-C363-0E71-C4F0A7122686}"/>
              </a:ext>
            </a:extLst>
          </p:cNvPr>
          <p:cNvPicPr>
            <a:picLocks noChangeAspect="1"/>
          </p:cNvPicPr>
          <p:nvPr/>
        </p:nvPicPr>
        <p:blipFill>
          <a:blip r:embed="rId2"/>
          <a:stretch>
            <a:fillRect/>
          </a:stretch>
        </p:blipFill>
        <p:spPr>
          <a:xfrm>
            <a:off x="365263" y="1264350"/>
            <a:ext cx="11461473" cy="5230821"/>
          </a:xfrm>
          <a:prstGeom prst="rect">
            <a:avLst/>
          </a:prstGeom>
        </p:spPr>
      </p:pic>
      <p:sp>
        <p:nvSpPr>
          <p:cNvPr id="6" name="Title 1">
            <a:extLst>
              <a:ext uri="{FF2B5EF4-FFF2-40B4-BE49-F238E27FC236}">
                <a16:creationId xmlns:a16="http://schemas.microsoft.com/office/drawing/2014/main" id="{7C7F15D8-ED0C-0EDA-4E92-21A97FC8F4D8}"/>
              </a:ext>
            </a:extLst>
          </p:cNvPr>
          <p:cNvSpPr txBox="1">
            <a:spLocks/>
          </p:cNvSpPr>
          <p:nvPr/>
        </p:nvSpPr>
        <p:spPr>
          <a:xfrm>
            <a:off x="1580463" y="97939"/>
            <a:ext cx="7338157" cy="790704"/>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algn="just">
              <a:lnSpc>
                <a:spcPct val="107000"/>
              </a:lnSpc>
              <a:spcAft>
                <a:spcPts val="600"/>
              </a:spcAft>
              <a:tabLst>
                <a:tab pos="539750" algn="l"/>
                <a:tab pos="756285" algn="l"/>
                <a:tab pos="972185" algn="l"/>
              </a:tabLst>
            </a:pPr>
            <a:r>
              <a:rPr lang="en-GB" b="1" dirty="0">
                <a:solidFill>
                  <a:srgbClr val="366091"/>
                </a:solidFill>
                <a:latin typeface="Times New Roman" panose="02020603050405020304" pitchFamily="18" charset="0"/>
                <a:ea typeface="Cambria" panose="02040503050406030204" pitchFamily="18" charset="0"/>
                <a:cs typeface="Times New Roman" panose="02020603050405020304" pitchFamily="18" charset="0"/>
              </a:rPr>
              <a:t>Technical</a:t>
            </a:r>
            <a:r>
              <a:rPr lang="en-GB" b="1" i="1" dirty="0">
                <a:solidFill>
                  <a:srgbClr val="366091"/>
                </a:solidFill>
                <a:latin typeface="Times New Roman" panose="02020603050405020304" pitchFamily="18" charset="0"/>
                <a:ea typeface="Cambria" panose="02040503050406030204" pitchFamily="18" charset="0"/>
                <a:cs typeface="Times New Roman" panose="02020603050405020304" pitchFamily="18" charset="0"/>
              </a:rPr>
              <a:t> Compliance Ratings  </a:t>
            </a:r>
            <a:endParaRPr lang="en-AU"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9773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B05219E-5687-56D3-C193-AA9B2BB30294}"/>
              </a:ext>
            </a:extLst>
          </p:cNvPr>
          <p:cNvPicPr>
            <a:picLocks noChangeAspect="1"/>
          </p:cNvPicPr>
          <p:nvPr/>
        </p:nvPicPr>
        <p:blipFill>
          <a:blip r:embed="rId2"/>
          <a:stretch>
            <a:fillRect/>
          </a:stretch>
        </p:blipFill>
        <p:spPr>
          <a:xfrm>
            <a:off x="1011647" y="1593298"/>
            <a:ext cx="10632346" cy="2980553"/>
          </a:xfrm>
          <a:prstGeom prst="rect">
            <a:avLst/>
          </a:prstGeom>
        </p:spPr>
      </p:pic>
      <p:sp>
        <p:nvSpPr>
          <p:cNvPr id="7" name="TextBox 6">
            <a:extLst>
              <a:ext uri="{FF2B5EF4-FFF2-40B4-BE49-F238E27FC236}">
                <a16:creationId xmlns:a16="http://schemas.microsoft.com/office/drawing/2014/main" id="{FBCEB0A3-38F0-DE02-594A-5D0C92A9CDC6}"/>
              </a:ext>
            </a:extLst>
          </p:cNvPr>
          <p:cNvSpPr txBox="1"/>
          <p:nvPr/>
        </p:nvSpPr>
        <p:spPr>
          <a:xfrm>
            <a:off x="1011647" y="4727029"/>
            <a:ext cx="3850783" cy="1631216"/>
          </a:xfrm>
          <a:prstGeom prst="rect">
            <a:avLst/>
          </a:prstGeom>
          <a:noFill/>
        </p:spPr>
        <p:txBody>
          <a:bodyPr wrap="square" rtlCol="0">
            <a:spAutoFit/>
          </a:bodyPr>
          <a:lstStyle/>
          <a:p>
            <a:r>
              <a:rPr lang="en-GB" sz="2000" b="1" dirty="0"/>
              <a:t>Ratings Summary:</a:t>
            </a:r>
          </a:p>
          <a:p>
            <a:pPr marL="285750" indent="-285750">
              <a:buFont typeface="Wingdings" panose="05000000000000000000" pitchFamily="2" charset="2"/>
              <a:buChar char="q"/>
            </a:pPr>
            <a:r>
              <a:rPr lang="en-GB" sz="2000" dirty="0"/>
              <a:t>4 Compliant (C) </a:t>
            </a:r>
          </a:p>
          <a:p>
            <a:pPr marL="285750" indent="-285750">
              <a:buFont typeface="Wingdings" panose="05000000000000000000" pitchFamily="2" charset="2"/>
              <a:buChar char="q"/>
            </a:pPr>
            <a:r>
              <a:rPr lang="en-GB" sz="2000" dirty="0"/>
              <a:t>13 Largely Compliant (LC)</a:t>
            </a:r>
          </a:p>
          <a:p>
            <a:pPr marL="285750" indent="-285750">
              <a:buFont typeface="Wingdings" panose="05000000000000000000" pitchFamily="2" charset="2"/>
              <a:buChar char="q"/>
            </a:pPr>
            <a:r>
              <a:rPr lang="en-GB" sz="2000" dirty="0"/>
              <a:t>21 Partially Complaint (PC)</a:t>
            </a:r>
          </a:p>
          <a:p>
            <a:pPr marL="285750" indent="-285750">
              <a:buFont typeface="Wingdings" panose="05000000000000000000" pitchFamily="2" charset="2"/>
              <a:buChar char="q"/>
            </a:pPr>
            <a:r>
              <a:rPr lang="en-GB" sz="2000" dirty="0"/>
              <a:t>2 Non-Compliant (PC)</a:t>
            </a:r>
          </a:p>
        </p:txBody>
      </p:sp>
    </p:spTree>
    <p:extLst>
      <p:ext uri="{BB962C8B-B14F-4D97-AF65-F5344CB8AC3E}">
        <p14:creationId xmlns:p14="http://schemas.microsoft.com/office/powerpoint/2010/main" val="2909264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DCB90-C84B-3B52-A1EC-6CF15217EE39}"/>
              </a:ext>
            </a:extLst>
          </p:cNvPr>
          <p:cNvSpPr>
            <a:spLocks noGrp="1"/>
          </p:cNvSpPr>
          <p:nvPr>
            <p:ph type="title"/>
          </p:nvPr>
        </p:nvSpPr>
        <p:spPr>
          <a:xfrm>
            <a:off x="1572237" y="0"/>
            <a:ext cx="9758680" cy="1325563"/>
          </a:xfrm>
        </p:spPr>
        <p:txBody>
          <a:bodyPr>
            <a:normAutofit/>
          </a:bodyPr>
          <a:lstStyle/>
          <a:p>
            <a:r>
              <a:rPr lang="en-GB" sz="4000" b="1" dirty="0">
                <a:solidFill>
                  <a:srgbClr val="366091"/>
                </a:solidFill>
                <a:latin typeface="Times New Roman" panose="02020603050405020304" pitchFamily="18" charset="0"/>
                <a:ea typeface="Cambria" panose="02040503050406030204" pitchFamily="18" charset="0"/>
                <a:cs typeface="Times New Roman" panose="02020603050405020304" pitchFamily="18" charset="0"/>
              </a:rPr>
              <a:t>Effectiveness Ratings: </a:t>
            </a:r>
            <a:br>
              <a:rPr lang="en-GB" sz="4000" b="1" dirty="0">
                <a:solidFill>
                  <a:srgbClr val="366091"/>
                </a:solidFill>
                <a:latin typeface="Times New Roman" panose="02020603050405020304" pitchFamily="18" charset="0"/>
                <a:ea typeface="Cambria" panose="02040503050406030204" pitchFamily="18" charset="0"/>
                <a:cs typeface="Times New Roman" panose="02020603050405020304" pitchFamily="18" charset="0"/>
              </a:rPr>
            </a:br>
            <a:r>
              <a:rPr lang="en-GB" sz="4000" b="1" dirty="0">
                <a:solidFill>
                  <a:srgbClr val="366091"/>
                </a:solidFill>
                <a:latin typeface="Times New Roman" panose="02020603050405020304" pitchFamily="18" charset="0"/>
                <a:ea typeface="Cambria" panose="02040503050406030204" pitchFamily="18" charset="0"/>
                <a:cs typeface="Times New Roman" panose="02020603050405020304" pitchFamily="18" charset="0"/>
              </a:rPr>
              <a:t>Immediate Outcomes (IOs). </a:t>
            </a:r>
            <a:endParaRPr lang="en-GB" sz="4000" dirty="0"/>
          </a:p>
        </p:txBody>
      </p:sp>
      <p:graphicFrame>
        <p:nvGraphicFramePr>
          <p:cNvPr id="4" name="Table 3">
            <a:extLst>
              <a:ext uri="{FF2B5EF4-FFF2-40B4-BE49-F238E27FC236}">
                <a16:creationId xmlns:a16="http://schemas.microsoft.com/office/drawing/2014/main" id="{74EF326F-8708-8B99-D956-9F423C8D65BD}"/>
              </a:ext>
            </a:extLst>
          </p:cNvPr>
          <p:cNvGraphicFramePr>
            <a:graphicFrameLocks noGrp="1"/>
          </p:cNvGraphicFramePr>
          <p:nvPr>
            <p:extLst>
              <p:ext uri="{D42A27DB-BD31-4B8C-83A1-F6EECF244321}">
                <p14:modId xmlns:p14="http://schemas.microsoft.com/office/powerpoint/2010/main" val="4066794923"/>
              </p:ext>
            </p:extLst>
          </p:nvPr>
        </p:nvGraphicFramePr>
        <p:xfrm>
          <a:off x="967152" y="1858719"/>
          <a:ext cx="10691448" cy="2781585"/>
        </p:xfrm>
        <a:graphic>
          <a:graphicData uri="http://schemas.openxmlformats.org/drawingml/2006/table">
            <a:tbl>
              <a:tblPr/>
              <a:tblGrid>
                <a:gridCol w="1779045">
                  <a:extLst>
                    <a:ext uri="{9D8B030D-6E8A-4147-A177-3AD203B41FA5}">
                      <a16:colId xmlns:a16="http://schemas.microsoft.com/office/drawing/2014/main" val="2665622767"/>
                    </a:ext>
                  </a:extLst>
                </a:gridCol>
                <a:gridCol w="1781192">
                  <a:extLst>
                    <a:ext uri="{9D8B030D-6E8A-4147-A177-3AD203B41FA5}">
                      <a16:colId xmlns:a16="http://schemas.microsoft.com/office/drawing/2014/main" val="3286818101"/>
                    </a:ext>
                  </a:extLst>
                </a:gridCol>
                <a:gridCol w="1781192">
                  <a:extLst>
                    <a:ext uri="{9D8B030D-6E8A-4147-A177-3AD203B41FA5}">
                      <a16:colId xmlns:a16="http://schemas.microsoft.com/office/drawing/2014/main" val="2577816660"/>
                    </a:ext>
                  </a:extLst>
                </a:gridCol>
                <a:gridCol w="1781192">
                  <a:extLst>
                    <a:ext uri="{9D8B030D-6E8A-4147-A177-3AD203B41FA5}">
                      <a16:colId xmlns:a16="http://schemas.microsoft.com/office/drawing/2014/main" val="286560865"/>
                    </a:ext>
                  </a:extLst>
                </a:gridCol>
                <a:gridCol w="1781192">
                  <a:extLst>
                    <a:ext uri="{9D8B030D-6E8A-4147-A177-3AD203B41FA5}">
                      <a16:colId xmlns:a16="http://schemas.microsoft.com/office/drawing/2014/main" val="2468031350"/>
                    </a:ext>
                  </a:extLst>
                </a:gridCol>
                <a:gridCol w="1787635">
                  <a:extLst>
                    <a:ext uri="{9D8B030D-6E8A-4147-A177-3AD203B41FA5}">
                      <a16:colId xmlns:a16="http://schemas.microsoft.com/office/drawing/2014/main" val="2142235019"/>
                    </a:ext>
                  </a:extLst>
                </a:gridCol>
              </a:tblGrid>
              <a:tr h="640300">
                <a:tc>
                  <a:txBody>
                    <a:bodyPr/>
                    <a:lstStyle/>
                    <a:p>
                      <a:pPr>
                        <a:lnSpc>
                          <a:spcPct val="115000"/>
                        </a:lnSpc>
                        <a:spcBef>
                          <a:spcPts val="500"/>
                        </a:spcBef>
                        <a:spcAft>
                          <a:spcPts val="500"/>
                        </a:spcAft>
                      </a:pPr>
                      <a:r>
                        <a:rPr lang="en-GB" sz="1600" b="1">
                          <a:effectLst/>
                          <a:latin typeface="Times New Roman" panose="02020603050405020304" pitchFamily="18" charset="0"/>
                          <a:ea typeface="Cambria" panose="02040503050406030204" pitchFamily="18" charset="0"/>
                          <a:cs typeface="Times New Roman" panose="02020603050405020304" pitchFamily="18" charset="0"/>
                        </a:rPr>
                        <a:t>IO.1</a:t>
                      </a:r>
                      <a:r>
                        <a:rPr lang="en-GB" sz="1600">
                          <a:effectLst/>
                          <a:latin typeface="Times New Roman" panose="02020603050405020304" pitchFamily="18" charset="0"/>
                          <a:ea typeface="Cambria" panose="02040503050406030204" pitchFamily="18" charset="0"/>
                          <a:cs typeface="Times New Roman" panose="02020603050405020304" pitchFamily="18" charset="0"/>
                        </a:rPr>
                        <a:t> - Risk, policy and coordination</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dirty="0">
                          <a:effectLst/>
                          <a:latin typeface="Times New Roman" panose="02020603050405020304" pitchFamily="18" charset="0"/>
                          <a:ea typeface="Cambria" panose="02040503050406030204" pitchFamily="18" charset="0"/>
                          <a:cs typeface="Times New Roman" panose="02020603050405020304" pitchFamily="18" charset="0"/>
                        </a:rPr>
                        <a:t>IO.2</a:t>
                      </a:r>
                      <a:r>
                        <a:rPr lang="en-GB" sz="1600" dirty="0">
                          <a:effectLst/>
                          <a:latin typeface="Times New Roman" panose="02020603050405020304" pitchFamily="18" charset="0"/>
                          <a:ea typeface="Cambria" panose="02040503050406030204" pitchFamily="18" charset="0"/>
                          <a:cs typeface="Times New Roman" panose="02020603050405020304" pitchFamily="18" charset="0"/>
                        </a:rPr>
                        <a:t> - International cooperation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dirty="0">
                          <a:effectLst/>
                          <a:latin typeface="Times New Roman" panose="02020603050405020304" pitchFamily="18" charset="0"/>
                          <a:ea typeface="Cambria" panose="02040503050406030204" pitchFamily="18" charset="0"/>
                          <a:cs typeface="Times New Roman" panose="02020603050405020304" pitchFamily="18" charset="0"/>
                        </a:rPr>
                        <a:t>IO.3</a:t>
                      </a:r>
                      <a:r>
                        <a:rPr lang="en-GB" sz="1600" dirty="0">
                          <a:effectLst/>
                          <a:latin typeface="Times New Roman" panose="02020603050405020304" pitchFamily="18" charset="0"/>
                          <a:ea typeface="Cambria" panose="02040503050406030204" pitchFamily="18" charset="0"/>
                          <a:cs typeface="Times New Roman" panose="02020603050405020304" pitchFamily="18" charset="0"/>
                        </a:rPr>
                        <a:t> - Supervision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a:effectLst/>
                          <a:latin typeface="Times New Roman" panose="02020603050405020304" pitchFamily="18" charset="0"/>
                          <a:ea typeface="Cambria" panose="02040503050406030204" pitchFamily="18" charset="0"/>
                          <a:cs typeface="Times New Roman" panose="02020603050405020304" pitchFamily="18" charset="0"/>
                        </a:rPr>
                        <a:t>IO.4</a:t>
                      </a:r>
                      <a:r>
                        <a:rPr lang="en-GB" sz="1600">
                          <a:effectLst/>
                          <a:latin typeface="Times New Roman" panose="02020603050405020304" pitchFamily="18" charset="0"/>
                          <a:ea typeface="Cambria" panose="02040503050406030204" pitchFamily="18" charset="0"/>
                          <a:cs typeface="Times New Roman" panose="02020603050405020304" pitchFamily="18" charset="0"/>
                        </a:rPr>
                        <a:t> - Preventive measures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dirty="0">
                          <a:effectLst/>
                          <a:latin typeface="Times New Roman" panose="02020603050405020304" pitchFamily="18" charset="0"/>
                          <a:ea typeface="Cambria" panose="02040503050406030204" pitchFamily="18" charset="0"/>
                          <a:cs typeface="Times New Roman" panose="02020603050405020304" pitchFamily="18" charset="0"/>
                        </a:rPr>
                        <a:t>IO.5</a:t>
                      </a:r>
                      <a:r>
                        <a:rPr lang="en-GB" sz="1600" dirty="0">
                          <a:effectLst/>
                          <a:latin typeface="Times New Roman" panose="02020603050405020304" pitchFamily="18" charset="0"/>
                          <a:ea typeface="Cambria" panose="02040503050406030204" pitchFamily="18" charset="0"/>
                          <a:cs typeface="Times New Roman" panose="02020603050405020304" pitchFamily="18" charset="0"/>
                        </a:rPr>
                        <a:t> - Legal persons and arrangements</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dirty="0">
                          <a:effectLst/>
                          <a:latin typeface="Times New Roman" panose="02020603050405020304" pitchFamily="18" charset="0"/>
                          <a:ea typeface="Cambria" panose="02040503050406030204" pitchFamily="18" charset="0"/>
                          <a:cs typeface="Times New Roman" panose="02020603050405020304" pitchFamily="18" charset="0"/>
                        </a:rPr>
                        <a:t>IO.6</a:t>
                      </a:r>
                      <a:r>
                        <a:rPr lang="en-GB" sz="1600" dirty="0">
                          <a:effectLst/>
                          <a:latin typeface="Times New Roman" panose="02020603050405020304" pitchFamily="18" charset="0"/>
                          <a:ea typeface="Cambria" panose="02040503050406030204" pitchFamily="18" charset="0"/>
                          <a:cs typeface="Times New Roman" panose="02020603050405020304" pitchFamily="18" charset="0"/>
                        </a:rPr>
                        <a:t> - Financial intelligence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extLst>
                  <a:ext uri="{0D108BD9-81ED-4DB2-BD59-A6C34878D82A}">
                    <a16:rowId xmlns:a16="http://schemas.microsoft.com/office/drawing/2014/main" val="1482749925"/>
                  </a:ext>
                </a:extLst>
              </a:tr>
              <a:tr h="386103">
                <a:tc>
                  <a:txBody>
                    <a:bodyPr/>
                    <a:lstStyle/>
                    <a:p>
                      <a:pPr marL="0" algn="ctr" defTabSz="914400" rtl="0" eaLnBrk="1" latinLnBrk="0" hangingPunct="1">
                        <a:lnSpc>
                          <a:spcPct val="115000"/>
                        </a:lnSpc>
                        <a:spcBef>
                          <a:spcPts val="500"/>
                        </a:spcBef>
                        <a:spcAft>
                          <a:spcPts val="500"/>
                        </a:spcAft>
                      </a:pPr>
                      <a:r>
                        <a:rPr lang="en-GB"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rPr>
                        <a:t>Moderate</a:t>
                      </a:r>
                      <a:endParaRPr lang="en-AU"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C000"/>
                    </a:solidFill>
                  </a:tcPr>
                </a:tc>
                <a:tc>
                  <a:txBody>
                    <a:bodyPr/>
                    <a:lstStyle/>
                    <a:p>
                      <a:pPr marL="0" algn="ctr" defTabSz="914400" rtl="0" eaLnBrk="1" latinLnBrk="0" hangingPunct="1">
                        <a:lnSpc>
                          <a:spcPct val="115000"/>
                        </a:lnSpc>
                        <a:spcBef>
                          <a:spcPts val="500"/>
                        </a:spcBef>
                        <a:spcAft>
                          <a:spcPts val="500"/>
                        </a:spcAft>
                      </a:pPr>
                      <a:r>
                        <a:rPr lang="en-GB"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rPr>
                        <a:t>Moderate</a:t>
                      </a:r>
                      <a:endParaRPr lang="en-AU"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C000"/>
                    </a:solidFill>
                  </a:tcPr>
                </a:tc>
                <a:tc>
                  <a:txBody>
                    <a:bodyPr/>
                    <a:lstStyle/>
                    <a:p>
                      <a:pPr algn="ctr">
                        <a:lnSpc>
                          <a:spcPct val="115000"/>
                        </a:lnSpc>
                        <a:spcBef>
                          <a:spcPts val="500"/>
                        </a:spcBef>
                        <a:spcAft>
                          <a:spcPts val="500"/>
                        </a:spcAft>
                      </a:pPr>
                      <a:r>
                        <a:rPr lang="en-GB" sz="1600" b="1"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rPr>
                        <a:t>Moderate</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C000"/>
                    </a:solidFill>
                  </a:tcPr>
                </a:tc>
                <a:tc>
                  <a:txBody>
                    <a:bodyPr/>
                    <a:lstStyle/>
                    <a:p>
                      <a:pPr marL="0" algn="ctr" defTabSz="914400" rtl="0" eaLnBrk="1" latinLnBrk="0" hangingPunct="1">
                        <a:lnSpc>
                          <a:spcPct val="115000"/>
                        </a:lnSpc>
                        <a:spcBef>
                          <a:spcPts val="500"/>
                        </a:spcBef>
                        <a:spcAft>
                          <a:spcPts val="500"/>
                        </a:spcAft>
                      </a:pPr>
                      <a:r>
                        <a:rPr lang="en-GB"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rPr>
                        <a:t>Moderate</a:t>
                      </a:r>
                      <a:endParaRPr lang="en-AU"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C000"/>
                    </a:solidFill>
                  </a:tcPr>
                </a:tc>
                <a:tc>
                  <a:txBody>
                    <a:bodyPr/>
                    <a:lstStyle/>
                    <a:p>
                      <a:pPr algn="ctr">
                        <a:lnSpc>
                          <a:spcPct val="115000"/>
                        </a:lnSpc>
                        <a:spcBef>
                          <a:spcPts val="500"/>
                        </a:spcBef>
                        <a:spcAft>
                          <a:spcPts val="500"/>
                        </a:spcAft>
                      </a:pPr>
                      <a:r>
                        <a:rPr lang="en-GB" sz="1600" b="1" dirty="0">
                          <a:solidFill>
                            <a:srgbClr val="FFFFFF"/>
                          </a:solidFill>
                          <a:effectLst/>
                          <a:highlight>
                            <a:srgbClr val="FF0000"/>
                          </a:highlight>
                          <a:latin typeface="Times New Roman" panose="02020603050405020304" pitchFamily="18" charset="0"/>
                          <a:ea typeface="Cambria" panose="02040503050406030204" pitchFamily="18" charset="0"/>
                          <a:cs typeface="Times New Roman" panose="02020603050405020304" pitchFamily="18" charset="0"/>
                        </a:rPr>
                        <a:t>Low</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FF0000"/>
                    </a:solidFill>
                  </a:tcPr>
                </a:tc>
                <a:tc>
                  <a:txBody>
                    <a:bodyPr/>
                    <a:lstStyle/>
                    <a:p>
                      <a:pPr marL="0" algn="ctr" defTabSz="914400" rtl="0" eaLnBrk="1" latinLnBrk="0" hangingPunct="1">
                        <a:lnSpc>
                          <a:spcPct val="115000"/>
                        </a:lnSpc>
                        <a:spcBef>
                          <a:spcPts val="500"/>
                        </a:spcBef>
                        <a:spcAft>
                          <a:spcPts val="500"/>
                        </a:spcAft>
                      </a:pPr>
                      <a:r>
                        <a:rPr lang="en-GB"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rPr>
                        <a:t>Moderate</a:t>
                      </a:r>
                      <a:endParaRPr lang="en-AU"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extLst>
                  <a:ext uri="{0D108BD9-81ED-4DB2-BD59-A6C34878D82A}">
                    <a16:rowId xmlns:a16="http://schemas.microsoft.com/office/drawing/2014/main" val="2556469697"/>
                  </a:ext>
                </a:extLst>
              </a:tr>
              <a:tr h="960450">
                <a:tc>
                  <a:txBody>
                    <a:bodyPr/>
                    <a:lstStyle/>
                    <a:p>
                      <a:pPr>
                        <a:lnSpc>
                          <a:spcPct val="115000"/>
                        </a:lnSpc>
                        <a:spcBef>
                          <a:spcPts val="500"/>
                        </a:spcBef>
                        <a:spcAft>
                          <a:spcPts val="500"/>
                        </a:spcAft>
                      </a:pPr>
                      <a:r>
                        <a:rPr lang="en-GB" sz="1600" b="1" dirty="0">
                          <a:effectLst/>
                          <a:latin typeface="Times New Roman" panose="02020603050405020304" pitchFamily="18" charset="0"/>
                          <a:ea typeface="Cambria" panose="02040503050406030204" pitchFamily="18" charset="0"/>
                          <a:cs typeface="Times New Roman" panose="02020603050405020304" pitchFamily="18" charset="0"/>
                        </a:rPr>
                        <a:t>IO.7</a:t>
                      </a:r>
                      <a:r>
                        <a:rPr lang="en-GB" sz="1600" dirty="0">
                          <a:effectLst/>
                          <a:latin typeface="Times New Roman" panose="02020603050405020304" pitchFamily="18" charset="0"/>
                          <a:ea typeface="Cambria" panose="02040503050406030204" pitchFamily="18" charset="0"/>
                          <a:cs typeface="Times New Roman" panose="02020603050405020304" pitchFamily="18" charset="0"/>
                        </a:rPr>
                        <a:t> - ML investigation &amp; prosecution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800" b="1" dirty="0">
                          <a:effectLst/>
                          <a:latin typeface="Times New Roman" panose="02020603050405020304" pitchFamily="18" charset="0"/>
                          <a:ea typeface="Cambria" panose="02040503050406030204" pitchFamily="18" charset="0"/>
                          <a:cs typeface="Times New Roman" panose="02020603050405020304" pitchFamily="18" charset="0"/>
                        </a:rPr>
                        <a:t>IO.8</a:t>
                      </a:r>
                      <a:r>
                        <a:rPr lang="en-GB" sz="1600" dirty="0">
                          <a:effectLst/>
                          <a:latin typeface="Times New Roman" panose="02020603050405020304" pitchFamily="18" charset="0"/>
                          <a:ea typeface="Cambria" panose="02040503050406030204" pitchFamily="18" charset="0"/>
                          <a:cs typeface="Times New Roman" panose="02020603050405020304" pitchFamily="18" charset="0"/>
                        </a:rPr>
                        <a:t> - Confiscation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dirty="0">
                          <a:effectLst/>
                          <a:latin typeface="Times New Roman" panose="02020603050405020304" pitchFamily="18" charset="0"/>
                          <a:ea typeface="Cambria" panose="02040503050406030204" pitchFamily="18" charset="0"/>
                          <a:cs typeface="Times New Roman" panose="02020603050405020304" pitchFamily="18" charset="0"/>
                        </a:rPr>
                        <a:t>IO.9</a:t>
                      </a:r>
                      <a:r>
                        <a:rPr lang="en-GB" sz="1600" dirty="0">
                          <a:effectLst/>
                          <a:latin typeface="Times New Roman" panose="02020603050405020304" pitchFamily="18" charset="0"/>
                          <a:ea typeface="Cambria" panose="02040503050406030204" pitchFamily="18" charset="0"/>
                          <a:cs typeface="Times New Roman" panose="02020603050405020304" pitchFamily="18" charset="0"/>
                        </a:rPr>
                        <a:t> - TF investigation &amp; prosecution</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a:effectLst/>
                          <a:latin typeface="Times New Roman" panose="02020603050405020304" pitchFamily="18" charset="0"/>
                          <a:ea typeface="Cambria" panose="02040503050406030204" pitchFamily="18" charset="0"/>
                          <a:cs typeface="Times New Roman" panose="02020603050405020304" pitchFamily="18" charset="0"/>
                        </a:rPr>
                        <a:t>IO.10</a:t>
                      </a:r>
                      <a:r>
                        <a:rPr lang="en-GB" sz="1600">
                          <a:effectLst/>
                          <a:latin typeface="Times New Roman" panose="02020603050405020304" pitchFamily="18" charset="0"/>
                          <a:ea typeface="Cambria" panose="02040503050406030204" pitchFamily="18" charset="0"/>
                          <a:cs typeface="Times New Roman" panose="02020603050405020304" pitchFamily="18" charset="0"/>
                        </a:rPr>
                        <a:t> - TF preventive measures &amp; financial sanctions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15000"/>
                        </a:lnSpc>
                        <a:spcBef>
                          <a:spcPts val="500"/>
                        </a:spcBef>
                        <a:spcAft>
                          <a:spcPts val="500"/>
                        </a:spcAft>
                      </a:pPr>
                      <a:r>
                        <a:rPr lang="en-GB" sz="1600" b="1">
                          <a:effectLst/>
                          <a:latin typeface="Times New Roman" panose="02020603050405020304" pitchFamily="18" charset="0"/>
                          <a:ea typeface="Cambria" panose="02040503050406030204" pitchFamily="18" charset="0"/>
                          <a:cs typeface="Times New Roman" panose="02020603050405020304" pitchFamily="18" charset="0"/>
                        </a:rPr>
                        <a:t>IO.11</a:t>
                      </a:r>
                      <a:r>
                        <a:rPr lang="en-GB" sz="1600">
                          <a:effectLst/>
                          <a:latin typeface="Times New Roman" panose="02020603050405020304" pitchFamily="18" charset="0"/>
                          <a:ea typeface="Cambria" panose="02040503050406030204" pitchFamily="18" charset="0"/>
                          <a:cs typeface="Times New Roman" panose="02020603050405020304" pitchFamily="18" charset="0"/>
                        </a:rPr>
                        <a:t> - PF financial sanctions</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E5EB"/>
                    </a:solidFill>
                  </a:tcPr>
                </a:tc>
                <a:tc>
                  <a:txBody>
                    <a:bodyPr/>
                    <a:lstStyle/>
                    <a:p>
                      <a:pPr>
                        <a:lnSpc>
                          <a:spcPct val="107000"/>
                        </a:lnSpc>
                        <a:spcAft>
                          <a:spcPts val="800"/>
                        </a:spcAft>
                      </a:pPr>
                      <a:r>
                        <a:rPr lang="en-AU" sz="12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tcPr>
                </a:tc>
                <a:extLst>
                  <a:ext uri="{0D108BD9-81ED-4DB2-BD59-A6C34878D82A}">
                    <a16:rowId xmlns:a16="http://schemas.microsoft.com/office/drawing/2014/main" val="3923081959"/>
                  </a:ext>
                </a:extLst>
              </a:tr>
              <a:tr h="468130">
                <a:tc>
                  <a:txBody>
                    <a:bodyPr/>
                    <a:lstStyle/>
                    <a:p>
                      <a:pPr algn="ctr">
                        <a:lnSpc>
                          <a:spcPct val="115000"/>
                        </a:lnSpc>
                        <a:spcBef>
                          <a:spcPts val="500"/>
                        </a:spcBef>
                        <a:spcAft>
                          <a:spcPts val="500"/>
                        </a:spcAft>
                      </a:pPr>
                      <a:r>
                        <a:rPr lang="en-GB" sz="1600" b="1">
                          <a:solidFill>
                            <a:srgbClr val="FFFFFF"/>
                          </a:solidFill>
                          <a:effectLst/>
                          <a:highlight>
                            <a:srgbClr val="FF0000"/>
                          </a:highlight>
                          <a:latin typeface="Times New Roman" panose="02020603050405020304" pitchFamily="18" charset="0"/>
                          <a:ea typeface="Cambria" panose="02040503050406030204" pitchFamily="18" charset="0"/>
                          <a:cs typeface="Times New Roman" panose="02020603050405020304" pitchFamily="18" charset="0"/>
                        </a:rPr>
                        <a:t>Low</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0000"/>
                    </a:solidFill>
                  </a:tcPr>
                </a:tc>
                <a:tc>
                  <a:txBody>
                    <a:bodyPr/>
                    <a:lstStyle/>
                    <a:p>
                      <a:pPr algn="ctr">
                        <a:lnSpc>
                          <a:spcPct val="115000"/>
                        </a:lnSpc>
                        <a:spcBef>
                          <a:spcPts val="500"/>
                        </a:spcBef>
                        <a:spcAft>
                          <a:spcPts val="500"/>
                        </a:spcAft>
                      </a:pPr>
                      <a:r>
                        <a:rPr lang="en-GB" sz="1600" b="1">
                          <a:solidFill>
                            <a:srgbClr val="FFFFFF"/>
                          </a:solidFill>
                          <a:effectLst/>
                          <a:highlight>
                            <a:srgbClr val="FF0000"/>
                          </a:highlight>
                          <a:latin typeface="Times New Roman" panose="02020603050405020304" pitchFamily="18" charset="0"/>
                          <a:ea typeface="Cambria" panose="02040503050406030204" pitchFamily="18" charset="0"/>
                          <a:cs typeface="Times New Roman" panose="02020603050405020304" pitchFamily="18" charset="0"/>
                        </a:rPr>
                        <a:t>Low</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0000"/>
                    </a:solidFill>
                  </a:tcPr>
                </a:tc>
                <a:tc>
                  <a:txBody>
                    <a:bodyPr/>
                    <a:lstStyle/>
                    <a:p>
                      <a:pPr algn="ctr">
                        <a:lnSpc>
                          <a:spcPct val="115000"/>
                        </a:lnSpc>
                        <a:spcBef>
                          <a:spcPts val="500"/>
                        </a:spcBef>
                        <a:spcAft>
                          <a:spcPts val="500"/>
                        </a:spcAft>
                      </a:pPr>
                      <a:r>
                        <a:rPr lang="en-GB" sz="1600" b="1">
                          <a:solidFill>
                            <a:srgbClr val="FFFFFF"/>
                          </a:solidFill>
                          <a:effectLst/>
                          <a:highlight>
                            <a:srgbClr val="FF0000"/>
                          </a:highlight>
                          <a:latin typeface="Times New Roman" panose="02020603050405020304" pitchFamily="18" charset="0"/>
                          <a:ea typeface="Cambria" panose="02040503050406030204" pitchFamily="18" charset="0"/>
                          <a:cs typeface="Times New Roman" panose="02020603050405020304" pitchFamily="18" charset="0"/>
                        </a:rPr>
                        <a:t>Low</a:t>
                      </a:r>
                      <a:endParaRPr lang="en-A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0000"/>
                    </a:solidFill>
                  </a:tcPr>
                </a:tc>
                <a:tc>
                  <a:txBody>
                    <a:bodyPr/>
                    <a:lstStyle/>
                    <a:p>
                      <a:pPr marL="0" algn="ctr" defTabSz="914400" rtl="0" eaLnBrk="1" latinLnBrk="0" hangingPunct="1">
                        <a:lnSpc>
                          <a:spcPct val="115000"/>
                        </a:lnSpc>
                        <a:spcBef>
                          <a:spcPts val="500"/>
                        </a:spcBef>
                        <a:spcAft>
                          <a:spcPts val="500"/>
                        </a:spcAft>
                      </a:pPr>
                      <a:r>
                        <a:rPr lang="en-GB"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rPr>
                        <a:t>Moderate</a:t>
                      </a:r>
                      <a:endParaRPr lang="en-AU" sz="1600" b="1" kern="1200" dirty="0">
                        <a:solidFill>
                          <a:srgbClr val="FFFFFF"/>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a:lnSpc>
                          <a:spcPct val="115000"/>
                        </a:lnSpc>
                        <a:spcBef>
                          <a:spcPts val="500"/>
                        </a:spcBef>
                        <a:spcAft>
                          <a:spcPts val="500"/>
                        </a:spcAft>
                      </a:pPr>
                      <a:r>
                        <a:rPr lang="en-GB" sz="1600" b="1" dirty="0">
                          <a:solidFill>
                            <a:srgbClr val="FFFFFF"/>
                          </a:solidFill>
                          <a:effectLst/>
                          <a:highlight>
                            <a:srgbClr val="FF0000"/>
                          </a:highlight>
                          <a:latin typeface="Times New Roman" panose="02020603050405020304" pitchFamily="18" charset="0"/>
                          <a:ea typeface="Cambria" panose="02040503050406030204" pitchFamily="18" charset="0"/>
                          <a:cs typeface="Times New Roman" panose="02020603050405020304" pitchFamily="18" charset="0"/>
                        </a:rPr>
                        <a:t>Low</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0000"/>
                    </a:solidFill>
                  </a:tcPr>
                </a:tc>
                <a:tc>
                  <a:txBody>
                    <a:bodyPr/>
                    <a:lstStyle/>
                    <a:p>
                      <a:pPr>
                        <a:lnSpc>
                          <a:spcPct val="107000"/>
                        </a:lnSpc>
                        <a:spcAft>
                          <a:spcPts val="800"/>
                        </a:spcAft>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FFFFFF"/>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82020471"/>
                  </a:ext>
                </a:extLst>
              </a:tr>
            </a:tbl>
          </a:graphicData>
        </a:graphic>
      </p:graphicFrame>
      <p:sp>
        <p:nvSpPr>
          <p:cNvPr id="5" name="Rectangle 1">
            <a:extLst>
              <a:ext uri="{FF2B5EF4-FFF2-40B4-BE49-F238E27FC236}">
                <a16:creationId xmlns:a16="http://schemas.microsoft.com/office/drawing/2014/main" id="{F9E11508-FF46-0D6A-7043-C121854AACFF}"/>
              </a:ext>
            </a:extLst>
          </p:cNvPr>
          <p:cNvSpPr>
            <a:spLocks noChangeArrowheads="1"/>
          </p:cNvSpPr>
          <p:nvPr/>
        </p:nvSpPr>
        <p:spPr bwMode="auto">
          <a:xfrm>
            <a:off x="967151" y="4864066"/>
            <a:ext cx="2568099"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1pPr>
            <a:lvl2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2pPr>
            <a:lvl3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3pPr>
            <a:lvl4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4pPr>
            <a:lvl5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5pPr>
            <a:lvl6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6pPr>
            <a:lvl7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7pPr>
            <a:lvl8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8pPr>
            <a:lvl9pPr eaLnBrk="0" fontAlgn="base" hangingPunct="0">
              <a:spcBef>
                <a:spcPct val="0"/>
              </a:spcBef>
              <a:spcAft>
                <a:spcPct val="0"/>
              </a:spcAft>
              <a:tabLst>
                <a:tab pos="539750" algn="l"/>
                <a:tab pos="755650" algn="l"/>
                <a:tab pos="97155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539750" algn="l"/>
                <a:tab pos="755650" algn="l"/>
                <a:tab pos="971550" algn="l"/>
              </a:tabLst>
            </a:pPr>
            <a:r>
              <a:rPr kumimoji="0" lang="en-GB" altLang="en-US" sz="2000" b="1" i="0" u="none" strike="noStrike" cap="none" normalizeH="0" baseline="0" dirty="0">
                <a:ln>
                  <a:noFill/>
                </a:ln>
                <a:solidFill>
                  <a:schemeClr val="tx1"/>
                </a:solidFill>
                <a:effectLst/>
                <a:latin typeface="Calibri" panose="020F0502020204030204" pitchFamily="34" charset="0"/>
                <a:ea typeface="Cambria" panose="02040503050406030204" pitchFamily="18" charset="0"/>
                <a:cs typeface="Times New Roman" panose="02020603050405020304" pitchFamily="18" charset="0"/>
              </a:rPr>
              <a:t>Rating Summary;</a:t>
            </a:r>
            <a:endParaRPr kumimoji="0" lang="en-AU" altLang="en-US" sz="2000" b="0" i="0" u="none" strike="noStrike" cap="none" normalizeH="0" baseline="0" dirty="0">
              <a:ln>
                <a:noFill/>
              </a:ln>
              <a:solidFill>
                <a:schemeClr val="tx1"/>
              </a:solidFill>
              <a:effectLst/>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tab pos="539750" algn="l"/>
                <a:tab pos="755650" algn="l"/>
                <a:tab pos="971550" algn="l"/>
              </a:tabLst>
            </a:pPr>
            <a:r>
              <a:rPr kumimoji="0" lang="en-GB" altLang="en-US" sz="2000" b="0" i="0" u="none" strike="noStrike" cap="none" normalizeH="0" baseline="0" dirty="0">
                <a:ln>
                  <a:noFill/>
                </a:ln>
                <a:solidFill>
                  <a:schemeClr val="tx1"/>
                </a:solidFill>
                <a:effectLst/>
                <a:latin typeface="Calibri" panose="020F0502020204030204" pitchFamily="34" charset="0"/>
                <a:ea typeface="Cambria" panose="02040503050406030204" pitchFamily="18" charset="0"/>
                <a:cs typeface="Times New Roman" panose="02020603050405020304" pitchFamily="18" charset="0"/>
              </a:rPr>
              <a:t>6 Moderate; and</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tab pos="539750" algn="l"/>
                <a:tab pos="755650" algn="l"/>
                <a:tab pos="971550" algn="l"/>
              </a:tabLst>
            </a:pPr>
            <a:r>
              <a:rPr kumimoji="0" lang="en-GB" altLang="en-US" sz="2000" b="0" i="0" u="none" strike="noStrike" cap="none" normalizeH="0" baseline="0" dirty="0">
                <a:ln>
                  <a:noFill/>
                </a:ln>
                <a:solidFill>
                  <a:schemeClr val="tx1"/>
                </a:solidFill>
                <a:effectLst/>
                <a:latin typeface="Calibri" panose="020F0502020204030204" pitchFamily="34" charset="0"/>
                <a:ea typeface="Cambria" panose="02040503050406030204" pitchFamily="18" charset="0"/>
                <a:cs typeface="Times New Roman" panose="02020603050405020304" pitchFamily="18" charset="0"/>
              </a:rPr>
              <a:t>5 Lows  </a:t>
            </a:r>
            <a:endParaRPr kumimoji="0" lang="en-GB" altLang="en-US" sz="20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941068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61DB24A-9DA5-1404-47C3-1A281C36263F}"/>
              </a:ext>
            </a:extLst>
          </p:cNvPr>
          <p:cNvSpPr txBox="1">
            <a:spLocks noGrp="1"/>
          </p:cNvSpPr>
          <p:nvPr>
            <p:ph idx="1"/>
          </p:nvPr>
        </p:nvSpPr>
        <p:spPr>
          <a:xfrm>
            <a:off x="838200" y="1825625"/>
            <a:ext cx="10515600" cy="3212161"/>
          </a:xfrm>
          <a:prstGeom prst="rect">
            <a:avLst/>
          </a:prstGeom>
          <a:noFill/>
        </p:spPr>
        <p:txBody>
          <a:bodyPr wrap="square" rtlCol="0">
            <a:spAutoFit/>
          </a:bodyPr>
          <a:lstStyle/>
          <a:p>
            <a:r>
              <a:rPr lang="en-US" sz="2400" b="1" dirty="0">
                <a:solidFill>
                  <a:schemeClr val="tx1"/>
                </a:solidFill>
              </a:rPr>
              <a:t>Key ML threats </a:t>
            </a:r>
            <a:r>
              <a:rPr lang="en-US" sz="2400" dirty="0"/>
              <a:t>related to PNG’s significant ML risk are: </a:t>
            </a:r>
            <a:r>
              <a:rPr lang="en-US" sz="2400" b="1" dirty="0"/>
              <a:t>(</a:t>
            </a:r>
            <a:r>
              <a:rPr lang="en-US" sz="2400" b="1" dirty="0" err="1">
                <a:solidFill>
                  <a:schemeClr val="tx1"/>
                </a:solidFill>
              </a:rPr>
              <a:t>i</a:t>
            </a:r>
            <a:r>
              <a:rPr lang="en-US" sz="2400" b="1" dirty="0">
                <a:solidFill>
                  <a:schemeClr val="tx1"/>
                </a:solidFill>
              </a:rPr>
              <a:t>) corruption and bribery, (ii) fraud against government programs and activities, (iii) illegal logging and fishing, and (iv) tax offending</a:t>
            </a:r>
            <a:r>
              <a:rPr lang="en-US" sz="2400" dirty="0">
                <a:solidFill>
                  <a:schemeClr val="tx1"/>
                </a:solidFill>
              </a:rPr>
              <a:t>. </a:t>
            </a:r>
            <a:r>
              <a:rPr lang="en-US" sz="2400" dirty="0">
                <a:solidFill>
                  <a:schemeClr val="accent1"/>
                </a:solidFill>
              </a:rPr>
              <a:t>S</a:t>
            </a:r>
            <a:r>
              <a:rPr lang="en-US" sz="2400" dirty="0"/>
              <a:t>kills, capacity and institutional resources for AML/CFT activities targeting these threats is a key challenge. Resource constraints are most acute for law enforcement.</a:t>
            </a:r>
          </a:p>
          <a:p>
            <a:r>
              <a:rPr lang="en-US" sz="2400" b="1" dirty="0">
                <a:solidFill>
                  <a:schemeClr val="tx1"/>
                </a:solidFill>
              </a:rPr>
              <a:t>PNG has undertaken one ML/TF NRA, three sectoral assessments and an update to the NRA is ongoing</a:t>
            </a:r>
            <a:r>
              <a:rPr lang="en-US" sz="2400" dirty="0"/>
              <a:t>. Mechanisms are in place for AML/CFT policy on operational cooperation with policy-level coordination. Operational cooperation and coordination on ML and asset confiscation is limited. </a:t>
            </a:r>
          </a:p>
        </p:txBody>
      </p:sp>
      <p:sp>
        <p:nvSpPr>
          <p:cNvPr id="5" name="Title 1">
            <a:extLst>
              <a:ext uri="{FF2B5EF4-FFF2-40B4-BE49-F238E27FC236}">
                <a16:creationId xmlns:a16="http://schemas.microsoft.com/office/drawing/2014/main" id="{258A59DC-5636-BEB8-8898-E28A5C8A8B04}"/>
              </a:ext>
            </a:extLst>
          </p:cNvPr>
          <p:cNvSpPr>
            <a:spLocks noGrp="1"/>
          </p:cNvSpPr>
          <p:nvPr>
            <p:ph type="title"/>
          </p:nvPr>
        </p:nvSpPr>
        <p:spPr>
          <a:xfrm>
            <a:off x="1595438" y="365125"/>
            <a:ext cx="9758362" cy="1325563"/>
          </a:xfrm>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KEY FINDINGS (2/10)</a:t>
            </a:r>
            <a:endParaRPr lang="en-US" b="1" dirty="0">
              <a:solidFill>
                <a:srgbClr val="0070C0"/>
              </a:solidFill>
            </a:endParaRPr>
          </a:p>
        </p:txBody>
      </p:sp>
    </p:spTree>
    <p:extLst>
      <p:ext uri="{BB962C8B-B14F-4D97-AF65-F5344CB8AC3E}">
        <p14:creationId xmlns:p14="http://schemas.microsoft.com/office/powerpoint/2010/main" val="4186898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F03A7A6-9B7D-326D-189D-6363D9829E1A}"/>
              </a:ext>
            </a:extLst>
          </p:cNvPr>
          <p:cNvSpPr txBox="1">
            <a:spLocks noGrp="1"/>
          </p:cNvSpPr>
          <p:nvPr>
            <p:ph idx="1"/>
          </p:nvPr>
        </p:nvSpPr>
        <p:spPr>
          <a:xfrm>
            <a:off x="838200" y="1825625"/>
            <a:ext cx="10515600" cy="2879763"/>
          </a:xfrm>
          <a:prstGeom prst="rect">
            <a:avLst/>
          </a:prstGeom>
          <a:noFill/>
        </p:spPr>
        <p:txBody>
          <a:bodyPr wrap="square" rtlCol="0">
            <a:spAutoFit/>
          </a:bodyPr>
          <a:lstStyle/>
          <a:p>
            <a:pPr marL="342900" indent="-342900">
              <a:buAutoNum type="alphaUcPeriod" startAt="3"/>
            </a:pPr>
            <a:r>
              <a:rPr lang="en-US" sz="2400" b="1" dirty="0">
                <a:solidFill>
                  <a:schemeClr val="tx1"/>
                </a:solidFill>
              </a:rPr>
              <a:t>FASU is a well-established FIU. </a:t>
            </a:r>
            <a:r>
              <a:rPr lang="en-US" sz="2400" b="1" dirty="0">
                <a:solidFill>
                  <a:schemeClr val="accent1"/>
                </a:solidFill>
              </a:rPr>
              <a:t>O</a:t>
            </a:r>
            <a:r>
              <a:rPr lang="en-US" sz="2400" dirty="0"/>
              <a:t>verall use of financial intelligence by relevant competent authorities to develop evidence and trace criminal proceeds related to ML and high-risk predicate offences is very limited. </a:t>
            </a:r>
          </a:p>
          <a:p>
            <a:pPr marL="342900" indent="-342900">
              <a:buFontTx/>
              <a:buAutoNum type="alphaUcPeriod" startAt="3"/>
            </a:pPr>
            <a:r>
              <a:rPr lang="en-US" sz="2400" b="1" dirty="0">
                <a:solidFill>
                  <a:schemeClr val="tx1"/>
                </a:solidFill>
              </a:rPr>
              <a:t>PNG is not </a:t>
            </a:r>
            <a:r>
              <a:rPr lang="en-US" sz="2400" b="1" dirty="0" err="1">
                <a:solidFill>
                  <a:schemeClr val="tx1"/>
                </a:solidFill>
              </a:rPr>
              <a:t>prioritising</a:t>
            </a:r>
            <a:r>
              <a:rPr lang="en-US" sz="2400" b="1" dirty="0">
                <a:solidFill>
                  <a:schemeClr val="tx1"/>
                </a:solidFill>
              </a:rPr>
              <a:t> or pursuing ML and asset recovery in line with its ML risks</a:t>
            </a:r>
            <a:r>
              <a:rPr lang="en-US" sz="2400" dirty="0">
                <a:solidFill>
                  <a:schemeClr val="tx1"/>
                </a:solidFill>
              </a:rPr>
              <a:t>. </a:t>
            </a:r>
            <a:r>
              <a:rPr lang="en-US" sz="2400" dirty="0"/>
              <a:t>The RPNGC, the OPP, and other relevant competent authorities all lack skill capacity and institutional resources for, and prioritisation of, their ML and asset confiscation functions and are not achieving operational outcomes commensurate with PNG’s significant ML risk. </a:t>
            </a:r>
          </a:p>
        </p:txBody>
      </p:sp>
      <p:sp>
        <p:nvSpPr>
          <p:cNvPr id="5" name="Title 1">
            <a:extLst>
              <a:ext uri="{FF2B5EF4-FFF2-40B4-BE49-F238E27FC236}">
                <a16:creationId xmlns:a16="http://schemas.microsoft.com/office/drawing/2014/main" id="{AAFBFCAD-D883-FE5D-68DE-A333EF34CE72}"/>
              </a:ext>
            </a:extLst>
          </p:cNvPr>
          <p:cNvSpPr>
            <a:spLocks noGrp="1"/>
          </p:cNvSpPr>
          <p:nvPr>
            <p:ph type="title"/>
          </p:nvPr>
        </p:nvSpPr>
        <p:spPr>
          <a:xfrm>
            <a:off x="1595438" y="365125"/>
            <a:ext cx="9758362" cy="1325563"/>
          </a:xfrm>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KEY FINDINGS (4/10)</a:t>
            </a:r>
            <a:endParaRPr lang="en-US" b="1" dirty="0">
              <a:solidFill>
                <a:srgbClr val="0070C0"/>
              </a:solidFill>
            </a:endParaRPr>
          </a:p>
        </p:txBody>
      </p:sp>
    </p:spTree>
    <p:extLst>
      <p:ext uri="{BB962C8B-B14F-4D97-AF65-F5344CB8AC3E}">
        <p14:creationId xmlns:p14="http://schemas.microsoft.com/office/powerpoint/2010/main" val="3963725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DA6357B-8F3F-3043-5BA0-34D3476EEAE0}"/>
              </a:ext>
            </a:extLst>
          </p:cNvPr>
          <p:cNvSpPr txBox="1">
            <a:spLocks noGrp="1"/>
          </p:cNvSpPr>
          <p:nvPr>
            <p:ph idx="1"/>
          </p:nvPr>
        </p:nvSpPr>
        <p:spPr>
          <a:xfrm>
            <a:off x="838200" y="1825625"/>
            <a:ext cx="10515600" cy="3267561"/>
          </a:xfrm>
          <a:prstGeom prst="rect">
            <a:avLst/>
          </a:prstGeom>
          <a:noFill/>
        </p:spPr>
        <p:txBody>
          <a:bodyPr wrap="square" rtlCol="0">
            <a:spAutoFit/>
          </a:bodyPr>
          <a:lstStyle/>
          <a:p>
            <a:r>
              <a:rPr lang="en-US" b="1" dirty="0">
                <a:solidFill>
                  <a:schemeClr val="tx1"/>
                </a:solidFill>
              </a:rPr>
              <a:t>The</a:t>
            </a:r>
            <a:r>
              <a:rPr lang="en-US" sz="2400" b="1" dirty="0">
                <a:solidFill>
                  <a:schemeClr val="tx1"/>
                </a:solidFill>
              </a:rPr>
              <a:t> Independent Commission Against Corruption</a:t>
            </a:r>
            <a:r>
              <a:rPr lang="en-US" sz="2400" dirty="0">
                <a:solidFill>
                  <a:schemeClr val="tx1"/>
                </a:solidFill>
              </a:rPr>
              <a:t> </a:t>
            </a:r>
            <a:r>
              <a:rPr lang="en-US" sz="2400" dirty="0"/>
              <a:t>was formed in July 2023 and at the time of the ME onsite visit had not commenced operational activities and was not fully integrated into PNG’s AML regime and PNG’s national AML/CTF policy.  </a:t>
            </a:r>
          </a:p>
          <a:p>
            <a:r>
              <a:rPr lang="en-US" sz="2400" b="1" dirty="0">
                <a:solidFill>
                  <a:schemeClr val="tx1"/>
                </a:solidFill>
              </a:rPr>
              <a:t>PNG is not a high-risk jurisdiction for terrorism or TF. </a:t>
            </a:r>
            <a:r>
              <a:rPr lang="en-US" sz="2400" dirty="0"/>
              <a:t> No investigations, prosecutions or convictions for TF in PNG. PNG’s ability to identify TF is limited to FASU’s intelligence. Relevant competent authorities lack skilled capacity and formal CFT policies and manuals to identify, investigate, and/or prosecute potential TF activities should they arise. </a:t>
            </a:r>
          </a:p>
        </p:txBody>
      </p:sp>
      <p:sp>
        <p:nvSpPr>
          <p:cNvPr id="5" name="Title 1">
            <a:extLst>
              <a:ext uri="{FF2B5EF4-FFF2-40B4-BE49-F238E27FC236}">
                <a16:creationId xmlns:a16="http://schemas.microsoft.com/office/drawing/2014/main" id="{5C3F4148-4945-4DA2-3D75-C3176485D1B1}"/>
              </a:ext>
            </a:extLst>
          </p:cNvPr>
          <p:cNvSpPr>
            <a:spLocks noGrp="1"/>
          </p:cNvSpPr>
          <p:nvPr>
            <p:ph type="title"/>
          </p:nvPr>
        </p:nvSpPr>
        <p:spPr>
          <a:xfrm>
            <a:off x="1595438" y="365125"/>
            <a:ext cx="9758362" cy="1325563"/>
          </a:xfrm>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KEY FINDINGS (6/10)</a:t>
            </a:r>
            <a:endParaRPr lang="en-US" b="1" dirty="0">
              <a:solidFill>
                <a:srgbClr val="0070C0"/>
              </a:solidFill>
            </a:endParaRPr>
          </a:p>
        </p:txBody>
      </p:sp>
    </p:spTree>
    <p:extLst>
      <p:ext uri="{BB962C8B-B14F-4D97-AF65-F5344CB8AC3E}">
        <p14:creationId xmlns:p14="http://schemas.microsoft.com/office/powerpoint/2010/main" val="1727154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4AED261-7C85-6D29-2F17-90141147731A}"/>
              </a:ext>
            </a:extLst>
          </p:cNvPr>
          <p:cNvSpPr txBox="1">
            <a:spLocks noGrp="1"/>
          </p:cNvSpPr>
          <p:nvPr>
            <p:ph idx="1"/>
          </p:nvPr>
        </p:nvSpPr>
        <p:spPr>
          <a:xfrm>
            <a:off x="838200" y="1825625"/>
            <a:ext cx="10515600" cy="4095480"/>
          </a:xfrm>
          <a:prstGeom prst="rect">
            <a:avLst/>
          </a:prstGeom>
          <a:noFill/>
        </p:spPr>
        <p:txBody>
          <a:bodyPr wrap="square" rtlCol="0">
            <a:spAutoFit/>
          </a:bodyPr>
          <a:lstStyle/>
          <a:p>
            <a:r>
              <a:rPr lang="en-US" b="1" dirty="0">
                <a:solidFill>
                  <a:schemeClr val="tx1"/>
                </a:solidFill>
              </a:rPr>
              <a:t>PNG’s legal framework to implement targeted financial sanctions for TF and PF has minor and moderate shortcomings, respectively</a:t>
            </a:r>
            <a:r>
              <a:rPr lang="en-US" dirty="0">
                <a:solidFill>
                  <a:schemeClr val="tx1"/>
                </a:solidFill>
              </a:rPr>
              <a:t>. </a:t>
            </a:r>
          </a:p>
          <a:p>
            <a:pPr>
              <a:buFontTx/>
              <a:buChar char="-"/>
            </a:pPr>
            <a:r>
              <a:rPr lang="en-US" dirty="0"/>
              <a:t>Authorities do not have a strong understanding of targeted financial sanctions. Minimal cooperation between the relevant competent authorities. </a:t>
            </a:r>
          </a:p>
          <a:p>
            <a:pPr>
              <a:buFontTx/>
              <a:buChar char="-"/>
            </a:pPr>
            <a:r>
              <a:rPr lang="en-US" dirty="0"/>
              <a:t>Screening practices vary widely across FIs and DNFBPs. No funds have been frozen for TF or PF, which is consistent with PNG’s risk profile. </a:t>
            </a:r>
          </a:p>
          <a:p>
            <a:endParaRPr lang="en-US" dirty="0"/>
          </a:p>
          <a:p>
            <a:endParaRPr lang="en-US" dirty="0"/>
          </a:p>
        </p:txBody>
      </p:sp>
      <p:sp>
        <p:nvSpPr>
          <p:cNvPr id="5" name="Title 1">
            <a:extLst>
              <a:ext uri="{FF2B5EF4-FFF2-40B4-BE49-F238E27FC236}">
                <a16:creationId xmlns:a16="http://schemas.microsoft.com/office/drawing/2014/main" id="{453BDDD1-0E6B-D5FC-AF3D-5D89FE164837}"/>
              </a:ext>
            </a:extLst>
          </p:cNvPr>
          <p:cNvSpPr>
            <a:spLocks noGrp="1"/>
          </p:cNvSpPr>
          <p:nvPr>
            <p:ph type="title"/>
          </p:nvPr>
        </p:nvSpPr>
        <p:spPr>
          <a:xfrm>
            <a:off x="1595438" y="365125"/>
            <a:ext cx="9758362" cy="1325563"/>
          </a:xfrm>
        </p:spPr>
        <p:txBody>
          <a:bodyPr/>
          <a:lstStyle/>
          <a:p>
            <a:pPr algn="ctr"/>
            <a:r>
              <a:rPr lang="en-US" b="1" dirty="0">
                <a:solidFill>
                  <a:schemeClr val="accent1">
                    <a:lumMod val="50000"/>
                  </a:schemeClr>
                </a:solidFill>
                <a:effectLst>
                  <a:outerShdw blurRad="38100" dist="38100" dir="2700000" algn="tl">
                    <a:srgbClr val="000000">
                      <a:alpha val="43137"/>
                    </a:srgbClr>
                  </a:outerShdw>
                </a:effectLst>
              </a:rPr>
              <a:t>KEY FINDINGS (7/10)</a:t>
            </a:r>
            <a:endParaRPr lang="en-US" b="1" dirty="0">
              <a:solidFill>
                <a:srgbClr val="0070C0"/>
              </a:solidFill>
            </a:endParaRPr>
          </a:p>
        </p:txBody>
      </p:sp>
    </p:spTree>
    <p:extLst>
      <p:ext uri="{BB962C8B-B14F-4D97-AF65-F5344CB8AC3E}">
        <p14:creationId xmlns:p14="http://schemas.microsoft.com/office/powerpoint/2010/main" val="969195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PNG PPP Template2 final" id="{6690BEE8-B06A-544E-9AEB-E8DDCBE58FE0}" vid="{AFD142A7-BC23-944B-9094-D9300D57D7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BPNG_APG Plenary Meeting Update_MPS Breakfast</Template>
  <TotalTime>922</TotalTime>
  <Words>1049</Words>
  <Application>Microsoft Office PowerPoint</Application>
  <PresentationFormat>Widescreen</PresentationFormat>
  <Paragraphs>94</Paragraphs>
  <Slides>16</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Arial</vt:lpstr>
      <vt:lpstr>Arial Rounded MT Bold</vt:lpstr>
      <vt:lpstr>Calibri</vt:lpstr>
      <vt:lpstr>Calibri Light</vt:lpstr>
      <vt:lpstr>Gill Sans MT</vt:lpstr>
      <vt:lpstr>Times New Roman</vt:lpstr>
      <vt:lpstr>Wingdings</vt:lpstr>
      <vt:lpstr>Office Theme</vt:lpstr>
      <vt:lpstr>The FATF Standards  &amp;  PNGs Mutual Evaluation Report (MER) 2024</vt:lpstr>
      <vt:lpstr>PowerPoint Presentation</vt:lpstr>
      <vt:lpstr>PowerPoint Presentation</vt:lpstr>
      <vt:lpstr>PowerPoint Presentation</vt:lpstr>
      <vt:lpstr>Effectiveness Ratings:  Immediate Outcomes (IOs). </vt:lpstr>
      <vt:lpstr>KEY FINDINGS (2/10)</vt:lpstr>
      <vt:lpstr>KEY FINDINGS (4/10)</vt:lpstr>
      <vt:lpstr>KEY FINDINGS (6/10)</vt:lpstr>
      <vt:lpstr>KEY FINDINGS (7/10)</vt:lpstr>
      <vt:lpstr>KEY FINDINGS (8/10)</vt:lpstr>
      <vt:lpstr>KEY FINDINGS (9/10)</vt:lpstr>
      <vt:lpstr>KEY FINDINGS (10/10)</vt:lpstr>
      <vt:lpstr>What Next?</vt:lpstr>
      <vt:lpstr>FATF - GREY-LISTING</vt:lpstr>
      <vt:lpstr>FATF - GREY-LISTING IMPACTs</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PNGs Mutual Evaluation Report Adoption</dc:title>
  <dc:creator>Emete Enare</dc:creator>
  <cp:lastModifiedBy>Wilson Onea</cp:lastModifiedBy>
  <cp:revision>23</cp:revision>
  <dcterms:created xsi:type="dcterms:W3CDTF">2024-10-03T18:13:44Z</dcterms:created>
  <dcterms:modified xsi:type="dcterms:W3CDTF">2025-10-07T06:30:47Z</dcterms:modified>
</cp:coreProperties>
</file>