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  <p:sldMasterId id="2147483676" r:id="rId3"/>
  </p:sldMasterIdLst>
  <p:notesMasterIdLst>
    <p:notesMasterId r:id="rId12"/>
  </p:notesMasterIdLst>
  <p:sldIdLst>
    <p:sldId id="432" r:id="rId4"/>
    <p:sldId id="382" r:id="rId5"/>
    <p:sldId id="436" r:id="rId6"/>
    <p:sldId id="434" r:id="rId7"/>
    <p:sldId id="425" r:id="rId8"/>
    <p:sldId id="437" r:id="rId9"/>
    <p:sldId id="433" r:id="rId10"/>
    <p:sldId id="438" r:id="rId11"/>
  </p:sldIdLst>
  <p:sldSz cx="12192000" cy="6858000"/>
  <p:notesSz cx="6797675" cy="9926638"/>
  <p:defaultTextStyle>
    <a:defPPr>
      <a:defRPr lang="en-P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A2500C-1A63-4C5B-8C73-A14BEA82D9EB}">
          <p14:sldIdLst>
            <p14:sldId id="432"/>
            <p14:sldId id="382"/>
            <p14:sldId id="436"/>
            <p14:sldId id="434"/>
            <p14:sldId id="425"/>
            <p14:sldId id="437"/>
            <p14:sldId id="433"/>
            <p14:sldId id="438"/>
          </p14:sldIdLst>
        </p14:section>
        <p14:section name="Untitled Section" id="{B7038CF5-0A83-4BCE-9BBB-A0D5BD35B56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55A1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701"/>
  </p:normalViewPr>
  <p:slideViewPr>
    <p:cSldViewPr snapToGrid="0">
      <p:cViewPr varScale="1">
        <p:scale>
          <a:sx n="67" d="100"/>
          <a:sy n="67" d="100"/>
        </p:scale>
        <p:origin x="1104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DDA0D-CA51-4C5B-B3BE-ABA51070D30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CFDA2-E558-4BD5-8E07-522A17EB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7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CFDA2-E558-4BD5-8E07-522A17EBBB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5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0FFBA-C99D-521F-0525-C4E1CD2BA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41BEAD-DC73-3E28-DC66-D839BFD6D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46D2A-71D9-7FB2-39A4-2953C3768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FD093-987A-6188-E0F7-EEF87BCA0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CFDA2-E558-4BD5-8E07-522A17EBBB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15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87326-05A1-8226-579A-047D53672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E744E0-CEA7-95E9-9279-3DB635C05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89D56-EFD8-D4BA-F309-1C59C9034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3C092-43D9-1A5D-D552-154346BED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CFDA2-E558-4BD5-8E07-522A17EBBB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3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3E80B-98DE-5EFD-E1E0-F8790015A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C19F2-BE10-5774-011D-5A29AB3E7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45CCE-26F8-AFDB-162F-9BC7BA8055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FE850-FECA-FEE5-32BA-FE3ABD3343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CFDA2-E558-4BD5-8E07-522A17EBBB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15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59136-FA44-2F86-FC13-81865409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E7685-0E75-D490-C96C-05EAEBCA6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52031-1D52-8141-6D3D-3AA2CE204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Coffee – 39,000 </a:t>
            </a:r>
            <a:r>
              <a:rPr lang="en-US" dirty="0" err="1"/>
              <a:t>tonnes</a:t>
            </a:r>
            <a:r>
              <a:rPr lang="en-US" dirty="0"/>
              <a:t> in 1975 to around 55,000 </a:t>
            </a:r>
            <a:r>
              <a:rPr lang="en-US" dirty="0" err="1"/>
              <a:t>tonnes</a:t>
            </a:r>
            <a:r>
              <a:rPr lang="en-US" dirty="0"/>
              <a:t> annual now and 2024 USD156m export earnings</a:t>
            </a:r>
          </a:p>
          <a:p>
            <a:r>
              <a:rPr lang="en-US" dirty="0"/>
              <a:t>Cocoa – K1.2b in 2024, first half of this year we are already at K1.2b</a:t>
            </a:r>
            <a:br>
              <a:rPr lang="en-US" dirty="0"/>
            </a:br>
            <a:r>
              <a:rPr lang="en-US" dirty="0"/>
              <a:t>Over K4billion from </a:t>
            </a:r>
            <a:r>
              <a:rPr lang="en-US" dirty="0" err="1"/>
              <a:t>cashcrops</a:t>
            </a:r>
            <a:r>
              <a:rPr lang="en-US" dirty="0"/>
              <a:t> is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00895-49C0-D98B-3431-1B7F530AAB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CFDA2-E558-4BD5-8E07-522A17EBBB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61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1A363-FB80-1272-436F-BCCA4F53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38B20E-3470-D1F0-30FE-92DCCBD0B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95369C-007D-7E57-9758-73253E81F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22614-DD7B-3F81-382E-8228363A64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CFDA2-E558-4BD5-8E07-522A17EBBB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76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55C1C-79F0-4718-6432-305669B68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45604E-833A-0C8B-0D6B-432A68B5D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F7E82-2AB9-BA73-E412-7988FE38E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53521-5EAD-3972-F719-1219281F16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CFDA2-E558-4BD5-8E07-522A17EBBB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86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A2F8-0397-1BDE-ADD0-C2174504C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D74D5E-99B6-B270-7C72-959826E51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7137B-5FF3-40CC-9B84-79AAF27C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21B32-EDA2-9FB6-7C3D-3B86A3AB1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FC379-2219-65D5-D03C-CEAECC3C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397850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0BA6-14EB-0FC4-E6EB-388E90E1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A8FD8-1CFE-B0FF-C911-0E567EB9C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9A819-78CC-D551-35BC-133E3016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D50B0-F840-711B-2EDA-5537FFF4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6AAB0-616A-150A-3995-DBBC6E5B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1792307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AFD7F-C1B2-E81F-1E5F-69E97F18F4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51F38-B852-831A-5694-1B74D2CB1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66DB5-F326-63D6-B873-54C54EF8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0B33A-D4BA-6C43-85D3-D6ECF50A2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58E79-B028-87A0-71DA-D0E6BA38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155926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B59E3D-ED47-4C63-B12F-31849991C019}"/>
              </a:ext>
            </a:extLst>
          </p:cNvPr>
          <p:cNvSpPr/>
          <p:nvPr userDrawn="1"/>
        </p:nvSpPr>
        <p:spPr>
          <a:xfrm>
            <a:off x="3584" y="6255573"/>
            <a:ext cx="813997" cy="575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G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9FA749-757A-4D1A-94AD-74BF369B1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2531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CB4A8-33BA-486A-B527-D01935F8B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>
                <a:solidFill>
                  <a:srgbClr val="800000"/>
                </a:solidFill>
              </a:defRPr>
            </a:lvl1pPr>
            <a:lvl2pPr marL="192872" indent="0" algn="ctr">
              <a:buNone/>
              <a:defRPr sz="844"/>
            </a:lvl2pPr>
            <a:lvl3pPr marL="385743" indent="0" algn="ctr">
              <a:buNone/>
              <a:defRPr sz="760"/>
            </a:lvl3pPr>
            <a:lvl4pPr marL="578615" indent="0" algn="ctr">
              <a:buNone/>
              <a:defRPr sz="675"/>
            </a:lvl4pPr>
            <a:lvl5pPr marL="771487" indent="0" algn="ctr">
              <a:buNone/>
              <a:defRPr sz="675"/>
            </a:lvl5pPr>
            <a:lvl6pPr marL="964358" indent="0" algn="ctr">
              <a:buNone/>
              <a:defRPr sz="675"/>
            </a:lvl6pPr>
            <a:lvl7pPr marL="1157229" indent="0" algn="ctr">
              <a:buNone/>
              <a:defRPr sz="675"/>
            </a:lvl7pPr>
            <a:lvl8pPr marL="1350101" indent="0" algn="ctr">
              <a:buNone/>
              <a:defRPr sz="675"/>
            </a:lvl8pPr>
            <a:lvl9pPr marL="1542974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  <a:endParaRPr lang="en-PG"/>
          </a:p>
        </p:txBody>
      </p:sp>
      <p:pic>
        <p:nvPicPr>
          <p:cNvPr id="15" name="Picture 14" descr="C3-HD-TOP.png"/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5" y="1"/>
            <a:ext cx="12187936" cy="3320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4553D0-4210-40EC-A7B1-31C98E02D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 r="12793"/>
          <a:stretch/>
        </p:blipFill>
        <p:spPr>
          <a:xfrm rot="5104008">
            <a:off x="5440691" y="257227"/>
            <a:ext cx="1328066" cy="12105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9E602-CA70-4F80-AC47-C3A7853BCA32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125967" cy="8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4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4553D0-4210-40EC-A7B1-31C98E02D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 r="12793"/>
          <a:stretch/>
        </p:blipFill>
        <p:spPr>
          <a:xfrm rot="5104008">
            <a:off x="5408512" y="270515"/>
            <a:ext cx="1326414" cy="121714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7448F-EC55-4F73-A7FE-51B6D3BE5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565" y="1373138"/>
            <a:ext cx="11095787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0280B26-FF11-441F-A651-69769B2E0C08}"/>
              </a:ext>
            </a:extLst>
          </p:cNvPr>
          <p:cNvSpPr txBox="1">
            <a:spLocks/>
          </p:cNvSpPr>
          <p:nvPr userDrawn="1"/>
        </p:nvSpPr>
        <p:spPr>
          <a:xfrm>
            <a:off x="9047791" y="6596949"/>
            <a:ext cx="1775299" cy="2710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675"/>
              <a:t>Page </a:t>
            </a:r>
            <a:fld id="{6431A5AE-7A26-4696-9F76-8FFC18B38CA4}" type="slidenum">
              <a:rPr lang="en-PG" sz="675" smtClean="0"/>
              <a:pPr/>
              <a:t>‹#›</a:t>
            </a:fld>
            <a:endParaRPr lang="en-PG" sz="675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7421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A5002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17421" y="1027907"/>
            <a:ext cx="10515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708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0A574-B8EA-43CC-824F-4A62E8FE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21259-2F2C-45E6-BB22-B0BC77C26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13" b="1"/>
            </a:lvl1pPr>
            <a:lvl2pPr marL="192872" indent="0">
              <a:buNone/>
              <a:defRPr sz="844" b="1"/>
            </a:lvl2pPr>
            <a:lvl3pPr marL="385743" indent="0">
              <a:buNone/>
              <a:defRPr sz="760" b="1"/>
            </a:lvl3pPr>
            <a:lvl4pPr marL="578615" indent="0">
              <a:buNone/>
              <a:defRPr sz="675" b="1"/>
            </a:lvl4pPr>
            <a:lvl5pPr marL="771487" indent="0">
              <a:buNone/>
              <a:defRPr sz="675" b="1"/>
            </a:lvl5pPr>
            <a:lvl6pPr marL="964358" indent="0">
              <a:buNone/>
              <a:defRPr sz="675" b="1"/>
            </a:lvl6pPr>
            <a:lvl7pPr marL="1157229" indent="0">
              <a:buNone/>
              <a:defRPr sz="675" b="1"/>
            </a:lvl7pPr>
            <a:lvl8pPr marL="1350101" indent="0">
              <a:buNone/>
              <a:defRPr sz="675" b="1"/>
            </a:lvl8pPr>
            <a:lvl9pPr marL="154297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4553D0-4210-40EC-A7B1-31C98E02D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 r="12793"/>
          <a:stretch/>
        </p:blipFill>
        <p:spPr>
          <a:xfrm rot="5104008">
            <a:off x="5440691" y="257227"/>
            <a:ext cx="1328066" cy="1210501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F7411-7F53-478F-924F-96988DBD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B82BE8-FC5A-4D88-B3C7-B0AD45567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13" b="1"/>
            </a:lvl1pPr>
            <a:lvl2pPr marL="192872" indent="0">
              <a:buNone/>
              <a:defRPr sz="844" b="1"/>
            </a:lvl2pPr>
            <a:lvl3pPr marL="385743" indent="0">
              <a:buNone/>
              <a:defRPr sz="760" b="1"/>
            </a:lvl3pPr>
            <a:lvl4pPr marL="578615" indent="0">
              <a:buNone/>
              <a:defRPr sz="675" b="1"/>
            </a:lvl4pPr>
            <a:lvl5pPr marL="771487" indent="0">
              <a:buNone/>
              <a:defRPr sz="675" b="1"/>
            </a:lvl5pPr>
            <a:lvl6pPr marL="964358" indent="0">
              <a:buNone/>
              <a:defRPr sz="675" b="1"/>
            </a:lvl6pPr>
            <a:lvl7pPr marL="1157229" indent="0">
              <a:buNone/>
              <a:defRPr sz="675" b="1"/>
            </a:lvl7pPr>
            <a:lvl8pPr marL="1350101" indent="0">
              <a:buNone/>
              <a:defRPr sz="675" b="1"/>
            </a:lvl8pPr>
            <a:lvl9pPr marL="154297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F469CF-6AAC-42F0-94EF-2CB717AE8F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8750C2-7CDC-4FAD-98ED-35E29A18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7733" y="6356364"/>
            <a:ext cx="3056068" cy="365125"/>
          </a:xfrm>
          <a:prstGeom prst="rect">
            <a:avLst/>
          </a:prstGeom>
        </p:spPr>
        <p:txBody>
          <a:bodyPr/>
          <a:lstStyle/>
          <a:p>
            <a:fld id="{6431A5AE-7A26-4696-9F76-8FFC18B38CA4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1672440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4" y="574676"/>
            <a:ext cx="10699751" cy="468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6234" y="1485901"/>
            <a:ext cx="5247217" cy="3598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485901"/>
            <a:ext cx="5249333" cy="3598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4553D0-4210-40EC-A7B1-31C98E02D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 r="12793"/>
          <a:stretch/>
        </p:blipFill>
        <p:spPr>
          <a:xfrm rot="5104008">
            <a:off x="5440691" y="257227"/>
            <a:ext cx="1328066" cy="1210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83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553D0-4210-40EC-A7B1-31C98E02D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 r="12793"/>
          <a:stretch/>
        </p:blipFill>
        <p:spPr>
          <a:xfrm rot="5104008">
            <a:off x="5440691" y="257227"/>
            <a:ext cx="1328066" cy="1210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02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4" y="574676"/>
            <a:ext cx="10699751" cy="468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6234" y="1485901"/>
            <a:ext cx="10699751" cy="35988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553D0-4210-40EC-A7B1-31C98E02D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" r="12793"/>
          <a:stretch/>
        </p:blipFill>
        <p:spPr>
          <a:xfrm rot="5104008">
            <a:off x="5440691" y="257227"/>
            <a:ext cx="1328066" cy="1210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30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7ACCD-A909-461F-B772-E5A5FE9F2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8912" y="6348116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825">
                <a:solidFill>
                  <a:srgbClr val="A50021"/>
                </a:solidFill>
              </a:defRPr>
            </a:lvl1pPr>
          </a:lstStyle>
          <a:p>
            <a:pPr defTabSz="685800">
              <a:defRPr/>
            </a:pPr>
            <a:fld id="{68F85B4B-9B8D-4611-A944-8E9EFF98BB24}" type="datetimeFigureOut">
              <a:rPr lang="x-none" smtClean="0"/>
              <a:pPr defTabSz="685800">
                <a:defRPr/>
              </a:pPr>
              <a:t>10/7/2025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59656-9E6D-48DC-827C-06C2A50B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anchor="b"/>
          <a:lstStyle>
            <a:lvl1pPr>
              <a:defRPr sz="825">
                <a:solidFill>
                  <a:srgbClr val="A50021"/>
                </a:solidFill>
              </a:defRPr>
            </a:lvl1pPr>
          </a:lstStyle>
          <a:p>
            <a:pPr defTabSz="685800"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2025-CE53-4039-BE3D-E2FA27DF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893" y="6348115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825">
                <a:solidFill>
                  <a:srgbClr val="A50021"/>
                </a:solidFill>
              </a:defRPr>
            </a:lvl1pPr>
          </a:lstStyle>
          <a:p>
            <a:pPr defTabSz="685800">
              <a:defRPr/>
            </a:pPr>
            <a:fld id="{E0D0740D-D974-4289-B56F-27D8DF6FD7B4}" type="slidenum">
              <a:rPr lang="x-none" smtClean="0"/>
              <a:pPr defTabSz="685800"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6441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527-E366-43C0-AE6E-CEBF7163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8F85B4B-9B8D-4611-A944-8E9EFF98BB24}" type="datetimeFigureOut">
              <a:rPr lang="x-none" sz="1350" smtClean="0">
                <a:solidFill>
                  <a:prstClr val="black"/>
                </a:solidFill>
              </a:rPr>
              <a:pPr defTabSz="685800">
                <a:defRPr/>
              </a:pPr>
              <a:t>10/7/2025</a:t>
            </a:fld>
            <a:endParaRPr lang="x-none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6EE9-9128-4C8E-9580-4D050182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x-none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48682-BD75-444F-B006-F3F1C50A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E0D0740D-D974-4289-B56F-27D8DF6FD7B4}" type="slidenum">
              <a:rPr lang="x-none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x-none" sz="1350">
              <a:solidFill>
                <a:prstClr val="black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5BE103-27B1-43B8-AB38-925C9F09102A}"/>
              </a:ext>
            </a:extLst>
          </p:cNvPr>
          <p:cNvSpPr txBox="1">
            <a:spLocks/>
          </p:cNvSpPr>
          <p:nvPr userDrawn="1"/>
        </p:nvSpPr>
        <p:spPr>
          <a:xfrm>
            <a:off x="841501" y="825210"/>
            <a:ext cx="10845931" cy="1825304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 w="3175">
                  <a:solidFill>
                    <a:srgbClr val="CC9B00"/>
                  </a:solidFill>
                </a:ln>
                <a:solidFill>
                  <a:srgbClr val="FFCD00"/>
                </a:solidFill>
                <a:effectLst>
                  <a:outerShdw blurRad="63500" dist="50800" dir="3600000" algn="tl">
                    <a:prstClr val="black">
                      <a:alpha val="46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79CE17-132C-47A5-BDD7-A048F725E36C}"/>
              </a:ext>
            </a:extLst>
          </p:cNvPr>
          <p:cNvSpPr txBox="1">
            <a:spLocks/>
          </p:cNvSpPr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edit Master subtitle style</a:t>
            </a: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2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14A80-D403-EF45-B756-2F5B6BF0D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6807A-6B88-865F-9E27-A6CA295EA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1A880-7073-D349-E009-A33ED2804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4DFBE-1EC7-CC8D-309F-FBF6FA0E7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52B0D-5BDE-1E71-A8F0-CC5DD86F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2331612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7ACCD-A909-461F-B772-E5A5FE9F2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8912" y="6348116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825">
                <a:solidFill>
                  <a:srgbClr val="A50021"/>
                </a:solidFill>
              </a:defRPr>
            </a:lvl1pPr>
          </a:lstStyle>
          <a:p>
            <a:fld id="{68F85B4B-9B8D-4611-A944-8E9EFF98BB24}" type="datetimeFigureOut">
              <a:rPr lang="en-PG" smtClean="0"/>
              <a:pPr/>
              <a:t>10/07/2025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59656-9E6D-48DC-827C-06C2A50B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anchor="b"/>
          <a:lstStyle>
            <a:lvl1pPr>
              <a:defRPr sz="825">
                <a:solidFill>
                  <a:srgbClr val="A50021"/>
                </a:solidFill>
              </a:defRPr>
            </a:lvl1pPr>
          </a:lstStyle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2025-CE53-4039-BE3D-E2FA27DF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893" y="6348115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825">
                <a:solidFill>
                  <a:srgbClr val="A50021"/>
                </a:solidFill>
              </a:defRPr>
            </a:lvl1pPr>
          </a:lstStyle>
          <a:p>
            <a:fld id="{E0D0740D-D974-4289-B56F-27D8DF6FD7B4}" type="slidenum">
              <a:rPr lang="en-PG" smtClean="0"/>
              <a:pPr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556847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527-E366-43C0-AE6E-CEBF7163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8F85B4B-9B8D-4611-A944-8E9EFF98BB24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6EE9-9128-4C8E-9580-4D050182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48682-BD75-444F-B006-F3F1C50A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0D0740D-D974-4289-B56F-27D8DF6FD7B4}" type="slidenum">
              <a:rPr lang="en-PG" smtClean="0"/>
              <a:t>‹#›</a:t>
            </a:fld>
            <a:endParaRPr lang="en-PG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5BE103-27B1-43B8-AB38-925C9F09102A}"/>
              </a:ext>
            </a:extLst>
          </p:cNvPr>
          <p:cNvSpPr txBox="1">
            <a:spLocks/>
          </p:cNvSpPr>
          <p:nvPr userDrawn="1"/>
        </p:nvSpPr>
        <p:spPr>
          <a:xfrm>
            <a:off x="841501" y="825210"/>
            <a:ext cx="10845931" cy="1825304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b="1">
                <a:ln w="3175">
                  <a:solidFill>
                    <a:srgbClr val="CC9B00"/>
                  </a:solidFill>
                </a:ln>
                <a:solidFill>
                  <a:srgbClr val="FFCD00"/>
                </a:solidFill>
                <a:effectLst>
                  <a:outerShdw blurRad="63500" dist="50800" dir="3600000" algn="tl">
                    <a:schemeClr val="tx1">
                      <a:alpha val="46000"/>
                    </a:schemeClr>
                  </a:outerShdw>
                </a:effectLst>
                <a:latin typeface="Trebuchet MS" panose="020B0603020202020204" pitchFamily="34" charset="0"/>
              </a:rPr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79CE17-132C-47A5-BDD7-A048F725E36C}"/>
              </a:ext>
            </a:extLst>
          </p:cNvPr>
          <p:cNvSpPr txBox="1">
            <a:spLocks/>
          </p:cNvSpPr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990000"/>
                </a:solidFill>
              </a:rPr>
              <a:t>Click to edit Master subtitle style</a:t>
            </a:r>
            <a:endParaRPr lang="en-PG" sz="1800" b="1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52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527-E366-43C0-AE6E-CEBF7163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8F85B4B-9B8D-4611-A944-8E9EFF98BB24}" type="datetimeFigureOut">
              <a:rPr lang="x-none" sz="525" smtClean="0">
                <a:solidFill>
                  <a:srgbClr val="7F7F7F"/>
                </a:solidFill>
                <a:latin typeface="Arial"/>
                <a:cs typeface="Arial"/>
              </a:rPr>
              <a:pPr defTabSz="685800">
                <a:defRPr/>
              </a:pPr>
              <a:t>10/7/2025</a:t>
            </a:fld>
            <a:endParaRPr lang="x-none" sz="525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6EE9-9128-4C8E-9580-4D050182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x-none" sz="525" b="1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48682-BD75-444F-B006-F3F1C50A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E0D0740D-D974-4289-B56F-27D8DF6FD7B4}" type="slidenum">
              <a:rPr lang="x-none" sz="525" smtClean="0">
                <a:solidFill>
                  <a:srgbClr val="7F7F7F"/>
                </a:solidFill>
                <a:latin typeface="Arial"/>
                <a:cs typeface="Arial"/>
              </a:rPr>
              <a:pPr algn="r" defTabSz="685800">
                <a:defRPr/>
              </a:pPr>
              <a:t>‹#›</a:t>
            </a:fld>
            <a:endParaRPr lang="x-none" sz="525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5BE103-27B1-43B8-AB38-925C9F09102A}"/>
              </a:ext>
            </a:extLst>
          </p:cNvPr>
          <p:cNvSpPr txBox="1">
            <a:spLocks/>
          </p:cNvSpPr>
          <p:nvPr userDrawn="1"/>
        </p:nvSpPr>
        <p:spPr>
          <a:xfrm>
            <a:off x="841501" y="825210"/>
            <a:ext cx="10845931" cy="1825304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 w="3175">
                  <a:solidFill>
                    <a:srgbClr val="CC9B00"/>
                  </a:solidFill>
                </a:ln>
                <a:solidFill>
                  <a:srgbClr val="FFCD00"/>
                </a:solidFill>
                <a:effectLst>
                  <a:outerShdw blurRad="63500" dist="50800" dir="3600000" algn="tl">
                    <a:prstClr val="black">
                      <a:alpha val="46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79CE17-132C-47A5-BDD7-A048F725E36C}"/>
              </a:ext>
            </a:extLst>
          </p:cNvPr>
          <p:cNvSpPr txBox="1">
            <a:spLocks/>
          </p:cNvSpPr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subtitle style</a:t>
            </a: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474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12225867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ec2009_PNG_LNG_PPT_Templ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559050"/>
            <a:ext cx="299085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3"/>
          <p:cNvSpPr>
            <a:spLocks noChangeArrowheads="1"/>
          </p:cNvSpPr>
          <p:nvPr/>
        </p:nvSpPr>
        <p:spPr bwMode="auto">
          <a:xfrm>
            <a:off x="9209620" y="3073402"/>
            <a:ext cx="29252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PNG LNG is operated by a subsidiary of Exxon Mobil Corporation in co-venture with:</a:t>
            </a:r>
            <a:endParaRPr kumimoji="0" lang="en-US" sz="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" descr="final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18" y="4133850"/>
            <a:ext cx="18161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San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7" y="4479928"/>
            <a:ext cx="176318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Oil Search Limi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429000"/>
            <a:ext cx="2990851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JP Nippon O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1" y="5056188"/>
            <a:ext cx="20320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EDA O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549900"/>
            <a:ext cx="299085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MRD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6172203"/>
            <a:ext cx="29908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9144000" y="115888"/>
            <a:ext cx="2770717" cy="2089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05902" y="2559053"/>
            <a:ext cx="3028951" cy="418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Picture 7" descr="Bird_transp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3" y="44450"/>
            <a:ext cx="564726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2286" y="2892425"/>
            <a:ext cx="7488767" cy="1035050"/>
          </a:xfrm>
          <a:prstGeom prst="rect">
            <a:avLst/>
          </a:prstGeom>
        </p:spPr>
        <p:txBody>
          <a:bodyPr anchor="t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114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12225867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ec2009_PNG_LNG_PPT_Templ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559050"/>
            <a:ext cx="299085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3"/>
          <p:cNvSpPr>
            <a:spLocks noChangeArrowheads="1"/>
          </p:cNvSpPr>
          <p:nvPr/>
        </p:nvSpPr>
        <p:spPr bwMode="auto">
          <a:xfrm>
            <a:off x="9209620" y="3073402"/>
            <a:ext cx="29252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PNG LNG is operated by a subsidiary of Exxon Mobil Corporation in co-venture with:</a:t>
            </a:r>
            <a:endParaRPr kumimoji="0" lang="en-US" sz="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" descr="final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18" y="4133850"/>
            <a:ext cx="18161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San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7" y="4479928"/>
            <a:ext cx="176318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Oil Search Limi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429000"/>
            <a:ext cx="2990851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JP Nippon O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1" y="5056188"/>
            <a:ext cx="20320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EDA O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549900"/>
            <a:ext cx="299085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MRD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6172203"/>
            <a:ext cx="29908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9144000" y="115888"/>
            <a:ext cx="2770717" cy="2089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05902" y="2559053"/>
            <a:ext cx="3028951" cy="418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Picture 7" descr="Bird_transp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3" y="44450"/>
            <a:ext cx="564726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2286" y="2892425"/>
            <a:ext cx="7488767" cy="1035050"/>
          </a:xfrm>
          <a:prstGeom prst="rect">
            <a:avLst/>
          </a:prstGeom>
        </p:spPr>
        <p:txBody>
          <a:bodyPr anchor="t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3957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7ACCD-A909-461F-B772-E5A5FE9F2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78912" y="6348116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825">
                <a:solidFill>
                  <a:srgbClr val="A50021"/>
                </a:solidFill>
              </a:defRPr>
            </a:lvl1pPr>
          </a:lstStyle>
          <a:p>
            <a:pPr defTabSz="685800">
              <a:defRPr/>
            </a:pPr>
            <a:fld id="{68F85B4B-9B8D-4611-A944-8E9EFF98BB24}" type="datetimeFigureOut">
              <a:rPr lang="x-none" smtClean="0"/>
              <a:pPr defTabSz="685800">
                <a:defRPr/>
              </a:pPr>
              <a:t>10/7/2025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59656-9E6D-48DC-827C-06C2A50B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anchor="b"/>
          <a:lstStyle>
            <a:lvl1pPr>
              <a:defRPr sz="825">
                <a:solidFill>
                  <a:srgbClr val="A50021"/>
                </a:solidFill>
              </a:defRPr>
            </a:lvl1pPr>
          </a:lstStyle>
          <a:p>
            <a:pPr defTabSz="685800"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42025-CE53-4039-BE3D-E2FA27DF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893" y="6348115"/>
            <a:ext cx="2743200" cy="365125"/>
          </a:xfrm>
          <a:prstGeom prst="rect">
            <a:avLst/>
          </a:prstGeom>
        </p:spPr>
        <p:txBody>
          <a:bodyPr anchor="b"/>
          <a:lstStyle>
            <a:lvl1pPr>
              <a:defRPr sz="825">
                <a:solidFill>
                  <a:srgbClr val="A50021"/>
                </a:solidFill>
              </a:defRPr>
            </a:lvl1pPr>
          </a:lstStyle>
          <a:p>
            <a:pPr defTabSz="685800">
              <a:defRPr/>
            </a:pPr>
            <a:fld id="{E0D0740D-D974-4289-B56F-27D8DF6FD7B4}" type="slidenum">
              <a:rPr lang="x-none" smtClean="0"/>
              <a:pPr defTabSz="685800">
                <a:defRPr/>
              </a:pPr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5935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527-E366-43C0-AE6E-CEBF7163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8F85B4B-9B8D-4611-A944-8E9EFF98BB24}" type="datetimeFigureOut">
              <a:rPr lang="x-none" sz="1350" smtClean="0">
                <a:solidFill>
                  <a:prstClr val="black"/>
                </a:solidFill>
              </a:rPr>
              <a:pPr defTabSz="685800">
                <a:defRPr/>
              </a:pPr>
              <a:t>10/7/2025</a:t>
            </a:fld>
            <a:endParaRPr lang="x-none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6EE9-9128-4C8E-9580-4D050182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x-none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48682-BD75-444F-B006-F3F1C50A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E0D0740D-D974-4289-B56F-27D8DF6FD7B4}" type="slidenum">
              <a:rPr lang="x-none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x-none" sz="1350">
              <a:solidFill>
                <a:prstClr val="black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5BE103-27B1-43B8-AB38-925C9F09102A}"/>
              </a:ext>
            </a:extLst>
          </p:cNvPr>
          <p:cNvSpPr txBox="1">
            <a:spLocks/>
          </p:cNvSpPr>
          <p:nvPr userDrawn="1"/>
        </p:nvSpPr>
        <p:spPr>
          <a:xfrm>
            <a:off x="841501" y="825210"/>
            <a:ext cx="10845931" cy="1825304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 w="3175">
                  <a:solidFill>
                    <a:srgbClr val="CC9B00"/>
                  </a:solidFill>
                </a:ln>
                <a:solidFill>
                  <a:srgbClr val="FFCD00"/>
                </a:solidFill>
                <a:effectLst>
                  <a:outerShdw blurRad="63500" dist="50800" dir="3600000" algn="tl">
                    <a:prstClr val="black">
                      <a:alpha val="46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79CE17-132C-47A5-BDD7-A048F725E36C}"/>
              </a:ext>
            </a:extLst>
          </p:cNvPr>
          <p:cNvSpPr txBox="1">
            <a:spLocks/>
          </p:cNvSpPr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to edit Master subtitle style</a:t>
            </a: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673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527-E366-43C0-AE6E-CEBF7163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8F85B4B-9B8D-4611-A944-8E9EFF98BB24}" type="datetimeFigureOut">
              <a:rPr lang="x-none" sz="525" smtClean="0">
                <a:solidFill>
                  <a:srgbClr val="7F7F7F"/>
                </a:solidFill>
                <a:latin typeface="Arial"/>
                <a:cs typeface="Arial"/>
              </a:rPr>
              <a:pPr defTabSz="685800">
                <a:defRPr/>
              </a:pPr>
              <a:t>10/7/2025</a:t>
            </a:fld>
            <a:endParaRPr lang="x-none" sz="525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6EE9-9128-4C8E-9580-4D050182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x-none" sz="525" b="1">
              <a:solidFill>
                <a:prstClr val="white">
                  <a:lumMod val="50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48682-BD75-444F-B006-F3F1C50A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E0D0740D-D974-4289-B56F-27D8DF6FD7B4}" type="slidenum">
              <a:rPr lang="x-none" sz="525" smtClean="0">
                <a:solidFill>
                  <a:srgbClr val="7F7F7F"/>
                </a:solidFill>
                <a:latin typeface="Arial"/>
                <a:cs typeface="Arial"/>
              </a:rPr>
              <a:pPr algn="r" defTabSz="685800">
                <a:defRPr/>
              </a:pPr>
              <a:t>‹#›</a:t>
            </a:fld>
            <a:endParaRPr lang="x-none" sz="525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5BE103-27B1-43B8-AB38-925C9F09102A}"/>
              </a:ext>
            </a:extLst>
          </p:cNvPr>
          <p:cNvSpPr txBox="1">
            <a:spLocks/>
          </p:cNvSpPr>
          <p:nvPr userDrawn="1"/>
        </p:nvSpPr>
        <p:spPr>
          <a:xfrm>
            <a:off x="841501" y="825210"/>
            <a:ext cx="10845931" cy="1825304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>
                <a:ln w="3175">
                  <a:solidFill>
                    <a:srgbClr val="CC9B00"/>
                  </a:solidFill>
                </a:ln>
                <a:solidFill>
                  <a:srgbClr val="FFCD00"/>
                </a:solidFill>
                <a:effectLst>
                  <a:outerShdw blurRad="63500" dist="50800" dir="3600000" algn="tl">
                    <a:prstClr val="black">
                      <a:alpha val="46000"/>
                    </a:prstClr>
                  </a:outerShdw>
                </a:effectLst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79CE17-132C-47A5-BDD7-A048F725E36C}"/>
              </a:ext>
            </a:extLst>
          </p:cNvPr>
          <p:cNvSpPr txBox="1">
            <a:spLocks/>
          </p:cNvSpPr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to edit Master subtitle style</a:t>
            </a: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667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12225867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ec2009_PNG_LNG_PPT_Templ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559050"/>
            <a:ext cx="299085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3"/>
          <p:cNvSpPr>
            <a:spLocks noChangeArrowheads="1"/>
          </p:cNvSpPr>
          <p:nvPr/>
        </p:nvSpPr>
        <p:spPr bwMode="auto">
          <a:xfrm>
            <a:off x="9209620" y="3073402"/>
            <a:ext cx="29252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PNG LNG is operated by a subsidiary of Exxon Mobil Corporation in co-venture with:</a:t>
            </a:r>
            <a:endParaRPr kumimoji="0" lang="en-US" sz="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" descr="final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18" y="4133850"/>
            <a:ext cx="18161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San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7" y="4479928"/>
            <a:ext cx="176318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Oil Search Limi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429000"/>
            <a:ext cx="2990851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JP Nippon O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1" y="5056188"/>
            <a:ext cx="20320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EDA O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549900"/>
            <a:ext cx="299085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MRD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6172203"/>
            <a:ext cx="29908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9144000" y="115888"/>
            <a:ext cx="2770717" cy="2089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05902" y="2559053"/>
            <a:ext cx="3028951" cy="418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Picture 7" descr="Bird_transp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3" y="44450"/>
            <a:ext cx="564726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2286" y="2892425"/>
            <a:ext cx="7488767" cy="1035050"/>
          </a:xfrm>
          <a:prstGeom prst="rect">
            <a:avLst/>
          </a:prstGeom>
        </p:spPr>
        <p:txBody>
          <a:bodyPr anchor="t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218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988"/>
            <a:ext cx="12225867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Dec2009_PNG_LNG_PPT_Templ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559050"/>
            <a:ext cx="299085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3"/>
          <p:cNvSpPr>
            <a:spLocks noChangeArrowheads="1"/>
          </p:cNvSpPr>
          <p:nvPr/>
        </p:nvSpPr>
        <p:spPr bwMode="auto">
          <a:xfrm>
            <a:off x="9209620" y="3073402"/>
            <a:ext cx="29252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PNG LNG is operated by a subsidiary of Exxon Mobil Corporation in co-venture with:</a:t>
            </a:r>
            <a:endParaRPr kumimoji="0" lang="en-US" sz="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1" descr="final_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18" y="4133850"/>
            <a:ext cx="18161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San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67" y="4479928"/>
            <a:ext cx="1763184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 descr="Oil Search Limi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3429000"/>
            <a:ext cx="2990851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JP Nippon O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1" y="5056188"/>
            <a:ext cx="20320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EDA O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549900"/>
            <a:ext cx="299085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 descr="MRD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6172203"/>
            <a:ext cx="29908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9144000" y="115888"/>
            <a:ext cx="2770717" cy="2089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105902" y="2559053"/>
            <a:ext cx="3028951" cy="418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Picture 7" descr="Bird_transp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3" y="44450"/>
            <a:ext cx="564726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12286" y="2892425"/>
            <a:ext cx="7488767" cy="1035050"/>
          </a:xfrm>
          <a:prstGeom prst="rect">
            <a:avLst/>
          </a:prstGeom>
        </p:spPr>
        <p:txBody>
          <a:bodyPr anchor="t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619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9BF73-8BAA-52D2-B738-0B1E2093E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99DEA-C2E8-7FC4-0BB1-02F5C8E50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35758-F4FC-9B64-2C7F-26001ED9D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64FDD-3D2C-3EF6-0DB2-F314DF61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E76B6-05EA-D2D2-2560-50E48AAB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2064473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7064" y="2410921"/>
            <a:ext cx="8960219" cy="3861600"/>
          </a:xfrm>
        </p:spPr>
        <p:txBody>
          <a:bodyPr anchor="t">
            <a:noAutofit/>
          </a:bodyPr>
          <a:lstStyle>
            <a:lvl1pPr algn="l">
              <a:defRPr sz="7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9829799" y="3246438"/>
            <a:ext cx="4114800" cy="365125"/>
          </a:xfrm>
        </p:spPr>
        <p:txBody>
          <a:bodyPr/>
          <a:lstStyle>
            <a:lvl1pPr algn="ctr">
              <a:defRPr sz="1400"/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5AAFEA-9797-719F-034E-1443278D0D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83792" y="1123641"/>
            <a:ext cx="5184775" cy="1197600"/>
          </a:xfrm>
        </p:spPr>
        <p:txBody>
          <a:bodyPr anchor="ctr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858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E2A2-57CA-76B4-7FC7-0E7E733D4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6" y="575019"/>
            <a:ext cx="4876800" cy="1325563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902CC6-0866-F6F1-FFC1-330B30DD73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FEAA7-A226-2E50-AD23-5FE2A5B986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9D59CD-16F0-1FCD-4958-4D19378595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83793" y="0"/>
            <a:ext cx="5798607" cy="68580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94355-D2F1-6177-CA10-2FB2BDCA94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733" y="3072977"/>
            <a:ext cx="4631139" cy="3196800"/>
          </a:xfrm>
        </p:spPr>
        <p:txBody>
          <a:bodyPr>
            <a:noAutofit/>
          </a:bodyPr>
          <a:lstStyle>
            <a:lvl1pPr>
              <a:spcBef>
                <a:spcPts val="4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686FCB5-A714-48C5-F801-8BC93CA09E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733" y="2656167"/>
            <a:ext cx="4634868" cy="3696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924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25B17-B4A1-EB92-A298-388D035B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570115"/>
            <a:ext cx="3323629" cy="5725248"/>
          </a:xfrm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6CE9A8-062F-E52A-B822-F2C682A3C0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EDBD3-C06B-F685-6F3A-17047C93B3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CDEB065-BE89-3D91-17A6-55B54A0585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5357" y="579430"/>
            <a:ext cx="2120348" cy="5715933"/>
          </a:xfrm>
        </p:spPr>
        <p:txBody>
          <a:bodyPr/>
          <a:lstStyle/>
          <a:p>
            <a:endParaRPr lang="en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DCE6C6-C40C-F791-B3FF-EEAA2288C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8418" y="1058563"/>
            <a:ext cx="4360149" cy="5236800"/>
          </a:xfrm>
        </p:spPr>
        <p:txBody>
          <a:bodyPr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0A1734-9E96-C076-6109-08BEAB597B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8233" y="577373"/>
            <a:ext cx="4360800" cy="387187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115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25B17-B4A1-EB92-A298-388D035B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687" y="574467"/>
            <a:ext cx="6780880" cy="1325563"/>
          </a:xfrm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6CE9A8-062F-E52A-B822-F2C682A3C0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EDBD3-C06B-F685-6F3A-17047C93B3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CDEB065-BE89-3D91-17A6-55B54A0585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017" y="563302"/>
            <a:ext cx="3160552" cy="5720232"/>
          </a:xfrm>
        </p:spPr>
        <p:txBody>
          <a:bodyPr/>
          <a:lstStyle/>
          <a:p>
            <a:endParaRPr lang="en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DCE6C6-C40C-F791-B3FF-EEAA2288C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87687" y="2625934"/>
            <a:ext cx="6780880" cy="36576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D0ED4B-C12C-75E2-03E5-013A94AE89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87826" y="2281008"/>
            <a:ext cx="6780741" cy="314400"/>
          </a:xfrm>
        </p:spPr>
        <p:txBody>
          <a:bodyPr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7519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07C1-A2D2-F1A6-D730-4F0C404C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8" y="4162370"/>
            <a:ext cx="4118757" cy="2278186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DCB85-C1AE-389B-180B-F0755C7558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B6781-E0BB-8244-2B18-81C5A89ABE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3D6F03-414F-3442-0C5B-EC88513781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017" y="576078"/>
            <a:ext cx="3279453" cy="3279453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E5AE0EA-E418-F652-0112-3BBECBF9F3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44065" y="576078"/>
            <a:ext cx="3279453" cy="3279453"/>
          </a:xfrm>
        </p:spPr>
        <p:txBody>
          <a:bodyPr/>
          <a:lstStyle/>
          <a:p>
            <a:endParaRPr lang="en-ID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61BF6E-948C-4AEB-61A4-244B2DE035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89114" y="576078"/>
            <a:ext cx="3279453" cy="3279453"/>
          </a:xfrm>
        </p:spPr>
        <p:txBody>
          <a:bodyPr/>
          <a:lstStyle/>
          <a:p>
            <a:endParaRPr lang="en-ID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DA50E1A-8491-728C-9FA7-3C2B65D8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82818" y="4496555"/>
            <a:ext cx="5985749" cy="1944000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FC11A40-5DE3-08FC-B5EC-62212BF67E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82818" y="4162369"/>
            <a:ext cx="5985933" cy="2712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897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07BE-2E01-93C2-881C-035E1AEE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9052" y="566058"/>
            <a:ext cx="1924741" cy="5704114"/>
          </a:xfrm>
        </p:spPr>
        <p:txBody>
          <a:bodyPr vert="vert27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844A2B-1547-1655-29B9-2804D5FE37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14879-2CE9-2FEA-4087-F8FC1C8C0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EB0609-9FA3-D912-5F69-9CD9658CA1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017" y="1428516"/>
            <a:ext cx="3067418" cy="400096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A2439D-33F0-4626-5731-8FB5D5295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6409" y="1597361"/>
            <a:ext cx="4992158" cy="4207567"/>
          </a:xfrm>
        </p:spPr>
        <p:txBody>
          <a:bodyPr anchor="t">
            <a:noAutofit/>
          </a:bodyPr>
          <a:lstStyle>
            <a:lvl1pPr>
              <a:spcBef>
                <a:spcPts val="4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1CC2E2-7A85-770A-CED5-0E6F307BA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76409" y="1248046"/>
            <a:ext cx="4992158" cy="3048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0786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07BE-2E01-93C2-881C-035E1AEE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426" y="573517"/>
            <a:ext cx="4307141" cy="1454400"/>
          </a:xfrm>
        </p:spPr>
        <p:txBody>
          <a:bodyPr anchor="t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844A2B-1547-1655-29B9-2804D5FE37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14879-2CE9-2FEA-4087-F8FC1C8C0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EB0609-9FA3-D912-5F69-9CD9658CA1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017" y="619622"/>
            <a:ext cx="5618760" cy="56184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A2439D-33F0-4626-5731-8FB5D5295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61426" y="2841588"/>
            <a:ext cx="4307141" cy="36144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9F0EDF-ED0D-7DF6-3D16-36E44C839E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61150" y="2474023"/>
            <a:ext cx="4307417" cy="3336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522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D8E67-9FD7-A8F8-75F6-2FF3CD0D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501649"/>
            <a:ext cx="10369550" cy="758604"/>
          </a:xfrm>
        </p:spPr>
        <p:txBody>
          <a:bodyPr anchor="t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EFFE8E-6F6C-1E23-79C9-808201616E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39AAF-82A4-7672-8873-E691CE5C39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2550198D-18A3-B15D-CC93-17763FFE6A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9017" y="3233531"/>
            <a:ext cx="3122820" cy="3122820"/>
          </a:xfrm>
        </p:spPr>
        <p:txBody>
          <a:bodyPr/>
          <a:lstStyle/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CE06D47-5795-E8A4-6688-63C0FCAB2B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5747" y="3233531"/>
            <a:ext cx="3122820" cy="3122820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FB99BAA-F395-0232-ED1F-8AC6BA5C78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22381" y="3233531"/>
            <a:ext cx="3122820" cy="3122820"/>
          </a:xfrm>
        </p:spPr>
        <p:txBody>
          <a:bodyPr/>
          <a:lstStyle/>
          <a:p>
            <a:endParaRPr lang="en-ID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F44B7A2-957C-93E8-8209-7EE97327682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75734" y="1702061"/>
            <a:ext cx="10392833" cy="143760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F51D89-C7C9-35E8-B687-68AAC511FE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5734" y="1340909"/>
            <a:ext cx="10392833" cy="3360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175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FB309-9F80-5BE3-F82C-91733414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3640482"/>
            <a:ext cx="3478419" cy="2809378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27C05-E3B0-EFC4-2286-5860D4A1AC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3CF6B-04E5-9AB9-2466-0284576F0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54F23F8-6331-43CC-E76A-052E46B775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016" y="562709"/>
            <a:ext cx="4994450" cy="2866292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11F901-3943-1C25-A696-666A0EBDBC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0380" y="4054660"/>
            <a:ext cx="6678187" cy="2395200"/>
          </a:xfrm>
        </p:spPr>
        <p:txBody>
          <a:bodyPr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9263BE0-4D84-7BD4-D81B-B266C5C1C4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74117" y="562709"/>
            <a:ext cx="4994450" cy="2866292"/>
          </a:xfrm>
        </p:spPr>
        <p:txBody>
          <a:bodyPr/>
          <a:lstStyle/>
          <a:p>
            <a:endParaRPr lang="en-ID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F9E850-0A01-918A-C1F1-461E6D7C1A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0380" y="3640666"/>
            <a:ext cx="6678187" cy="3432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7659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908D4B-9946-0E0A-8BEE-BB1C6BFDBDE6}"/>
              </a:ext>
            </a:extLst>
          </p:cNvPr>
          <p:cNvSpPr/>
          <p:nvPr userDrawn="1"/>
        </p:nvSpPr>
        <p:spPr>
          <a:xfrm>
            <a:off x="4275667" y="2355849"/>
            <a:ext cx="6692532" cy="16425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D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007C1-A2D2-F1A6-D730-4F0C404CB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035" y="619623"/>
            <a:ext cx="6692532" cy="1633247"/>
          </a:xfrm>
        </p:spPr>
        <p:txBody>
          <a:bodyPr anchor="t">
            <a:noAutofit/>
          </a:bodyPr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DCB85-C1AE-389B-180B-F0755C7558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B6781-E0BB-8244-2B18-81C5A89ABE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3D6F03-414F-3442-0C5B-EC88513781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9017" y="619622"/>
            <a:ext cx="3279453" cy="3279453"/>
          </a:xfrm>
        </p:spPr>
        <p:txBody>
          <a:bodyPr/>
          <a:lstStyle/>
          <a:p>
            <a:endParaRPr lang="en-ID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61BF6E-948C-4AEB-61A4-244B2DE035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90380" y="4162370"/>
            <a:ext cx="2278187" cy="2278187"/>
          </a:xfrm>
        </p:spPr>
        <p:txBody>
          <a:bodyPr/>
          <a:lstStyle/>
          <a:p>
            <a:endParaRPr lang="en-ID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DA50E1A-8491-728C-9FA7-3C2B65D8B0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017" y="4385089"/>
            <a:ext cx="7732183" cy="2054400"/>
          </a:xfrm>
        </p:spPr>
        <p:txBody>
          <a:bodyPr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AD539BA3-D11E-897F-CE18-588B0DC93D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76035" y="2607013"/>
            <a:ext cx="6692532" cy="1382400"/>
          </a:xfrm>
          <a:noFill/>
        </p:spPr>
        <p:txBody>
          <a:bodyPr lIns="90000" tIns="46800" rIns="90000" bIns="4680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910887-9DF9-8E41-CBB1-3C2A4179AC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9017" y="4126524"/>
            <a:ext cx="7732183" cy="2496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8F6B920-074C-FD0C-40EB-802122795E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75667" y="2355849"/>
            <a:ext cx="6692900" cy="249599"/>
          </a:xfrm>
          <a:noFill/>
        </p:spPr>
        <p:txBody>
          <a:bodyPr anchor="ctr" anchorCtr="0">
            <a:noAutofit/>
          </a:bodyPr>
          <a:lstStyle>
            <a:lvl1pPr>
              <a:defRPr sz="12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105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060A-AE85-0763-78AF-3D572CCCE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F0BF7-E7C3-45CD-8130-979828289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F1EC3-39A5-92FE-9D23-951EA54A0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D2511-787C-6FDC-7BE8-B5C701CD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39966-7C03-9B4F-1A35-C0E891EFD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D9BC5-283B-9546-3931-6E599E0DA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857743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419B-0A7A-D6A9-278B-3CB3F6B1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860" y="619622"/>
            <a:ext cx="4448707" cy="1968969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75DCC-A5DC-45EE-5280-E6AF55C5FB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54E76-F34B-95F8-FD2E-0312C265A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D592EB7-0888-4601-189D-47D758F2EA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783792" cy="3855843"/>
          </a:xfrm>
        </p:spPr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5089FCE-DB18-D776-A8F9-8E69AD01AA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5734" y="4512078"/>
            <a:ext cx="5208058" cy="1987053"/>
          </a:xfrm>
        </p:spPr>
        <p:txBody>
          <a:bodyPr>
            <a:noAutofit/>
          </a:bodyPr>
          <a:lstStyle>
            <a:lvl1pPr>
              <a:defRPr>
                <a:latin typeface="+mn-lt"/>
                <a:ea typeface="Cascadia Mono SemiBold" panose="020B0609020000020004" pitchFamily="49" charset="0"/>
                <a:cs typeface="Cascadia Mono SemiBold" panose="020B0609020000020004" pitchFamily="49" charset="0"/>
              </a:defRPr>
            </a:lvl1pPr>
            <a:lvl2pPr>
              <a:defRPr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defRPr>
            </a:lvl2pPr>
            <a:lvl3pPr>
              <a:defRPr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defRPr>
            </a:lvl3pPr>
            <a:lvl4pPr>
              <a:defRPr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defRPr>
            </a:lvl4pPr>
            <a:lvl5pPr>
              <a:defRPr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0477A3C-2108-3003-027C-E88B14294E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19862" y="3429000"/>
            <a:ext cx="4448705" cy="285292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447C4F-9DF9-4C69-F400-0A0CE900741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5733" y="4066517"/>
            <a:ext cx="5208059" cy="4032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FE6426-8335-E1C3-FB13-43F08A52D6E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19862" y="3091241"/>
            <a:ext cx="4448706" cy="2880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104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442312-9E63-3A81-2CB4-8F85F5C2CD49}"/>
              </a:ext>
            </a:extLst>
          </p:cNvPr>
          <p:cNvSpPr/>
          <p:nvPr userDrawn="1"/>
        </p:nvSpPr>
        <p:spPr>
          <a:xfrm>
            <a:off x="0" y="1945185"/>
            <a:ext cx="3878469" cy="4912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D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0176E-FDDF-30CB-EB74-A75B39D0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694" y="501649"/>
            <a:ext cx="10270873" cy="1325563"/>
          </a:xfrm>
        </p:spPr>
        <p:txBody>
          <a:bodyPr anchor="t">
            <a:no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0C34D-8F75-41B3-4243-E45FBD015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13D18-EF04-D403-494B-02A03A28BC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0E6078-78A1-619C-E7B0-63DBC649FF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017" y="2686751"/>
            <a:ext cx="2702983" cy="36696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E87E0F-2528-3A8B-F312-9C9235E586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58771" y="2686751"/>
            <a:ext cx="2850043" cy="36696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75F903-A46A-31EE-9532-17999D9477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9016" y="2275974"/>
            <a:ext cx="2702984" cy="369600"/>
          </a:xfrm>
        </p:spPr>
        <p:txBody>
          <a:bodyPr anchor="b">
            <a:noAutofit/>
          </a:bodyPr>
          <a:lstStyle>
            <a:lvl1pPr>
              <a:defRPr sz="12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746F59D-CF95-DEC8-5CAA-EE08708A53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8771" y="2275974"/>
            <a:ext cx="2851200" cy="3696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CDD7BE0-BC6C-5AE9-BCEE-9C91EA7B4B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8524" y="2686751"/>
            <a:ext cx="2850043" cy="36696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C0FB17E-6098-251C-5B8E-56C2FE57DE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7367" y="2275974"/>
            <a:ext cx="2851200" cy="369600"/>
          </a:xfrm>
        </p:spPr>
        <p:txBody>
          <a:bodyPr anchor="b">
            <a:noAutofit/>
          </a:bodyPr>
          <a:lstStyle>
            <a:lvl1pPr>
              <a:defRPr sz="125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824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EB1E-7063-62F6-6178-84A09252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583764"/>
            <a:ext cx="10369550" cy="9624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88764-10F6-E04C-94EB-0287F12582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32E04-1353-E30E-552C-E54A3DA074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5" name="Chart Placeholder 22">
            <a:extLst>
              <a:ext uri="{FF2B5EF4-FFF2-40B4-BE49-F238E27FC236}">
                <a16:creationId xmlns:a16="http://schemas.microsoft.com/office/drawing/2014/main" id="{10D922AA-24B6-6B14-7A38-DBC7EDED764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200000" y="1738097"/>
            <a:ext cx="2037784" cy="168428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B6B8F6-C436-9978-2F4B-4A4FAEFE52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31381" y="4112515"/>
            <a:ext cx="2396467" cy="24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04E407-1287-6C2D-410A-98BC0C86744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83792" y="1711315"/>
            <a:ext cx="2400000" cy="4802400"/>
          </a:xfrm>
        </p:spPr>
        <p:txBody>
          <a:bodyPr/>
          <a:lstStyle/>
          <a:p>
            <a:endParaRPr lang="en-UZ"/>
          </a:p>
        </p:txBody>
      </p:sp>
      <p:sp>
        <p:nvSpPr>
          <p:cNvPr id="10" name="Chart Placeholder 22">
            <a:extLst>
              <a:ext uri="{FF2B5EF4-FFF2-40B4-BE49-F238E27FC236}">
                <a16:creationId xmlns:a16="http://schemas.microsoft.com/office/drawing/2014/main" id="{1BE74FB2-1D73-647C-5C92-0AA274565BB5}"/>
              </a:ext>
            </a:extLst>
          </p:cNvPr>
          <p:cNvSpPr>
            <a:spLocks noGrp="1"/>
          </p:cNvSpPr>
          <p:nvPr>
            <p:ph type="chart" sz="quarter" idx="30"/>
          </p:nvPr>
        </p:nvSpPr>
        <p:spPr>
          <a:xfrm>
            <a:off x="8329800" y="1738097"/>
            <a:ext cx="2037784" cy="168428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7C4768-2F14-E327-6DA3-6E37F58CFAB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31381" y="3535556"/>
            <a:ext cx="2396467" cy="484860"/>
          </a:xfrm>
        </p:spPr>
        <p:txBody>
          <a:bodyPr anchor="b">
            <a:noAutofit/>
          </a:bodyPr>
          <a:lstStyle>
            <a:lvl1pPr algn="ctr">
              <a:defRPr sz="12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210F19-1CD2-510F-9EF1-7A725C1F08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48693" y="3535556"/>
            <a:ext cx="2399999" cy="484860"/>
          </a:xfrm>
        </p:spPr>
        <p:txBody>
          <a:bodyPr anchor="b">
            <a:noAutofit/>
          </a:bodyPr>
          <a:lstStyle>
            <a:lvl1pPr algn="ctr">
              <a:defRPr sz="12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01CE4C3-5BFE-BA45-1C06-0F5D8259E6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154626" y="4111315"/>
            <a:ext cx="2402400" cy="24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7545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h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EB1E-7063-62F6-6178-84A09252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583764"/>
            <a:ext cx="10369550" cy="9624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88764-10F6-E04C-94EB-0287F12582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32E04-1353-E30E-552C-E54A3DA074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5" name="Chart Placeholder 22">
            <a:extLst>
              <a:ext uri="{FF2B5EF4-FFF2-40B4-BE49-F238E27FC236}">
                <a16:creationId xmlns:a16="http://schemas.microsoft.com/office/drawing/2014/main" id="{10D922AA-24B6-6B14-7A38-DBC7EDED764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1237772" y="1738097"/>
            <a:ext cx="2037784" cy="168428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B6B8F6-C436-9978-2F4B-4A4FAEFE52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054623" y="4123971"/>
            <a:ext cx="2402400" cy="24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22">
            <a:extLst>
              <a:ext uri="{FF2B5EF4-FFF2-40B4-BE49-F238E27FC236}">
                <a16:creationId xmlns:a16="http://schemas.microsoft.com/office/drawing/2014/main" id="{1BE74FB2-1D73-647C-5C92-0AA274565BB5}"/>
              </a:ext>
            </a:extLst>
          </p:cNvPr>
          <p:cNvSpPr>
            <a:spLocks noGrp="1"/>
          </p:cNvSpPr>
          <p:nvPr>
            <p:ph type="chart" sz="quarter" idx="30"/>
          </p:nvPr>
        </p:nvSpPr>
        <p:spPr>
          <a:xfrm>
            <a:off x="8329800" y="1738097"/>
            <a:ext cx="2037784" cy="168428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7C4768-2F14-E327-6DA3-6E37F58CFAB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57469" y="3535556"/>
            <a:ext cx="2399999" cy="484860"/>
          </a:xfrm>
        </p:spPr>
        <p:txBody>
          <a:bodyPr anchor="b">
            <a:noAutofit/>
          </a:bodyPr>
          <a:lstStyle>
            <a:lvl1pPr algn="ctr">
              <a:defRPr sz="12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210F19-1CD2-510F-9EF1-7A725C1F08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48693" y="3535556"/>
            <a:ext cx="2399999" cy="484860"/>
          </a:xfrm>
        </p:spPr>
        <p:txBody>
          <a:bodyPr anchor="b">
            <a:noAutofit/>
          </a:bodyPr>
          <a:lstStyle>
            <a:lvl1pPr algn="ctr">
              <a:defRPr sz="12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01CE4C3-5BFE-BA45-1C06-0F5D8259E6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154626" y="4111315"/>
            <a:ext cx="2402400" cy="24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22">
            <a:extLst>
              <a:ext uri="{FF2B5EF4-FFF2-40B4-BE49-F238E27FC236}">
                <a16:creationId xmlns:a16="http://schemas.microsoft.com/office/drawing/2014/main" id="{6034BEDD-4A10-0EE9-2B80-CC48F6463E58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4764900" y="1738097"/>
            <a:ext cx="2037784" cy="168428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AF6507D-02F3-DCED-4A26-289016D4AA4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92749" y="3535556"/>
            <a:ext cx="2399999" cy="484860"/>
          </a:xfrm>
        </p:spPr>
        <p:txBody>
          <a:bodyPr anchor="b">
            <a:noAutofit/>
          </a:bodyPr>
          <a:lstStyle>
            <a:lvl1pPr algn="ctr">
              <a:defRPr sz="12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DD65D9A-82AD-5F53-C8F5-B476568A76B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604627" y="4111315"/>
            <a:ext cx="2402400" cy="24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744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har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EB1E-7063-62F6-6178-84A09252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583764"/>
            <a:ext cx="10369550" cy="9624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88764-10F6-E04C-94EB-0287F12582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32E04-1353-E30E-552C-E54A3DA074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5" name="Chart Placeholder 22">
            <a:extLst>
              <a:ext uri="{FF2B5EF4-FFF2-40B4-BE49-F238E27FC236}">
                <a16:creationId xmlns:a16="http://schemas.microsoft.com/office/drawing/2014/main" id="{10D922AA-24B6-6B14-7A38-DBC7EDED764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758041" y="1738097"/>
            <a:ext cx="2037784" cy="168428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B6B8F6-C436-9978-2F4B-4A4FAEFE52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5733" y="4111315"/>
            <a:ext cx="2402400" cy="24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hart Placeholder 22">
            <a:extLst>
              <a:ext uri="{FF2B5EF4-FFF2-40B4-BE49-F238E27FC236}">
                <a16:creationId xmlns:a16="http://schemas.microsoft.com/office/drawing/2014/main" id="{1BE74FB2-1D73-647C-5C92-0AA274565BB5}"/>
              </a:ext>
            </a:extLst>
          </p:cNvPr>
          <p:cNvSpPr>
            <a:spLocks noGrp="1"/>
          </p:cNvSpPr>
          <p:nvPr>
            <p:ph type="chart" sz="quarter" idx="30"/>
          </p:nvPr>
        </p:nvSpPr>
        <p:spPr>
          <a:xfrm>
            <a:off x="8735824" y="1744717"/>
            <a:ext cx="2037784" cy="168428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7C4768-2F14-E327-6DA3-6E37F58CFAB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81086" y="3537499"/>
            <a:ext cx="2399999" cy="484860"/>
          </a:xfrm>
        </p:spPr>
        <p:txBody>
          <a:bodyPr anchor="b">
            <a:noAutofit/>
          </a:bodyPr>
          <a:lstStyle>
            <a:lvl1pPr algn="ctr">
              <a:defRPr sz="12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E210F19-1CD2-510F-9EF1-7A725C1F08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554717" y="3540182"/>
            <a:ext cx="2399999" cy="484860"/>
          </a:xfrm>
        </p:spPr>
        <p:txBody>
          <a:bodyPr anchor="b">
            <a:noAutofit/>
          </a:bodyPr>
          <a:lstStyle>
            <a:lvl1pPr algn="ctr">
              <a:defRPr sz="12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01CE4C3-5BFE-BA45-1C06-0F5D8259E6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566167" y="4111315"/>
            <a:ext cx="2402400" cy="24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22">
            <a:extLst>
              <a:ext uri="{FF2B5EF4-FFF2-40B4-BE49-F238E27FC236}">
                <a16:creationId xmlns:a16="http://schemas.microsoft.com/office/drawing/2014/main" id="{6034BEDD-4A10-0EE9-2B80-CC48F6463E58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3370625" y="1744717"/>
            <a:ext cx="2037784" cy="168428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AF6507D-02F3-DCED-4A26-289016D4AA4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189519" y="3537499"/>
            <a:ext cx="2399999" cy="484860"/>
          </a:xfrm>
        </p:spPr>
        <p:txBody>
          <a:bodyPr anchor="b">
            <a:noAutofit/>
          </a:bodyPr>
          <a:lstStyle>
            <a:lvl1pPr algn="ctr">
              <a:defRPr sz="12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DD65D9A-82AD-5F53-C8F5-B476568A76B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189518" y="4111315"/>
            <a:ext cx="2402400" cy="24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8B133C47-E461-5076-CFB7-81D33483F78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71041" y="4111315"/>
            <a:ext cx="2402400" cy="240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610F9E3-7283-B27D-D134-C4587A57822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971041" y="3530456"/>
            <a:ext cx="2399999" cy="484860"/>
          </a:xfrm>
        </p:spPr>
        <p:txBody>
          <a:bodyPr anchor="b">
            <a:noAutofit/>
          </a:bodyPr>
          <a:lstStyle>
            <a:lvl1pPr algn="ctr">
              <a:defRPr sz="1250" b="1"/>
            </a:lvl1pPr>
            <a:lvl2pPr>
              <a:defRPr sz="933" b="1"/>
            </a:lvl2pPr>
            <a:lvl3pPr>
              <a:defRPr sz="800" b="1"/>
            </a:lvl3pPr>
            <a:lvl4pPr>
              <a:defRPr sz="733" b="1"/>
            </a:lvl4pPr>
            <a:lvl5pPr>
              <a:defRPr sz="733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hart Placeholder 22">
            <a:extLst>
              <a:ext uri="{FF2B5EF4-FFF2-40B4-BE49-F238E27FC236}">
                <a16:creationId xmlns:a16="http://schemas.microsoft.com/office/drawing/2014/main" id="{55CE330B-87B2-E709-8431-E977F2430003}"/>
              </a:ext>
            </a:extLst>
          </p:cNvPr>
          <p:cNvSpPr>
            <a:spLocks noGrp="1"/>
          </p:cNvSpPr>
          <p:nvPr>
            <p:ph type="chart" sz="quarter" idx="39"/>
          </p:nvPr>
        </p:nvSpPr>
        <p:spPr>
          <a:xfrm>
            <a:off x="6152148" y="1744717"/>
            <a:ext cx="2037784" cy="168428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05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A9BB-4EB7-026F-4816-EB928B5DD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17" y="583764"/>
            <a:ext cx="10369550" cy="9600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15F750-4EF6-B33F-4FD2-2D9576B1F3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428C6-0B9B-0025-A8AE-3EE85EAAD7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C73C4683-1814-6BFA-2362-08272BB995A4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184191" y="2398620"/>
            <a:ext cx="9199200" cy="3875617"/>
          </a:xfrm>
        </p:spPr>
        <p:txBody>
          <a:bodyPr/>
          <a:lstStyle/>
          <a:p>
            <a:endParaRPr lang="en-UZ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24791E-5C2D-05F7-7815-AE0E39BA94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4358" y="1875366"/>
            <a:ext cx="9199033" cy="388800"/>
          </a:xfrm>
        </p:spPr>
        <p:txBody>
          <a:bodyPr anchor="b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696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701C7-D54C-B4CE-4985-D871336E5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  <a:endParaRPr lang="en-U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397F2-212D-3A9C-585D-F7362936EA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C6FE0-5103-FAEE-F71B-5E68DD283B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82109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D2E36-BADF-8412-F354-96F2041DC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ID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1D5FD-C837-C92F-8E5D-69F1993012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5890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1066667" cy="4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/>
          </a:lstStyle>
          <a:p>
            <a:pPr algn="l"/>
            <a:fld id="{F7021451-1387-4CA6-816F-3879F97B5CBC}" type="slidenum">
              <a:rPr lang="en-US" b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5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CF53-D82E-AD2D-0C2E-7750BAA58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4EBFC-0928-9F07-4B29-17C218247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0CEC8-FB5C-B822-C2EF-2AF8C2F4A3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3C4B0-9A45-7C24-1738-E890887D1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8D3C3-BCD0-D56C-3AAC-9F3C580251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9311F7-8922-6080-194B-5767F740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C4D011-5602-C56D-53DE-7E60A24E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3EFA0B-0D88-A6DA-A45A-A1AFF088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178722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4361-AE6A-0266-E30B-00ACC149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D1F17-22EF-6B87-E1AD-CC86491F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0BB64-BBC7-F867-D223-694B0FCB6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950E3-33B1-1FD2-4EA4-52A56A7F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386811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90279-2B71-5BAF-0605-B5D8D5F9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E939E-C996-C0B4-D1DD-72B08845C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853B3-9D99-CB58-EE84-C4AF6EFC0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3570005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21CB6-168A-7E00-D6BC-FF138C92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76EF2-CBE6-4284-F8D1-C1F06619B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24CE2-EBAF-C148-A7DA-31B328904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7E2B0-1A07-1B00-B9FC-45550B667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5C9B75-7D56-CE9F-4FB5-8071B02B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7FF1A-7DB9-9B3B-65A4-AA4623D2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10198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E5F76-B135-2911-CBE5-7EC91A90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D9A1E-CC27-5D66-6EE8-06DB2B99A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9A52C-76B5-2DF1-2F56-F9957290F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BA9A4-4194-2C4E-0A43-303D39415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46C6C-F70D-3C1B-21F9-1C56F927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308F5-B232-4B55-6B3D-45D9AC84C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358622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6B988-AF81-BD52-FEA2-8C9F248D7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32616-683D-F6F3-5443-0CAA8011A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A5921-EEF5-41B7-C3F4-B31AE4D11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695D8-7BE3-4336-AC90-ABC847281757}" type="datetimeFigureOut">
              <a:rPr lang="en-PG" smtClean="0"/>
              <a:t>10/07/2025</a:t>
            </a:fld>
            <a:endParaRPr lang="en-P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2F32-B2AE-EF76-BB68-044E24C5E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7067F-14BE-AD7B-2692-B0872E87D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141BE-A3BE-4207-AECA-CE9D1994795C}" type="slidenum">
              <a:rPr lang="en-PG" smtClean="0"/>
              <a:t>‹#›</a:t>
            </a:fld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93598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9E602-CA70-4F80-AC47-C3A7853BCA32}"/>
              </a:ext>
            </a:extLst>
          </p:cNvPr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3408"/>
            <a:ext cx="738692" cy="5540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D6E1F7-CCA9-42BF-A34A-8726BAC1F4BD}"/>
              </a:ext>
            </a:extLst>
          </p:cNvPr>
          <p:cNvSpPr>
            <a:spLocks/>
          </p:cNvSpPr>
          <p:nvPr userDrawn="1"/>
        </p:nvSpPr>
        <p:spPr>
          <a:xfrm rot="21449692">
            <a:off x="10096337" y="6315700"/>
            <a:ext cx="1983239" cy="447770"/>
          </a:xfrm>
          <a:prstGeom prst="rect">
            <a:avLst/>
          </a:prstGeom>
          <a:noFill/>
        </p:spPr>
        <p:txBody>
          <a:bodyPr lIns="81000" rIns="40500" anchor="ctr" anchorCtr="1"/>
          <a:lstStyle/>
          <a:p>
            <a:pPr algn="ctr" eaLnBrk="1" fontAlgn="auto" hangingPunct="1"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ln w="0" cap="sq" cmpd="sng">
                  <a:noFill/>
                </a:ln>
                <a:gradFill flip="none" rotWithShape="1">
                  <a:gsLst>
                    <a:gs pos="100000">
                      <a:schemeClr val="tx1"/>
                    </a:gs>
                    <a:gs pos="49000">
                      <a:srgbClr val="E4332D"/>
                    </a:gs>
                    <a:gs pos="0">
                      <a:srgbClr val="FFCD00"/>
                    </a:gs>
                  </a:gsLst>
                  <a:lin ang="10800000" scaled="1"/>
                  <a:tileRect/>
                </a:gradFill>
                <a:effectLst>
                  <a:outerShdw blurRad="12700" dist="25400" dir="1800000" sx="99000" sy="99000" algn="tl" rotWithShape="0">
                    <a:schemeClr val="bg2">
                      <a:lumMod val="50000"/>
                    </a:schemeClr>
                  </a:outerShdw>
                </a:effectLst>
                <a:latin typeface="Freestyle Script" panose="030804020302050B0404" pitchFamily="66" charset="0"/>
              </a:rPr>
              <a:t>Custodians</a:t>
            </a:r>
            <a:r>
              <a:rPr lang="en-US" sz="2000" b="1" baseline="0">
                <a:ln w="0" cap="sq" cmpd="sng">
                  <a:noFill/>
                </a:ln>
                <a:gradFill flip="none" rotWithShape="1">
                  <a:gsLst>
                    <a:gs pos="100000">
                      <a:schemeClr val="tx1"/>
                    </a:gs>
                    <a:gs pos="49000">
                      <a:srgbClr val="E4332D"/>
                    </a:gs>
                    <a:gs pos="0">
                      <a:srgbClr val="FFCD00"/>
                    </a:gs>
                  </a:gsLst>
                  <a:lin ang="10800000" scaled="1"/>
                  <a:tileRect/>
                </a:gradFill>
                <a:effectLst>
                  <a:outerShdw blurRad="12700" dist="25400" dir="1800000" sx="99000" sy="99000" algn="tl" rotWithShape="0">
                    <a:schemeClr val="bg2">
                      <a:lumMod val="50000"/>
                    </a:schemeClr>
                  </a:outerShdw>
                </a:effectLst>
                <a:latin typeface="Freestyle Script" panose="030804020302050B0404" pitchFamily="66" charset="0"/>
              </a:rPr>
              <a:t> of tomorrow</a:t>
            </a:r>
            <a:r>
              <a:rPr lang="en-US" sz="2000" b="1">
                <a:ln w="0" cap="sq" cmpd="sng">
                  <a:noFill/>
                </a:ln>
                <a:gradFill flip="none" rotWithShape="1">
                  <a:gsLst>
                    <a:gs pos="100000">
                      <a:schemeClr val="tx1"/>
                    </a:gs>
                    <a:gs pos="49000">
                      <a:srgbClr val="E4332D"/>
                    </a:gs>
                    <a:gs pos="0">
                      <a:srgbClr val="FFCD00"/>
                    </a:gs>
                  </a:gsLst>
                  <a:lin ang="10800000" scaled="1"/>
                  <a:tileRect/>
                </a:gradFill>
                <a:effectLst>
                  <a:outerShdw blurRad="12700" dist="25400" dir="1800000" sx="99000" sy="99000" algn="tl" rotWithShape="0">
                    <a:schemeClr val="bg2">
                      <a:lumMod val="50000"/>
                    </a:schemeClr>
                  </a:outerShdw>
                </a:effectLst>
                <a:latin typeface="Freestyle Script" panose="030804020302050B04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8562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696" r:id="rId14"/>
    <p:sldLayoutId id="2147483697" r:id="rId15"/>
    <p:sldLayoutId id="2147483698" r:id="rId16"/>
    <p:sldLayoutId id="2147483699" r:id="rId17"/>
    <p:sldLayoutId id="2147483700" r:id="rId18"/>
  </p:sldLayoutIdLst>
  <p:hf sldNum="0" hdr="0" ftr="0" dt="0"/>
  <p:txStyles>
    <p:titleStyle>
      <a:lvl1pPr algn="l" defTabSz="38574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37" indent="-96437" algn="l" defTabSz="38574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08" indent="-96437" algn="l" defTabSz="38574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179" indent="-96437" algn="l" defTabSz="38574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51" indent="-96437" algn="l" defTabSz="38574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23" indent="-96437" algn="l" defTabSz="38574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793" indent="-96437" algn="l" defTabSz="38574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666" indent="-96437" algn="l" defTabSz="38574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538" indent="-96437" algn="l" defTabSz="38574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09" indent="-96437" algn="l" defTabSz="38574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G"/>
      </a:defPPr>
      <a:lvl1pPr marL="0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2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43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15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487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58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29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01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74" algn="l" defTabSz="38574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A7B8A4-ABCC-D9A5-163D-95AADEB96E20}"/>
              </a:ext>
            </a:extLst>
          </p:cNvPr>
          <p:cNvSpPr/>
          <p:nvPr userDrawn="1"/>
        </p:nvSpPr>
        <p:spPr>
          <a:xfrm>
            <a:off x="11582400" y="0"/>
            <a:ext cx="609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9017" y="583764"/>
            <a:ext cx="10369550" cy="9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9017" y="1991065"/>
            <a:ext cx="10369550" cy="4283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829799" y="2011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ID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399" y="635635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10" b="1">
                <a:solidFill>
                  <a:schemeClr val="bg1"/>
                </a:solidFill>
              </a:defRPr>
            </a:lvl1pPr>
          </a:lstStyle>
          <a:p>
            <a:fld id="{CF6F24BE-8BEB-403A-BDCC-38E201D0662D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385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715" r:id="rId19"/>
  </p:sldLayoutIdLst>
  <p:hf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23" indent="0" algn="l" defTabSz="914446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None/>
        <a:defRPr sz="9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914446" indent="0" algn="l" defTabSz="914446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None/>
        <a:defRPr sz="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371669" indent="0" algn="l" defTabSz="914446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None/>
        <a:defRPr sz="7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91" indent="0" algn="l" defTabSz="914446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None/>
        <a:defRPr sz="7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65">
          <p15:clr>
            <a:srgbClr val="F26B43"/>
          </p15:clr>
        </p15:guide>
        <p15:guide id="2" orient="horz" pos="3240">
          <p15:clr>
            <a:srgbClr val="F26B43"/>
          </p15:clr>
        </p15:guide>
        <p15:guide id="3" pos="10364">
          <p15:clr>
            <a:srgbClr val="F26B43"/>
          </p15:clr>
        </p15:guide>
        <p15:guide id="4" pos="5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0F4D0-AD35-57FA-5F8A-84CB88CFA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55A02-C3EE-C6E7-3B67-24FEEDA671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604" b="1324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E695CC-9A55-6D3D-47B9-9A1B2F289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597920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b="1" dirty="0"/>
              <a:t>Investment Trends to Watch in PNG </a:t>
            </a:r>
            <a:br>
              <a:rPr lang="en-US" sz="3600" b="1" dirty="0"/>
            </a:br>
            <a:br>
              <a:rPr lang="en-US" sz="3600" b="1" dirty="0"/>
            </a:br>
            <a:br>
              <a:rPr lang="en-US" sz="3600" b="1" dirty="0"/>
            </a:br>
            <a:r>
              <a:rPr lang="en-US" sz="2700" b="1" i="1" dirty="0"/>
              <a:t>John Tuaim, Deputy CEO &amp; Chief Investment Officer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2200" b="1" dirty="0"/>
              <a:t>Petroleum &amp; Energy Conference, 8</a:t>
            </a:r>
            <a:r>
              <a:rPr lang="en-US" sz="2200" b="1" baseline="30000" dirty="0"/>
              <a:t>th</a:t>
            </a:r>
            <a:r>
              <a:rPr lang="en-US" sz="2200" b="1" dirty="0"/>
              <a:t> Oct 2025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1851E-27C5-6E23-CD5C-91D146FBBB7D}"/>
              </a:ext>
            </a:extLst>
          </p:cNvPr>
          <p:cNvSpPr txBox="1"/>
          <p:nvPr/>
        </p:nvSpPr>
        <p:spPr>
          <a:xfrm>
            <a:off x="101733" y="6115340"/>
            <a:ext cx="5479669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bg1"/>
                </a:solidFill>
              </a:rPr>
              <a:t>All photos taken in Western Province by Mr. Kini </a:t>
            </a:r>
            <a:r>
              <a:rPr lang="en-US" dirty="0" err="1">
                <a:solidFill>
                  <a:schemeClr val="bg1"/>
                </a:solidFill>
              </a:rPr>
              <a:t>Renagi</a:t>
            </a:r>
            <a:r>
              <a:rPr lang="en-US" dirty="0">
                <a:solidFill>
                  <a:schemeClr val="bg1"/>
                </a:solidFill>
              </a:rPr>
              <a:t>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AE5549-C6DE-47F9-B600-304CE901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035" y="135351"/>
            <a:ext cx="89009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rshland with grass and water&#10;&#10;AI-generated content may be incorrect.">
            <a:extLst>
              <a:ext uri="{FF2B5EF4-FFF2-40B4-BE49-F238E27FC236}">
                <a16:creationId xmlns:a16="http://schemas.microsoft.com/office/drawing/2014/main" id="{790342E9-54FA-918E-0632-8C45F2D74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r="12148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B87C5-9074-1FA4-9DA4-94E9279BC344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Agenda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33176" y="1758381"/>
            <a:ext cx="4194047" cy="4455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Education Sector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Tourism &amp; Hospitality Sector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Consumer &amp; Retail Sector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Agriculture Sector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Petroleum &amp; Energy Sector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Conclusion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8565951-EC04-FC47-ABB5-718A5818D6F2}"/>
              </a:ext>
            </a:extLst>
          </p:cNvPr>
          <p:cNvSpPr txBox="1">
            <a:spLocks/>
          </p:cNvSpPr>
          <p:nvPr/>
        </p:nvSpPr>
        <p:spPr>
          <a:xfrm>
            <a:off x="875610" y="1721224"/>
            <a:ext cx="10814366" cy="5004460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96437" indent="-96437" algn="l" defTabSz="385743" rtl="0" eaLnBrk="1" latinLnBrk="0" hangingPunct="1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Char char="•"/>
              <a:defRPr sz="11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9308" indent="-96437" algn="l" defTabSz="38574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2179" indent="-96437" algn="l" defTabSz="38574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5051" indent="-96437" algn="l" defTabSz="38574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7923" indent="-96437" algn="l" defTabSz="38574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60793" indent="-96437" algn="l" defTabSz="38574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3666" indent="-96437" algn="l" defTabSz="38574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6538" indent="-96437" algn="l" defTabSz="38574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9409" indent="-96437" algn="l" defTabSz="385743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Char char="•"/>
              <a:defRPr sz="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4D8C6-FE80-CB8D-AB43-4F562C522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177" y="132316"/>
            <a:ext cx="89009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5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05D6B-105B-3BCE-969A-59F4896FC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ody of water with trees and the sun in the background&#10;&#10;AI-generated content may be incorrect.">
            <a:extLst>
              <a:ext uri="{FF2B5EF4-FFF2-40B4-BE49-F238E27FC236}">
                <a16:creationId xmlns:a16="http://schemas.microsoft.com/office/drawing/2014/main" id="{88B30639-BDAB-3FF2-B05B-63ED9A58C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8740" b="351"/>
          <a:stretch>
            <a:fillRect/>
          </a:stretch>
        </p:blipFill>
        <p:spPr>
          <a:xfrm>
            <a:off x="20" y="10"/>
            <a:ext cx="6265621" cy="685799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CEAA0-C93A-887C-EAC5-197FF41BA1DE}"/>
              </a:ext>
            </a:extLst>
          </p:cNvPr>
          <p:cNvSpPr txBox="1"/>
          <p:nvPr/>
        </p:nvSpPr>
        <p:spPr>
          <a:xfrm>
            <a:off x="7313699" y="-59907"/>
            <a:ext cx="4592340" cy="903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ea typeface="+mj-ea"/>
                <a:cs typeface="+mj-cs"/>
              </a:rPr>
              <a:t>Education Sector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F2ED6-A93A-4FD7-56A0-84240F82B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177" y="132316"/>
            <a:ext cx="890093" cy="8230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4A051A-4BF4-E3D2-63A1-C1028A2C2A68}"/>
              </a:ext>
            </a:extLst>
          </p:cNvPr>
          <p:cNvSpPr txBox="1"/>
          <p:nvPr/>
        </p:nvSpPr>
        <p:spPr>
          <a:xfrm>
            <a:off x="6400801" y="1185706"/>
            <a:ext cx="527090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Young population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About 6 universities and various technical schools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Focus on technical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Can easily support the Australian and international labor force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Can easily support PNG’s manufacturing sector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Cheaper but quality workers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548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17F464-B001-6ADA-2BE5-B77B0D4F8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water with plants and a building&#10;&#10;AI-generated content may be incorrect.">
            <a:extLst>
              <a:ext uri="{FF2B5EF4-FFF2-40B4-BE49-F238E27FC236}">
                <a16:creationId xmlns:a16="http://schemas.microsoft.com/office/drawing/2014/main" id="{C664EA94-132C-0355-F19A-3B26FB835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FC6DBE-C81B-6C51-0405-3EA527594446}"/>
              </a:ext>
            </a:extLst>
          </p:cNvPr>
          <p:cNvSpPr txBox="1"/>
          <p:nvPr/>
        </p:nvSpPr>
        <p:spPr>
          <a:xfrm>
            <a:off x="4389120" y="137707"/>
            <a:ext cx="6790011" cy="1252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 Tourism and Hospitality Sector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84E8C-E3A2-82E0-0730-B62117FDE1E8}"/>
              </a:ext>
            </a:extLst>
          </p:cNvPr>
          <p:cNvSpPr txBox="1"/>
          <p:nvPr/>
        </p:nvSpPr>
        <p:spPr>
          <a:xfrm>
            <a:off x="7531610" y="1188720"/>
            <a:ext cx="3822189" cy="4988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Only three hotel brands  in PNG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Demand growth in the coming years due to: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Mining and Petroleum Projects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NRL games in Port Moresby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Local Tourists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Improvement in Airlines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Air Niugini - new planes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PNG Air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Investment into </a:t>
            </a:r>
            <a:r>
              <a:rPr lang="en-US" sz="2000" b="1" dirty="0" err="1"/>
              <a:t>centres</a:t>
            </a:r>
            <a:r>
              <a:rPr lang="en-US" sz="2000" b="1" dirty="0"/>
              <a:t> outside of POM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Kikori</a:t>
            </a:r>
            <a:endParaRPr lang="en-US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Kutubu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Tari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Kerema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895E8-95AE-F6D1-D499-E9223D20A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177" y="132316"/>
            <a:ext cx="89009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67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3BE563-130A-4193-6946-4D24654F8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D2165-939A-B752-58D6-137410987D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68" b="27969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F529C-69EE-8A98-C8F3-78747392F0BA}"/>
              </a:ext>
            </a:extLst>
          </p:cNvPr>
          <p:cNvSpPr txBox="1"/>
          <p:nvPr/>
        </p:nvSpPr>
        <p:spPr>
          <a:xfrm>
            <a:off x="7590204" y="0"/>
            <a:ext cx="3822189" cy="1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Consumer and Retail  Sector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30BED-3B24-7C09-A4DB-3E4C0F7CF605}"/>
              </a:ext>
            </a:extLst>
          </p:cNvPr>
          <p:cNvSpPr txBox="1"/>
          <p:nvPr/>
        </p:nvSpPr>
        <p:spPr>
          <a:xfrm>
            <a:off x="7741079" y="1793692"/>
            <a:ext cx="4223393" cy="406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Fast Food   </a:t>
            </a:r>
            <a:endParaRPr kumimoji="0" lang="en-US" sz="32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Department Stores </a:t>
            </a: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Motor Vehicles (EVs)</a:t>
            </a: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/>
              <a:t>Modern Private Health Care Services </a:t>
            </a:r>
          </a:p>
          <a:p>
            <a:pPr marL="4572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259DB-A14C-1F7A-60A8-E260E294F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177" y="132316"/>
            <a:ext cx="89009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2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F255CB-7623-2CAE-C761-E64293223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ody of water with grass and trees in the background&#10;&#10;AI-generated content may be incorrect.">
            <a:extLst>
              <a:ext uri="{FF2B5EF4-FFF2-40B4-BE49-F238E27FC236}">
                <a16:creationId xmlns:a16="http://schemas.microsoft.com/office/drawing/2014/main" id="{96A031C4-A9BD-18C1-082D-22F175288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0" b="444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043D88-3E99-38AC-41F4-993AF83BC32F}"/>
              </a:ext>
            </a:extLst>
          </p:cNvPr>
          <p:cNvSpPr txBox="1"/>
          <p:nvPr/>
        </p:nvSpPr>
        <p:spPr>
          <a:xfrm>
            <a:off x="6947537" y="-14966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Agriculture Sector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16A1D-E926-2027-896C-D043D6FEE8D4}"/>
              </a:ext>
            </a:extLst>
          </p:cNvPr>
          <p:cNvSpPr txBox="1"/>
          <p:nvPr/>
        </p:nvSpPr>
        <p:spPr>
          <a:xfrm>
            <a:off x="7531610" y="1481328"/>
            <a:ext cx="3822189" cy="4695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Domestic Consumption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Replace imports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10 million plus consumers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Cash Crops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Coffee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Cocoa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Rubber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Down Stream Processing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A2EB46-8464-B3FE-4FB0-2D534FB98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177" y="132316"/>
            <a:ext cx="89009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9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D893DE-9AF6-F374-AE69-DEE60401C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ilding in the water&#10;&#10;AI-generated content may be incorrect.">
            <a:extLst>
              <a:ext uri="{FF2B5EF4-FFF2-40B4-BE49-F238E27FC236}">
                <a16:creationId xmlns:a16="http://schemas.microsoft.com/office/drawing/2014/main" id="{6BBC3F2C-B8EB-13BC-0A16-97BBD53AF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>
            <a:fillRect/>
          </a:stretch>
        </p:blipFill>
        <p:spPr>
          <a:xfrm>
            <a:off x="1" y="10"/>
            <a:ext cx="7066978" cy="68579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68DB9-C5A6-D483-1ADE-1A9C9890013F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Petroleum &amp; Energy Sector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464D39-43E0-B938-B412-4D00631049EC}"/>
              </a:ext>
            </a:extLst>
          </p:cNvPr>
          <p:cNvSpPr txBox="1"/>
          <p:nvPr/>
        </p:nvSpPr>
        <p:spPr>
          <a:xfrm>
            <a:off x="7531610" y="1947671"/>
            <a:ext cx="3822189" cy="4545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/>
              <a:t>Mining and Petroleum Projects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Associated activities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Exploration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  <a:defRPr/>
            </a:pPr>
            <a:endParaRPr lang="en-US" sz="2400" dirty="0"/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/>
              <a:t>Energy (Green)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Data </a:t>
            </a:r>
            <a:r>
              <a:rPr lang="en-US" sz="2400" dirty="0" err="1"/>
              <a:t>centres</a:t>
            </a:r>
            <a:endParaRPr lang="en-US" sz="2400" dirty="0"/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Crypto mining </a:t>
            </a:r>
            <a:r>
              <a:rPr lang="en-US" sz="2400" dirty="0" err="1"/>
              <a:t>centres</a:t>
            </a:r>
            <a:r>
              <a:rPr lang="en-US" sz="2400" dirty="0"/>
              <a:t> 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Rural Electrification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dirty="0"/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3E84E-CB87-8CC2-E843-32447D1E5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177" y="132316"/>
            <a:ext cx="89009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4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AB20EF-AE73-825C-89F0-C2556D54B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ody of water with trees and clouds in the sky&#10;&#10;AI-generated content may be incorrect.">
            <a:extLst>
              <a:ext uri="{FF2B5EF4-FFF2-40B4-BE49-F238E27FC236}">
                <a16:creationId xmlns:a16="http://schemas.microsoft.com/office/drawing/2014/main" id="{22535139-3023-EDF3-EBAB-8C55B6505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33BAA6-ED1E-C3C2-0501-95144699F4A7}"/>
              </a:ext>
            </a:extLst>
          </p:cNvPr>
          <p:cNvSpPr txBox="1"/>
          <p:nvPr/>
        </p:nvSpPr>
        <p:spPr>
          <a:xfrm>
            <a:off x="7733366" y="276288"/>
            <a:ext cx="3445765" cy="26581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atin typeface="+mj-lt"/>
                <a:ea typeface="+mj-ea"/>
                <a:cs typeface="+mj-cs"/>
              </a:rPr>
              <a:t>Conclusion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068CB-354B-9B01-0137-856D56325B18}"/>
              </a:ext>
            </a:extLst>
          </p:cNvPr>
          <p:cNvSpPr txBox="1"/>
          <p:nvPr/>
        </p:nvSpPr>
        <p:spPr>
          <a:xfrm>
            <a:off x="7232904" y="4153545"/>
            <a:ext cx="4416552" cy="148531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/>
              <a:t>”It is coming. It is a question of time. We must be ready when it comes”…..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C86EA-211A-F32E-231C-28A5EAA27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177" y="132316"/>
            <a:ext cx="890093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253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LREADY-CHECKED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cea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58F7"/>
      </a:accent1>
      <a:accent2>
        <a:srgbClr val="FE7032"/>
      </a:accent2>
      <a:accent3>
        <a:srgbClr val="91BED4"/>
      </a:accent3>
      <a:accent4>
        <a:srgbClr val="FFC000"/>
      </a:accent4>
      <a:accent5>
        <a:srgbClr val="D9E8F5"/>
      </a:accent5>
      <a:accent6>
        <a:srgbClr val="FFAD8D"/>
      </a:accent6>
      <a:hlink>
        <a:srgbClr val="0563C1"/>
      </a:hlink>
      <a:folHlink>
        <a:srgbClr val="954F72"/>
      </a:folHlink>
    </a:clrScheme>
    <a:fontScheme name="Montserrat ExtraBold - Open Sans">
      <a:majorFont>
        <a:latin typeface="Montserrat Extra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A47E165-25D3-4277-B80A-87AC37E0964E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270</Words>
  <Application>Microsoft Office PowerPoint</Application>
  <PresentationFormat>Widescreen</PresentationFormat>
  <Paragraphs>71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Calibri</vt:lpstr>
      <vt:lpstr>Calibri Light</vt:lpstr>
      <vt:lpstr>Cascadia Mono SemiBold</vt:lpstr>
      <vt:lpstr>Freestyle Script</vt:lpstr>
      <vt:lpstr>Montserrat ExtraBold</vt:lpstr>
      <vt:lpstr>Open Sans</vt:lpstr>
      <vt:lpstr>Trebuchet MS</vt:lpstr>
      <vt:lpstr>Verdana</vt:lpstr>
      <vt:lpstr>Office Theme</vt:lpstr>
      <vt:lpstr>Custom Design</vt:lpstr>
      <vt:lpstr>Ocean</vt:lpstr>
      <vt:lpstr>Investment Trends to Watch in PNG    John Tuaim, Deputy CEO &amp; Chief Investment Officer  Petroleum &amp; Energy Conference, 8th Oct 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Outside the Fence: A MRDC Experience</dc:title>
  <dc:creator>Anita Coughran</dc:creator>
  <cp:lastModifiedBy>Technical Elements</cp:lastModifiedBy>
  <cp:revision>9</cp:revision>
  <cp:lastPrinted>2023-01-31T06:50:29Z</cp:lastPrinted>
  <dcterms:created xsi:type="dcterms:W3CDTF">2022-10-12T13:42:53Z</dcterms:created>
  <dcterms:modified xsi:type="dcterms:W3CDTF">2025-10-08T01:22:47Z</dcterms:modified>
</cp:coreProperties>
</file>