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9"/>
  </p:notesMasterIdLst>
  <p:sldIdLst>
    <p:sldId id="437" r:id="rId2"/>
    <p:sldId id="489" r:id="rId3"/>
    <p:sldId id="431" r:id="rId4"/>
    <p:sldId id="395" r:id="rId5"/>
    <p:sldId id="487" r:id="rId6"/>
    <p:sldId id="430" r:id="rId7"/>
    <p:sldId id="435" r:id="rId8"/>
    <p:sldId id="410" r:id="rId9"/>
    <p:sldId id="434" r:id="rId10"/>
    <p:sldId id="414" r:id="rId11"/>
    <p:sldId id="426" r:id="rId12"/>
    <p:sldId id="415" r:id="rId13"/>
    <p:sldId id="420" r:id="rId14"/>
    <p:sldId id="432" r:id="rId15"/>
    <p:sldId id="416" r:id="rId16"/>
    <p:sldId id="417" r:id="rId17"/>
    <p:sldId id="436" r:id="rId18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ie@icomworks.co.uk" initials="j" lastIdx="1" clrIdx="0">
    <p:extLst>
      <p:ext uri="{19B8F6BF-5375-455C-9EA6-DF929625EA0E}">
        <p15:presenceInfo xmlns:p15="http://schemas.microsoft.com/office/powerpoint/2012/main" userId="56a298826e1c1e1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B867A5"/>
    <a:srgbClr val="C99F67"/>
    <a:srgbClr val="FF00FF"/>
    <a:srgbClr val="FFCC00"/>
    <a:srgbClr val="FFFF99"/>
    <a:srgbClr val="76B531"/>
    <a:srgbClr val="7EC234"/>
    <a:srgbClr val="758085"/>
    <a:srgbClr val="2DB6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58" autoAdjust="0"/>
    <p:restoredTop sz="94660"/>
  </p:normalViewPr>
  <p:slideViewPr>
    <p:cSldViewPr>
      <p:cViewPr varScale="1">
        <p:scale>
          <a:sx n="80" d="100"/>
          <a:sy n="80" d="100"/>
        </p:scale>
        <p:origin x="608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FEF84-4BB6-4A95-B1CF-DD242DCB004A}" type="datetimeFigureOut">
              <a:rPr lang="en-GB" smtClean="0"/>
              <a:t>08/11/2021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6549F-5823-4502-A188-B7FE872DF07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9736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u="sng" dirty="0">
                <a:solidFill>
                  <a:srgbClr val="475C6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 MINS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475C6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Engagement and Penetration % points is everyone’s new  currency  </a:t>
            </a:r>
          </a:p>
          <a:p>
            <a:r>
              <a:rPr lang="en-GB" sz="1200" b="1" dirty="0">
                <a:solidFill>
                  <a:srgbClr val="475C6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Systems – RMS</a:t>
            </a:r>
          </a:p>
          <a:p>
            <a:r>
              <a:rPr lang="en-GB" sz="1200" b="1" dirty="0">
                <a:solidFill>
                  <a:srgbClr val="475C6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Platform features EG SSO</a:t>
            </a:r>
          </a:p>
          <a:p>
            <a:r>
              <a:rPr lang="en-GB" sz="1200" b="1" dirty="0">
                <a:solidFill>
                  <a:srgbClr val="475C6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Comms Team enlargement  </a:t>
            </a:r>
          </a:p>
          <a:p>
            <a:r>
              <a:rPr lang="en-GB" sz="1200" b="1" dirty="0">
                <a:solidFill>
                  <a:srgbClr val="475C6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6549F-5823-4502-A188-B7FE872DF07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819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4622D-89BF-40C5-8F77-10CDFC2051A6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4121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6549F-5823-4502-A188-B7FE872DF076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493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608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986D-6BE9-4264-908F-02DB36FD8D6C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591806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986D-6BE9-4264-908F-02DB36FD8D6C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115418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986D-6BE9-4264-908F-02DB36FD8D6C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1119197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986D-6BE9-4264-908F-02DB36FD8D6C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815504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986D-6BE9-4264-908F-02DB36FD8D6C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55571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986D-6BE9-4264-908F-02DB36FD8D6C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739712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673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318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112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539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986D-6BE9-4264-908F-02DB36FD8D6C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851168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986D-6BE9-4264-908F-02DB36FD8D6C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11162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74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315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473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69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0C4986D-6BE9-4264-908F-02DB36FD8D6C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8672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hf hdr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Biffa" TargetMode="External"/><Relationship Id="rId3" Type="http://schemas.openxmlformats.org/officeDocument/2006/relationships/image" Target="../media/image22.png"/><Relationship Id="rId7" Type="http://schemas.openxmlformats.org/officeDocument/2006/relationships/image" Target="../media/image37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../media/image35.jpeg"/><Relationship Id="rId4" Type="http://schemas.openxmlformats.org/officeDocument/2006/relationships/image" Target="../media/image4.png"/><Relationship Id="rId9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.png"/><Relationship Id="rId7" Type="http://schemas.openxmlformats.org/officeDocument/2006/relationships/image" Target="cid:image002.jpg@01D7BE8E.3D84DD3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hyperlink" Target="mailto:jamie@icomworks.co.uk" TargetMode="Externa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12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20.tiff"/><Relationship Id="rId5" Type="http://schemas.openxmlformats.org/officeDocument/2006/relationships/image" Target="../media/image14.jp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BBEF8-927A-489C-BEC1-4E46B5A77B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iCOM rewards </a:t>
            </a:r>
            <a:r>
              <a:rPr lang="en-GB" sz="2200" dirty="0"/>
              <a:t>Employee benefits and members rewards</a:t>
            </a:r>
            <a:br>
              <a:rPr lang="en-GB" sz="2200" dirty="0"/>
            </a:br>
            <a:br>
              <a:rPr lang="en-GB" sz="2200" dirty="0"/>
            </a:br>
            <a:r>
              <a:rPr lang="en-GB" sz="2200" dirty="0"/>
              <a:t>November 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9D95C7-9F98-4514-B89A-E4742E1137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Presented by Jamie Tye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B6469-A0F7-430A-9CD0-5F140EA69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08/11/21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E2A085-05C7-4FC3-9825-2E94AB623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179512" y="798973"/>
            <a:ext cx="72009" cy="503578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22997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B665416-3218-4A40-8913-CD9C4FEDEF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5402" cy="29380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D0041D-6DB2-44D5-9CB2-889993F63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916" y="194144"/>
            <a:ext cx="6912768" cy="1058738"/>
          </a:xfrm>
        </p:spPr>
        <p:txBody>
          <a:bodyPr>
            <a:normAutofit fontScale="90000"/>
          </a:bodyPr>
          <a:lstStyle/>
          <a:p>
            <a:br>
              <a:rPr lang="en-GB" sz="5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DB19F4-9B52-448B-9967-56FE8E577C89}"/>
              </a:ext>
            </a:extLst>
          </p:cNvPr>
          <p:cNvSpPr txBox="1"/>
          <p:nvPr/>
        </p:nvSpPr>
        <p:spPr>
          <a:xfrm>
            <a:off x="774689" y="3611532"/>
            <a:ext cx="6317591" cy="271356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spcAft>
                <a:spcPts val="1000"/>
              </a:spcAft>
              <a:buBlip>
                <a:blip r:embed="rId3"/>
              </a:buBlip>
              <a:defRPr/>
            </a:pP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/>
                <a:cs typeface="Arial Unicode MS" panose="020B0604020202020204" pitchFamily="34" charset="-128"/>
              </a:rPr>
              <a:t>Employees will have access to a 24/7 Private GP telephone consultation line or online Doctor consultation and instant digital prescriptions </a:t>
            </a:r>
          </a:p>
          <a:p>
            <a:pPr marL="285750" indent="-285750">
              <a:spcAft>
                <a:spcPts val="1000"/>
              </a:spcAft>
              <a:buBlip>
                <a:blip r:embed="rId3"/>
              </a:buBlip>
              <a:defRPr/>
            </a:pP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/>
                <a:cs typeface="Arial Unicode MS" panose="020B0604020202020204" pitchFamily="34" charset="-128"/>
              </a:rPr>
              <a:t>For quick and convenient advice and reassurance, with 24/7 access to a qualified GP consultation service. No matter how big or small the illness or how serious the symptom you can call the GP consultation service and speak to a GP. Providing advice, diagnosis and reassurance all at a time to suit you.</a:t>
            </a:r>
          </a:p>
          <a:p>
            <a:pPr marL="285750" indent="-285750">
              <a:spcAft>
                <a:spcPts val="1000"/>
              </a:spcAft>
              <a:buBlip>
                <a:blip r:embed="rId3"/>
              </a:buBlip>
              <a:defRPr/>
            </a:pP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/>
                <a:cs typeface="Arial Unicode MS" panose="020B0604020202020204" pitchFamily="34" charset="-128"/>
              </a:rPr>
              <a:t>To arrange your private GP telephone consultation or your online doctor consultation simply book online or call the relevant support telephone number to arrange the appointment.</a:t>
            </a:r>
          </a:p>
          <a:p>
            <a:pPr>
              <a:spcAft>
                <a:spcPts val="1000"/>
              </a:spcAft>
              <a:defRPr/>
            </a:pPr>
            <a:endParaRPr lang="en-GB" sz="1300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/>
              <a:cs typeface="Arial Unicode MS" panose="020B0604020202020204" pitchFamily="34" charset="-128"/>
            </a:endParaRPr>
          </a:p>
          <a:p>
            <a:pPr>
              <a:spcAft>
                <a:spcPts val="1000"/>
              </a:spcAft>
              <a:defRPr/>
            </a:pPr>
            <a:endParaRPr lang="en-GB" sz="1300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5F3C40-B925-4BD3-99A7-DD77DD8190E9}"/>
              </a:ext>
            </a:extLst>
          </p:cNvPr>
          <p:cNvSpPr txBox="1"/>
          <p:nvPr/>
        </p:nvSpPr>
        <p:spPr>
          <a:xfrm>
            <a:off x="805313" y="2996952"/>
            <a:ext cx="7081186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Convenient access to a qualified GP 24/7</a:t>
            </a:r>
            <a:endParaRPr lang="en-GB" sz="2200" b="1" dirty="0">
              <a:latin typeface="Arial" panose="020B0604020202020204" pitchFamily="34" charset="0"/>
              <a:ea typeface="Arial Unicode MS" panose="020B0604020202020204"/>
              <a:cs typeface="Arial" panose="020B0604020202020204" pitchFamily="34" charset="0"/>
            </a:endParaRPr>
          </a:p>
        </p:txBody>
      </p:sp>
      <p:pic>
        <p:nvPicPr>
          <p:cNvPr id="12" name="Picture 2" descr="C:\Users\dbaker\AppData\Local\Microsoft\Windows\Temporary Internet Files\Content.Outlook\0AO6MTPH\Reward-Logo-FINAL (002).png">
            <a:extLst>
              <a:ext uri="{FF2B5EF4-FFF2-40B4-BE49-F238E27FC236}">
                <a16:creationId xmlns:a16="http://schemas.microsoft.com/office/drawing/2014/main" id="{5A17F935-E1DF-44F2-889F-EC863836E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51" y="6112571"/>
            <a:ext cx="571130" cy="65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1CF89F-7D63-4462-9FA9-4A9988AF951D}"/>
              </a:ext>
            </a:extLst>
          </p:cNvPr>
          <p:cNvSpPr txBox="1"/>
          <p:nvPr/>
        </p:nvSpPr>
        <p:spPr>
          <a:xfrm>
            <a:off x="1317834" y="6532442"/>
            <a:ext cx="673559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spc="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Integrated Benefit &amp; Reward Solution From </a:t>
            </a:r>
            <a:r>
              <a:rPr lang="en-GB" sz="1000" spc="3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iCOM</a:t>
            </a:r>
            <a:endParaRPr lang="en-GB" sz="1000" spc="3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E9C126-41A7-9048-B6F1-C9431F4590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4" t="12571" r="11218" b="8859"/>
          <a:stretch/>
        </p:blipFill>
        <p:spPr>
          <a:xfrm>
            <a:off x="7117322" y="3415910"/>
            <a:ext cx="1872208" cy="187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49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B665416-3218-4A40-8913-CD9C4FEDEF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68"/>
            <a:ext cx="9185402" cy="29380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D0041D-6DB2-44D5-9CB2-889993F63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916" y="194144"/>
            <a:ext cx="6912768" cy="1058738"/>
          </a:xfrm>
        </p:spPr>
        <p:txBody>
          <a:bodyPr>
            <a:normAutofit fontScale="90000"/>
          </a:bodyPr>
          <a:lstStyle/>
          <a:p>
            <a:br>
              <a:rPr lang="en-GB" sz="5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DB19F4-9B52-448B-9967-56FE8E577C89}"/>
              </a:ext>
            </a:extLst>
          </p:cNvPr>
          <p:cNvSpPr txBox="1"/>
          <p:nvPr/>
        </p:nvSpPr>
        <p:spPr>
          <a:xfrm>
            <a:off x="774689" y="3611532"/>
            <a:ext cx="6317591" cy="218521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spcAft>
                <a:spcPts val="1000"/>
              </a:spcAft>
              <a:buBlip>
                <a:blip r:embed="rId3"/>
              </a:buBlip>
              <a:defRPr/>
            </a:pP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/>
                <a:cs typeface="Arial Unicode MS" panose="020B0604020202020204" pitchFamily="34" charset="-128"/>
              </a:rPr>
              <a:t>The 24/7, 365 days a year telephonic Employee Assistance Programme is a confidential and private support line where employees can get instant help and support to cope with stress, personal issues, anxiety and much more. </a:t>
            </a:r>
          </a:p>
          <a:p>
            <a:pPr marL="285750" indent="-285750">
              <a:spcAft>
                <a:spcPts val="1000"/>
              </a:spcAft>
              <a:buBlip>
                <a:blip r:embed="rId3"/>
              </a:buBlip>
              <a:defRPr/>
            </a:pP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/>
                <a:cs typeface="Arial Unicode MS" panose="020B0604020202020204" pitchFamily="34" charset="-128"/>
              </a:rPr>
              <a:t>Receive personal legal and financial information from Citizen Advice trained information specialists, face-to-face counselling from BACP approved councillors and also access to a telephone counselling service</a:t>
            </a:r>
          </a:p>
          <a:p>
            <a:pPr marL="285750" indent="-285750">
              <a:spcAft>
                <a:spcPts val="1000"/>
              </a:spcAft>
              <a:buBlip>
                <a:blip r:embed="rId3"/>
              </a:buBlip>
              <a:defRPr/>
            </a:pP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/>
                <a:cs typeface="Arial Unicode MS" panose="020B0604020202020204" pitchFamily="34" charset="-128"/>
              </a:rPr>
              <a:t>Employees can also access a support and wellbeing online platform with access to self help workbooks which provides resource and support </a:t>
            </a:r>
          </a:p>
          <a:p>
            <a:pPr>
              <a:spcAft>
                <a:spcPts val="1000"/>
              </a:spcAft>
              <a:defRPr/>
            </a:pPr>
            <a:endParaRPr lang="en-GB" sz="1300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5F3C40-B925-4BD3-99A7-DD77DD8190E9}"/>
              </a:ext>
            </a:extLst>
          </p:cNvPr>
          <p:cNvSpPr txBox="1"/>
          <p:nvPr/>
        </p:nvSpPr>
        <p:spPr>
          <a:xfrm>
            <a:off x="805313" y="2996952"/>
            <a:ext cx="7081186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Employee Assistance Programme</a:t>
            </a:r>
            <a:endParaRPr lang="en-GB" sz="2200" b="1" dirty="0">
              <a:latin typeface="Arial" panose="020B0604020202020204" pitchFamily="34" charset="0"/>
              <a:ea typeface="Arial Unicode MS" panose="020B0604020202020204"/>
              <a:cs typeface="Arial" panose="020B0604020202020204" pitchFamily="34" charset="0"/>
            </a:endParaRPr>
          </a:p>
        </p:txBody>
      </p:sp>
      <p:pic>
        <p:nvPicPr>
          <p:cNvPr id="12" name="Picture 2" descr="C:\Users\dbaker\AppData\Local\Microsoft\Windows\Temporary Internet Files\Content.Outlook\0AO6MTPH\Reward-Logo-FINAL (002).png">
            <a:extLst>
              <a:ext uri="{FF2B5EF4-FFF2-40B4-BE49-F238E27FC236}">
                <a16:creationId xmlns:a16="http://schemas.microsoft.com/office/drawing/2014/main" id="{5A17F935-E1DF-44F2-889F-EC863836E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51" y="6112571"/>
            <a:ext cx="571130" cy="65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1CF89F-7D63-4462-9FA9-4A9988AF951D}"/>
              </a:ext>
            </a:extLst>
          </p:cNvPr>
          <p:cNvSpPr txBox="1"/>
          <p:nvPr/>
        </p:nvSpPr>
        <p:spPr>
          <a:xfrm>
            <a:off x="1317834" y="6532442"/>
            <a:ext cx="673559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spc="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Integrated Benefit &amp; Reward Solution From </a:t>
            </a:r>
            <a:r>
              <a:rPr lang="en-GB" sz="1000" spc="3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iCOM</a:t>
            </a:r>
            <a:endParaRPr lang="en-GB" sz="1000" spc="3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E9C126-41A7-9048-B6F1-C9431F4590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780928"/>
            <a:ext cx="181744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94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B665416-3218-4A40-8913-CD9C4FEDEF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85402" cy="29380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D0041D-6DB2-44D5-9CB2-889993F63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916" y="194144"/>
            <a:ext cx="6912768" cy="1058738"/>
          </a:xfrm>
        </p:spPr>
        <p:txBody>
          <a:bodyPr>
            <a:normAutofit fontScale="90000"/>
          </a:bodyPr>
          <a:lstStyle/>
          <a:p>
            <a:br>
              <a:rPr lang="en-GB" sz="5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DB19F4-9B52-448B-9967-56FE8E577C89}"/>
              </a:ext>
            </a:extLst>
          </p:cNvPr>
          <p:cNvSpPr txBox="1"/>
          <p:nvPr/>
        </p:nvSpPr>
        <p:spPr>
          <a:xfrm>
            <a:off x="715224" y="3714377"/>
            <a:ext cx="6317591" cy="19133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spcAft>
                <a:spcPts val="1000"/>
              </a:spcAft>
              <a:buBlip>
                <a:blip r:embed="rId3"/>
              </a:buBlip>
              <a:defRPr/>
            </a:pP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/>
                <a:cs typeface="Arial Unicode MS" panose="020B0604020202020204" pitchFamily="34" charset="-128"/>
              </a:rPr>
              <a:t>Free home and on the go online fitness videos and popular workouts such as Yoga, Pilates etc</a:t>
            </a:r>
          </a:p>
          <a:p>
            <a:pPr marL="285750" indent="-285750">
              <a:spcAft>
                <a:spcPts val="1000"/>
              </a:spcAft>
              <a:buBlip>
                <a:blip r:embed="rId3"/>
              </a:buBlip>
              <a:defRPr/>
            </a:pP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/>
                <a:cs typeface="Arial Unicode MS" panose="020B0604020202020204" pitchFamily="34" charset="-128"/>
              </a:rPr>
              <a:t>Healthy eating and diet tips including meal recipes and videos</a:t>
            </a:r>
          </a:p>
          <a:p>
            <a:pPr marL="285750" indent="-285750">
              <a:spcAft>
                <a:spcPts val="1000"/>
              </a:spcAft>
              <a:buBlip>
                <a:blip r:embed="rId3"/>
              </a:buBlip>
              <a:defRPr/>
            </a:pP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/>
                <a:cs typeface="Arial Unicode MS" panose="020B0604020202020204" pitchFamily="34" charset="-128"/>
              </a:rPr>
              <a:t>Articles, videos and advice covering all of the key subjects of Health and Wellbeing such as Health, Body, Mind, Financial, Fitness and Lifestyle </a:t>
            </a:r>
          </a:p>
          <a:p>
            <a:pPr marL="285750" indent="-285750">
              <a:spcAft>
                <a:spcPts val="1000"/>
              </a:spcAft>
              <a:buBlip>
                <a:blip r:embed="rId3"/>
              </a:buBlip>
              <a:defRPr/>
            </a:pP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/>
                <a:cs typeface="Arial Unicode MS" panose="020B0604020202020204" pitchFamily="34" charset="-128"/>
              </a:rPr>
              <a:t>Employee health care cash plan covering the costs of dental, opticians, physio etc</a:t>
            </a:r>
          </a:p>
          <a:p>
            <a:pPr marL="285750" indent="-285750">
              <a:spcAft>
                <a:spcPts val="1000"/>
              </a:spcAft>
              <a:buBlip>
                <a:blip r:embed="rId3"/>
              </a:buBlip>
              <a:defRPr/>
            </a:pP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/>
                <a:cs typeface="Arial Unicode MS" panose="020B0604020202020204" pitchFamily="34" charset="-128"/>
              </a:rPr>
              <a:t>The 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Five ways to wellbeing from our mental health charity that we support ‘’Mind’’.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5F3C40-B925-4BD3-99A7-DD77DD8190E9}"/>
              </a:ext>
            </a:extLst>
          </p:cNvPr>
          <p:cNvSpPr txBox="1"/>
          <p:nvPr/>
        </p:nvSpPr>
        <p:spPr>
          <a:xfrm>
            <a:off x="805313" y="2996952"/>
            <a:ext cx="7081186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Employee Health and Wellbeing platform</a:t>
            </a:r>
            <a:endParaRPr lang="en-GB" sz="2200" b="1" dirty="0">
              <a:latin typeface="Arial" panose="020B0604020202020204" pitchFamily="34" charset="0"/>
              <a:ea typeface="Arial Unicode MS" panose="020B0604020202020204"/>
              <a:cs typeface="Arial" panose="020B0604020202020204" pitchFamily="34" charset="0"/>
            </a:endParaRPr>
          </a:p>
        </p:txBody>
      </p:sp>
      <p:pic>
        <p:nvPicPr>
          <p:cNvPr id="12" name="Picture 2" descr="C:\Users\dbaker\AppData\Local\Microsoft\Windows\Temporary Internet Files\Content.Outlook\0AO6MTPH\Reward-Logo-FINAL (002).png">
            <a:extLst>
              <a:ext uri="{FF2B5EF4-FFF2-40B4-BE49-F238E27FC236}">
                <a16:creationId xmlns:a16="http://schemas.microsoft.com/office/drawing/2014/main" id="{5A17F935-E1DF-44F2-889F-EC863836E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51" y="6112571"/>
            <a:ext cx="571130" cy="65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1CF89F-7D63-4462-9FA9-4A9988AF951D}"/>
              </a:ext>
            </a:extLst>
          </p:cNvPr>
          <p:cNvSpPr txBox="1"/>
          <p:nvPr/>
        </p:nvSpPr>
        <p:spPr>
          <a:xfrm>
            <a:off x="1317834" y="6532442"/>
            <a:ext cx="673559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spc="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Integrated Benefit &amp; Reward Solution From </a:t>
            </a:r>
            <a:r>
              <a:rPr lang="en-GB" sz="1000" spc="3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iCOM</a:t>
            </a:r>
            <a:endParaRPr lang="en-GB" sz="1000" spc="3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E9C126-41A7-9048-B6F1-C9431F4590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9" t="9386" r="10306" b="8665"/>
          <a:stretch/>
        </p:blipFill>
        <p:spPr>
          <a:xfrm>
            <a:off x="7032815" y="3166229"/>
            <a:ext cx="1797435" cy="19133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3D18B2-1671-4ED6-AE4C-8D56BC7946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787149"/>
            <a:ext cx="1941451" cy="84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13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DE9C126-41A7-9048-B6F1-C9431F4590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4" t="14039" r="12662" b="14382"/>
          <a:stretch/>
        </p:blipFill>
        <p:spPr>
          <a:xfrm>
            <a:off x="6804248" y="3393692"/>
            <a:ext cx="1937872" cy="18643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665416-3218-4A40-8913-CD9C4FEDE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61"/>
            <a:ext cx="9144000" cy="30987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D0041D-6DB2-44D5-9CB2-889993F63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916" y="194144"/>
            <a:ext cx="6912768" cy="1058738"/>
          </a:xfrm>
        </p:spPr>
        <p:txBody>
          <a:bodyPr>
            <a:normAutofit fontScale="90000"/>
          </a:bodyPr>
          <a:lstStyle/>
          <a:p>
            <a:br>
              <a:rPr lang="en-GB" sz="5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DB19F4-9B52-448B-9967-56FE8E577C89}"/>
              </a:ext>
            </a:extLst>
          </p:cNvPr>
          <p:cNvSpPr txBox="1"/>
          <p:nvPr/>
        </p:nvSpPr>
        <p:spPr>
          <a:xfrm>
            <a:off x="486657" y="4131262"/>
            <a:ext cx="6317591" cy="11079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For a small monthly contribution employees and their families can save hundreds of pounds by claiming money back on a wide range of everyday healthcare costs including dental, optical and physio therapy treatments, plus much more.</a:t>
            </a:r>
            <a:endParaRPr lang="en-GB" sz="13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5F3C40-B925-4BD3-99A7-DD77DD8190E9}"/>
              </a:ext>
            </a:extLst>
          </p:cNvPr>
          <p:cNvSpPr txBox="1"/>
          <p:nvPr/>
        </p:nvSpPr>
        <p:spPr>
          <a:xfrm>
            <a:off x="471833" y="3438593"/>
            <a:ext cx="6358975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sz="22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Employee paid for Health Care Cash Plan</a:t>
            </a:r>
            <a:endParaRPr lang="en-GB" sz="2200" b="1" dirty="0">
              <a:latin typeface="Arial" panose="020B0604020202020204" pitchFamily="34" charset="0"/>
              <a:ea typeface="Arial Unicode MS" panose="020B0604020202020204"/>
              <a:cs typeface="Arial" panose="020B0604020202020204" pitchFamily="34" charset="0"/>
            </a:endParaRPr>
          </a:p>
        </p:txBody>
      </p:sp>
      <p:pic>
        <p:nvPicPr>
          <p:cNvPr id="12" name="Picture 2" descr="C:\Users\dbaker\AppData\Local\Microsoft\Windows\Temporary Internet Files\Content.Outlook\0AO6MTPH\Reward-Logo-FINAL (002).png">
            <a:extLst>
              <a:ext uri="{FF2B5EF4-FFF2-40B4-BE49-F238E27FC236}">
                <a16:creationId xmlns:a16="http://schemas.microsoft.com/office/drawing/2014/main" id="{5A17F935-E1DF-44F2-889F-EC863836E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51" y="6112571"/>
            <a:ext cx="571130" cy="65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1CF89F-7D63-4462-9FA9-4A9988AF951D}"/>
              </a:ext>
            </a:extLst>
          </p:cNvPr>
          <p:cNvSpPr txBox="1"/>
          <p:nvPr/>
        </p:nvSpPr>
        <p:spPr>
          <a:xfrm>
            <a:off x="1317834" y="6532442"/>
            <a:ext cx="673559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spc="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Integrated Benefit &amp; Reward Solution From </a:t>
            </a:r>
            <a:r>
              <a:rPr lang="en-GB" sz="1000" spc="3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iCOM</a:t>
            </a:r>
            <a:endParaRPr lang="en-GB" sz="1000" spc="3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874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B665416-3218-4A40-8913-CD9C4FEDEF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45" y="99593"/>
            <a:ext cx="6336704" cy="36361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DB19F4-9B52-448B-9967-56FE8E577C89}"/>
              </a:ext>
            </a:extLst>
          </p:cNvPr>
          <p:cNvSpPr txBox="1"/>
          <p:nvPr/>
        </p:nvSpPr>
        <p:spPr>
          <a:xfrm>
            <a:off x="695351" y="4250036"/>
            <a:ext cx="7560840" cy="178510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spcAft>
                <a:spcPts val="1000"/>
              </a:spcAft>
              <a:buBlip>
                <a:blip r:embed="rId3"/>
              </a:buBlip>
              <a:defRPr/>
            </a:pPr>
            <a:r>
              <a:rPr lang="en-GB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Employees can receive instant digital monetary rewards for any company millstone such as long service awards, Birthdays, employee of the month, outstanding work etc </a:t>
            </a:r>
          </a:p>
          <a:p>
            <a:pPr marL="285750" indent="-285750">
              <a:spcAft>
                <a:spcPts val="1000"/>
              </a:spcAft>
              <a:buBlip>
                <a:blip r:embed="rId3"/>
              </a:buBlip>
              <a:defRPr/>
            </a:pPr>
            <a:r>
              <a:rPr lang="en-GB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monetary rewards platform can be integrated within the one stop benefits and wellbeing platform and redeemed/spent within one platform</a:t>
            </a:r>
          </a:p>
          <a:p>
            <a:pPr marL="285750" indent="-285750">
              <a:spcAft>
                <a:spcPts val="1000"/>
              </a:spcAft>
              <a:buBlip>
                <a:blip r:embed="rId3"/>
              </a:buBlip>
              <a:defRPr/>
            </a:pPr>
            <a:r>
              <a:rPr lang="en-GB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Fully branded employee comminutions notifying employees of the Reward </a:t>
            </a:r>
          </a:p>
          <a:p>
            <a:pPr marL="285750" indent="-285750">
              <a:spcAft>
                <a:spcPts val="1000"/>
              </a:spcAft>
              <a:buBlip>
                <a:blip r:embed="rId3"/>
              </a:buBlip>
              <a:defRPr/>
            </a:pPr>
            <a:r>
              <a:rPr lang="en-GB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Monetary rewards can be redeemed and spent at across over 250 brands on the both online or instore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5F3C40-B925-4BD3-99A7-DD77DD8190E9}"/>
              </a:ext>
            </a:extLst>
          </p:cNvPr>
          <p:cNvSpPr txBox="1"/>
          <p:nvPr/>
        </p:nvSpPr>
        <p:spPr>
          <a:xfrm>
            <a:off x="780445" y="3749810"/>
            <a:ext cx="5998935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Instant Employee Reward and Recognition</a:t>
            </a:r>
            <a:endParaRPr lang="en-GB" sz="2200" b="1" dirty="0">
              <a:latin typeface="Arial" panose="020B0604020202020204" pitchFamily="34" charset="0"/>
              <a:ea typeface="Arial Unicode MS" panose="020B0604020202020204"/>
              <a:cs typeface="Arial" panose="020B0604020202020204" pitchFamily="34" charset="0"/>
            </a:endParaRPr>
          </a:p>
        </p:txBody>
      </p:sp>
      <p:pic>
        <p:nvPicPr>
          <p:cNvPr id="12" name="Picture 2" descr="C:\Users\dbaker\AppData\Local\Microsoft\Windows\Temporary Internet Files\Content.Outlook\0AO6MTPH\Reward-Logo-FINAL (002).png">
            <a:extLst>
              <a:ext uri="{FF2B5EF4-FFF2-40B4-BE49-F238E27FC236}">
                <a16:creationId xmlns:a16="http://schemas.microsoft.com/office/drawing/2014/main" id="{5A17F935-E1DF-44F2-889F-EC863836E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51" y="6112571"/>
            <a:ext cx="571130" cy="65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1CF89F-7D63-4462-9FA9-4A9988AF951D}"/>
              </a:ext>
            </a:extLst>
          </p:cNvPr>
          <p:cNvSpPr txBox="1"/>
          <p:nvPr/>
        </p:nvSpPr>
        <p:spPr>
          <a:xfrm>
            <a:off x="1317834" y="6532442"/>
            <a:ext cx="673559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spc="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Integrated Benefit &amp; Reward Solution From </a:t>
            </a:r>
            <a:r>
              <a:rPr lang="en-GB" sz="1000" spc="3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iCOM</a:t>
            </a:r>
            <a:endParaRPr lang="en-GB" sz="1000" spc="3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4871AE-139A-F241-8BB8-F220C6ADAF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052736"/>
            <a:ext cx="1728192" cy="288496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0E0B44-0EFD-A048-A062-30414038BE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196752"/>
            <a:ext cx="1080120" cy="1080120"/>
          </a:xfrm>
          <a:prstGeom prst="rect">
            <a:avLst/>
          </a:prstGeom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EF2FE40-E2F5-4FF5-82BD-3C3CC43825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/>
        </p:blipFill>
        <p:spPr>
          <a:xfrm>
            <a:off x="-821213" y="-2422842"/>
            <a:ext cx="380878" cy="349139"/>
          </a:xfrm>
          <a:prstGeom prst="rect">
            <a:avLst/>
          </a:prstGeom>
        </p:spPr>
      </p:pic>
      <p:pic>
        <p:nvPicPr>
          <p:cNvPr id="2050" name="Picture 2" descr="7Excel - Home | Facebook">
            <a:extLst>
              <a:ext uri="{FF2B5EF4-FFF2-40B4-BE49-F238E27FC236}">
                <a16:creationId xmlns:a16="http://schemas.microsoft.com/office/drawing/2014/main" id="{4C24EF78-0427-4B43-843A-1A6A032E7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214991"/>
            <a:ext cx="1750757" cy="50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755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B665416-3218-4A40-8913-CD9C4FEDE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0930"/>
            <a:ext cx="9144000" cy="37504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D0041D-6DB2-44D5-9CB2-889993F63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817" y="154129"/>
            <a:ext cx="6912768" cy="1058738"/>
          </a:xfrm>
        </p:spPr>
        <p:txBody>
          <a:bodyPr>
            <a:normAutofit fontScale="90000"/>
          </a:bodyPr>
          <a:lstStyle/>
          <a:p>
            <a:br>
              <a:rPr lang="en-GB" sz="5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DB19F4-9B52-448B-9967-56FE8E577C89}"/>
              </a:ext>
            </a:extLst>
          </p:cNvPr>
          <p:cNvSpPr txBox="1"/>
          <p:nvPr/>
        </p:nvSpPr>
        <p:spPr>
          <a:xfrm>
            <a:off x="812481" y="3564274"/>
            <a:ext cx="7560840" cy="251350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spcAft>
                <a:spcPts val="1000"/>
              </a:spcAft>
              <a:buBlip>
                <a:blip r:embed="rId3"/>
              </a:buBlip>
              <a:defRPr/>
            </a:pPr>
            <a:r>
              <a:rPr lang="en-GB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All schemes include a fully branded digital or physical welcome pack for each employee, we manage the fulfilment by sending all employees a welcome email at launch of the platform and ongoing for new joiners</a:t>
            </a:r>
          </a:p>
          <a:p>
            <a:pPr marL="285750" indent="-285750">
              <a:spcAft>
                <a:spcPts val="1000"/>
              </a:spcAft>
              <a:buBlip>
                <a:blip r:embed="rId3"/>
              </a:buBlip>
              <a:defRPr/>
            </a:pPr>
            <a:r>
              <a:rPr lang="en-GB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Dedicated Client Relationship Manger</a:t>
            </a:r>
          </a:p>
          <a:p>
            <a:pPr marL="285750" indent="-285750">
              <a:spcAft>
                <a:spcPts val="1000"/>
              </a:spcAft>
              <a:buBlip>
                <a:blip r:embed="rId3"/>
              </a:buBlip>
              <a:defRPr/>
            </a:pPr>
            <a:r>
              <a:rPr lang="en-GB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Weekly ongoing email communications including branded employee e-shots and platform notifications promoting the discounts and products</a:t>
            </a:r>
          </a:p>
          <a:p>
            <a:pPr marL="285750" indent="-285750">
              <a:spcAft>
                <a:spcPts val="1000"/>
              </a:spcAft>
              <a:buBlip>
                <a:blip r:embed="rId3"/>
              </a:buBlip>
              <a:defRPr/>
            </a:pPr>
            <a:r>
              <a:rPr lang="en-GB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Webinars both before and after the platform launch and supporting media to promote and engage the employees</a:t>
            </a:r>
          </a:p>
          <a:p>
            <a:pPr marL="285750" indent="-285750">
              <a:spcAft>
                <a:spcPts val="1000"/>
              </a:spcAft>
              <a:buBlip>
                <a:blip r:embed="rId3"/>
              </a:buBlip>
              <a:defRPr/>
            </a:pPr>
            <a:r>
              <a:rPr lang="en-GB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24/7 access to our administrator toolkit which provides weekly new communications, posters, leaflets and specific media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5F3C40-B925-4BD3-99A7-DD77DD8190E9}"/>
              </a:ext>
            </a:extLst>
          </p:cNvPr>
          <p:cNvSpPr txBox="1"/>
          <p:nvPr/>
        </p:nvSpPr>
        <p:spPr>
          <a:xfrm>
            <a:off x="791580" y="2787282"/>
            <a:ext cx="5350863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Fully branded employee communications and engagement </a:t>
            </a:r>
            <a:endParaRPr lang="en-GB" sz="2200" b="1" dirty="0">
              <a:latin typeface="Arial" panose="020B0604020202020204" pitchFamily="34" charset="0"/>
              <a:ea typeface="Arial Unicode MS" panose="020B0604020202020204"/>
              <a:cs typeface="Arial" panose="020B0604020202020204" pitchFamily="34" charset="0"/>
            </a:endParaRPr>
          </a:p>
        </p:txBody>
      </p:sp>
      <p:pic>
        <p:nvPicPr>
          <p:cNvPr id="12" name="Picture 2" descr="C:\Users\dbaker\AppData\Local\Microsoft\Windows\Temporary Internet Files\Content.Outlook\0AO6MTPH\Reward-Logo-FINAL (002).png">
            <a:extLst>
              <a:ext uri="{FF2B5EF4-FFF2-40B4-BE49-F238E27FC236}">
                <a16:creationId xmlns:a16="http://schemas.microsoft.com/office/drawing/2014/main" id="{5A17F935-E1DF-44F2-889F-EC863836E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51" y="6112571"/>
            <a:ext cx="571130" cy="65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1CF89F-7D63-4462-9FA9-4A9988AF951D}"/>
              </a:ext>
            </a:extLst>
          </p:cNvPr>
          <p:cNvSpPr txBox="1"/>
          <p:nvPr/>
        </p:nvSpPr>
        <p:spPr>
          <a:xfrm>
            <a:off x="1317834" y="6532442"/>
            <a:ext cx="673559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spc="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Integrated Benefit &amp; Reward Solution From </a:t>
            </a:r>
            <a:r>
              <a:rPr lang="en-GB" sz="1000" spc="3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iCOM</a:t>
            </a:r>
            <a:endParaRPr lang="en-GB" sz="1000" spc="3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982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B665416-3218-4A40-8913-CD9C4FEDE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23" y="-99392"/>
            <a:ext cx="9174133" cy="34470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D0041D-6DB2-44D5-9CB2-889993F63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916" y="194144"/>
            <a:ext cx="6912768" cy="1058738"/>
          </a:xfrm>
        </p:spPr>
        <p:txBody>
          <a:bodyPr>
            <a:normAutofit fontScale="90000"/>
          </a:bodyPr>
          <a:lstStyle/>
          <a:p>
            <a:br>
              <a:rPr lang="en-GB" sz="5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DB19F4-9B52-448B-9967-56FE8E577C89}"/>
              </a:ext>
            </a:extLst>
          </p:cNvPr>
          <p:cNvSpPr txBox="1"/>
          <p:nvPr/>
        </p:nvSpPr>
        <p:spPr>
          <a:xfrm>
            <a:off x="791580" y="3948152"/>
            <a:ext cx="3780420" cy="178510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spcAft>
                <a:spcPts val="1000"/>
              </a:spcAft>
              <a:buBlip>
                <a:blip r:embed="rId3"/>
              </a:buBlip>
              <a:defRPr/>
            </a:pPr>
            <a:r>
              <a:rPr lang="en-GB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Real time access to scheme usage statistics available via the Administrator Toolkit</a:t>
            </a:r>
          </a:p>
          <a:p>
            <a:pPr marL="285750" indent="-285750">
              <a:spcAft>
                <a:spcPts val="1000"/>
              </a:spcAft>
              <a:buBlip>
                <a:blip r:embed="rId3"/>
              </a:buBlip>
              <a:defRPr/>
            </a:pPr>
            <a:r>
              <a:rPr lang="en-GB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Registered users and active registered user</a:t>
            </a:r>
          </a:p>
          <a:p>
            <a:pPr marL="285750" indent="-285750">
              <a:spcAft>
                <a:spcPts val="1000"/>
              </a:spcAft>
              <a:buBlip>
                <a:blip r:embed="rId3"/>
              </a:buBlip>
              <a:defRPr/>
            </a:pPr>
            <a:r>
              <a:rPr lang="en-GB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Login and click through rates</a:t>
            </a:r>
          </a:p>
          <a:p>
            <a:pPr marL="285750" indent="-285750">
              <a:spcAft>
                <a:spcPts val="1000"/>
              </a:spcAft>
              <a:buBlip>
                <a:blip r:embed="rId3"/>
              </a:buBlip>
              <a:defRPr/>
            </a:pPr>
            <a:r>
              <a:rPr lang="en-GB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Categories of spend on employee usage such as top offers used, retailers, retailers categories etc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5F3C40-B925-4BD3-99A7-DD77DD8190E9}"/>
              </a:ext>
            </a:extLst>
          </p:cNvPr>
          <p:cNvSpPr txBox="1"/>
          <p:nvPr/>
        </p:nvSpPr>
        <p:spPr>
          <a:xfrm>
            <a:off x="805313" y="3347700"/>
            <a:ext cx="5422871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Real Time Management Information</a:t>
            </a:r>
            <a:endParaRPr lang="en-GB" sz="2200" b="1" dirty="0">
              <a:latin typeface="Arial" panose="020B0604020202020204" pitchFamily="34" charset="0"/>
              <a:ea typeface="Arial Unicode MS" panose="020B0604020202020204"/>
              <a:cs typeface="Arial" panose="020B0604020202020204" pitchFamily="34" charset="0"/>
            </a:endParaRPr>
          </a:p>
        </p:txBody>
      </p:sp>
      <p:pic>
        <p:nvPicPr>
          <p:cNvPr id="12" name="Picture 2" descr="C:\Users\dbaker\AppData\Local\Microsoft\Windows\Temporary Internet Files\Content.Outlook\0AO6MTPH\Reward-Logo-FINAL (002).png">
            <a:extLst>
              <a:ext uri="{FF2B5EF4-FFF2-40B4-BE49-F238E27FC236}">
                <a16:creationId xmlns:a16="http://schemas.microsoft.com/office/drawing/2014/main" id="{5A17F935-E1DF-44F2-889F-EC863836E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51" y="6112571"/>
            <a:ext cx="571130" cy="65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1CF89F-7D63-4462-9FA9-4A9988AF951D}"/>
              </a:ext>
            </a:extLst>
          </p:cNvPr>
          <p:cNvSpPr txBox="1"/>
          <p:nvPr/>
        </p:nvSpPr>
        <p:spPr>
          <a:xfrm>
            <a:off x="1317834" y="6532442"/>
            <a:ext cx="673559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spc="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Integrated Benefit &amp; Reward Solution From </a:t>
            </a:r>
            <a:r>
              <a:rPr lang="en-GB" sz="1000" spc="3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iCOM</a:t>
            </a:r>
            <a:endParaRPr lang="en-GB" sz="1000" spc="3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662CB3-1EA3-0E40-916C-EE7A1FD2F249}"/>
              </a:ext>
            </a:extLst>
          </p:cNvPr>
          <p:cNvSpPr txBox="1"/>
          <p:nvPr/>
        </p:nvSpPr>
        <p:spPr>
          <a:xfrm>
            <a:off x="5076056" y="3947085"/>
            <a:ext cx="3780420" cy="15132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spcAft>
                <a:spcPts val="1000"/>
              </a:spcAft>
              <a:buBlip>
                <a:blip r:embed="rId3"/>
              </a:buBlip>
              <a:defRPr/>
            </a:pPr>
            <a:r>
              <a:rPr lang="en-GB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Vectis Card Wishlist requests</a:t>
            </a:r>
          </a:p>
          <a:p>
            <a:pPr marL="285750" indent="-285750">
              <a:spcAft>
                <a:spcPts val="1000"/>
              </a:spcAft>
              <a:buBlip>
                <a:blip r:embed="rId3"/>
              </a:buBlip>
              <a:defRPr/>
            </a:pPr>
            <a:r>
              <a:rPr lang="en-GB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E-shot opt in and open rate statistics</a:t>
            </a:r>
          </a:p>
          <a:p>
            <a:pPr marL="285750" indent="-285750">
              <a:spcAft>
                <a:spcPts val="1000"/>
              </a:spcAft>
              <a:buBlip>
                <a:blip r:embed="rId3"/>
              </a:buBlip>
              <a:defRPr/>
            </a:pPr>
            <a:r>
              <a:rPr lang="en-GB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Usage – Traffic Hub tile click through rates</a:t>
            </a:r>
          </a:p>
          <a:p>
            <a:pPr marL="285750" indent="-285750">
              <a:spcAft>
                <a:spcPts val="1000"/>
              </a:spcAft>
              <a:buBlip>
                <a:blip r:embed="rId3"/>
              </a:buBlip>
              <a:defRPr/>
            </a:pPr>
            <a:r>
              <a:rPr lang="en-GB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Offers – Development &amp; Employer Specific</a:t>
            </a:r>
          </a:p>
          <a:p>
            <a:pPr marL="285750" indent="-285750">
              <a:spcAft>
                <a:spcPts val="1000"/>
              </a:spcAft>
              <a:buBlip>
                <a:blip r:embed="rId3"/>
              </a:buBlip>
              <a:defRPr/>
            </a:pPr>
            <a:r>
              <a:rPr lang="en-GB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Customer Service &amp; Enquires</a:t>
            </a:r>
          </a:p>
        </p:txBody>
      </p:sp>
    </p:spTree>
    <p:extLst>
      <p:ext uri="{BB962C8B-B14F-4D97-AF65-F5344CB8AC3E}">
        <p14:creationId xmlns:p14="http://schemas.microsoft.com/office/powerpoint/2010/main" val="1835870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36854" y="458358"/>
            <a:ext cx="91808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Thankyou all for your time today and </a:t>
            </a:r>
          </a:p>
          <a:p>
            <a:pPr algn="ctr"/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I’m sure that you have had enough of me speaking!</a:t>
            </a:r>
          </a:p>
          <a:p>
            <a:pPr algn="ctr"/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Now its over to you for any questions?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7624" y="6399642"/>
            <a:ext cx="6336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spc="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Integrated Benefit &amp; Reward Solution From </a:t>
            </a:r>
            <a:r>
              <a:rPr lang="en-GB" sz="1000" spc="3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iCOM</a:t>
            </a:r>
            <a:endParaRPr lang="en-GB" sz="1000" spc="3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dbaker\AppData\Local\Microsoft\Windows\Temporary Internet Files\Content.Outlook\0AO6MTPH\Reward-Logo-FINAL (00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14" y="5805264"/>
            <a:ext cx="503276" cy="57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1">
            <a:extLst>
              <a:ext uri="{FF2B5EF4-FFF2-40B4-BE49-F238E27FC236}">
                <a16:creationId xmlns:a16="http://schemas.microsoft.com/office/drawing/2014/main" id="{AC8ED79D-9D8E-45EF-BD71-26BCACB1C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64900"/>
            <a:ext cx="5295528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2AA5B5D-1681-413C-92F5-DD93B0218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304521"/>
              </p:ext>
            </p:extLst>
          </p:nvPr>
        </p:nvGraphicFramePr>
        <p:xfrm>
          <a:off x="1259632" y="4875624"/>
          <a:ext cx="5943600" cy="929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6424">
                  <a:extLst>
                    <a:ext uri="{9D8B030D-6E8A-4147-A177-3AD203B41FA5}">
                      <a16:colId xmlns:a16="http://schemas.microsoft.com/office/drawing/2014/main" val="1913449434"/>
                    </a:ext>
                  </a:extLst>
                </a:gridCol>
                <a:gridCol w="4457176">
                  <a:extLst>
                    <a:ext uri="{9D8B030D-6E8A-4147-A177-3AD203B41FA5}">
                      <a16:colId xmlns:a16="http://schemas.microsoft.com/office/drawing/2014/main" val="1042549807"/>
                    </a:ext>
                  </a:extLst>
                </a:gridCol>
              </a:tblGrid>
              <a:tr h="894080">
                <a:tc>
                  <a:txBody>
                    <a:bodyPr/>
                    <a:lstStyle/>
                    <a:p>
                      <a:endParaRPr lang="en-GB" sz="1200">
                        <a:solidFill>
                          <a:srgbClr val="262626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</a:endParaRPr>
                    </a:p>
                    <a:p>
                      <a:r>
                        <a:rPr lang="en-GB" sz="800" dirty="0">
                          <a:effectLst/>
                        </a:rPr>
                        <a:t>Jamie Tye</a:t>
                      </a:r>
                      <a:endParaRPr lang="en-GB" sz="1100" dirty="0">
                        <a:effectLst/>
                      </a:endParaRPr>
                    </a:p>
                    <a:p>
                      <a:r>
                        <a:rPr lang="en-GB" sz="800" dirty="0">
                          <a:effectLst/>
                        </a:rPr>
                        <a:t>Business Development Manager</a:t>
                      </a:r>
                      <a:endParaRPr lang="en-GB" sz="1100" dirty="0">
                        <a:effectLst/>
                      </a:endParaRPr>
                    </a:p>
                    <a:p>
                      <a:r>
                        <a:rPr lang="en-GB" sz="4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</a:endParaRPr>
                    </a:p>
                    <a:p>
                      <a:r>
                        <a:rPr lang="en-GB" sz="700" dirty="0">
                          <a:effectLst/>
                        </a:rPr>
                        <a:t>T </a:t>
                      </a:r>
                      <a:r>
                        <a:rPr lang="en-GB" sz="1200" dirty="0">
                          <a:effectLst/>
                        </a:rPr>
                        <a:t> </a:t>
                      </a:r>
                      <a:r>
                        <a:rPr lang="en-GB" sz="700" dirty="0">
                          <a:effectLst/>
                        </a:rPr>
                        <a:t>029 2073 2070</a:t>
                      </a:r>
                      <a:endParaRPr lang="en-GB" sz="1100" dirty="0">
                        <a:effectLst/>
                      </a:endParaRPr>
                    </a:p>
                    <a:p>
                      <a:r>
                        <a:rPr lang="en-GB" sz="700" dirty="0">
                          <a:effectLst/>
                        </a:rPr>
                        <a:t>M  07555 967080</a:t>
                      </a:r>
                      <a:endParaRPr lang="en-GB" sz="1100" dirty="0">
                        <a:effectLst/>
                      </a:endParaRPr>
                    </a:p>
                    <a:p>
                      <a:r>
                        <a:rPr lang="en-GB" sz="700" dirty="0">
                          <a:effectLst/>
                        </a:rPr>
                        <a:t>E   </a:t>
                      </a:r>
                      <a:r>
                        <a:rPr lang="en-GB" sz="700" u="sng" dirty="0">
                          <a:effectLst/>
                          <a:hlinkClick r:id="rId5"/>
                        </a:rPr>
                        <a:t>jamie@icomworks.co.uk</a:t>
                      </a:r>
                      <a:endParaRPr lang="en-GB" sz="1100" dirty="0">
                        <a:effectLst/>
                      </a:endParaRPr>
                    </a:p>
                    <a:p>
                      <a:r>
                        <a:rPr lang="en-GB" sz="7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47585916"/>
                  </a:ext>
                </a:extLst>
              </a:tr>
            </a:tbl>
          </a:graphicData>
        </a:graphic>
      </p:graphicFrame>
      <p:pic>
        <p:nvPicPr>
          <p:cNvPr id="3080" name="Picture 2">
            <a:extLst>
              <a:ext uri="{FF2B5EF4-FFF2-40B4-BE49-F238E27FC236}">
                <a16:creationId xmlns:a16="http://schemas.microsoft.com/office/drawing/2014/main" id="{E36A3543-7019-4F2B-B2BA-B90C0AE00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876101"/>
            <a:ext cx="806450" cy="125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1">
            <a:extLst>
              <a:ext uri="{FF2B5EF4-FFF2-40B4-BE49-F238E27FC236}">
                <a16:creationId xmlns:a16="http://schemas.microsoft.com/office/drawing/2014/main" id="{43662E89-BFE2-4266-8DB9-83DA2BB4D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645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315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C34BFA7-3BAE-48C4-9D17-585197065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8869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Nice to meet you !</a:t>
            </a:r>
            <a:br>
              <a:rPr lang="en-US" sz="3200" dirty="0"/>
            </a:b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8F1709E-A439-4BA1-83A2-5E21D9CA6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3491" y="2049861"/>
            <a:ext cx="5617002" cy="275827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Jamie Tye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months with iCOM and 25 years in sales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Passionate about customer services and the Employee experience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Helping the hospitability sector to attract and retain employees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Account management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Mental health in the work place</a:t>
            </a:r>
          </a:p>
          <a:p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C2F72B-3780-4C1C-8847-92B0B10D0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0184C7-FF03-4791-98AB-2863AE24E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3600" dirty="0"/>
          </a:p>
          <a:p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8B0F3-427B-4B5A-8F8B-12BBD753E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581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688" t="8000" r="9051" b="12201"/>
          <a:stretch/>
        </p:blipFill>
        <p:spPr>
          <a:xfrm>
            <a:off x="1755047" y="1725046"/>
            <a:ext cx="5633905" cy="30012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24CF29-BAC3-4571-B3B2-5E7D558E25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87" y="464794"/>
            <a:ext cx="7963217" cy="61213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3568" y="6423139"/>
            <a:ext cx="6336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spc="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Integrated Benefit &amp; Reward Solution From iCOM</a:t>
            </a:r>
          </a:p>
        </p:txBody>
      </p:sp>
      <p:pic>
        <p:nvPicPr>
          <p:cNvPr id="15" name="Picture 2" descr="C:\Users\dbaker\AppData\Local\Microsoft\Windows\Temporary Internet Files\Content.Outlook\0AO6MTPH\Reward-Logo-FINAL (00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14" y="5805264"/>
            <a:ext cx="503276" cy="57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8">
            <a:extLst>
              <a:ext uri="{FF2B5EF4-FFF2-40B4-BE49-F238E27FC236}">
                <a16:creationId xmlns:a16="http://schemas.microsoft.com/office/drawing/2014/main" id="{AC2C5B2B-F037-499B-B253-34FD5D730C65}"/>
              </a:ext>
            </a:extLst>
          </p:cNvPr>
          <p:cNvSpPr txBox="1">
            <a:spLocks/>
          </p:cNvSpPr>
          <p:nvPr/>
        </p:nvSpPr>
        <p:spPr>
          <a:xfrm>
            <a:off x="323528" y="192057"/>
            <a:ext cx="8820472" cy="46166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 Integrated Solution – Fully branded Home Login Page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AFA5EE-2318-4A92-BC22-3A0D03F88D7F}"/>
              </a:ext>
            </a:extLst>
          </p:cNvPr>
          <p:cNvSpPr/>
          <p:nvPr/>
        </p:nvSpPr>
        <p:spPr>
          <a:xfrm>
            <a:off x="2123728" y="1844824"/>
            <a:ext cx="108012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B0BC63-2164-4D6B-93EC-A73E724FB8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25046"/>
            <a:ext cx="1154603" cy="3084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64784F-4739-4048-9AFC-AF6A15EC0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86" y="464794"/>
            <a:ext cx="7963217" cy="61213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B0BE0C-A641-42E5-A05A-C3B62EDC0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4794"/>
            <a:ext cx="7963217" cy="61213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714E8B-976D-4823-B6E4-2D391E57F1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3"/>
            <a:ext cx="6544517" cy="319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38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3568" y="6423139"/>
            <a:ext cx="6336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spc="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Integrated Benefit &amp; Reward Solution From iCOM</a:t>
            </a:r>
          </a:p>
        </p:txBody>
      </p:sp>
      <p:pic>
        <p:nvPicPr>
          <p:cNvPr id="15" name="Picture 2" descr="C:\Users\dbaker\AppData\Local\Microsoft\Windows\Temporary Internet Files\Content.Outlook\0AO6MTPH\Reward-Logo-FINAL (00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14" y="5805264"/>
            <a:ext cx="503276" cy="57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8">
            <a:extLst>
              <a:ext uri="{FF2B5EF4-FFF2-40B4-BE49-F238E27FC236}">
                <a16:creationId xmlns:a16="http://schemas.microsoft.com/office/drawing/2014/main" id="{F1D0BCD0-CB18-492F-BC21-AF6FC53DF4F0}"/>
              </a:ext>
            </a:extLst>
          </p:cNvPr>
          <p:cNvSpPr txBox="1">
            <a:spLocks/>
          </p:cNvSpPr>
          <p:nvPr/>
        </p:nvSpPr>
        <p:spPr>
          <a:xfrm>
            <a:off x="233772" y="60695"/>
            <a:ext cx="8676455" cy="830997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fully branded one stop employee benefits, Reward and wellbeing platform landing page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A7AE3D-2A84-4FB2-A2DA-8278FCAAA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099683"/>
            <a:ext cx="1894594" cy="11051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B94174-C9F3-4481-9E17-2FCC004ED2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099683"/>
            <a:ext cx="590465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46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7CD2464-A0F7-433B-85E0-DF45FAC8D4C0}"/>
              </a:ext>
            </a:extLst>
          </p:cNvPr>
          <p:cNvGrpSpPr/>
          <p:nvPr/>
        </p:nvGrpSpPr>
        <p:grpSpPr>
          <a:xfrm>
            <a:off x="3051067" y="928240"/>
            <a:ext cx="6057437" cy="5039042"/>
            <a:chOff x="3863752" y="94653"/>
            <a:chExt cx="8076582" cy="671872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B436AF3-D18D-41F6-BB5C-DD055D7B9505}"/>
                </a:ext>
              </a:extLst>
            </p:cNvPr>
            <p:cNvSpPr/>
            <p:nvPr/>
          </p:nvSpPr>
          <p:spPr>
            <a:xfrm>
              <a:off x="3863752" y="94653"/>
              <a:ext cx="8076582" cy="6718723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A952A4E-9276-4875-89F6-4F88A510AF32}"/>
                </a:ext>
              </a:extLst>
            </p:cNvPr>
            <p:cNvSpPr/>
            <p:nvPr/>
          </p:nvSpPr>
          <p:spPr>
            <a:xfrm>
              <a:off x="7284728" y="2855418"/>
              <a:ext cx="1284463" cy="1252419"/>
            </a:xfrm>
            <a:custGeom>
              <a:avLst/>
              <a:gdLst>
                <a:gd name="connsiteX0" fmla="*/ 0 w 1284463"/>
                <a:gd name="connsiteY0" fmla="*/ 626210 h 1252419"/>
                <a:gd name="connsiteX1" fmla="*/ 642232 w 1284463"/>
                <a:gd name="connsiteY1" fmla="*/ 0 h 1252419"/>
                <a:gd name="connsiteX2" fmla="*/ 1284464 w 1284463"/>
                <a:gd name="connsiteY2" fmla="*/ 626210 h 1252419"/>
                <a:gd name="connsiteX3" fmla="*/ 642232 w 1284463"/>
                <a:gd name="connsiteY3" fmla="*/ 1252420 h 1252419"/>
                <a:gd name="connsiteX4" fmla="*/ 0 w 1284463"/>
                <a:gd name="connsiteY4" fmla="*/ 626210 h 125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4463" h="1252419">
                  <a:moveTo>
                    <a:pt x="0" y="626210"/>
                  </a:moveTo>
                  <a:cubicBezTo>
                    <a:pt x="0" y="280364"/>
                    <a:pt x="287537" y="0"/>
                    <a:pt x="642232" y="0"/>
                  </a:cubicBezTo>
                  <a:cubicBezTo>
                    <a:pt x="996927" y="0"/>
                    <a:pt x="1284464" y="280364"/>
                    <a:pt x="1284464" y="626210"/>
                  </a:cubicBezTo>
                  <a:cubicBezTo>
                    <a:pt x="1284464" y="972056"/>
                    <a:pt x="996927" y="1252420"/>
                    <a:pt x="642232" y="1252420"/>
                  </a:cubicBezTo>
                  <a:cubicBezTo>
                    <a:pt x="287537" y="1252420"/>
                    <a:pt x="0" y="972056"/>
                    <a:pt x="0" y="626210"/>
                  </a:cubicBez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chemeClr val="tx1"/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319" tIns="152800" rIns="156319" bIns="15280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b="1" dirty="0">
                  <a:solidFill>
                    <a:schemeClr val="bg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Reward             HUB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0AF2809-708E-40E0-9EF4-70CDB3B147E3}"/>
                </a:ext>
              </a:extLst>
            </p:cNvPr>
            <p:cNvSpPr/>
            <p:nvPr/>
          </p:nvSpPr>
          <p:spPr>
            <a:xfrm rot="16218296">
              <a:off x="7412235" y="1825088"/>
              <a:ext cx="995982" cy="232903"/>
            </a:xfrm>
            <a:custGeom>
              <a:avLst/>
              <a:gdLst>
                <a:gd name="connsiteX0" fmla="*/ 0 w 995982"/>
                <a:gd name="connsiteY0" fmla="*/ 46581 h 232903"/>
                <a:gd name="connsiteX1" fmla="*/ 879531 w 995982"/>
                <a:gd name="connsiteY1" fmla="*/ 46581 h 232903"/>
                <a:gd name="connsiteX2" fmla="*/ 879531 w 995982"/>
                <a:gd name="connsiteY2" fmla="*/ 0 h 232903"/>
                <a:gd name="connsiteX3" fmla="*/ 995982 w 995982"/>
                <a:gd name="connsiteY3" fmla="*/ 116452 h 232903"/>
                <a:gd name="connsiteX4" fmla="*/ 879531 w 995982"/>
                <a:gd name="connsiteY4" fmla="*/ 232903 h 232903"/>
                <a:gd name="connsiteX5" fmla="*/ 879531 w 995982"/>
                <a:gd name="connsiteY5" fmla="*/ 186322 h 232903"/>
                <a:gd name="connsiteX6" fmla="*/ 0 w 995982"/>
                <a:gd name="connsiteY6" fmla="*/ 186322 h 232903"/>
                <a:gd name="connsiteX7" fmla="*/ 0 w 995982"/>
                <a:gd name="connsiteY7" fmla="*/ 46581 h 23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5982" h="232903">
                  <a:moveTo>
                    <a:pt x="0" y="46581"/>
                  </a:moveTo>
                  <a:lnTo>
                    <a:pt x="879531" y="46581"/>
                  </a:lnTo>
                  <a:lnTo>
                    <a:pt x="879531" y="0"/>
                  </a:lnTo>
                  <a:lnTo>
                    <a:pt x="995982" y="116452"/>
                  </a:lnTo>
                  <a:lnTo>
                    <a:pt x="879531" y="232903"/>
                  </a:lnTo>
                  <a:lnTo>
                    <a:pt x="879531" y="186322"/>
                  </a:lnTo>
                  <a:lnTo>
                    <a:pt x="0" y="186322"/>
                  </a:lnTo>
                  <a:lnTo>
                    <a:pt x="0" y="46581"/>
                  </a:lnTo>
                  <a:close/>
                </a:path>
              </a:pathLst>
            </a:custGeom>
            <a:noFill/>
            <a:ln w="6350"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34935" rIns="52403" bIns="34936" numCol="1" spcCol="1270" anchor="ctr" anchorCtr="0">
              <a:noAutofit/>
            </a:bodyPr>
            <a:lstStyle/>
            <a:p>
              <a:pPr algn="ctr" defTabSz="3000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675" dirty="0">
                <a:solidFill>
                  <a:schemeClr val="bg1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23E0089-CC13-4377-8E7C-6045A42A288F}"/>
                </a:ext>
              </a:extLst>
            </p:cNvPr>
            <p:cNvSpPr/>
            <p:nvPr/>
          </p:nvSpPr>
          <p:spPr>
            <a:xfrm>
              <a:off x="7489524" y="117502"/>
              <a:ext cx="856263" cy="856263"/>
            </a:xfrm>
            <a:custGeom>
              <a:avLst/>
              <a:gdLst>
                <a:gd name="connsiteX0" fmla="*/ 0 w 856263"/>
                <a:gd name="connsiteY0" fmla="*/ 428132 h 856263"/>
                <a:gd name="connsiteX1" fmla="*/ 428132 w 856263"/>
                <a:gd name="connsiteY1" fmla="*/ 0 h 856263"/>
                <a:gd name="connsiteX2" fmla="*/ 856264 w 856263"/>
                <a:gd name="connsiteY2" fmla="*/ 428132 h 856263"/>
                <a:gd name="connsiteX3" fmla="*/ 428132 w 856263"/>
                <a:gd name="connsiteY3" fmla="*/ 856264 h 856263"/>
                <a:gd name="connsiteX4" fmla="*/ 0 w 856263"/>
                <a:gd name="connsiteY4" fmla="*/ 428132 h 85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263" h="856263">
                  <a:moveTo>
                    <a:pt x="0" y="428132"/>
                  </a:moveTo>
                  <a:cubicBezTo>
                    <a:pt x="0" y="191681"/>
                    <a:pt x="191681" y="0"/>
                    <a:pt x="428132" y="0"/>
                  </a:cubicBezTo>
                  <a:cubicBezTo>
                    <a:pt x="664583" y="0"/>
                    <a:pt x="856264" y="191681"/>
                    <a:pt x="856264" y="428132"/>
                  </a:cubicBezTo>
                  <a:cubicBezTo>
                    <a:pt x="856264" y="664583"/>
                    <a:pt x="664583" y="856264"/>
                    <a:pt x="428132" y="856264"/>
                  </a:cubicBezTo>
                  <a:cubicBezTo>
                    <a:pt x="191681" y="856264"/>
                    <a:pt x="0" y="664583"/>
                    <a:pt x="0" y="428132"/>
                  </a:cubicBezTo>
                  <a:close/>
                </a:path>
              </a:pathLst>
            </a:custGeom>
            <a:solidFill>
              <a:srgbClr val="0070C0"/>
            </a:solidFill>
            <a:ln w="6350">
              <a:solidFill>
                <a:schemeClr val="accent6"/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3573" tIns="103573" rIns="103573" bIns="103573" numCol="1" spcCol="1270" anchor="ctr" anchorCtr="0">
              <a:noAutofit/>
            </a:bodyPr>
            <a:lstStyle/>
            <a:p>
              <a:pPr algn="ctr" defTabSz="333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750" b="1" dirty="0">
                  <a:solidFill>
                    <a:schemeClr val="bg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Cycle to Work Scheme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A49108C-623B-42A3-9BB9-4E28B12C0C21}"/>
                </a:ext>
              </a:extLst>
            </p:cNvPr>
            <p:cNvSpPr/>
            <p:nvPr/>
          </p:nvSpPr>
          <p:spPr>
            <a:xfrm rot="17470588">
              <a:off x="7958751" y="1919530"/>
              <a:ext cx="1004752" cy="232903"/>
            </a:xfrm>
            <a:custGeom>
              <a:avLst/>
              <a:gdLst>
                <a:gd name="connsiteX0" fmla="*/ 0 w 1004752"/>
                <a:gd name="connsiteY0" fmla="*/ 46581 h 232903"/>
                <a:gd name="connsiteX1" fmla="*/ 888301 w 1004752"/>
                <a:gd name="connsiteY1" fmla="*/ 46581 h 232903"/>
                <a:gd name="connsiteX2" fmla="*/ 888301 w 1004752"/>
                <a:gd name="connsiteY2" fmla="*/ 0 h 232903"/>
                <a:gd name="connsiteX3" fmla="*/ 1004752 w 1004752"/>
                <a:gd name="connsiteY3" fmla="*/ 116452 h 232903"/>
                <a:gd name="connsiteX4" fmla="*/ 888301 w 1004752"/>
                <a:gd name="connsiteY4" fmla="*/ 232903 h 232903"/>
                <a:gd name="connsiteX5" fmla="*/ 888301 w 1004752"/>
                <a:gd name="connsiteY5" fmla="*/ 186322 h 232903"/>
                <a:gd name="connsiteX6" fmla="*/ 0 w 1004752"/>
                <a:gd name="connsiteY6" fmla="*/ 186322 h 232903"/>
                <a:gd name="connsiteX7" fmla="*/ 0 w 1004752"/>
                <a:gd name="connsiteY7" fmla="*/ 46581 h 23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4752" h="232903">
                  <a:moveTo>
                    <a:pt x="0" y="46581"/>
                  </a:moveTo>
                  <a:lnTo>
                    <a:pt x="888301" y="46581"/>
                  </a:lnTo>
                  <a:lnTo>
                    <a:pt x="888301" y="0"/>
                  </a:lnTo>
                  <a:lnTo>
                    <a:pt x="1004752" y="116452"/>
                  </a:lnTo>
                  <a:lnTo>
                    <a:pt x="888301" y="232903"/>
                  </a:lnTo>
                  <a:lnTo>
                    <a:pt x="888301" y="186322"/>
                  </a:lnTo>
                  <a:lnTo>
                    <a:pt x="0" y="186322"/>
                  </a:lnTo>
                  <a:lnTo>
                    <a:pt x="0" y="46581"/>
                  </a:ln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 w="6350">
              <a:solidFill>
                <a:srgbClr val="F63116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34935" rIns="52403" bIns="34936" numCol="1" spcCol="1270" anchor="ctr" anchorCtr="0">
              <a:noAutofit/>
            </a:bodyPr>
            <a:lstStyle/>
            <a:p>
              <a:pPr algn="ctr" defTabSz="3000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675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21F9BAC-0B34-4B11-9723-3BB27A2E1BE6}"/>
                </a:ext>
              </a:extLst>
            </p:cNvPr>
            <p:cNvSpPr/>
            <p:nvPr/>
          </p:nvSpPr>
          <p:spPr>
            <a:xfrm>
              <a:off x="8540341" y="298242"/>
              <a:ext cx="856263" cy="856263"/>
            </a:xfrm>
            <a:custGeom>
              <a:avLst/>
              <a:gdLst>
                <a:gd name="connsiteX0" fmla="*/ 0 w 856263"/>
                <a:gd name="connsiteY0" fmla="*/ 428132 h 856263"/>
                <a:gd name="connsiteX1" fmla="*/ 428132 w 856263"/>
                <a:gd name="connsiteY1" fmla="*/ 0 h 856263"/>
                <a:gd name="connsiteX2" fmla="*/ 856264 w 856263"/>
                <a:gd name="connsiteY2" fmla="*/ 428132 h 856263"/>
                <a:gd name="connsiteX3" fmla="*/ 428132 w 856263"/>
                <a:gd name="connsiteY3" fmla="*/ 856264 h 856263"/>
                <a:gd name="connsiteX4" fmla="*/ 0 w 856263"/>
                <a:gd name="connsiteY4" fmla="*/ 428132 h 85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263" h="856263">
                  <a:moveTo>
                    <a:pt x="0" y="428132"/>
                  </a:moveTo>
                  <a:cubicBezTo>
                    <a:pt x="0" y="191681"/>
                    <a:pt x="191681" y="0"/>
                    <a:pt x="428132" y="0"/>
                  </a:cubicBezTo>
                  <a:cubicBezTo>
                    <a:pt x="664583" y="0"/>
                    <a:pt x="856264" y="191681"/>
                    <a:pt x="856264" y="428132"/>
                  </a:cubicBezTo>
                  <a:cubicBezTo>
                    <a:pt x="856264" y="664583"/>
                    <a:pt x="664583" y="856264"/>
                    <a:pt x="428132" y="856264"/>
                  </a:cubicBezTo>
                  <a:cubicBezTo>
                    <a:pt x="191681" y="856264"/>
                    <a:pt x="0" y="664583"/>
                    <a:pt x="0" y="428132"/>
                  </a:cubicBezTo>
                  <a:close/>
                </a:path>
              </a:pathLst>
            </a:custGeom>
            <a:solidFill>
              <a:srgbClr val="0070C0"/>
            </a:solidFill>
            <a:ln w="6350">
              <a:solidFill>
                <a:schemeClr val="accent6"/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3573" tIns="103573" rIns="103573" bIns="103573" numCol="1" spcCol="1270" anchor="ctr" anchorCtr="0">
              <a:noAutofit/>
            </a:bodyPr>
            <a:lstStyle/>
            <a:p>
              <a:pPr algn="ctr" defTabSz="333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750" b="1" dirty="0">
                  <a:solidFill>
                    <a:schemeClr val="bg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Car Service Scheme </a:t>
              </a: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FBD3860-D706-47FC-A90B-EC7ADAC471A3}"/>
                </a:ext>
              </a:extLst>
            </p:cNvPr>
            <p:cNvSpPr/>
            <p:nvPr/>
          </p:nvSpPr>
          <p:spPr>
            <a:xfrm>
              <a:off x="10424313" y="3580849"/>
              <a:ext cx="856263" cy="856263"/>
            </a:xfrm>
            <a:custGeom>
              <a:avLst/>
              <a:gdLst>
                <a:gd name="connsiteX0" fmla="*/ 0 w 856263"/>
                <a:gd name="connsiteY0" fmla="*/ 428132 h 856263"/>
                <a:gd name="connsiteX1" fmla="*/ 428132 w 856263"/>
                <a:gd name="connsiteY1" fmla="*/ 0 h 856263"/>
                <a:gd name="connsiteX2" fmla="*/ 856264 w 856263"/>
                <a:gd name="connsiteY2" fmla="*/ 428132 h 856263"/>
                <a:gd name="connsiteX3" fmla="*/ 428132 w 856263"/>
                <a:gd name="connsiteY3" fmla="*/ 856264 h 856263"/>
                <a:gd name="connsiteX4" fmla="*/ 0 w 856263"/>
                <a:gd name="connsiteY4" fmla="*/ 428132 h 85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263" h="856263">
                  <a:moveTo>
                    <a:pt x="0" y="428132"/>
                  </a:moveTo>
                  <a:cubicBezTo>
                    <a:pt x="0" y="191681"/>
                    <a:pt x="191681" y="0"/>
                    <a:pt x="428132" y="0"/>
                  </a:cubicBezTo>
                  <a:cubicBezTo>
                    <a:pt x="664583" y="0"/>
                    <a:pt x="856264" y="191681"/>
                    <a:pt x="856264" y="428132"/>
                  </a:cubicBezTo>
                  <a:cubicBezTo>
                    <a:pt x="856264" y="664583"/>
                    <a:pt x="664583" y="856264"/>
                    <a:pt x="428132" y="856264"/>
                  </a:cubicBezTo>
                  <a:cubicBezTo>
                    <a:pt x="191681" y="856264"/>
                    <a:pt x="0" y="664583"/>
                    <a:pt x="0" y="428132"/>
                  </a:cubicBezTo>
                  <a:close/>
                </a:path>
              </a:pathLst>
            </a:custGeom>
            <a:solidFill>
              <a:srgbClr val="0070C0"/>
            </a:solidFill>
            <a:ln w="6350">
              <a:solidFill>
                <a:schemeClr val="accent6"/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3573" tIns="103573" rIns="103573" bIns="103573" numCol="1" spcCol="1270" anchor="ctr" anchorCtr="0">
              <a:noAutofit/>
            </a:bodyPr>
            <a:lstStyle/>
            <a:p>
              <a:pPr algn="ctr" defTabSz="333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788" b="1" dirty="0">
                  <a:solidFill>
                    <a:schemeClr val="bg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Vectis Card </a:t>
              </a: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9E770C7-5AEF-47E9-85E1-2A3B5223A2EC}"/>
                </a:ext>
              </a:extLst>
            </p:cNvPr>
            <p:cNvSpPr/>
            <p:nvPr/>
          </p:nvSpPr>
          <p:spPr>
            <a:xfrm rot="20011765">
              <a:off x="8802775" y="2712492"/>
              <a:ext cx="999071" cy="188458"/>
            </a:xfrm>
            <a:custGeom>
              <a:avLst/>
              <a:gdLst>
                <a:gd name="connsiteX0" fmla="*/ 0 w 999071"/>
                <a:gd name="connsiteY0" fmla="*/ 46581 h 232903"/>
                <a:gd name="connsiteX1" fmla="*/ 882620 w 999071"/>
                <a:gd name="connsiteY1" fmla="*/ 46581 h 232903"/>
                <a:gd name="connsiteX2" fmla="*/ 882620 w 999071"/>
                <a:gd name="connsiteY2" fmla="*/ 0 h 232903"/>
                <a:gd name="connsiteX3" fmla="*/ 999071 w 999071"/>
                <a:gd name="connsiteY3" fmla="*/ 116452 h 232903"/>
                <a:gd name="connsiteX4" fmla="*/ 882620 w 999071"/>
                <a:gd name="connsiteY4" fmla="*/ 232903 h 232903"/>
                <a:gd name="connsiteX5" fmla="*/ 882620 w 999071"/>
                <a:gd name="connsiteY5" fmla="*/ 186322 h 232903"/>
                <a:gd name="connsiteX6" fmla="*/ 0 w 999071"/>
                <a:gd name="connsiteY6" fmla="*/ 186322 h 232903"/>
                <a:gd name="connsiteX7" fmla="*/ 0 w 999071"/>
                <a:gd name="connsiteY7" fmla="*/ 46581 h 23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9071" h="232903">
                  <a:moveTo>
                    <a:pt x="0" y="46581"/>
                  </a:moveTo>
                  <a:lnTo>
                    <a:pt x="882620" y="46581"/>
                  </a:lnTo>
                  <a:lnTo>
                    <a:pt x="882620" y="0"/>
                  </a:lnTo>
                  <a:lnTo>
                    <a:pt x="999071" y="116452"/>
                  </a:lnTo>
                  <a:lnTo>
                    <a:pt x="882620" y="232903"/>
                  </a:lnTo>
                  <a:lnTo>
                    <a:pt x="882620" y="186322"/>
                  </a:lnTo>
                  <a:lnTo>
                    <a:pt x="0" y="186322"/>
                  </a:lnTo>
                  <a:lnTo>
                    <a:pt x="0" y="46581"/>
                  </a:lnTo>
                  <a:close/>
                </a:path>
              </a:pathLst>
            </a:custGeom>
            <a:noFill/>
            <a:ln w="6350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34936" rIns="52403" bIns="34935" numCol="1" spcCol="1270" anchor="ctr" anchorCtr="0">
              <a:noAutofit/>
            </a:bodyPr>
            <a:lstStyle/>
            <a:p>
              <a:pPr algn="ctr" defTabSz="3000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675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F3648D6-3A88-4788-8E67-E9981C21904A}"/>
                </a:ext>
              </a:extLst>
            </p:cNvPr>
            <p:cNvSpPr/>
            <p:nvPr/>
          </p:nvSpPr>
          <p:spPr>
            <a:xfrm>
              <a:off x="10116543" y="1628800"/>
              <a:ext cx="856263" cy="856263"/>
            </a:xfrm>
            <a:custGeom>
              <a:avLst/>
              <a:gdLst>
                <a:gd name="connsiteX0" fmla="*/ 0 w 856263"/>
                <a:gd name="connsiteY0" fmla="*/ 428132 h 856263"/>
                <a:gd name="connsiteX1" fmla="*/ 428132 w 856263"/>
                <a:gd name="connsiteY1" fmla="*/ 0 h 856263"/>
                <a:gd name="connsiteX2" fmla="*/ 856264 w 856263"/>
                <a:gd name="connsiteY2" fmla="*/ 428132 h 856263"/>
                <a:gd name="connsiteX3" fmla="*/ 428132 w 856263"/>
                <a:gd name="connsiteY3" fmla="*/ 856264 h 856263"/>
                <a:gd name="connsiteX4" fmla="*/ 0 w 856263"/>
                <a:gd name="connsiteY4" fmla="*/ 428132 h 85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263" h="856263">
                  <a:moveTo>
                    <a:pt x="0" y="428132"/>
                  </a:moveTo>
                  <a:cubicBezTo>
                    <a:pt x="0" y="191681"/>
                    <a:pt x="191681" y="0"/>
                    <a:pt x="428132" y="0"/>
                  </a:cubicBezTo>
                  <a:cubicBezTo>
                    <a:pt x="664583" y="0"/>
                    <a:pt x="856264" y="191681"/>
                    <a:pt x="856264" y="428132"/>
                  </a:cubicBezTo>
                  <a:cubicBezTo>
                    <a:pt x="856264" y="664583"/>
                    <a:pt x="664583" y="856264"/>
                    <a:pt x="428132" y="856264"/>
                  </a:cubicBezTo>
                  <a:cubicBezTo>
                    <a:pt x="191681" y="856264"/>
                    <a:pt x="0" y="664583"/>
                    <a:pt x="0" y="428132"/>
                  </a:cubicBezTo>
                  <a:close/>
                </a:path>
              </a:pathLst>
            </a:custGeom>
            <a:solidFill>
              <a:srgbClr val="0070C0"/>
            </a:solidFill>
            <a:ln w="6350">
              <a:solidFill>
                <a:schemeClr val="accent6"/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3573" tIns="103573" rIns="103573" bIns="103573" numCol="1" spcCol="1270" anchor="ctr" anchorCtr="0">
              <a:noAutofit/>
            </a:bodyPr>
            <a:lstStyle/>
            <a:p>
              <a:pPr algn="ctr" defTabSz="333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750" b="1" dirty="0">
                  <a:solidFill>
                    <a:schemeClr val="bg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Loans Pensions Savings</a:t>
              </a: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1564A6-5DBB-4ECE-9879-C273A03741AB}"/>
                </a:ext>
              </a:extLst>
            </p:cNvPr>
            <p:cNvSpPr/>
            <p:nvPr/>
          </p:nvSpPr>
          <p:spPr>
            <a:xfrm>
              <a:off x="10424313" y="2564904"/>
              <a:ext cx="856263" cy="856263"/>
            </a:xfrm>
            <a:custGeom>
              <a:avLst/>
              <a:gdLst>
                <a:gd name="connsiteX0" fmla="*/ 0 w 856263"/>
                <a:gd name="connsiteY0" fmla="*/ 428132 h 856263"/>
                <a:gd name="connsiteX1" fmla="*/ 428132 w 856263"/>
                <a:gd name="connsiteY1" fmla="*/ 0 h 856263"/>
                <a:gd name="connsiteX2" fmla="*/ 856264 w 856263"/>
                <a:gd name="connsiteY2" fmla="*/ 428132 h 856263"/>
                <a:gd name="connsiteX3" fmla="*/ 428132 w 856263"/>
                <a:gd name="connsiteY3" fmla="*/ 856264 h 856263"/>
                <a:gd name="connsiteX4" fmla="*/ 0 w 856263"/>
                <a:gd name="connsiteY4" fmla="*/ 428132 h 85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263" h="856263">
                  <a:moveTo>
                    <a:pt x="0" y="428132"/>
                  </a:moveTo>
                  <a:cubicBezTo>
                    <a:pt x="0" y="191681"/>
                    <a:pt x="191681" y="0"/>
                    <a:pt x="428132" y="0"/>
                  </a:cubicBezTo>
                  <a:cubicBezTo>
                    <a:pt x="664583" y="0"/>
                    <a:pt x="856264" y="191681"/>
                    <a:pt x="856264" y="428132"/>
                  </a:cubicBezTo>
                  <a:cubicBezTo>
                    <a:pt x="856264" y="664583"/>
                    <a:pt x="664583" y="856264"/>
                    <a:pt x="428132" y="856264"/>
                  </a:cubicBezTo>
                  <a:cubicBezTo>
                    <a:pt x="191681" y="856264"/>
                    <a:pt x="0" y="664583"/>
                    <a:pt x="0" y="428132"/>
                  </a:cubicBezTo>
                  <a:close/>
                </a:path>
              </a:pathLst>
            </a:custGeom>
            <a:solidFill>
              <a:srgbClr val="0070C0"/>
            </a:solidFill>
            <a:ln w="6350">
              <a:solidFill>
                <a:schemeClr val="accent6"/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3573" tIns="103573" rIns="103573" bIns="103573" numCol="1" spcCol="1270" anchor="ctr" anchorCtr="0">
              <a:noAutofit/>
            </a:bodyPr>
            <a:lstStyle/>
            <a:p>
              <a:pPr algn="ctr" defTabSz="333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750" b="1" dirty="0">
                  <a:solidFill>
                    <a:schemeClr val="bg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Retail     &amp; Leisure  Savings </a:t>
              </a: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E2170A5-C624-4785-864C-AD7C28FEB3AF}"/>
                </a:ext>
              </a:extLst>
            </p:cNvPr>
            <p:cNvSpPr/>
            <p:nvPr/>
          </p:nvSpPr>
          <p:spPr>
            <a:xfrm rot="25772212">
              <a:off x="6879645" y="1934770"/>
              <a:ext cx="979130" cy="232903"/>
            </a:xfrm>
            <a:custGeom>
              <a:avLst/>
              <a:gdLst>
                <a:gd name="connsiteX0" fmla="*/ 0 w 979129"/>
                <a:gd name="connsiteY0" fmla="*/ 46581 h 232903"/>
                <a:gd name="connsiteX1" fmla="*/ 862678 w 979129"/>
                <a:gd name="connsiteY1" fmla="*/ 46581 h 232903"/>
                <a:gd name="connsiteX2" fmla="*/ 862678 w 979129"/>
                <a:gd name="connsiteY2" fmla="*/ 0 h 232903"/>
                <a:gd name="connsiteX3" fmla="*/ 979129 w 979129"/>
                <a:gd name="connsiteY3" fmla="*/ 116452 h 232903"/>
                <a:gd name="connsiteX4" fmla="*/ 862678 w 979129"/>
                <a:gd name="connsiteY4" fmla="*/ 232903 h 232903"/>
                <a:gd name="connsiteX5" fmla="*/ 862678 w 979129"/>
                <a:gd name="connsiteY5" fmla="*/ 186322 h 232903"/>
                <a:gd name="connsiteX6" fmla="*/ 0 w 979129"/>
                <a:gd name="connsiteY6" fmla="*/ 186322 h 232903"/>
                <a:gd name="connsiteX7" fmla="*/ 0 w 979129"/>
                <a:gd name="connsiteY7" fmla="*/ 46581 h 23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9129" h="232903">
                  <a:moveTo>
                    <a:pt x="979129" y="186321"/>
                  </a:moveTo>
                  <a:lnTo>
                    <a:pt x="116451" y="186321"/>
                  </a:lnTo>
                  <a:lnTo>
                    <a:pt x="116451" y="232902"/>
                  </a:lnTo>
                  <a:lnTo>
                    <a:pt x="0" y="116451"/>
                  </a:lnTo>
                  <a:lnTo>
                    <a:pt x="116451" y="1"/>
                  </a:lnTo>
                  <a:lnTo>
                    <a:pt x="116451" y="46582"/>
                  </a:lnTo>
                  <a:lnTo>
                    <a:pt x="979129" y="46582"/>
                  </a:lnTo>
                  <a:lnTo>
                    <a:pt x="979129" y="186321"/>
                  </a:ln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 w="6350"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403" tIns="34936" rIns="0" bIns="34935" numCol="1" spcCol="1270" anchor="ctr" anchorCtr="0">
              <a:noAutofit/>
            </a:bodyPr>
            <a:lstStyle/>
            <a:p>
              <a:pPr algn="ctr" defTabSz="3000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675" dirty="0">
                <a:solidFill>
                  <a:schemeClr val="bg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70AE6AF-0940-4727-A967-33F0D6C10B4A}"/>
                </a:ext>
              </a:extLst>
            </p:cNvPr>
            <p:cNvSpPr/>
            <p:nvPr/>
          </p:nvSpPr>
          <p:spPr>
            <a:xfrm>
              <a:off x="6458781" y="330593"/>
              <a:ext cx="856263" cy="856263"/>
            </a:xfrm>
            <a:custGeom>
              <a:avLst/>
              <a:gdLst>
                <a:gd name="connsiteX0" fmla="*/ 0 w 856263"/>
                <a:gd name="connsiteY0" fmla="*/ 428132 h 856263"/>
                <a:gd name="connsiteX1" fmla="*/ 428132 w 856263"/>
                <a:gd name="connsiteY1" fmla="*/ 0 h 856263"/>
                <a:gd name="connsiteX2" fmla="*/ 856264 w 856263"/>
                <a:gd name="connsiteY2" fmla="*/ 428132 h 856263"/>
                <a:gd name="connsiteX3" fmla="*/ 428132 w 856263"/>
                <a:gd name="connsiteY3" fmla="*/ 856264 h 856263"/>
                <a:gd name="connsiteX4" fmla="*/ 0 w 856263"/>
                <a:gd name="connsiteY4" fmla="*/ 428132 h 85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263" h="856263">
                  <a:moveTo>
                    <a:pt x="0" y="428132"/>
                  </a:moveTo>
                  <a:cubicBezTo>
                    <a:pt x="0" y="191681"/>
                    <a:pt x="191681" y="0"/>
                    <a:pt x="428132" y="0"/>
                  </a:cubicBezTo>
                  <a:cubicBezTo>
                    <a:pt x="664583" y="0"/>
                    <a:pt x="856264" y="191681"/>
                    <a:pt x="856264" y="428132"/>
                  </a:cubicBezTo>
                  <a:cubicBezTo>
                    <a:pt x="856264" y="664583"/>
                    <a:pt x="664583" y="856264"/>
                    <a:pt x="428132" y="856264"/>
                  </a:cubicBezTo>
                  <a:cubicBezTo>
                    <a:pt x="191681" y="856264"/>
                    <a:pt x="0" y="664583"/>
                    <a:pt x="0" y="428132"/>
                  </a:cubicBezTo>
                  <a:close/>
                </a:path>
              </a:pathLst>
            </a:custGeom>
            <a:solidFill>
              <a:srgbClr val="0070C0"/>
            </a:solidFill>
            <a:ln w="6350">
              <a:solidFill>
                <a:schemeClr val="tx2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3573" tIns="103573" rIns="103573" bIns="103573" numCol="1" spcCol="1270" anchor="ctr" anchorCtr="0">
              <a:noAutofit/>
            </a:bodyPr>
            <a:lstStyle/>
            <a:p>
              <a:pPr algn="ctr" defTabSz="333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750" b="1" dirty="0">
                  <a:solidFill>
                    <a:schemeClr val="bg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Green </a:t>
              </a:r>
            </a:p>
            <a:p>
              <a:pPr algn="ctr" defTabSz="333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750" b="1" dirty="0">
                  <a:solidFill>
                    <a:schemeClr val="bg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Car Scheme</a:t>
              </a: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C7A7B53-43D7-4343-89C8-8046DB2AABE9}"/>
                </a:ext>
              </a:extLst>
            </p:cNvPr>
            <p:cNvSpPr/>
            <p:nvPr/>
          </p:nvSpPr>
          <p:spPr>
            <a:xfrm rot="1959277">
              <a:off x="8834213" y="4206130"/>
              <a:ext cx="962160" cy="232903"/>
            </a:xfrm>
            <a:custGeom>
              <a:avLst/>
              <a:gdLst>
                <a:gd name="connsiteX0" fmla="*/ 0 w 962160"/>
                <a:gd name="connsiteY0" fmla="*/ 46581 h 232903"/>
                <a:gd name="connsiteX1" fmla="*/ 845709 w 962160"/>
                <a:gd name="connsiteY1" fmla="*/ 46581 h 232903"/>
                <a:gd name="connsiteX2" fmla="*/ 845709 w 962160"/>
                <a:gd name="connsiteY2" fmla="*/ 0 h 232903"/>
                <a:gd name="connsiteX3" fmla="*/ 962160 w 962160"/>
                <a:gd name="connsiteY3" fmla="*/ 116452 h 232903"/>
                <a:gd name="connsiteX4" fmla="*/ 845709 w 962160"/>
                <a:gd name="connsiteY4" fmla="*/ 232903 h 232903"/>
                <a:gd name="connsiteX5" fmla="*/ 845709 w 962160"/>
                <a:gd name="connsiteY5" fmla="*/ 186322 h 232903"/>
                <a:gd name="connsiteX6" fmla="*/ 0 w 962160"/>
                <a:gd name="connsiteY6" fmla="*/ 186322 h 232903"/>
                <a:gd name="connsiteX7" fmla="*/ 0 w 962160"/>
                <a:gd name="connsiteY7" fmla="*/ 46581 h 23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2160" h="232903">
                  <a:moveTo>
                    <a:pt x="0" y="46581"/>
                  </a:moveTo>
                  <a:lnTo>
                    <a:pt x="845709" y="46581"/>
                  </a:lnTo>
                  <a:lnTo>
                    <a:pt x="845709" y="0"/>
                  </a:lnTo>
                  <a:lnTo>
                    <a:pt x="962160" y="116452"/>
                  </a:lnTo>
                  <a:lnTo>
                    <a:pt x="845709" y="232903"/>
                  </a:lnTo>
                  <a:lnTo>
                    <a:pt x="845709" y="186322"/>
                  </a:lnTo>
                  <a:lnTo>
                    <a:pt x="0" y="186322"/>
                  </a:lnTo>
                  <a:lnTo>
                    <a:pt x="0" y="46581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34936" rIns="52403" bIns="34935" numCol="1" spcCol="1270" anchor="ctr" anchorCtr="0">
              <a:noAutofit/>
            </a:bodyPr>
            <a:lstStyle/>
            <a:p>
              <a:pPr algn="ctr" defTabSz="3000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675" dirty="0">
                <a:solidFill>
                  <a:schemeClr val="bg1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8B93B77-1CA4-4F21-97B5-68CCBB8B42F7}"/>
                </a:ext>
              </a:extLst>
            </p:cNvPr>
            <p:cNvSpPr/>
            <p:nvPr/>
          </p:nvSpPr>
          <p:spPr>
            <a:xfrm>
              <a:off x="10064273" y="4509120"/>
              <a:ext cx="856263" cy="856263"/>
            </a:xfrm>
            <a:custGeom>
              <a:avLst/>
              <a:gdLst>
                <a:gd name="connsiteX0" fmla="*/ 0 w 856263"/>
                <a:gd name="connsiteY0" fmla="*/ 428132 h 856263"/>
                <a:gd name="connsiteX1" fmla="*/ 428132 w 856263"/>
                <a:gd name="connsiteY1" fmla="*/ 0 h 856263"/>
                <a:gd name="connsiteX2" fmla="*/ 856264 w 856263"/>
                <a:gd name="connsiteY2" fmla="*/ 428132 h 856263"/>
                <a:gd name="connsiteX3" fmla="*/ 428132 w 856263"/>
                <a:gd name="connsiteY3" fmla="*/ 856264 h 856263"/>
                <a:gd name="connsiteX4" fmla="*/ 0 w 856263"/>
                <a:gd name="connsiteY4" fmla="*/ 428132 h 85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263" h="856263">
                  <a:moveTo>
                    <a:pt x="0" y="428132"/>
                  </a:moveTo>
                  <a:cubicBezTo>
                    <a:pt x="0" y="191681"/>
                    <a:pt x="191681" y="0"/>
                    <a:pt x="428132" y="0"/>
                  </a:cubicBezTo>
                  <a:cubicBezTo>
                    <a:pt x="664583" y="0"/>
                    <a:pt x="856264" y="191681"/>
                    <a:pt x="856264" y="428132"/>
                  </a:cubicBezTo>
                  <a:cubicBezTo>
                    <a:pt x="856264" y="664583"/>
                    <a:pt x="664583" y="856264"/>
                    <a:pt x="428132" y="856264"/>
                  </a:cubicBezTo>
                  <a:cubicBezTo>
                    <a:pt x="191681" y="856264"/>
                    <a:pt x="0" y="664583"/>
                    <a:pt x="0" y="428132"/>
                  </a:cubicBezTo>
                  <a:close/>
                </a:path>
              </a:pathLst>
            </a:custGeom>
            <a:solidFill>
              <a:srgbClr val="0070C0"/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3573" tIns="103573" rIns="103573" bIns="103573" numCol="1" spcCol="1270" anchor="ctr" anchorCtr="0">
              <a:noAutofit/>
            </a:bodyPr>
            <a:lstStyle/>
            <a:p>
              <a:pPr algn="ctr" defTabSz="333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750" b="1" dirty="0">
                  <a:solidFill>
                    <a:schemeClr val="bg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Employer Work Benefits</a:t>
              </a: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464B8EA-754B-493E-A988-45BD68107CC1}"/>
                </a:ext>
              </a:extLst>
            </p:cNvPr>
            <p:cNvSpPr/>
            <p:nvPr/>
          </p:nvSpPr>
          <p:spPr>
            <a:xfrm rot="3218112">
              <a:off x="8526774" y="4644124"/>
              <a:ext cx="992421" cy="232903"/>
            </a:xfrm>
            <a:custGeom>
              <a:avLst/>
              <a:gdLst>
                <a:gd name="connsiteX0" fmla="*/ 0 w 992421"/>
                <a:gd name="connsiteY0" fmla="*/ 46581 h 232903"/>
                <a:gd name="connsiteX1" fmla="*/ 875970 w 992421"/>
                <a:gd name="connsiteY1" fmla="*/ 46581 h 232903"/>
                <a:gd name="connsiteX2" fmla="*/ 875970 w 992421"/>
                <a:gd name="connsiteY2" fmla="*/ 0 h 232903"/>
                <a:gd name="connsiteX3" fmla="*/ 992421 w 992421"/>
                <a:gd name="connsiteY3" fmla="*/ 116452 h 232903"/>
                <a:gd name="connsiteX4" fmla="*/ 875970 w 992421"/>
                <a:gd name="connsiteY4" fmla="*/ 232903 h 232903"/>
                <a:gd name="connsiteX5" fmla="*/ 875970 w 992421"/>
                <a:gd name="connsiteY5" fmla="*/ 186322 h 232903"/>
                <a:gd name="connsiteX6" fmla="*/ 0 w 992421"/>
                <a:gd name="connsiteY6" fmla="*/ 186322 h 232903"/>
                <a:gd name="connsiteX7" fmla="*/ 0 w 992421"/>
                <a:gd name="connsiteY7" fmla="*/ 46581 h 23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2421" h="232903">
                  <a:moveTo>
                    <a:pt x="0" y="46581"/>
                  </a:moveTo>
                  <a:lnTo>
                    <a:pt x="875970" y="46581"/>
                  </a:lnTo>
                  <a:lnTo>
                    <a:pt x="875970" y="0"/>
                  </a:lnTo>
                  <a:lnTo>
                    <a:pt x="992421" y="116452"/>
                  </a:lnTo>
                  <a:lnTo>
                    <a:pt x="875970" y="232903"/>
                  </a:lnTo>
                  <a:lnTo>
                    <a:pt x="875970" y="186322"/>
                  </a:lnTo>
                  <a:lnTo>
                    <a:pt x="0" y="186322"/>
                  </a:lnTo>
                  <a:lnTo>
                    <a:pt x="0" y="46581"/>
                  </a:ln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 w="6350"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34934" rIns="52403" bIns="34937" numCol="1" spcCol="1270" anchor="ctr" anchorCtr="0">
              <a:noAutofit/>
            </a:bodyPr>
            <a:lstStyle/>
            <a:p>
              <a:pPr algn="ctr" defTabSz="3000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675" dirty="0">
                <a:solidFill>
                  <a:schemeClr val="bg1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AD8080F-436B-4B05-9DEA-EAF3D7167BC4}"/>
                </a:ext>
              </a:extLst>
            </p:cNvPr>
            <p:cNvSpPr/>
            <p:nvPr/>
          </p:nvSpPr>
          <p:spPr>
            <a:xfrm>
              <a:off x="9480376" y="5301208"/>
              <a:ext cx="856263" cy="856263"/>
            </a:xfrm>
            <a:custGeom>
              <a:avLst/>
              <a:gdLst>
                <a:gd name="connsiteX0" fmla="*/ 0 w 856263"/>
                <a:gd name="connsiteY0" fmla="*/ 428132 h 856263"/>
                <a:gd name="connsiteX1" fmla="*/ 428132 w 856263"/>
                <a:gd name="connsiteY1" fmla="*/ 0 h 856263"/>
                <a:gd name="connsiteX2" fmla="*/ 856264 w 856263"/>
                <a:gd name="connsiteY2" fmla="*/ 428132 h 856263"/>
                <a:gd name="connsiteX3" fmla="*/ 428132 w 856263"/>
                <a:gd name="connsiteY3" fmla="*/ 856264 h 856263"/>
                <a:gd name="connsiteX4" fmla="*/ 0 w 856263"/>
                <a:gd name="connsiteY4" fmla="*/ 428132 h 85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263" h="856263">
                  <a:moveTo>
                    <a:pt x="0" y="428132"/>
                  </a:moveTo>
                  <a:cubicBezTo>
                    <a:pt x="0" y="191681"/>
                    <a:pt x="191681" y="0"/>
                    <a:pt x="428132" y="0"/>
                  </a:cubicBezTo>
                  <a:cubicBezTo>
                    <a:pt x="664583" y="0"/>
                    <a:pt x="856264" y="191681"/>
                    <a:pt x="856264" y="428132"/>
                  </a:cubicBezTo>
                  <a:cubicBezTo>
                    <a:pt x="856264" y="664583"/>
                    <a:pt x="664583" y="856264"/>
                    <a:pt x="428132" y="856264"/>
                  </a:cubicBezTo>
                  <a:cubicBezTo>
                    <a:pt x="191681" y="856264"/>
                    <a:pt x="0" y="664583"/>
                    <a:pt x="0" y="428132"/>
                  </a:cubicBezTo>
                  <a:close/>
                </a:path>
              </a:pathLst>
            </a:custGeom>
            <a:solidFill>
              <a:srgbClr val="0070C0"/>
            </a:solidFill>
            <a:ln w="6350">
              <a:solidFill>
                <a:schemeClr val="tx2"/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5478" tIns="105478" rIns="105478" bIns="105478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750" b="1" dirty="0">
                  <a:solidFill>
                    <a:schemeClr val="bg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Travel to Work Schemes</a:t>
              </a: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024215D-E26B-4239-8B76-FE5A13A96E64}"/>
                </a:ext>
              </a:extLst>
            </p:cNvPr>
            <p:cNvSpPr/>
            <p:nvPr/>
          </p:nvSpPr>
          <p:spPr>
            <a:xfrm rot="4217952">
              <a:off x="8039926" y="4866564"/>
              <a:ext cx="1015542" cy="232903"/>
            </a:xfrm>
            <a:custGeom>
              <a:avLst/>
              <a:gdLst>
                <a:gd name="connsiteX0" fmla="*/ 0 w 1015542"/>
                <a:gd name="connsiteY0" fmla="*/ 46581 h 232903"/>
                <a:gd name="connsiteX1" fmla="*/ 899091 w 1015542"/>
                <a:gd name="connsiteY1" fmla="*/ 46581 h 232903"/>
                <a:gd name="connsiteX2" fmla="*/ 899091 w 1015542"/>
                <a:gd name="connsiteY2" fmla="*/ 0 h 232903"/>
                <a:gd name="connsiteX3" fmla="*/ 1015542 w 1015542"/>
                <a:gd name="connsiteY3" fmla="*/ 116452 h 232903"/>
                <a:gd name="connsiteX4" fmla="*/ 899091 w 1015542"/>
                <a:gd name="connsiteY4" fmla="*/ 232903 h 232903"/>
                <a:gd name="connsiteX5" fmla="*/ 899091 w 1015542"/>
                <a:gd name="connsiteY5" fmla="*/ 186322 h 232903"/>
                <a:gd name="connsiteX6" fmla="*/ 0 w 1015542"/>
                <a:gd name="connsiteY6" fmla="*/ 186322 h 232903"/>
                <a:gd name="connsiteX7" fmla="*/ 0 w 1015542"/>
                <a:gd name="connsiteY7" fmla="*/ 46581 h 23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5542" h="232903">
                  <a:moveTo>
                    <a:pt x="0" y="46581"/>
                  </a:moveTo>
                  <a:lnTo>
                    <a:pt x="899091" y="46581"/>
                  </a:lnTo>
                  <a:lnTo>
                    <a:pt x="899091" y="0"/>
                  </a:lnTo>
                  <a:lnTo>
                    <a:pt x="1015542" y="116452"/>
                  </a:lnTo>
                  <a:lnTo>
                    <a:pt x="899091" y="232903"/>
                  </a:lnTo>
                  <a:lnTo>
                    <a:pt x="899091" y="186322"/>
                  </a:lnTo>
                  <a:lnTo>
                    <a:pt x="0" y="186322"/>
                  </a:lnTo>
                  <a:lnTo>
                    <a:pt x="0" y="46581"/>
                  </a:lnTo>
                  <a:close/>
                </a:path>
              </a:pathLst>
            </a:custGeom>
            <a:noFill/>
            <a:ln w="6350"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34935" rIns="52403" bIns="34936" numCol="1" spcCol="1270" anchor="ctr" anchorCtr="0">
              <a:noAutofit/>
            </a:bodyPr>
            <a:lstStyle/>
            <a:p>
              <a:pPr algn="ctr" defTabSz="3000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675" dirty="0">
                <a:solidFill>
                  <a:schemeClr val="bg1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82BF92B-AE2F-46AE-AD69-F206234DF6A7}"/>
                </a:ext>
              </a:extLst>
            </p:cNvPr>
            <p:cNvSpPr/>
            <p:nvPr/>
          </p:nvSpPr>
          <p:spPr>
            <a:xfrm>
              <a:off x="8624113" y="5805264"/>
              <a:ext cx="856263" cy="856263"/>
            </a:xfrm>
            <a:custGeom>
              <a:avLst/>
              <a:gdLst>
                <a:gd name="connsiteX0" fmla="*/ 0 w 856263"/>
                <a:gd name="connsiteY0" fmla="*/ 428132 h 856263"/>
                <a:gd name="connsiteX1" fmla="*/ 428132 w 856263"/>
                <a:gd name="connsiteY1" fmla="*/ 0 h 856263"/>
                <a:gd name="connsiteX2" fmla="*/ 856264 w 856263"/>
                <a:gd name="connsiteY2" fmla="*/ 428132 h 856263"/>
                <a:gd name="connsiteX3" fmla="*/ 428132 w 856263"/>
                <a:gd name="connsiteY3" fmla="*/ 856264 h 856263"/>
                <a:gd name="connsiteX4" fmla="*/ 0 w 856263"/>
                <a:gd name="connsiteY4" fmla="*/ 428132 h 85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263" h="856263">
                  <a:moveTo>
                    <a:pt x="0" y="428132"/>
                  </a:moveTo>
                  <a:cubicBezTo>
                    <a:pt x="0" y="191681"/>
                    <a:pt x="191681" y="0"/>
                    <a:pt x="428132" y="0"/>
                  </a:cubicBezTo>
                  <a:cubicBezTo>
                    <a:pt x="664583" y="0"/>
                    <a:pt x="856264" y="191681"/>
                    <a:pt x="856264" y="428132"/>
                  </a:cubicBezTo>
                  <a:cubicBezTo>
                    <a:pt x="856264" y="664583"/>
                    <a:pt x="664583" y="856264"/>
                    <a:pt x="428132" y="856264"/>
                  </a:cubicBezTo>
                  <a:cubicBezTo>
                    <a:pt x="191681" y="856264"/>
                    <a:pt x="0" y="664583"/>
                    <a:pt x="0" y="428132"/>
                  </a:cubicBezTo>
                  <a:close/>
                </a:path>
              </a:pathLst>
            </a:custGeom>
            <a:solidFill>
              <a:srgbClr val="0070C0"/>
            </a:solidFill>
            <a:ln w="6350">
              <a:solidFill>
                <a:schemeClr val="tx2"/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3573" tIns="103573" rIns="103573" bIns="103573" numCol="1" spcCol="1270" anchor="ctr" anchorCtr="0">
              <a:noAutofit/>
            </a:bodyPr>
            <a:lstStyle/>
            <a:p>
              <a:pPr algn="ctr" defTabSz="333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750" b="1" dirty="0">
                  <a:solidFill>
                    <a:schemeClr val="bg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Holiday </a:t>
              </a:r>
              <a:r>
                <a:rPr lang="en-GB" sz="675" b="1" dirty="0">
                  <a:solidFill>
                    <a:schemeClr val="bg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Exchange Scheme</a:t>
              </a: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06C7EE1-E0FC-4E6B-95A8-D93B189E8678}"/>
                </a:ext>
              </a:extLst>
            </p:cNvPr>
            <p:cNvSpPr/>
            <p:nvPr/>
          </p:nvSpPr>
          <p:spPr>
            <a:xfrm rot="18557950">
              <a:off x="6422959" y="4624405"/>
              <a:ext cx="969387" cy="232903"/>
            </a:xfrm>
            <a:custGeom>
              <a:avLst/>
              <a:gdLst>
                <a:gd name="connsiteX0" fmla="*/ 0 w 969386"/>
                <a:gd name="connsiteY0" fmla="*/ 46581 h 232903"/>
                <a:gd name="connsiteX1" fmla="*/ 852935 w 969386"/>
                <a:gd name="connsiteY1" fmla="*/ 46581 h 232903"/>
                <a:gd name="connsiteX2" fmla="*/ 852935 w 969386"/>
                <a:gd name="connsiteY2" fmla="*/ 0 h 232903"/>
                <a:gd name="connsiteX3" fmla="*/ 969386 w 969386"/>
                <a:gd name="connsiteY3" fmla="*/ 116452 h 232903"/>
                <a:gd name="connsiteX4" fmla="*/ 852935 w 969386"/>
                <a:gd name="connsiteY4" fmla="*/ 232903 h 232903"/>
                <a:gd name="connsiteX5" fmla="*/ 852935 w 969386"/>
                <a:gd name="connsiteY5" fmla="*/ 186322 h 232903"/>
                <a:gd name="connsiteX6" fmla="*/ 0 w 969386"/>
                <a:gd name="connsiteY6" fmla="*/ 186322 h 232903"/>
                <a:gd name="connsiteX7" fmla="*/ 0 w 969386"/>
                <a:gd name="connsiteY7" fmla="*/ 46581 h 23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386" h="232903">
                  <a:moveTo>
                    <a:pt x="969386" y="186321"/>
                  </a:moveTo>
                  <a:lnTo>
                    <a:pt x="116451" y="186321"/>
                  </a:lnTo>
                  <a:lnTo>
                    <a:pt x="116451" y="232902"/>
                  </a:lnTo>
                  <a:lnTo>
                    <a:pt x="0" y="116451"/>
                  </a:lnTo>
                  <a:lnTo>
                    <a:pt x="116451" y="1"/>
                  </a:lnTo>
                  <a:lnTo>
                    <a:pt x="116451" y="46582"/>
                  </a:lnTo>
                  <a:lnTo>
                    <a:pt x="969386" y="46582"/>
                  </a:lnTo>
                  <a:lnTo>
                    <a:pt x="969386" y="186321"/>
                  </a:ln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 w="6350"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403" tIns="34935" rIns="1" bIns="34936" numCol="1" spcCol="1270" anchor="ctr" anchorCtr="0">
              <a:noAutofit/>
            </a:bodyPr>
            <a:lstStyle/>
            <a:p>
              <a:pPr algn="ctr" defTabSz="3000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675" dirty="0">
                <a:solidFill>
                  <a:schemeClr val="bg1"/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B4A9AEA-D29C-429D-927E-D28C3B8FA89E}"/>
                </a:ext>
              </a:extLst>
            </p:cNvPr>
            <p:cNvSpPr/>
            <p:nvPr/>
          </p:nvSpPr>
          <p:spPr>
            <a:xfrm>
              <a:off x="5671785" y="5229200"/>
              <a:ext cx="856263" cy="856263"/>
            </a:xfrm>
            <a:custGeom>
              <a:avLst/>
              <a:gdLst>
                <a:gd name="connsiteX0" fmla="*/ 0 w 856263"/>
                <a:gd name="connsiteY0" fmla="*/ 428132 h 856263"/>
                <a:gd name="connsiteX1" fmla="*/ 428132 w 856263"/>
                <a:gd name="connsiteY1" fmla="*/ 0 h 856263"/>
                <a:gd name="connsiteX2" fmla="*/ 856264 w 856263"/>
                <a:gd name="connsiteY2" fmla="*/ 428132 h 856263"/>
                <a:gd name="connsiteX3" fmla="*/ 428132 w 856263"/>
                <a:gd name="connsiteY3" fmla="*/ 856264 h 856263"/>
                <a:gd name="connsiteX4" fmla="*/ 0 w 856263"/>
                <a:gd name="connsiteY4" fmla="*/ 428132 h 85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263" h="856263">
                  <a:moveTo>
                    <a:pt x="0" y="428132"/>
                  </a:moveTo>
                  <a:cubicBezTo>
                    <a:pt x="0" y="191681"/>
                    <a:pt x="191681" y="0"/>
                    <a:pt x="428132" y="0"/>
                  </a:cubicBezTo>
                  <a:cubicBezTo>
                    <a:pt x="664583" y="0"/>
                    <a:pt x="856264" y="191681"/>
                    <a:pt x="856264" y="428132"/>
                  </a:cubicBezTo>
                  <a:cubicBezTo>
                    <a:pt x="856264" y="664583"/>
                    <a:pt x="664583" y="856264"/>
                    <a:pt x="428132" y="856264"/>
                  </a:cubicBezTo>
                  <a:cubicBezTo>
                    <a:pt x="191681" y="856264"/>
                    <a:pt x="0" y="664583"/>
                    <a:pt x="0" y="428132"/>
                  </a:cubicBez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3573" tIns="103573" rIns="103573" bIns="103573" numCol="1" spcCol="1270" anchor="ctr" anchorCtr="0">
              <a:noAutofit/>
            </a:bodyPr>
            <a:lstStyle/>
            <a:p>
              <a:pPr algn="ctr" defTabSz="333375">
                <a:spcBef>
                  <a:spcPct val="0"/>
                </a:spcBef>
                <a:spcAft>
                  <a:spcPct val="35000"/>
                </a:spcAft>
              </a:pPr>
              <a:r>
                <a:rPr lang="en-GB" sz="750" b="1" dirty="0">
                  <a:solidFill>
                    <a:schemeClr val="bg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Gym Member Scheme</a:t>
              </a: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FA6F2B5-F3CF-4493-BF58-F06929DD8ECE}"/>
                </a:ext>
              </a:extLst>
            </p:cNvPr>
            <p:cNvSpPr/>
            <p:nvPr/>
          </p:nvSpPr>
          <p:spPr>
            <a:xfrm rot="17157375">
              <a:off x="6897871" y="4867906"/>
              <a:ext cx="1000771" cy="232904"/>
            </a:xfrm>
            <a:custGeom>
              <a:avLst/>
              <a:gdLst>
                <a:gd name="connsiteX0" fmla="*/ 0 w 1000771"/>
                <a:gd name="connsiteY0" fmla="*/ 46581 h 232903"/>
                <a:gd name="connsiteX1" fmla="*/ 884320 w 1000771"/>
                <a:gd name="connsiteY1" fmla="*/ 46581 h 232903"/>
                <a:gd name="connsiteX2" fmla="*/ 884320 w 1000771"/>
                <a:gd name="connsiteY2" fmla="*/ 0 h 232903"/>
                <a:gd name="connsiteX3" fmla="*/ 1000771 w 1000771"/>
                <a:gd name="connsiteY3" fmla="*/ 116452 h 232903"/>
                <a:gd name="connsiteX4" fmla="*/ 884320 w 1000771"/>
                <a:gd name="connsiteY4" fmla="*/ 232903 h 232903"/>
                <a:gd name="connsiteX5" fmla="*/ 884320 w 1000771"/>
                <a:gd name="connsiteY5" fmla="*/ 186322 h 232903"/>
                <a:gd name="connsiteX6" fmla="*/ 0 w 1000771"/>
                <a:gd name="connsiteY6" fmla="*/ 186322 h 232903"/>
                <a:gd name="connsiteX7" fmla="*/ 0 w 1000771"/>
                <a:gd name="connsiteY7" fmla="*/ 46581 h 23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771" h="232903">
                  <a:moveTo>
                    <a:pt x="1000771" y="186321"/>
                  </a:moveTo>
                  <a:lnTo>
                    <a:pt x="116451" y="186321"/>
                  </a:lnTo>
                  <a:lnTo>
                    <a:pt x="116451" y="232902"/>
                  </a:lnTo>
                  <a:lnTo>
                    <a:pt x="0" y="116451"/>
                  </a:lnTo>
                  <a:lnTo>
                    <a:pt x="116451" y="1"/>
                  </a:lnTo>
                  <a:lnTo>
                    <a:pt x="116451" y="46582"/>
                  </a:lnTo>
                  <a:lnTo>
                    <a:pt x="1000771" y="46582"/>
                  </a:lnTo>
                  <a:lnTo>
                    <a:pt x="1000771" y="186321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403" tIns="34937" rIns="0" bIns="34935" numCol="1" spcCol="1270" anchor="ctr" anchorCtr="0">
              <a:noAutofit/>
            </a:bodyPr>
            <a:lstStyle/>
            <a:p>
              <a:pPr algn="ctr" defTabSz="3000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675" dirty="0">
                <a:solidFill>
                  <a:schemeClr val="bg1"/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8B23A50-10FE-40AD-9591-A1FBEBB5642A}"/>
                </a:ext>
              </a:extLst>
            </p:cNvPr>
            <p:cNvSpPr/>
            <p:nvPr/>
          </p:nvSpPr>
          <p:spPr>
            <a:xfrm>
              <a:off x="6528048" y="5805263"/>
              <a:ext cx="856263" cy="856263"/>
            </a:xfrm>
            <a:custGeom>
              <a:avLst/>
              <a:gdLst>
                <a:gd name="connsiteX0" fmla="*/ 0 w 856263"/>
                <a:gd name="connsiteY0" fmla="*/ 428132 h 856263"/>
                <a:gd name="connsiteX1" fmla="*/ 428132 w 856263"/>
                <a:gd name="connsiteY1" fmla="*/ 0 h 856263"/>
                <a:gd name="connsiteX2" fmla="*/ 856264 w 856263"/>
                <a:gd name="connsiteY2" fmla="*/ 428132 h 856263"/>
                <a:gd name="connsiteX3" fmla="*/ 428132 w 856263"/>
                <a:gd name="connsiteY3" fmla="*/ 856264 h 856263"/>
                <a:gd name="connsiteX4" fmla="*/ 0 w 856263"/>
                <a:gd name="connsiteY4" fmla="*/ 428132 h 85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263" h="856263">
                  <a:moveTo>
                    <a:pt x="0" y="428132"/>
                  </a:moveTo>
                  <a:cubicBezTo>
                    <a:pt x="0" y="191681"/>
                    <a:pt x="191681" y="0"/>
                    <a:pt x="428132" y="0"/>
                  </a:cubicBezTo>
                  <a:cubicBezTo>
                    <a:pt x="664583" y="0"/>
                    <a:pt x="856264" y="191681"/>
                    <a:pt x="856264" y="428132"/>
                  </a:cubicBezTo>
                  <a:cubicBezTo>
                    <a:pt x="856264" y="664583"/>
                    <a:pt x="664583" y="856264"/>
                    <a:pt x="428132" y="856264"/>
                  </a:cubicBezTo>
                  <a:cubicBezTo>
                    <a:pt x="191681" y="856264"/>
                    <a:pt x="0" y="664583"/>
                    <a:pt x="0" y="4281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3573" tIns="103573" rIns="103573" bIns="103573" numCol="1" spcCol="1270" anchor="ctr" anchorCtr="0">
              <a:noAutofit/>
            </a:bodyPr>
            <a:lstStyle/>
            <a:p>
              <a:pPr algn="ctr" defTabSz="333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750" b="1" dirty="0">
                  <a:solidFill>
                    <a:schemeClr val="bg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Reward P2P            </a:t>
              </a: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3AEF20B-1EC2-4982-8039-8E39F5F5BD6C}"/>
                </a:ext>
              </a:extLst>
            </p:cNvPr>
            <p:cNvSpPr/>
            <p:nvPr/>
          </p:nvSpPr>
          <p:spPr>
            <a:xfrm rot="19581796">
              <a:off x="6088983" y="4187852"/>
              <a:ext cx="952018" cy="232903"/>
            </a:xfrm>
            <a:custGeom>
              <a:avLst/>
              <a:gdLst>
                <a:gd name="connsiteX0" fmla="*/ 0 w 952017"/>
                <a:gd name="connsiteY0" fmla="*/ 46581 h 232903"/>
                <a:gd name="connsiteX1" fmla="*/ 835566 w 952017"/>
                <a:gd name="connsiteY1" fmla="*/ 46581 h 232903"/>
                <a:gd name="connsiteX2" fmla="*/ 835566 w 952017"/>
                <a:gd name="connsiteY2" fmla="*/ 0 h 232903"/>
                <a:gd name="connsiteX3" fmla="*/ 952017 w 952017"/>
                <a:gd name="connsiteY3" fmla="*/ 116452 h 232903"/>
                <a:gd name="connsiteX4" fmla="*/ 835566 w 952017"/>
                <a:gd name="connsiteY4" fmla="*/ 232903 h 232903"/>
                <a:gd name="connsiteX5" fmla="*/ 835566 w 952017"/>
                <a:gd name="connsiteY5" fmla="*/ 186322 h 232903"/>
                <a:gd name="connsiteX6" fmla="*/ 0 w 952017"/>
                <a:gd name="connsiteY6" fmla="*/ 186322 h 232903"/>
                <a:gd name="connsiteX7" fmla="*/ 0 w 952017"/>
                <a:gd name="connsiteY7" fmla="*/ 46581 h 23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2017" h="232903">
                  <a:moveTo>
                    <a:pt x="952017" y="186321"/>
                  </a:moveTo>
                  <a:lnTo>
                    <a:pt x="116451" y="186321"/>
                  </a:lnTo>
                  <a:lnTo>
                    <a:pt x="116451" y="232902"/>
                  </a:lnTo>
                  <a:lnTo>
                    <a:pt x="0" y="116451"/>
                  </a:lnTo>
                  <a:lnTo>
                    <a:pt x="116451" y="1"/>
                  </a:lnTo>
                  <a:lnTo>
                    <a:pt x="116451" y="46582"/>
                  </a:lnTo>
                  <a:lnTo>
                    <a:pt x="952017" y="46582"/>
                  </a:lnTo>
                  <a:lnTo>
                    <a:pt x="952017" y="186321"/>
                  </a:ln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 w="6350"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403" tIns="34935" rIns="1" bIns="34936" numCol="1" spcCol="1270" anchor="ctr" anchorCtr="0">
              <a:noAutofit/>
            </a:bodyPr>
            <a:lstStyle/>
            <a:p>
              <a:pPr algn="ctr" defTabSz="3000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675" dirty="0">
                <a:solidFill>
                  <a:schemeClr val="bg1"/>
                </a:solidFill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0A930A6-96E3-4640-8F78-4CCAF294BE07}"/>
                </a:ext>
              </a:extLst>
            </p:cNvPr>
            <p:cNvSpPr/>
            <p:nvPr/>
          </p:nvSpPr>
          <p:spPr>
            <a:xfrm>
              <a:off x="4951705" y="4516953"/>
              <a:ext cx="856263" cy="856263"/>
            </a:xfrm>
            <a:custGeom>
              <a:avLst/>
              <a:gdLst>
                <a:gd name="connsiteX0" fmla="*/ 0 w 856263"/>
                <a:gd name="connsiteY0" fmla="*/ 428132 h 856263"/>
                <a:gd name="connsiteX1" fmla="*/ 428132 w 856263"/>
                <a:gd name="connsiteY1" fmla="*/ 0 h 856263"/>
                <a:gd name="connsiteX2" fmla="*/ 856264 w 856263"/>
                <a:gd name="connsiteY2" fmla="*/ 428132 h 856263"/>
                <a:gd name="connsiteX3" fmla="*/ 428132 w 856263"/>
                <a:gd name="connsiteY3" fmla="*/ 856264 h 856263"/>
                <a:gd name="connsiteX4" fmla="*/ 0 w 856263"/>
                <a:gd name="connsiteY4" fmla="*/ 428132 h 85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263" h="856263">
                  <a:moveTo>
                    <a:pt x="0" y="428132"/>
                  </a:moveTo>
                  <a:cubicBezTo>
                    <a:pt x="0" y="191681"/>
                    <a:pt x="191681" y="0"/>
                    <a:pt x="428132" y="0"/>
                  </a:cubicBezTo>
                  <a:cubicBezTo>
                    <a:pt x="664583" y="0"/>
                    <a:pt x="856264" y="191681"/>
                    <a:pt x="856264" y="428132"/>
                  </a:cubicBezTo>
                  <a:cubicBezTo>
                    <a:pt x="856264" y="664583"/>
                    <a:pt x="664583" y="856264"/>
                    <a:pt x="428132" y="856264"/>
                  </a:cubicBezTo>
                  <a:cubicBezTo>
                    <a:pt x="191681" y="856264"/>
                    <a:pt x="0" y="664583"/>
                    <a:pt x="0" y="428132"/>
                  </a:cubicBez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620" tIns="102620" rIns="102620" bIns="102620" numCol="1" spcCol="1270" anchor="ctr" anchorCtr="0">
              <a:noAutofit/>
            </a:bodyPr>
            <a:lstStyle/>
            <a:p>
              <a:pPr algn="ctr" defTabSz="685800">
                <a:spcBef>
                  <a:spcPct val="0"/>
                </a:spcBef>
                <a:defRPr/>
              </a:pPr>
              <a:r>
                <a:rPr lang="en-GB" sz="675" b="1" dirty="0">
                  <a:solidFill>
                    <a:schemeClr val="bg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Health Insurance &amp; </a:t>
              </a:r>
              <a:r>
                <a:rPr lang="en-GB" sz="713" b="1" dirty="0">
                  <a:solidFill>
                    <a:schemeClr val="bg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Cash</a:t>
              </a:r>
              <a:r>
                <a:rPr lang="en-GB" sz="675" b="1" dirty="0">
                  <a:solidFill>
                    <a:schemeClr val="bg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Plans</a:t>
              </a: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2F7BAB4-BEC6-4220-B48E-70204F8DD1C1}"/>
                </a:ext>
              </a:extLst>
            </p:cNvPr>
            <p:cNvSpPr/>
            <p:nvPr/>
          </p:nvSpPr>
          <p:spPr>
            <a:xfrm rot="20672903">
              <a:off x="5841182" y="3643842"/>
              <a:ext cx="1023508" cy="232904"/>
            </a:xfrm>
            <a:custGeom>
              <a:avLst/>
              <a:gdLst>
                <a:gd name="connsiteX0" fmla="*/ 0 w 1023507"/>
                <a:gd name="connsiteY0" fmla="*/ 46581 h 232903"/>
                <a:gd name="connsiteX1" fmla="*/ 907056 w 1023507"/>
                <a:gd name="connsiteY1" fmla="*/ 46581 h 232903"/>
                <a:gd name="connsiteX2" fmla="*/ 907056 w 1023507"/>
                <a:gd name="connsiteY2" fmla="*/ 0 h 232903"/>
                <a:gd name="connsiteX3" fmla="*/ 1023507 w 1023507"/>
                <a:gd name="connsiteY3" fmla="*/ 116452 h 232903"/>
                <a:gd name="connsiteX4" fmla="*/ 907056 w 1023507"/>
                <a:gd name="connsiteY4" fmla="*/ 232903 h 232903"/>
                <a:gd name="connsiteX5" fmla="*/ 907056 w 1023507"/>
                <a:gd name="connsiteY5" fmla="*/ 186322 h 232903"/>
                <a:gd name="connsiteX6" fmla="*/ 0 w 1023507"/>
                <a:gd name="connsiteY6" fmla="*/ 186322 h 232903"/>
                <a:gd name="connsiteX7" fmla="*/ 0 w 1023507"/>
                <a:gd name="connsiteY7" fmla="*/ 46581 h 23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3507" h="232903">
                  <a:moveTo>
                    <a:pt x="1023507" y="186321"/>
                  </a:moveTo>
                  <a:lnTo>
                    <a:pt x="116451" y="186321"/>
                  </a:lnTo>
                  <a:lnTo>
                    <a:pt x="116451" y="232902"/>
                  </a:lnTo>
                  <a:lnTo>
                    <a:pt x="0" y="116451"/>
                  </a:lnTo>
                  <a:lnTo>
                    <a:pt x="116451" y="1"/>
                  </a:lnTo>
                  <a:lnTo>
                    <a:pt x="116451" y="46582"/>
                  </a:lnTo>
                  <a:lnTo>
                    <a:pt x="1023507" y="46582"/>
                  </a:lnTo>
                  <a:lnTo>
                    <a:pt x="1023507" y="186321"/>
                  </a:ln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 w="6350"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403" tIns="34936" rIns="1" bIns="34936" numCol="1" spcCol="1270" anchor="ctr" anchorCtr="0">
              <a:noAutofit/>
            </a:bodyPr>
            <a:lstStyle/>
            <a:p>
              <a:pPr algn="ctr" defTabSz="3000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675" dirty="0">
                <a:solidFill>
                  <a:schemeClr val="bg1"/>
                </a:solidFill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69D91D9-0751-49DE-A8C6-545921844167}"/>
                </a:ext>
              </a:extLst>
            </p:cNvPr>
            <p:cNvSpPr/>
            <p:nvPr/>
          </p:nvSpPr>
          <p:spPr>
            <a:xfrm>
              <a:off x="4583832" y="3580849"/>
              <a:ext cx="856263" cy="856263"/>
            </a:xfrm>
            <a:custGeom>
              <a:avLst/>
              <a:gdLst>
                <a:gd name="connsiteX0" fmla="*/ 0 w 856263"/>
                <a:gd name="connsiteY0" fmla="*/ 428132 h 856263"/>
                <a:gd name="connsiteX1" fmla="*/ 428132 w 856263"/>
                <a:gd name="connsiteY1" fmla="*/ 0 h 856263"/>
                <a:gd name="connsiteX2" fmla="*/ 856264 w 856263"/>
                <a:gd name="connsiteY2" fmla="*/ 428132 h 856263"/>
                <a:gd name="connsiteX3" fmla="*/ 428132 w 856263"/>
                <a:gd name="connsiteY3" fmla="*/ 856264 h 856263"/>
                <a:gd name="connsiteX4" fmla="*/ 0 w 856263"/>
                <a:gd name="connsiteY4" fmla="*/ 428132 h 85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263" h="856263">
                  <a:moveTo>
                    <a:pt x="0" y="428132"/>
                  </a:moveTo>
                  <a:cubicBezTo>
                    <a:pt x="0" y="191681"/>
                    <a:pt x="191681" y="0"/>
                    <a:pt x="428132" y="0"/>
                  </a:cubicBezTo>
                  <a:cubicBezTo>
                    <a:pt x="664583" y="0"/>
                    <a:pt x="856264" y="191681"/>
                    <a:pt x="856264" y="428132"/>
                  </a:cubicBezTo>
                  <a:cubicBezTo>
                    <a:pt x="856264" y="664583"/>
                    <a:pt x="664583" y="856264"/>
                    <a:pt x="428132" y="856264"/>
                  </a:cubicBezTo>
                  <a:cubicBezTo>
                    <a:pt x="191681" y="856264"/>
                    <a:pt x="0" y="664583"/>
                    <a:pt x="0" y="428132"/>
                  </a:cubicBez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chemeClr val="accent6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3573" tIns="103573" rIns="103573" bIns="103573" numCol="1" spcCol="1270" anchor="ctr" anchorCtr="0">
              <a:noAutofit/>
            </a:bodyPr>
            <a:lstStyle/>
            <a:p>
              <a:pPr algn="ctr" defTabSz="333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750" b="1" dirty="0">
                  <a:solidFill>
                    <a:schemeClr val="bg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Financial </a:t>
              </a:r>
              <a:r>
                <a:rPr lang="en-GB" sz="675" b="1" dirty="0">
                  <a:solidFill>
                    <a:schemeClr val="bg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Wellbeing  </a:t>
              </a: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7FA3721-DB18-47D7-80C2-7AD1780EF523}"/>
                </a:ext>
              </a:extLst>
            </p:cNvPr>
            <p:cNvSpPr/>
            <p:nvPr/>
          </p:nvSpPr>
          <p:spPr>
            <a:xfrm rot="1658252">
              <a:off x="6017688" y="2568275"/>
              <a:ext cx="1003207" cy="232904"/>
            </a:xfrm>
            <a:custGeom>
              <a:avLst/>
              <a:gdLst>
                <a:gd name="connsiteX0" fmla="*/ 0 w 1003206"/>
                <a:gd name="connsiteY0" fmla="*/ 46581 h 232903"/>
                <a:gd name="connsiteX1" fmla="*/ 886755 w 1003206"/>
                <a:gd name="connsiteY1" fmla="*/ 46581 h 232903"/>
                <a:gd name="connsiteX2" fmla="*/ 886755 w 1003206"/>
                <a:gd name="connsiteY2" fmla="*/ 0 h 232903"/>
                <a:gd name="connsiteX3" fmla="*/ 1003206 w 1003206"/>
                <a:gd name="connsiteY3" fmla="*/ 116452 h 232903"/>
                <a:gd name="connsiteX4" fmla="*/ 886755 w 1003206"/>
                <a:gd name="connsiteY4" fmla="*/ 232903 h 232903"/>
                <a:gd name="connsiteX5" fmla="*/ 886755 w 1003206"/>
                <a:gd name="connsiteY5" fmla="*/ 186322 h 232903"/>
                <a:gd name="connsiteX6" fmla="*/ 0 w 1003206"/>
                <a:gd name="connsiteY6" fmla="*/ 186322 h 232903"/>
                <a:gd name="connsiteX7" fmla="*/ 0 w 1003206"/>
                <a:gd name="connsiteY7" fmla="*/ 46581 h 23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3206" h="232903">
                  <a:moveTo>
                    <a:pt x="1003206" y="186321"/>
                  </a:moveTo>
                  <a:lnTo>
                    <a:pt x="116451" y="186321"/>
                  </a:lnTo>
                  <a:lnTo>
                    <a:pt x="116451" y="232902"/>
                  </a:lnTo>
                  <a:lnTo>
                    <a:pt x="0" y="116451"/>
                  </a:lnTo>
                  <a:lnTo>
                    <a:pt x="116451" y="1"/>
                  </a:lnTo>
                  <a:lnTo>
                    <a:pt x="116451" y="46582"/>
                  </a:lnTo>
                  <a:lnTo>
                    <a:pt x="1003206" y="46582"/>
                  </a:lnTo>
                  <a:lnTo>
                    <a:pt x="1003206" y="186321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403" tIns="34937" rIns="1" bIns="34935" numCol="1" spcCol="1270" anchor="ctr" anchorCtr="0">
              <a:noAutofit/>
            </a:bodyPr>
            <a:lstStyle/>
            <a:p>
              <a:pPr algn="ctr" defTabSz="3000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675" dirty="0">
                <a:solidFill>
                  <a:schemeClr val="bg1"/>
                </a:solidFill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80A83E7-18CB-46F2-BE9E-99667BE6FC54}"/>
                </a:ext>
              </a:extLst>
            </p:cNvPr>
            <p:cNvSpPr/>
            <p:nvPr/>
          </p:nvSpPr>
          <p:spPr>
            <a:xfrm>
              <a:off x="4879697" y="1628800"/>
              <a:ext cx="856263" cy="856263"/>
            </a:xfrm>
            <a:custGeom>
              <a:avLst/>
              <a:gdLst>
                <a:gd name="connsiteX0" fmla="*/ 0 w 856263"/>
                <a:gd name="connsiteY0" fmla="*/ 428132 h 856263"/>
                <a:gd name="connsiteX1" fmla="*/ 428132 w 856263"/>
                <a:gd name="connsiteY1" fmla="*/ 0 h 856263"/>
                <a:gd name="connsiteX2" fmla="*/ 856264 w 856263"/>
                <a:gd name="connsiteY2" fmla="*/ 428132 h 856263"/>
                <a:gd name="connsiteX3" fmla="*/ 428132 w 856263"/>
                <a:gd name="connsiteY3" fmla="*/ 856264 h 856263"/>
                <a:gd name="connsiteX4" fmla="*/ 0 w 856263"/>
                <a:gd name="connsiteY4" fmla="*/ 428132 h 85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263" h="856263">
                  <a:moveTo>
                    <a:pt x="0" y="428132"/>
                  </a:moveTo>
                  <a:cubicBezTo>
                    <a:pt x="0" y="191681"/>
                    <a:pt x="191681" y="0"/>
                    <a:pt x="428132" y="0"/>
                  </a:cubicBezTo>
                  <a:cubicBezTo>
                    <a:pt x="664583" y="0"/>
                    <a:pt x="856264" y="191681"/>
                    <a:pt x="856264" y="428132"/>
                  </a:cubicBezTo>
                  <a:cubicBezTo>
                    <a:pt x="856264" y="664583"/>
                    <a:pt x="664583" y="856264"/>
                    <a:pt x="428132" y="856264"/>
                  </a:cubicBezTo>
                  <a:cubicBezTo>
                    <a:pt x="191681" y="856264"/>
                    <a:pt x="0" y="664583"/>
                    <a:pt x="0" y="428132"/>
                  </a:cubicBez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chemeClr val="accent6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3573" tIns="103573" rIns="103573" bIns="103573" numCol="1" spcCol="1270" anchor="ctr" anchorCtr="0">
              <a:noAutofit/>
            </a:bodyPr>
            <a:lstStyle/>
            <a:p>
              <a:pPr algn="ctr" defTabSz="333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75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algn="ctr" defTabSz="333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750" b="1" dirty="0">
                  <a:solidFill>
                    <a:schemeClr val="bg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Healthy Living Hub</a:t>
              </a:r>
            </a:p>
            <a:p>
              <a:pPr algn="ctr" defTabSz="333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75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1EEEB51-BA63-4C06-AF22-4089826EB7DB}"/>
                </a:ext>
              </a:extLst>
            </p:cNvPr>
            <p:cNvSpPr/>
            <p:nvPr/>
          </p:nvSpPr>
          <p:spPr>
            <a:xfrm rot="472673">
              <a:off x="5793613" y="3044450"/>
              <a:ext cx="1041014" cy="232904"/>
            </a:xfrm>
            <a:custGeom>
              <a:avLst/>
              <a:gdLst>
                <a:gd name="connsiteX0" fmla="*/ 0 w 1041013"/>
                <a:gd name="connsiteY0" fmla="*/ 46581 h 232903"/>
                <a:gd name="connsiteX1" fmla="*/ 924562 w 1041013"/>
                <a:gd name="connsiteY1" fmla="*/ 46581 h 232903"/>
                <a:gd name="connsiteX2" fmla="*/ 924562 w 1041013"/>
                <a:gd name="connsiteY2" fmla="*/ 0 h 232903"/>
                <a:gd name="connsiteX3" fmla="*/ 1041013 w 1041013"/>
                <a:gd name="connsiteY3" fmla="*/ 116452 h 232903"/>
                <a:gd name="connsiteX4" fmla="*/ 924562 w 1041013"/>
                <a:gd name="connsiteY4" fmla="*/ 232903 h 232903"/>
                <a:gd name="connsiteX5" fmla="*/ 924562 w 1041013"/>
                <a:gd name="connsiteY5" fmla="*/ 186322 h 232903"/>
                <a:gd name="connsiteX6" fmla="*/ 0 w 1041013"/>
                <a:gd name="connsiteY6" fmla="*/ 186322 h 232903"/>
                <a:gd name="connsiteX7" fmla="*/ 0 w 1041013"/>
                <a:gd name="connsiteY7" fmla="*/ 46581 h 23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1013" h="232903">
                  <a:moveTo>
                    <a:pt x="1041013" y="186321"/>
                  </a:moveTo>
                  <a:lnTo>
                    <a:pt x="116451" y="186321"/>
                  </a:lnTo>
                  <a:lnTo>
                    <a:pt x="116451" y="232902"/>
                  </a:lnTo>
                  <a:lnTo>
                    <a:pt x="0" y="116451"/>
                  </a:lnTo>
                  <a:lnTo>
                    <a:pt x="116451" y="1"/>
                  </a:lnTo>
                  <a:lnTo>
                    <a:pt x="116451" y="46582"/>
                  </a:lnTo>
                  <a:lnTo>
                    <a:pt x="1041013" y="46582"/>
                  </a:lnTo>
                  <a:lnTo>
                    <a:pt x="1041013" y="186321"/>
                  </a:ln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 w="6350"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403" tIns="34936" rIns="1" bIns="34936" numCol="1" spcCol="1270" anchor="ctr" anchorCtr="0">
              <a:noAutofit/>
            </a:bodyPr>
            <a:lstStyle/>
            <a:p>
              <a:pPr algn="ctr" defTabSz="3000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675" dirty="0">
                <a:solidFill>
                  <a:schemeClr val="bg1"/>
                </a:solidFill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92EA248-2365-4BA5-80D7-17B4A785266B}"/>
                </a:ext>
              </a:extLst>
            </p:cNvPr>
            <p:cNvSpPr/>
            <p:nvPr/>
          </p:nvSpPr>
          <p:spPr>
            <a:xfrm>
              <a:off x="4519657" y="2564904"/>
              <a:ext cx="856263" cy="856263"/>
            </a:xfrm>
            <a:custGeom>
              <a:avLst/>
              <a:gdLst>
                <a:gd name="connsiteX0" fmla="*/ 0 w 856263"/>
                <a:gd name="connsiteY0" fmla="*/ 428132 h 856263"/>
                <a:gd name="connsiteX1" fmla="*/ 428132 w 856263"/>
                <a:gd name="connsiteY1" fmla="*/ 0 h 856263"/>
                <a:gd name="connsiteX2" fmla="*/ 856264 w 856263"/>
                <a:gd name="connsiteY2" fmla="*/ 428132 h 856263"/>
                <a:gd name="connsiteX3" fmla="*/ 428132 w 856263"/>
                <a:gd name="connsiteY3" fmla="*/ 856264 h 856263"/>
                <a:gd name="connsiteX4" fmla="*/ 0 w 856263"/>
                <a:gd name="connsiteY4" fmla="*/ 428132 h 85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263" h="856263">
                  <a:moveTo>
                    <a:pt x="0" y="428132"/>
                  </a:moveTo>
                  <a:cubicBezTo>
                    <a:pt x="0" y="191681"/>
                    <a:pt x="191681" y="0"/>
                    <a:pt x="428132" y="0"/>
                  </a:cubicBezTo>
                  <a:cubicBezTo>
                    <a:pt x="664583" y="0"/>
                    <a:pt x="856264" y="191681"/>
                    <a:pt x="856264" y="428132"/>
                  </a:cubicBezTo>
                  <a:cubicBezTo>
                    <a:pt x="856264" y="664583"/>
                    <a:pt x="664583" y="856264"/>
                    <a:pt x="428132" y="856264"/>
                  </a:cubicBezTo>
                  <a:cubicBezTo>
                    <a:pt x="191681" y="856264"/>
                    <a:pt x="0" y="664583"/>
                    <a:pt x="0" y="428132"/>
                  </a:cubicBez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chemeClr val="accent6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3573" tIns="103573" rIns="103573" bIns="103573" numCol="1" spcCol="1270" anchor="ctr" anchorCtr="0">
              <a:noAutofit/>
            </a:bodyPr>
            <a:lstStyle/>
            <a:p>
              <a:pPr algn="ctr" defTabSz="31670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713" b="1" dirty="0">
                  <a:solidFill>
                    <a:schemeClr val="bg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Employee </a:t>
              </a:r>
              <a:r>
                <a:rPr lang="en-GB" sz="638" b="1" dirty="0">
                  <a:solidFill>
                    <a:schemeClr val="bg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Assistance Program </a:t>
              </a:r>
              <a:r>
                <a:rPr lang="en-GB" sz="713" b="1" dirty="0">
                  <a:solidFill>
                    <a:schemeClr val="bg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endParaRPr lang="en-GB" sz="75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9313B6B-A03E-4DCC-867B-E5EE1699FD4A}"/>
                </a:ext>
              </a:extLst>
            </p:cNvPr>
            <p:cNvSpPr/>
            <p:nvPr/>
          </p:nvSpPr>
          <p:spPr>
            <a:xfrm rot="18675169">
              <a:off x="8424035" y="2197802"/>
              <a:ext cx="1001460" cy="232903"/>
            </a:xfrm>
            <a:custGeom>
              <a:avLst/>
              <a:gdLst>
                <a:gd name="connsiteX0" fmla="*/ 0 w 1001460"/>
                <a:gd name="connsiteY0" fmla="*/ 46581 h 232903"/>
                <a:gd name="connsiteX1" fmla="*/ 885009 w 1001460"/>
                <a:gd name="connsiteY1" fmla="*/ 46581 h 232903"/>
                <a:gd name="connsiteX2" fmla="*/ 885009 w 1001460"/>
                <a:gd name="connsiteY2" fmla="*/ 0 h 232903"/>
                <a:gd name="connsiteX3" fmla="*/ 1001460 w 1001460"/>
                <a:gd name="connsiteY3" fmla="*/ 116452 h 232903"/>
                <a:gd name="connsiteX4" fmla="*/ 885009 w 1001460"/>
                <a:gd name="connsiteY4" fmla="*/ 232903 h 232903"/>
                <a:gd name="connsiteX5" fmla="*/ 885009 w 1001460"/>
                <a:gd name="connsiteY5" fmla="*/ 186322 h 232903"/>
                <a:gd name="connsiteX6" fmla="*/ 0 w 1001460"/>
                <a:gd name="connsiteY6" fmla="*/ 186322 h 232903"/>
                <a:gd name="connsiteX7" fmla="*/ 0 w 1001460"/>
                <a:gd name="connsiteY7" fmla="*/ 46581 h 23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1460" h="232903">
                  <a:moveTo>
                    <a:pt x="0" y="46581"/>
                  </a:moveTo>
                  <a:lnTo>
                    <a:pt x="885009" y="46581"/>
                  </a:lnTo>
                  <a:lnTo>
                    <a:pt x="885009" y="0"/>
                  </a:lnTo>
                  <a:lnTo>
                    <a:pt x="1001460" y="116452"/>
                  </a:lnTo>
                  <a:lnTo>
                    <a:pt x="885009" y="232903"/>
                  </a:lnTo>
                  <a:lnTo>
                    <a:pt x="885009" y="186322"/>
                  </a:lnTo>
                  <a:lnTo>
                    <a:pt x="0" y="186322"/>
                  </a:lnTo>
                  <a:lnTo>
                    <a:pt x="0" y="46581"/>
                  </a:lnTo>
                  <a:close/>
                </a:path>
              </a:pathLst>
            </a:custGeom>
            <a:noFill/>
            <a:ln w="6350">
              <a:solidFill>
                <a:srgbClr val="F74E37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34936" rIns="52403" bIns="34935" numCol="1" spcCol="1270" anchor="ctr" anchorCtr="0">
              <a:noAutofit/>
            </a:bodyPr>
            <a:lstStyle/>
            <a:p>
              <a:pPr algn="ctr" defTabSz="3000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675" dirty="0">
                <a:solidFill>
                  <a:schemeClr val="bg1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B8CAECD-126C-4044-817E-CCB4BB277522}"/>
                </a:ext>
              </a:extLst>
            </p:cNvPr>
            <p:cNvSpPr/>
            <p:nvPr/>
          </p:nvSpPr>
          <p:spPr>
            <a:xfrm>
              <a:off x="9419556" y="832652"/>
              <a:ext cx="856263" cy="856263"/>
            </a:xfrm>
            <a:custGeom>
              <a:avLst/>
              <a:gdLst>
                <a:gd name="connsiteX0" fmla="*/ 0 w 856263"/>
                <a:gd name="connsiteY0" fmla="*/ 428132 h 856263"/>
                <a:gd name="connsiteX1" fmla="*/ 428132 w 856263"/>
                <a:gd name="connsiteY1" fmla="*/ 0 h 856263"/>
                <a:gd name="connsiteX2" fmla="*/ 856264 w 856263"/>
                <a:gd name="connsiteY2" fmla="*/ 428132 h 856263"/>
                <a:gd name="connsiteX3" fmla="*/ 428132 w 856263"/>
                <a:gd name="connsiteY3" fmla="*/ 856264 h 856263"/>
                <a:gd name="connsiteX4" fmla="*/ 0 w 856263"/>
                <a:gd name="connsiteY4" fmla="*/ 428132 h 85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263" h="856263">
                  <a:moveTo>
                    <a:pt x="0" y="428132"/>
                  </a:moveTo>
                  <a:cubicBezTo>
                    <a:pt x="0" y="191681"/>
                    <a:pt x="191681" y="0"/>
                    <a:pt x="428132" y="0"/>
                  </a:cubicBezTo>
                  <a:cubicBezTo>
                    <a:pt x="664583" y="0"/>
                    <a:pt x="856264" y="191681"/>
                    <a:pt x="856264" y="428132"/>
                  </a:cubicBezTo>
                  <a:cubicBezTo>
                    <a:pt x="856264" y="664583"/>
                    <a:pt x="664583" y="856264"/>
                    <a:pt x="428132" y="856264"/>
                  </a:cubicBezTo>
                  <a:cubicBezTo>
                    <a:pt x="191681" y="856264"/>
                    <a:pt x="0" y="664583"/>
                    <a:pt x="0" y="428132"/>
                  </a:cubicBezTo>
                  <a:close/>
                </a:path>
              </a:pathLst>
            </a:custGeom>
            <a:solidFill>
              <a:srgbClr val="0070C0"/>
            </a:solidFill>
            <a:ln w="6350">
              <a:solidFill>
                <a:schemeClr val="accent6"/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3573" tIns="103573" rIns="103573" bIns="103573" numCol="1" spcCol="1270" anchor="ctr" anchorCtr="0">
              <a:noAutofit/>
            </a:bodyPr>
            <a:lstStyle/>
            <a:p>
              <a:pPr algn="ctr" defTabSz="333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750" b="1" dirty="0">
                  <a:solidFill>
                    <a:schemeClr val="bg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Home       Tech Scheme</a:t>
              </a: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639C55A-9845-4B13-95CF-55D3A26751C9}"/>
                </a:ext>
              </a:extLst>
            </p:cNvPr>
            <p:cNvSpPr/>
            <p:nvPr/>
          </p:nvSpPr>
          <p:spPr>
            <a:xfrm rot="2880995">
              <a:off x="6425648" y="2212741"/>
              <a:ext cx="969686" cy="232904"/>
            </a:xfrm>
            <a:custGeom>
              <a:avLst/>
              <a:gdLst>
                <a:gd name="connsiteX0" fmla="*/ 0 w 969685"/>
                <a:gd name="connsiteY0" fmla="*/ 46581 h 232903"/>
                <a:gd name="connsiteX1" fmla="*/ 853234 w 969685"/>
                <a:gd name="connsiteY1" fmla="*/ 46581 h 232903"/>
                <a:gd name="connsiteX2" fmla="*/ 853234 w 969685"/>
                <a:gd name="connsiteY2" fmla="*/ 0 h 232903"/>
                <a:gd name="connsiteX3" fmla="*/ 969685 w 969685"/>
                <a:gd name="connsiteY3" fmla="*/ 116452 h 232903"/>
                <a:gd name="connsiteX4" fmla="*/ 853234 w 969685"/>
                <a:gd name="connsiteY4" fmla="*/ 232903 h 232903"/>
                <a:gd name="connsiteX5" fmla="*/ 853234 w 969685"/>
                <a:gd name="connsiteY5" fmla="*/ 186322 h 232903"/>
                <a:gd name="connsiteX6" fmla="*/ 0 w 969685"/>
                <a:gd name="connsiteY6" fmla="*/ 186322 h 232903"/>
                <a:gd name="connsiteX7" fmla="*/ 0 w 969685"/>
                <a:gd name="connsiteY7" fmla="*/ 46581 h 23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685" h="232903">
                  <a:moveTo>
                    <a:pt x="969685" y="186321"/>
                  </a:moveTo>
                  <a:lnTo>
                    <a:pt x="116451" y="186321"/>
                  </a:lnTo>
                  <a:lnTo>
                    <a:pt x="116451" y="232902"/>
                  </a:lnTo>
                  <a:lnTo>
                    <a:pt x="0" y="116451"/>
                  </a:lnTo>
                  <a:lnTo>
                    <a:pt x="116451" y="1"/>
                  </a:lnTo>
                  <a:lnTo>
                    <a:pt x="116451" y="46582"/>
                  </a:lnTo>
                  <a:lnTo>
                    <a:pt x="969685" y="46582"/>
                  </a:lnTo>
                  <a:lnTo>
                    <a:pt x="969685" y="186321"/>
                  </a:lnTo>
                  <a:close/>
                </a:path>
              </a:pathLst>
            </a:custGeom>
            <a:solidFill>
              <a:srgbClr val="F63116"/>
            </a:solidFill>
            <a:ln w="6350"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403" tIns="34937" rIns="0" bIns="34935" numCol="1" spcCol="1270" anchor="ctr" anchorCtr="0">
              <a:noAutofit/>
            </a:bodyPr>
            <a:lstStyle/>
            <a:p>
              <a:pPr algn="ctr" defTabSz="3000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675" dirty="0">
                <a:solidFill>
                  <a:schemeClr val="bg1"/>
                </a:solidFill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10D0520-5090-42BA-B024-E1B38C24B46E}"/>
                </a:ext>
              </a:extLst>
            </p:cNvPr>
            <p:cNvSpPr/>
            <p:nvPr/>
          </p:nvSpPr>
          <p:spPr>
            <a:xfrm>
              <a:off x="5562371" y="855125"/>
              <a:ext cx="856263" cy="856263"/>
            </a:xfrm>
            <a:custGeom>
              <a:avLst/>
              <a:gdLst>
                <a:gd name="connsiteX0" fmla="*/ 0 w 856263"/>
                <a:gd name="connsiteY0" fmla="*/ 428132 h 856263"/>
                <a:gd name="connsiteX1" fmla="*/ 428132 w 856263"/>
                <a:gd name="connsiteY1" fmla="*/ 0 h 856263"/>
                <a:gd name="connsiteX2" fmla="*/ 856264 w 856263"/>
                <a:gd name="connsiteY2" fmla="*/ 428132 h 856263"/>
                <a:gd name="connsiteX3" fmla="*/ 428132 w 856263"/>
                <a:gd name="connsiteY3" fmla="*/ 856264 h 856263"/>
                <a:gd name="connsiteX4" fmla="*/ 0 w 856263"/>
                <a:gd name="connsiteY4" fmla="*/ 428132 h 85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263" h="856263">
                  <a:moveTo>
                    <a:pt x="0" y="428132"/>
                  </a:moveTo>
                  <a:cubicBezTo>
                    <a:pt x="0" y="191681"/>
                    <a:pt x="191681" y="0"/>
                    <a:pt x="428132" y="0"/>
                  </a:cubicBezTo>
                  <a:cubicBezTo>
                    <a:pt x="664583" y="0"/>
                    <a:pt x="856264" y="191681"/>
                    <a:pt x="856264" y="428132"/>
                  </a:cubicBezTo>
                  <a:cubicBezTo>
                    <a:pt x="856264" y="664583"/>
                    <a:pt x="664583" y="856264"/>
                    <a:pt x="428132" y="856264"/>
                  </a:cubicBezTo>
                  <a:cubicBezTo>
                    <a:pt x="191681" y="856264"/>
                    <a:pt x="0" y="664583"/>
                    <a:pt x="0" y="428132"/>
                  </a:cubicBezTo>
                  <a:close/>
                </a:path>
              </a:pathLst>
            </a:custGeom>
            <a:solidFill>
              <a:srgbClr val="0070C0"/>
            </a:solidFill>
            <a:ln w="6350">
              <a:solidFill>
                <a:schemeClr val="accent6"/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3573" tIns="103573" rIns="103573" bIns="103573" numCol="1" spcCol="1270" anchor="ctr" anchorCtr="0">
              <a:noAutofit/>
            </a:bodyPr>
            <a:lstStyle/>
            <a:p>
              <a:pPr algn="ctr" defTabSz="333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750" b="1" dirty="0">
                  <a:solidFill>
                    <a:schemeClr val="bg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Childcare Voucher Scheme</a:t>
              </a:r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9DFCF775-86DF-419B-B0E8-1E8420C55C2B}"/>
              </a:ext>
            </a:extLst>
          </p:cNvPr>
          <p:cNvSpPr/>
          <p:nvPr/>
        </p:nvSpPr>
        <p:spPr>
          <a:xfrm rot="19750087">
            <a:off x="6762941" y="2809477"/>
            <a:ext cx="753564" cy="195782"/>
          </a:xfrm>
          <a:custGeom>
            <a:avLst/>
            <a:gdLst>
              <a:gd name="connsiteX0" fmla="*/ 0 w 1004752"/>
              <a:gd name="connsiteY0" fmla="*/ 46581 h 232903"/>
              <a:gd name="connsiteX1" fmla="*/ 888301 w 1004752"/>
              <a:gd name="connsiteY1" fmla="*/ 46581 h 232903"/>
              <a:gd name="connsiteX2" fmla="*/ 888301 w 1004752"/>
              <a:gd name="connsiteY2" fmla="*/ 0 h 232903"/>
              <a:gd name="connsiteX3" fmla="*/ 1004752 w 1004752"/>
              <a:gd name="connsiteY3" fmla="*/ 116452 h 232903"/>
              <a:gd name="connsiteX4" fmla="*/ 888301 w 1004752"/>
              <a:gd name="connsiteY4" fmla="*/ 232903 h 232903"/>
              <a:gd name="connsiteX5" fmla="*/ 888301 w 1004752"/>
              <a:gd name="connsiteY5" fmla="*/ 186322 h 232903"/>
              <a:gd name="connsiteX6" fmla="*/ 0 w 1004752"/>
              <a:gd name="connsiteY6" fmla="*/ 186322 h 232903"/>
              <a:gd name="connsiteX7" fmla="*/ 0 w 1004752"/>
              <a:gd name="connsiteY7" fmla="*/ 46581 h 232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4752" h="232903">
                <a:moveTo>
                  <a:pt x="0" y="46581"/>
                </a:moveTo>
                <a:lnTo>
                  <a:pt x="888301" y="46581"/>
                </a:lnTo>
                <a:lnTo>
                  <a:pt x="888301" y="0"/>
                </a:lnTo>
                <a:lnTo>
                  <a:pt x="1004752" y="116452"/>
                </a:lnTo>
                <a:lnTo>
                  <a:pt x="888301" y="232903"/>
                </a:lnTo>
                <a:lnTo>
                  <a:pt x="888301" y="186322"/>
                </a:lnTo>
                <a:lnTo>
                  <a:pt x="0" y="186322"/>
                </a:lnTo>
                <a:lnTo>
                  <a:pt x="0" y="46581"/>
                </a:lnTo>
                <a:close/>
              </a:path>
            </a:pathLst>
          </a:custGeom>
          <a:noFill/>
          <a:ln w="3175">
            <a:solidFill>
              <a:srgbClr val="F63116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34935" rIns="52403" bIns="34936" numCol="1" spcCol="1270" anchor="ctr" anchorCtr="0">
            <a:noAutofit/>
          </a:bodyPr>
          <a:lstStyle/>
          <a:p>
            <a:pPr algn="ctr" defTabSz="3000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675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BA4FD1F3-EC64-42D1-9518-B4E08128F6B7}"/>
              </a:ext>
            </a:extLst>
          </p:cNvPr>
          <p:cNvSpPr/>
          <p:nvPr/>
        </p:nvSpPr>
        <p:spPr>
          <a:xfrm rot="20967607">
            <a:off x="6905108" y="3179320"/>
            <a:ext cx="753564" cy="192212"/>
          </a:xfrm>
          <a:custGeom>
            <a:avLst/>
            <a:gdLst>
              <a:gd name="connsiteX0" fmla="*/ 0 w 1004752"/>
              <a:gd name="connsiteY0" fmla="*/ 46581 h 232903"/>
              <a:gd name="connsiteX1" fmla="*/ 888301 w 1004752"/>
              <a:gd name="connsiteY1" fmla="*/ 46581 h 232903"/>
              <a:gd name="connsiteX2" fmla="*/ 888301 w 1004752"/>
              <a:gd name="connsiteY2" fmla="*/ 0 h 232903"/>
              <a:gd name="connsiteX3" fmla="*/ 1004752 w 1004752"/>
              <a:gd name="connsiteY3" fmla="*/ 116452 h 232903"/>
              <a:gd name="connsiteX4" fmla="*/ 888301 w 1004752"/>
              <a:gd name="connsiteY4" fmla="*/ 232903 h 232903"/>
              <a:gd name="connsiteX5" fmla="*/ 888301 w 1004752"/>
              <a:gd name="connsiteY5" fmla="*/ 186322 h 232903"/>
              <a:gd name="connsiteX6" fmla="*/ 0 w 1004752"/>
              <a:gd name="connsiteY6" fmla="*/ 186322 h 232903"/>
              <a:gd name="connsiteX7" fmla="*/ 0 w 1004752"/>
              <a:gd name="connsiteY7" fmla="*/ 46581 h 232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4752" h="232903">
                <a:moveTo>
                  <a:pt x="0" y="46581"/>
                </a:moveTo>
                <a:lnTo>
                  <a:pt x="888301" y="46581"/>
                </a:lnTo>
                <a:lnTo>
                  <a:pt x="888301" y="0"/>
                </a:lnTo>
                <a:lnTo>
                  <a:pt x="1004752" y="116452"/>
                </a:lnTo>
                <a:lnTo>
                  <a:pt x="888301" y="232903"/>
                </a:lnTo>
                <a:lnTo>
                  <a:pt x="888301" y="186322"/>
                </a:lnTo>
                <a:lnTo>
                  <a:pt x="0" y="186322"/>
                </a:lnTo>
                <a:lnTo>
                  <a:pt x="0" y="46581"/>
                </a:lnTo>
                <a:close/>
              </a:path>
            </a:pathLst>
          </a:custGeom>
          <a:solidFill>
            <a:srgbClr val="F63116"/>
          </a:solidFill>
          <a:ln w="9525">
            <a:solidFill>
              <a:srgbClr val="F63116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34935" rIns="52403" bIns="34936" numCol="1" spcCol="1270" anchor="ctr" anchorCtr="0">
            <a:noAutofit/>
          </a:bodyPr>
          <a:lstStyle/>
          <a:p>
            <a:pPr algn="ctr" defTabSz="3000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675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3238930A-9104-4F0D-A993-616292E203FA}"/>
              </a:ext>
            </a:extLst>
          </p:cNvPr>
          <p:cNvSpPr/>
          <p:nvPr/>
        </p:nvSpPr>
        <p:spPr>
          <a:xfrm rot="762437">
            <a:off x="6886753" y="3638501"/>
            <a:ext cx="753564" cy="174677"/>
          </a:xfrm>
          <a:custGeom>
            <a:avLst/>
            <a:gdLst>
              <a:gd name="connsiteX0" fmla="*/ 0 w 1004752"/>
              <a:gd name="connsiteY0" fmla="*/ 46581 h 232903"/>
              <a:gd name="connsiteX1" fmla="*/ 888301 w 1004752"/>
              <a:gd name="connsiteY1" fmla="*/ 46581 h 232903"/>
              <a:gd name="connsiteX2" fmla="*/ 888301 w 1004752"/>
              <a:gd name="connsiteY2" fmla="*/ 0 h 232903"/>
              <a:gd name="connsiteX3" fmla="*/ 1004752 w 1004752"/>
              <a:gd name="connsiteY3" fmla="*/ 116452 h 232903"/>
              <a:gd name="connsiteX4" fmla="*/ 888301 w 1004752"/>
              <a:gd name="connsiteY4" fmla="*/ 232903 h 232903"/>
              <a:gd name="connsiteX5" fmla="*/ 888301 w 1004752"/>
              <a:gd name="connsiteY5" fmla="*/ 186322 h 232903"/>
              <a:gd name="connsiteX6" fmla="*/ 0 w 1004752"/>
              <a:gd name="connsiteY6" fmla="*/ 186322 h 232903"/>
              <a:gd name="connsiteX7" fmla="*/ 0 w 1004752"/>
              <a:gd name="connsiteY7" fmla="*/ 46581 h 232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4752" h="232903">
                <a:moveTo>
                  <a:pt x="0" y="46581"/>
                </a:moveTo>
                <a:lnTo>
                  <a:pt x="888301" y="46581"/>
                </a:lnTo>
                <a:lnTo>
                  <a:pt x="888301" y="0"/>
                </a:lnTo>
                <a:lnTo>
                  <a:pt x="1004752" y="116452"/>
                </a:lnTo>
                <a:lnTo>
                  <a:pt x="888301" y="232903"/>
                </a:lnTo>
                <a:lnTo>
                  <a:pt x="888301" y="186322"/>
                </a:lnTo>
                <a:lnTo>
                  <a:pt x="0" y="186322"/>
                </a:lnTo>
                <a:lnTo>
                  <a:pt x="0" y="46581"/>
                </a:lnTo>
                <a:close/>
              </a:path>
            </a:pathLst>
          </a:custGeom>
          <a:solidFill>
            <a:srgbClr val="F63116"/>
          </a:solidFill>
          <a:ln w="9525">
            <a:solidFill>
              <a:srgbClr val="F63116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34935" rIns="52403" bIns="34936" numCol="1" spcCol="1270" anchor="ctr" anchorCtr="0">
            <a:noAutofit/>
          </a:bodyPr>
          <a:lstStyle/>
          <a:p>
            <a:pPr algn="ctr" defTabSz="3000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675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D2E02B7-297F-446B-B8F5-03B404DACCD2}"/>
              </a:ext>
            </a:extLst>
          </p:cNvPr>
          <p:cNvSpPr txBox="1"/>
          <p:nvPr/>
        </p:nvSpPr>
        <p:spPr>
          <a:xfrm>
            <a:off x="413363" y="1052736"/>
            <a:ext cx="475270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egoe UI Semibold" panose="020B0702040204020203" pitchFamily="34" charset="0"/>
              </a:rPr>
              <a:t> Current Product Range     </a:t>
            </a: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D4D12786-AE35-4DF3-A04A-DAF74800F2BA}"/>
              </a:ext>
            </a:extLst>
          </p:cNvPr>
          <p:cNvSpPr/>
          <p:nvPr/>
        </p:nvSpPr>
        <p:spPr>
          <a:xfrm>
            <a:off x="5825834" y="5270788"/>
            <a:ext cx="642197" cy="642197"/>
          </a:xfrm>
          <a:custGeom>
            <a:avLst/>
            <a:gdLst>
              <a:gd name="connsiteX0" fmla="*/ 0 w 856263"/>
              <a:gd name="connsiteY0" fmla="*/ 428132 h 856263"/>
              <a:gd name="connsiteX1" fmla="*/ 428132 w 856263"/>
              <a:gd name="connsiteY1" fmla="*/ 0 h 856263"/>
              <a:gd name="connsiteX2" fmla="*/ 856264 w 856263"/>
              <a:gd name="connsiteY2" fmla="*/ 428132 h 856263"/>
              <a:gd name="connsiteX3" fmla="*/ 428132 w 856263"/>
              <a:gd name="connsiteY3" fmla="*/ 856264 h 856263"/>
              <a:gd name="connsiteX4" fmla="*/ 0 w 856263"/>
              <a:gd name="connsiteY4" fmla="*/ 428132 h 85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263" h="856263">
                <a:moveTo>
                  <a:pt x="0" y="428132"/>
                </a:moveTo>
                <a:cubicBezTo>
                  <a:pt x="0" y="191681"/>
                  <a:pt x="191681" y="0"/>
                  <a:pt x="428132" y="0"/>
                </a:cubicBezTo>
                <a:cubicBezTo>
                  <a:pt x="664583" y="0"/>
                  <a:pt x="856264" y="191681"/>
                  <a:pt x="856264" y="428132"/>
                </a:cubicBezTo>
                <a:cubicBezTo>
                  <a:pt x="856264" y="664583"/>
                  <a:pt x="664583" y="856264"/>
                  <a:pt x="428132" y="856264"/>
                </a:cubicBezTo>
                <a:cubicBezTo>
                  <a:pt x="191681" y="856264"/>
                  <a:pt x="0" y="664583"/>
                  <a:pt x="0" y="42813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>
            <a:solidFill>
              <a:schemeClr val="accent6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3573" tIns="103573" rIns="103573" bIns="103573" numCol="1" spcCol="1270" anchor="ctr" anchorCtr="0">
            <a:noAutofit/>
          </a:bodyPr>
          <a:lstStyle/>
          <a:p>
            <a:pPr algn="ctr" defTabSz="31670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713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Reward </a:t>
            </a:r>
            <a:r>
              <a:rPr lang="en-GB" sz="563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Recognition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4C7C96-F697-4460-AF4B-43269CA5D8C9}"/>
              </a:ext>
            </a:extLst>
          </p:cNvPr>
          <p:cNvSpPr txBox="1"/>
          <p:nvPr/>
        </p:nvSpPr>
        <p:spPr>
          <a:xfrm>
            <a:off x="521551" y="1592796"/>
            <a:ext cx="1886336" cy="507831"/>
          </a:xfrm>
          <a:prstGeom prst="rect">
            <a:avLst/>
          </a:prstGeom>
          <a:solidFill>
            <a:srgbClr val="0070C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Voluntary Benefits </a:t>
            </a:r>
          </a:p>
          <a:p>
            <a:pPr algn="ctr"/>
            <a:r>
              <a:rPr lang="en-GB" sz="9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Lifestyle  &amp; Consumer  Savings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712C3CE-A690-4B78-93F1-FAE194F8DF3B}"/>
              </a:ext>
            </a:extLst>
          </p:cNvPr>
          <p:cNvSpPr txBox="1"/>
          <p:nvPr/>
        </p:nvSpPr>
        <p:spPr>
          <a:xfrm>
            <a:off x="521551" y="2078850"/>
            <a:ext cx="1892253" cy="369332"/>
          </a:xfrm>
          <a:prstGeom prst="rect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Health &amp; Wellbeing  </a:t>
            </a:r>
          </a:p>
          <a:p>
            <a:pPr algn="ctr"/>
            <a:r>
              <a:rPr lang="en-GB" sz="9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Resource Centre and Savings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418BA63-DB83-4E51-AE53-178A93F961FA}"/>
              </a:ext>
            </a:extLst>
          </p:cNvPr>
          <p:cNvSpPr txBox="1"/>
          <p:nvPr/>
        </p:nvSpPr>
        <p:spPr>
          <a:xfrm>
            <a:off x="521551" y="2564904"/>
            <a:ext cx="1892253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Reward    </a:t>
            </a:r>
          </a:p>
          <a:p>
            <a:pPr algn="ctr"/>
            <a:r>
              <a:rPr lang="en-GB" sz="9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Peer-to-Peer &amp; Recognition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4283EE1-28B7-4B10-B3BB-513D3C8C0E78}"/>
              </a:ext>
            </a:extLst>
          </p:cNvPr>
          <p:cNvSpPr txBox="1"/>
          <p:nvPr/>
        </p:nvSpPr>
        <p:spPr>
          <a:xfrm>
            <a:off x="521551" y="3050958"/>
            <a:ext cx="1892253" cy="369332"/>
          </a:xfrm>
          <a:prstGeom prst="rect">
            <a:avLst/>
          </a:prstGeom>
          <a:solidFill>
            <a:srgbClr val="F63116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Reward HUB    </a:t>
            </a:r>
          </a:p>
          <a:p>
            <a:pPr algn="ctr"/>
            <a:r>
              <a:rPr lang="en-GB" sz="9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Benefits Engagement Platform </a:t>
            </a: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8ECAC20C-6D9C-40BA-AA81-FC9D854E65A6}"/>
              </a:ext>
            </a:extLst>
          </p:cNvPr>
          <p:cNvSpPr/>
          <p:nvPr/>
        </p:nvSpPr>
        <p:spPr>
          <a:xfrm rot="5222788">
            <a:off x="5758682" y="4564885"/>
            <a:ext cx="720886" cy="182350"/>
          </a:xfrm>
          <a:custGeom>
            <a:avLst/>
            <a:gdLst>
              <a:gd name="connsiteX0" fmla="*/ 0 w 1004752"/>
              <a:gd name="connsiteY0" fmla="*/ 46581 h 232903"/>
              <a:gd name="connsiteX1" fmla="*/ 888301 w 1004752"/>
              <a:gd name="connsiteY1" fmla="*/ 46581 h 232903"/>
              <a:gd name="connsiteX2" fmla="*/ 888301 w 1004752"/>
              <a:gd name="connsiteY2" fmla="*/ 0 h 232903"/>
              <a:gd name="connsiteX3" fmla="*/ 1004752 w 1004752"/>
              <a:gd name="connsiteY3" fmla="*/ 116452 h 232903"/>
              <a:gd name="connsiteX4" fmla="*/ 888301 w 1004752"/>
              <a:gd name="connsiteY4" fmla="*/ 232903 h 232903"/>
              <a:gd name="connsiteX5" fmla="*/ 888301 w 1004752"/>
              <a:gd name="connsiteY5" fmla="*/ 186322 h 232903"/>
              <a:gd name="connsiteX6" fmla="*/ 0 w 1004752"/>
              <a:gd name="connsiteY6" fmla="*/ 186322 h 232903"/>
              <a:gd name="connsiteX7" fmla="*/ 0 w 1004752"/>
              <a:gd name="connsiteY7" fmla="*/ 46581 h 232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4752" h="232903">
                <a:moveTo>
                  <a:pt x="0" y="46581"/>
                </a:moveTo>
                <a:lnTo>
                  <a:pt x="888301" y="46581"/>
                </a:lnTo>
                <a:lnTo>
                  <a:pt x="888301" y="0"/>
                </a:lnTo>
                <a:lnTo>
                  <a:pt x="1004752" y="116452"/>
                </a:lnTo>
                <a:lnTo>
                  <a:pt x="888301" y="232903"/>
                </a:lnTo>
                <a:lnTo>
                  <a:pt x="888301" y="186322"/>
                </a:lnTo>
                <a:lnTo>
                  <a:pt x="0" y="186322"/>
                </a:lnTo>
                <a:lnTo>
                  <a:pt x="0" y="46581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63116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34935" rIns="52403" bIns="34936" numCol="1" spcCol="1270" anchor="ctr" anchorCtr="0">
            <a:noAutofit/>
          </a:bodyPr>
          <a:lstStyle/>
          <a:p>
            <a:pPr algn="ctr" defTabSz="3000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675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46F3C632-7986-40EE-9372-68733233CC9A}"/>
              </a:ext>
            </a:extLst>
          </p:cNvPr>
          <p:cNvSpPr/>
          <p:nvPr/>
        </p:nvSpPr>
        <p:spPr>
          <a:xfrm rot="10800000">
            <a:off x="521549" y="3537841"/>
            <a:ext cx="1892254" cy="431219"/>
          </a:xfrm>
          <a:custGeom>
            <a:avLst/>
            <a:gdLst>
              <a:gd name="connsiteX0" fmla="*/ 0 w 1003206"/>
              <a:gd name="connsiteY0" fmla="*/ 46581 h 232903"/>
              <a:gd name="connsiteX1" fmla="*/ 886755 w 1003206"/>
              <a:gd name="connsiteY1" fmla="*/ 46581 h 232903"/>
              <a:gd name="connsiteX2" fmla="*/ 886755 w 1003206"/>
              <a:gd name="connsiteY2" fmla="*/ 0 h 232903"/>
              <a:gd name="connsiteX3" fmla="*/ 1003206 w 1003206"/>
              <a:gd name="connsiteY3" fmla="*/ 116452 h 232903"/>
              <a:gd name="connsiteX4" fmla="*/ 886755 w 1003206"/>
              <a:gd name="connsiteY4" fmla="*/ 232903 h 232903"/>
              <a:gd name="connsiteX5" fmla="*/ 886755 w 1003206"/>
              <a:gd name="connsiteY5" fmla="*/ 186322 h 232903"/>
              <a:gd name="connsiteX6" fmla="*/ 0 w 1003206"/>
              <a:gd name="connsiteY6" fmla="*/ 186322 h 232903"/>
              <a:gd name="connsiteX7" fmla="*/ 0 w 1003206"/>
              <a:gd name="connsiteY7" fmla="*/ 46581 h 232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3206" h="232903">
                <a:moveTo>
                  <a:pt x="1003206" y="186321"/>
                </a:moveTo>
                <a:lnTo>
                  <a:pt x="116451" y="186321"/>
                </a:lnTo>
                <a:lnTo>
                  <a:pt x="116451" y="232902"/>
                </a:lnTo>
                <a:lnTo>
                  <a:pt x="0" y="116451"/>
                </a:lnTo>
                <a:lnTo>
                  <a:pt x="116451" y="1"/>
                </a:lnTo>
                <a:lnTo>
                  <a:pt x="116451" y="46582"/>
                </a:lnTo>
                <a:lnTo>
                  <a:pt x="1003206" y="46582"/>
                </a:lnTo>
                <a:lnTo>
                  <a:pt x="1003206" y="186321"/>
                </a:lnTo>
                <a:close/>
              </a:path>
            </a:pathLst>
          </a:custGeom>
          <a:solidFill>
            <a:srgbClr val="F63116"/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" wrap="square" lIns="52403" tIns="34937" rIns="1" bIns="34935" numCol="1" spcCol="1270" anchor="ctr" anchorCtr="0">
            <a:noAutofit/>
          </a:bodyPr>
          <a:lstStyle/>
          <a:p>
            <a:pPr algn="ctr"/>
            <a:r>
              <a:rPr lang="en-GB" sz="675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7B9A8C-2E19-4FFA-B29E-CB4970349E7F}"/>
              </a:ext>
            </a:extLst>
          </p:cNvPr>
          <p:cNvSpPr txBox="1"/>
          <p:nvPr/>
        </p:nvSpPr>
        <p:spPr>
          <a:xfrm>
            <a:off x="546560" y="3653299"/>
            <a:ext cx="16581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Tb Proprietary Product </a:t>
            </a: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AF92B59F-20E1-478A-8067-5484DD37A920}"/>
              </a:ext>
            </a:extLst>
          </p:cNvPr>
          <p:cNvSpPr/>
          <p:nvPr/>
        </p:nvSpPr>
        <p:spPr>
          <a:xfrm rot="10800000">
            <a:off x="521549" y="4131907"/>
            <a:ext cx="1892254" cy="431219"/>
          </a:xfrm>
          <a:custGeom>
            <a:avLst/>
            <a:gdLst>
              <a:gd name="connsiteX0" fmla="*/ 0 w 1003206"/>
              <a:gd name="connsiteY0" fmla="*/ 46581 h 232903"/>
              <a:gd name="connsiteX1" fmla="*/ 886755 w 1003206"/>
              <a:gd name="connsiteY1" fmla="*/ 46581 h 232903"/>
              <a:gd name="connsiteX2" fmla="*/ 886755 w 1003206"/>
              <a:gd name="connsiteY2" fmla="*/ 0 h 232903"/>
              <a:gd name="connsiteX3" fmla="*/ 1003206 w 1003206"/>
              <a:gd name="connsiteY3" fmla="*/ 116452 h 232903"/>
              <a:gd name="connsiteX4" fmla="*/ 886755 w 1003206"/>
              <a:gd name="connsiteY4" fmla="*/ 232903 h 232903"/>
              <a:gd name="connsiteX5" fmla="*/ 886755 w 1003206"/>
              <a:gd name="connsiteY5" fmla="*/ 186322 h 232903"/>
              <a:gd name="connsiteX6" fmla="*/ 0 w 1003206"/>
              <a:gd name="connsiteY6" fmla="*/ 186322 h 232903"/>
              <a:gd name="connsiteX7" fmla="*/ 0 w 1003206"/>
              <a:gd name="connsiteY7" fmla="*/ 46581 h 232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3206" h="232903">
                <a:moveTo>
                  <a:pt x="1003206" y="186321"/>
                </a:moveTo>
                <a:lnTo>
                  <a:pt x="116451" y="186321"/>
                </a:lnTo>
                <a:lnTo>
                  <a:pt x="116451" y="232902"/>
                </a:lnTo>
                <a:lnTo>
                  <a:pt x="0" y="116451"/>
                </a:lnTo>
                <a:lnTo>
                  <a:pt x="116451" y="1"/>
                </a:lnTo>
                <a:lnTo>
                  <a:pt x="116451" y="46582"/>
                </a:lnTo>
                <a:lnTo>
                  <a:pt x="1003206" y="46582"/>
                </a:lnTo>
                <a:lnTo>
                  <a:pt x="1003206" y="186321"/>
                </a:lnTo>
                <a:close/>
              </a:path>
            </a:pathLst>
          </a:cu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" wrap="square" lIns="52403" tIns="34937" rIns="1" bIns="34935" numCol="1" spcCol="1270" anchor="ctr" anchorCtr="0">
            <a:noAutofit/>
          </a:bodyPr>
          <a:lstStyle/>
          <a:p>
            <a:pPr algn="ctr"/>
            <a:r>
              <a:rPr lang="en-GB" sz="675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1F9ADF0-77A4-452D-8FF9-60CF3761986C}"/>
              </a:ext>
            </a:extLst>
          </p:cNvPr>
          <p:cNvSpPr txBox="1"/>
          <p:nvPr/>
        </p:nvSpPr>
        <p:spPr>
          <a:xfrm>
            <a:off x="498466" y="4239090"/>
            <a:ext cx="168507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Exclusive Partner Product 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EDB0A08-5303-4781-AE7E-86F1A3BE5D53}"/>
              </a:ext>
            </a:extLst>
          </p:cNvPr>
          <p:cNvSpPr txBox="1"/>
          <p:nvPr/>
        </p:nvSpPr>
        <p:spPr>
          <a:xfrm>
            <a:off x="528809" y="4782871"/>
            <a:ext cx="16758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 or more Product Partners</a:t>
            </a: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57CA38D0-11C8-4F18-869B-24AA3CA507BA}"/>
              </a:ext>
            </a:extLst>
          </p:cNvPr>
          <p:cNvSpPr/>
          <p:nvPr/>
        </p:nvSpPr>
        <p:spPr>
          <a:xfrm rot="10800000">
            <a:off x="518256" y="4671138"/>
            <a:ext cx="1892254" cy="431218"/>
          </a:xfrm>
          <a:custGeom>
            <a:avLst/>
            <a:gdLst>
              <a:gd name="connsiteX0" fmla="*/ 0 w 1003206"/>
              <a:gd name="connsiteY0" fmla="*/ 46581 h 232903"/>
              <a:gd name="connsiteX1" fmla="*/ 886755 w 1003206"/>
              <a:gd name="connsiteY1" fmla="*/ 46581 h 232903"/>
              <a:gd name="connsiteX2" fmla="*/ 886755 w 1003206"/>
              <a:gd name="connsiteY2" fmla="*/ 0 h 232903"/>
              <a:gd name="connsiteX3" fmla="*/ 1003206 w 1003206"/>
              <a:gd name="connsiteY3" fmla="*/ 116452 h 232903"/>
              <a:gd name="connsiteX4" fmla="*/ 886755 w 1003206"/>
              <a:gd name="connsiteY4" fmla="*/ 232903 h 232903"/>
              <a:gd name="connsiteX5" fmla="*/ 886755 w 1003206"/>
              <a:gd name="connsiteY5" fmla="*/ 186322 h 232903"/>
              <a:gd name="connsiteX6" fmla="*/ 0 w 1003206"/>
              <a:gd name="connsiteY6" fmla="*/ 186322 h 232903"/>
              <a:gd name="connsiteX7" fmla="*/ 0 w 1003206"/>
              <a:gd name="connsiteY7" fmla="*/ 46581 h 232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3206" h="232903">
                <a:moveTo>
                  <a:pt x="1003206" y="186321"/>
                </a:moveTo>
                <a:lnTo>
                  <a:pt x="116451" y="186321"/>
                </a:lnTo>
                <a:lnTo>
                  <a:pt x="116451" y="232902"/>
                </a:lnTo>
                <a:lnTo>
                  <a:pt x="0" y="116451"/>
                </a:lnTo>
                <a:lnTo>
                  <a:pt x="116451" y="1"/>
                </a:lnTo>
                <a:lnTo>
                  <a:pt x="116451" y="46582"/>
                </a:lnTo>
                <a:lnTo>
                  <a:pt x="1003206" y="46582"/>
                </a:lnTo>
                <a:lnTo>
                  <a:pt x="1003206" y="186321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" wrap="square" lIns="52403" tIns="34937" rIns="1" bIns="34935" numCol="1" spcCol="1270" anchor="ctr" anchorCtr="0">
            <a:noAutofit/>
          </a:bodyPr>
          <a:lstStyle/>
          <a:p>
            <a:pPr algn="ctr"/>
            <a:r>
              <a:rPr lang="en-GB" sz="675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4B55340-D24F-443E-BE5D-D68C869F43AF}"/>
              </a:ext>
            </a:extLst>
          </p:cNvPr>
          <p:cNvSpPr txBox="1"/>
          <p:nvPr/>
        </p:nvSpPr>
        <p:spPr>
          <a:xfrm>
            <a:off x="511609" y="5265205"/>
            <a:ext cx="1902194" cy="507831"/>
          </a:xfrm>
          <a:prstGeom prst="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18 Product Categories </a:t>
            </a:r>
          </a:p>
          <a:p>
            <a:pPr algn="ctr"/>
            <a:r>
              <a:rPr lang="en-GB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24 Product Partnerships</a:t>
            </a:r>
          </a:p>
          <a:p>
            <a:pPr algn="ctr"/>
            <a:r>
              <a:rPr lang="en-GB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33% increase on 2021</a:t>
            </a:r>
          </a:p>
        </p:txBody>
      </p:sp>
    </p:spTree>
    <p:extLst>
      <p:ext uri="{BB962C8B-B14F-4D97-AF65-F5344CB8AC3E}">
        <p14:creationId xmlns:p14="http://schemas.microsoft.com/office/powerpoint/2010/main" val="2058124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B665416-3218-4A40-8913-CD9C4FEDEF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4" b="10791"/>
          <a:stretch/>
        </p:blipFill>
        <p:spPr>
          <a:xfrm>
            <a:off x="827583" y="437270"/>
            <a:ext cx="7633845" cy="27337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D0041D-6DB2-44D5-9CB2-889993F63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916" y="194144"/>
            <a:ext cx="6912768" cy="1058738"/>
          </a:xfrm>
        </p:spPr>
        <p:txBody>
          <a:bodyPr>
            <a:normAutofit fontScale="90000"/>
          </a:bodyPr>
          <a:lstStyle/>
          <a:p>
            <a:br>
              <a:rPr lang="en-GB" sz="5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5F3C40-B925-4BD3-99A7-DD77DD8190E9}"/>
              </a:ext>
            </a:extLst>
          </p:cNvPr>
          <p:cNvSpPr txBox="1"/>
          <p:nvPr/>
        </p:nvSpPr>
        <p:spPr>
          <a:xfrm>
            <a:off x="827584" y="3487067"/>
            <a:ext cx="3312368" cy="246221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Simply click on the Lifestyle Savings tile within the hub platform to access and enjoy offers and discounts at 1000’s of </a:t>
            </a:r>
            <a:br>
              <a:rPr lang="en-GB" sz="2000" b="1" dirty="0"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</a:br>
            <a:r>
              <a:rPr lang="en-GB" sz="2000" b="1" dirty="0"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big-name brands with a number of simple and easy ways to save…</a:t>
            </a:r>
          </a:p>
        </p:txBody>
      </p:sp>
      <p:pic>
        <p:nvPicPr>
          <p:cNvPr id="12" name="Picture 2" descr="C:\Users\dbaker\AppData\Local\Microsoft\Windows\Temporary Internet Files\Content.Outlook\0AO6MTPH\Reward-Logo-FINAL (002).png">
            <a:extLst>
              <a:ext uri="{FF2B5EF4-FFF2-40B4-BE49-F238E27FC236}">
                <a16:creationId xmlns:a16="http://schemas.microsoft.com/office/drawing/2014/main" id="{5A17F935-E1DF-44F2-889F-EC863836E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51" y="6112571"/>
            <a:ext cx="571130" cy="65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1CF89F-7D63-4462-9FA9-4A9988AF951D}"/>
              </a:ext>
            </a:extLst>
          </p:cNvPr>
          <p:cNvSpPr txBox="1"/>
          <p:nvPr/>
        </p:nvSpPr>
        <p:spPr>
          <a:xfrm>
            <a:off x="1317834" y="6532442"/>
            <a:ext cx="673559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spc="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Integrated Benefit &amp; Reward Solution From </a:t>
            </a:r>
            <a:r>
              <a:rPr lang="en-GB" sz="1000" spc="3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iCOM</a:t>
            </a:r>
            <a:endParaRPr lang="en-GB" sz="1000" spc="3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AEC2AE-D92E-A54C-8D70-C5EAF488F8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809" y="895093"/>
            <a:ext cx="1892798" cy="19072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0EA076-CC0F-6247-8ECA-F33B6085D8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847107"/>
            <a:ext cx="4232672" cy="1587252"/>
          </a:xfrm>
          <a:prstGeom prst="rect">
            <a:avLst/>
          </a:prstGeom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7547C1F4-469A-F641-9B08-51E9A7E99536}"/>
              </a:ext>
            </a:extLst>
          </p:cNvPr>
          <p:cNvSpPr/>
          <p:nvPr/>
        </p:nvSpPr>
        <p:spPr>
          <a:xfrm>
            <a:off x="5940152" y="2852936"/>
            <a:ext cx="1008112" cy="936104"/>
          </a:xfrm>
          <a:prstGeom prst="downArrow">
            <a:avLst/>
          </a:prstGeom>
          <a:solidFill>
            <a:srgbClr val="B86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971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95F3C40-B925-4BD3-99A7-DD77DD8190E9}"/>
              </a:ext>
            </a:extLst>
          </p:cNvPr>
          <p:cNvSpPr txBox="1"/>
          <p:nvPr/>
        </p:nvSpPr>
        <p:spPr>
          <a:xfrm>
            <a:off x="395536" y="143395"/>
            <a:ext cx="2088232" cy="21602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1400" b="1" dirty="0"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Vectis Card</a:t>
            </a:r>
          </a:p>
        </p:txBody>
      </p:sp>
      <p:pic>
        <p:nvPicPr>
          <p:cNvPr id="12" name="Picture 2" descr="C:\Users\dbaker\AppData\Local\Microsoft\Windows\Temporary Internet Files\Content.Outlook\0AO6MTPH\Reward-Logo-FINAL (002).png">
            <a:extLst>
              <a:ext uri="{FF2B5EF4-FFF2-40B4-BE49-F238E27FC236}">
                <a16:creationId xmlns:a16="http://schemas.microsoft.com/office/drawing/2014/main" id="{5A17F935-E1DF-44F2-889F-EC863836E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51" y="6112571"/>
            <a:ext cx="571130" cy="65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1CF89F-7D63-4462-9FA9-4A9988AF951D}"/>
              </a:ext>
            </a:extLst>
          </p:cNvPr>
          <p:cNvSpPr txBox="1"/>
          <p:nvPr/>
        </p:nvSpPr>
        <p:spPr>
          <a:xfrm>
            <a:off x="1317834" y="6532442"/>
            <a:ext cx="673559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spc="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Integrated Benefit &amp; Reward Solution From </a:t>
            </a:r>
            <a:r>
              <a:rPr lang="en-GB" sz="1000" spc="3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iCOM</a:t>
            </a:r>
            <a:endParaRPr lang="en-GB" sz="1000" spc="3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0EA076-CC0F-6247-8ECA-F33B6085D8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539438"/>
            <a:ext cx="3916536" cy="14687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3FE294-6255-9C4E-9F17-3F76A112F5CC}"/>
              </a:ext>
            </a:extLst>
          </p:cNvPr>
          <p:cNvSpPr txBox="1"/>
          <p:nvPr/>
        </p:nvSpPr>
        <p:spPr>
          <a:xfrm>
            <a:off x="215516" y="409574"/>
            <a:ext cx="2520280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Simply show your fully branded digital Vectis Card on your phone to receive discounts at hundreds of participating retailers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B95F8D-C888-8742-BF0E-67D2281B9914}"/>
              </a:ext>
            </a:extLst>
          </p:cNvPr>
          <p:cNvSpPr txBox="1"/>
          <p:nvPr/>
        </p:nvSpPr>
        <p:spPr>
          <a:xfrm>
            <a:off x="3491880" y="719958"/>
            <a:ext cx="2088232" cy="21602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1400" b="1" dirty="0"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On the phone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9B3C37-6C93-C544-BB2A-88828FBABA22}"/>
              </a:ext>
            </a:extLst>
          </p:cNvPr>
          <p:cNvSpPr txBox="1"/>
          <p:nvPr/>
        </p:nvSpPr>
        <p:spPr>
          <a:xfrm>
            <a:off x="3563888" y="1007990"/>
            <a:ext cx="2016224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Visit the offer page, phone the instructed number and quote the relevant code to get discounts on Sky TV packages and broadband!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676C85-B795-9C4B-B70F-9C7A07BD27EE}"/>
              </a:ext>
            </a:extLst>
          </p:cNvPr>
          <p:cNvSpPr txBox="1"/>
          <p:nvPr/>
        </p:nvSpPr>
        <p:spPr>
          <a:xfrm>
            <a:off x="6588224" y="188640"/>
            <a:ext cx="2088232" cy="21602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1400" b="1" dirty="0"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Gift Cards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A9CC3A-D5BA-3B4D-B42F-95354EE391C7}"/>
              </a:ext>
            </a:extLst>
          </p:cNvPr>
          <p:cNvSpPr txBox="1"/>
          <p:nvPr/>
        </p:nvSpPr>
        <p:spPr>
          <a:xfrm>
            <a:off x="6660232" y="476672"/>
            <a:ext cx="2016224" cy="107721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Purchase a Gift Card and receive discount on the price when purchasing</a:t>
            </a:r>
          </a:p>
          <a:p>
            <a:pPr algn="ctr"/>
            <a:endParaRPr lang="en-GB" sz="1000" dirty="0">
              <a:latin typeface="Arial" panose="020B0604020202020204" pitchFamily="34" charset="0"/>
              <a:ea typeface="Arial Unicode MS" panose="020B0604020202020204"/>
              <a:cs typeface="Arial" panose="020B0604020202020204" pitchFamily="34" charset="0"/>
            </a:endParaRPr>
          </a:p>
          <a:p>
            <a:pPr algn="ctr"/>
            <a:r>
              <a:rPr lang="en-GB" sz="1000" i="1" dirty="0"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Get a £1,000 TUI Gift Card but you only pay £960 – still receiving the full value of £1,000 on the card!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CA7CC6-C481-4D41-8BC2-DF4F2F70643D}"/>
              </a:ext>
            </a:extLst>
          </p:cNvPr>
          <p:cNvSpPr txBox="1"/>
          <p:nvPr/>
        </p:nvSpPr>
        <p:spPr>
          <a:xfrm>
            <a:off x="395536" y="3284984"/>
            <a:ext cx="2088232" cy="21602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1400" b="1" dirty="0"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Reloadable Cards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E78D7F-FF1C-554C-8DD5-F2336F0007B1}"/>
              </a:ext>
            </a:extLst>
          </p:cNvPr>
          <p:cNvSpPr txBox="1"/>
          <p:nvPr/>
        </p:nvSpPr>
        <p:spPr>
          <a:xfrm>
            <a:off x="467544" y="3573016"/>
            <a:ext cx="2016224" cy="138499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Purchase a reloadable card and save on your weekly/monthly shopping! This is a card which is first sent in the post but then regularly topped up at a discount</a:t>
            </a:r>
          </a:p>
          <a:p>
            <a:pPr algn="ctr"/>
            <a:endParaRPr lang="en-GB" sz="1000" dirty="0">
              <a:latin typeface="Arial" panose="020B0604020202020204" pitchFamily="34" charset="0"/>
              <a:ea typeface="Arial Unicode MS" panose="020B0604020202020204"/>
              <a:cs typeface="Arial" panose="020B0604020202020204" pitchFamily="34" charset="0"/>
            </a:endParaRPr>
          </a:p>
          <a:p>
            <a:pPr algn="ctr"/>
            <a:r>
              <a:rPr lang="en-GB" sz="1000" i="1" dirty="0"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Get a £100 Tesco Reloadable Card but only pay £96 – still receiving the full value of £100 on the card!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DA2792-FDB4-2343-A794-B39AC9DDB113}"/>
              </a:ext>
            </a:extLst>
          </p:cNvPr>
          <p:cNvSpPr txBox="1"/>
          <p:nvPr/>
        </p:nvSpPr>
        <p:spPr>
          <a:xfrm>
            <a:off x="3491880" y="4259469"/>
            <a:ext cx="2088232" cy="21602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1400" b="1" dirty="0"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Online Discounts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EC1077-EBD6-054A-952D-815AB0F904E9}"/>
              </a:ext>
            </a:extLst>
          </p:cNvPr>
          <p:cNvSpPr txBox="1"/>
          <p:nvPr/>
        </p:nvSpPr>
        <p:spPr>
          <a:xfrm>
            <a:off x="3563888" y="4547501"/>
            <a:ext cx="2016224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Select a chosen retailer – follow the instructions on the offer page via a pre-discounted link or exclusive discount code</a:t>
            </a:r>
          </a:p>
          <a:p>
            <a:pPr algn="ctr"/>
            <a:endParaRPr lang="en-GB" sz="1000" dirty="0">
              <a:latin typeface="Arial" panose="020B0604020202020204" pitchFamily="34" charset="0"/>
              <a:ea typeface="Arial Unicode MS" panose="020B0604020202020204"/>
              <a:cs typeface="Arial" panose="020B0604020202020204" pitchFamily="34" charset="0"/>
            </a:endParaRPr>
          </a:p>
          <a:p>
            <a:pPr algn="ctr"/>
            <a:r>
              <a:rPr lang="en-GB" sz="1000" i="1" dirty="0"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Get 10% off at Apple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BB94EE-25B3-D94D-96DE-6908ECF8A7D9}"/>
              </a:ext>
            </a:extLst>
          </p:cNvPr>
          <p:cNvSpPr txBox="1"/>
          <p:nvPr/>
        </p:nvSpPr>
        <p:spPr>
          <a:xfrm>
            <a:off x="6830861" y="3058344"/>
            <a:ext cx="1872208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1400" b="1" dirty="0"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Instant Digital Vouchers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EF081E-F9BB-6C47-9AE4-D3068EE26AB3}"/>
              </a:ext>
            </a:extLst>
          </p:cNvPr>
          <p:cNvSpPr txBox="1"/>
          <p:nvPr/>
        </p:nvSpPr>
        <p:spPr>
          <a:xfrm>
            <a:off x="6876256" y="3573016"/>
            <a:ext cx="1872208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Purchase a Instant Digital Voucher that will come through to your email address instantly*</a:t>
            </a:r>
          </a:p>
          <a:p>
            <a:pPr algn="ctr"/>
            <a:endParaRPr lang="en-GB" sz="1000" dirty="0">
              <a:latin typeface="Arial" panose="020B0604020202020204" pitchFamily="34" charset="0"/>
              <a:ea typeface="Arial Unicode MS" panose="020B0604020202020204"/>
              <a:cs typeface="Arial" panose="020B0604020202020204" pitchFamily="34" charset="0"/>
            </a:endParaRPr>
          </a:p>
          <a:p>
            <a:pPr algn="ctr"/>
            <a:r>
              <a:rPr lang="en-GB" sz="1000" i="1" dirty="0"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Get a £100 Miller and Carter digital Voucher but you only pay £90 – still receiving the full value of £100 on the card!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D78ACF-E887-BE44-B47B-9A388FF1C1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90" y="5057596"/>
            <a:ext cx="1534887" cy="92333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99A8907-8EA3-E845-B635-544C73605F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6256" y="4821897"/>
            <a:ext cx="1840703" cy="92333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7959290-F99E-CA4B-9837-A7886602F1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944" y="3284984"/>
            <a:ext cx="1288293" cy="85254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251C193-5952-7B4B-8E7D-A4491896DC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4754" y="1654250"/>
            <a:ext cx="1407179" cy="10051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FD38DD-CAE4-4145-BE8D-8F42EDBC8BC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331" y="1728070"/>
            <a:ext cx="1133338" cy="69281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B4998B4-F3F2-FE4F-A2D8-F4C91670251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2906" y="995145"/>
            <a:ext cx="817167" cy="1569626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21C1539F-CAA6-D34D-B245-4A1C9727DA6B}"/>
              </a:ext>
            </a:extLst>
          </p:cNvPr>
          <p:cNvGrpSpPr/>
          <p:nvPr/>
        </p:nvGrpSpPr>
        <p:grpSpPr>
          <a:xfrm>
            <a:off x="432911" y="2544996"/>
            <a:ext cx="1937157" cy="592152"/>
            <a:chOff x="811214" y="2654719"/>
            <a:chExt cx="1543816" cy="42681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43F76AF-81CD-3A4C-AA48-9065D0847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3179" y="2761565"/>
              <a:ext cx="521851" cy="31329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9FA573F-5367-2A44-9B24-4B73837C0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214" y="2654719"/>
              <a:ext cx="290289" cy="368042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34F7A37-E9FE-EB48-945A-C39B05FDA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9128" y="2696213"/>
              <a:ext cx="521850" cy="385322"/>
            </a:xfrm>
            <a:prstGeom prst="rect">
              <a:avLst/>
            </a:prstGeom>
          </p:spPr>
        </p:pic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BB029B02-AE10-47E8-86EA-A6A1AF9437A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430" y="5537104"/>
            <a:ext cx="571131" cy="72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70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0" y="179551"/>
            <a:ext cx="7843997" cy="403947"/>
          </a:xfrm>
          <a:prstGeom prst="rect">
            <a:avLst/>
          </a:prstGeom>
          <a:noFill/>
        </p:spPr>
        <p:txBody>
          <a:bodyPr wrap="square" lIns="34280" tIns="17140" rIns="34280" bIns="17140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ully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branded Vectis Discount Card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474C1A-E9E3-42EF-B985-E0CD4B16306B}"/>
              </a:ext>
            </a:extLst>
          </p:cNvPr>
          <p:cNvSpPr/>
          <p:nvPr/>
        </p:nvSpPr>
        <p:spPr>
          <a:xfrm>
            <a:off x="251520" y="829835"/>
            <a:ext cx="5123190" cy="4611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Blip>
                <a:blip r:embed="rId2"/>
              </a:buBlip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Fully branded and personalised to the employee, which can be integrated with Forth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Accepted at the leading retailers, gyms, restaurants, cafes etc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User friendly and engaging, the employee simply shows the card at the point of sale to obtain a discount (no codes or vouchers required)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Can be used for double savings alongside digital vouchers and reloadable shopping cards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813562-EDBF-4731-A7E1-252C873F70C4}"/>
              </a:ext>
            </a:extLst>
          </p:cNvPr>
          <p:cNvSpPr txBox="1"/>
          <p:nvPr/>
        </p:nvSpPr>
        <p:spPr>
          <a:xfrm>
            <a:off x="827584" y="6489087"/>
            <a:ext cx="6336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spc="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Integrated Benefit &amp; Reward Solution From iCOM</a:t>
            </a:r>
          </a:p>
        </p:txBody>
      </p:sp>
      <p:pic>
        <p:nvPicPr>
          <p:cNvPr id="9" name="Picture 2" descr="C:\Users\dbaker\AppData\Local\Microsoft\Windows\Temporary Internet Files\Content.Outlook\0AO6MTPH\Reward-Logo-FINAL (002).png">
            <a:extLst>
              <a:ext uri="{FF2B5EF4-FFF2-40B4-BE49-F238E27FC236}">
                <a16:creationId xmlns:a16="http://schemas.microsoft.com/office/drawing/2014/main" id="{92C283F0-6DBE-4605-9F40-3D491D502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687691"/>
            <a:ext cx="648072" cy="74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ectis Card Example">
            <a:extLst>
              <a:ext uri="{FF2B5EF4-FFF2-40B4-BE49-F238E27FC236}">
                <a16:creationId xmlns:a16="http://schemas.microsoft.com/office/drawing/2014/main" id="{A4DC261A-D417-4DBB-AEA9-73282699A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52936"/>
            <a:ext cx="3743519" cy="238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65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baker\AppData\Local\Microsoft\Windows\Temporary Internet Files\Content.Outlook\0AO6MTPH\Reward-Logo-FINAL (00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10" y="5842581"/>
            <a:ext cx="609422" cy="61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34340" y="6165304"/>
            <a:ext cx="6336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spc="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Integrated Benefit &amp; Reward Solution From iCOM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9" t="6349" r="9830" b="5698"/>
          <a:stretch/>
        </p:blipFill>
        <p:spPr>
          <a:xfrm>
            <a:off x="5796136" y="301587"/>
            <a:ext cx="2808312" cy="55134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5474C1A-E9E3-42EF-B985-E0CD4B16306B}"/>
              </a:ext>
            </a:extLst>
          </p:cNvPr>
          <p:cNvSpPr/>
          <p:nvPr/>
        </p:nvSpPr>
        <p:spPr>
          <a:xfrm>
            <a:off x="30580" y="1008297"/>
            <a:ext cx="5616623" cy="4611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Blip>
                <a:blip r:embed="rId5"/>
              </a:buBlip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Employees can nominate where they would like to use and save with the Vectis Card within their local area and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iCOM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will negotiate a discount on behalf of the employees</a:t>
            </a:r>
          </a:p>
          <a:p>
            <a:pPr marL="285750" indent="-285750">
              <a:lnSpc>
                <a:spcPct val="150000"/>
              </a:lnSpc>
              <a:buBlip>
                <a:blip r:embed="rId5"/>
              </a:buBlip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Discount agreed and contracted with the retailer, Cafe, restaurant etc (no charge)</a:t>
            </a:r>
          </a:p>
          <a:p>
            <a:pPr marL="285750" indent="-285750">
              <a:lnSpc>
                <a:spcPct val="150000"/>
              </a:lnSpc>
              <a:buBlip>
                <a:blip r:embed="rId5"/>
              </a:buBlip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iCOM will e-mail the employee advising of discount rate agreed on behalf the client</a:t>
            </a:r>
          </a:p>
          <a:p>
            <a:pPr marL="285750" indent="-285750">
              <a:lnSpc>
                <a:spcPct val="150000"/>
              </a:lnSpc>
              <a:buBlip>
                <a:blip r:embed="rId5"/>
              </a:buBlip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Allows all employees to build their own relevant savings within their local area where they spend money regularly. </a:t>
            </a:r>
          </a:p>
        </p:txBody>
      </p:sp>
      <p:sp>
        <p:nvSpPr>
          <p:cNvPr id="11" name="Title 8">
            <a:extLst>
              <a:ext uri="{FF2B5EF4-FFF2-40B4-BE49-F238E27FC236}">
                <a16:creationId xmlns:a16="http://schemas.microsoft.com/office/drawing/2014/main" id="{F04BE37C-A6AE-47A2-B48C-C6348CCAD601}"/>
              </a:ext>
            </a:extLst>
          </p:cNvPr>
          <p:cNvSpPr txBox="1">
            <a:spLocks/>
          </p:cNvSpPr>
          <p:nvPr/>
        </p:nvSpPr>
        <p:spPr>
          <a:xfrm>
            <a:off x="-977532" y="351401"/>
            <a:ext cx="7632848" cy="46166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Vectis Card Nominate a Retailer</a:t>
            </a:r>
          </a:p>
        </p:txBody>
      </p:sp>
    </p:spTree>
    <p:extLst>
      <p:ext uri="{BB962C8B-B14F-4D97-AF65-F5344CB8AC3E}">
        <p14:creationId xmlns:p14="http://schemas.microsoft.com/office/powerpoint/2010/main" val="26952174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5359</TotalTime>
  <Words>1388</Words>
  <Application>Microsoft Office PowerPoint</Application>
  <PresentationFormat>On-screen Show (4:3)</PresentationFormat>
  <Paragraphs>166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Unicode MS</vt:lpstr>
      <vt:lpstr>Calibri</vt:lpstr>
      <vt:lpstr>Century Gothic</vt:lpstr>
      <vt:lpstr>Tahoma</vt:lpstr>
      <vt:lpstr>Wingdings 3</vt:lpstr>
      <vt:lpstr>Ion</vt:lpstr>
      <vt:lpstr>iCOM rewards Employee benefits and members rewards  November 2021</vt:lpstr>
      <vt:lpstr>Nice to meet you ! 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PowerPoint Presentation</vt:lpstr>
      <vt:lpstr> </vt:lpstr>
      <vt:lpstr> 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Lewis-Roberts</dc:creator>
  <cp:lastModifiedBy>jamie@icomworks.co.uk</cp:lastModifiedBy>
  <cp:revision>402</cp:revision>
  <cp:lastPrinted>2021-01-18T10:45:12Z</cp:lastPrinted>
  <dcterms:created xsi:type="dcterms:W3CDTF">2016-11-01T09:03:24Z</dcterms:created>
  <dcterms:modified xsi:type="dcterms:W3CDTF">2021-11-08T12:47:08Z</dcterms:modified>
</cp:coreProperties>
</file>